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44"/>
  </p:notesMasterIdLst>
  <p:handoutMasterIdLst>
    <p:handoutMasterId r:id="rId45"/>
  </p:handoutMasterIdLst>
  <p:sldIdLst>
    <p:sldId id="351" r:id="rId7"/>
    <p:sldId id="381" r:id="rId8"/>
    <p:sldId id="257" r:id="rId9"/>
    <p:sldId id="258" r:id="rId10"/>
    <p:sldId id="352" r:id="rId11"/>
    <p:sldId id="372" r:id="rId12"/>
    <p:sldId id="373" r:id="rId13"/>
    <p:sldId id="374" r:id="rId14"/>
    <p:sldId id="375" r:id="rId15"/>
    <p:sldId id="356" r:id="rId16"/>
    <p:sldId id="355" r:id="rId17"/>
    <p:sldId id="357" r:id="rId18"/>
    <p:sldId id="376" r:id="rId19"/>
    <p:sldId id="358" r:id="rId20"/>
    <p:sldId id="354" r:id="rId21"/>
    <p:sldId id="359" r:id="rId22"/>
    <p:sldId id="377" r:id="rId23"/>
    <p:sldId id="360" r:id="rId24"/>
    <p:sldId id="361" r:id="rId25"/>
    <p:sldId id="362" r:id="rId26"/>
    <p:sldId id="363" r:id="rId27"/>
    <p:sldId id="364" r:id="rId28"/>
    <p:sldId id="365" r:id="rId29"/>
    <p:sldId id="378" r:id="rId30"/>
    <p:sldId id="366" r:id="rId31"/>
    <p:sldId id="367" r:id="rId32"/>
    <p:sldId id="379" r:id="rId33"/>
    <p:sldId id="368" r:id="rId34"/>
    <p:sldId id="380" r:id="rId35"/>
    <p:sldId id="370" r:id="rId36"/>
    <p:sldId id="388" r:id="rId37"/>
    <p:sldId id="383" r:id="rId38"/>
    <p:sldId id="389" r:id="rId39"/>
    <p:sldId id="390" r:id="rId40"/>
    <p:sldId id="387" r:id="rId41"/>
    <p:sldId id="281" r:id="rId42"/>
    <p:sldId id="371"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84643" autoAdjust="0"/>
  </p:normalViewPr>
  <p:slideViewPr>
    <p:cSldViewPr>
      <p:cViewPr varScale="1">
        <p:scale>
          <a:sx n="96" d="100"/>
          <a:sy n="96" d="100"/>
        </p:scale>
        <p:origin x="1956"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15/01/2024</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15/01/2024</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dirty="0"/>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is to be more conversational</a:t>
            </a:r>
          </a:p>
        </p:txBody>
      </p:sp>
      <p:sp>
        <p:nvSpPr>
          <p:cNvPr id="4" name="Slide Number Placeholder 3"/>
          <p:cNvSpPr>
            <a:spLocks noGrp="1"/>
          </p:cNvSpPr>
          <p:nvPr>
            <p:ph type="sldNum" sz="quarter" idx="5"/>
          </p:nvPr>
        </p:nvSpPr>
        <p:spPr/>
        <p:txBody>
          <a:bodyPr/>
          <a:lstStyle/>
          <a:p>
            <a:fld id="{82E51224-72BE-4D38-B196-381731D9D811}" type="slidenum">
              <a:rPr lang="en-GB" smtClean="0"/>
              <a:t>3</a:t>
            </a:fld>
            <a:endParaRPr lang="en-GB" dirty="0"/>
          </a:p>
        </p:txBody>
      </p:sp>
    </p:spTree>
    <p:extLst>
      <p:ext uri="{BB962C8B-B14F-4D97-AF65-F5344CB8AC3E}">
        <p14:creationId xmlns:p14="http://schemas.microsoft.com/office/powerpoint/2010/main" val="2756354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 little ice-breaker to engage the students, to see what their initial perception is, </a:t>
            </a:r>
            <a:r>
              <a:rPr lang="en-GB" b="1" dirty="0"/>
              <a:t>of types of communication</a:t>
            </a:r>
          </a:p>
        </p:txBody>
      </p:sp>
      <p:sp>
        <p:nvSpPr>
          <p:cNvPr id="4" name="Slide Number Placeholder 3"/>
          <p:cNvSpPr>
            <a:spLocks noGrp="1"/>
          </p:cNvSpPr>
          <p:nvPr>
            <p:ph type="sldNum" sz="quarter" idx="10"/>
          </p:nvPr>
        </p:nvSpPr>
        <p:spPr/>
        <p:txBody>
          <a:bodyPr/>
          <a:lstStyle/>
          <a:p>
            <a:fld id="{A0A7379B-C253-4423-B142-13ECA5AC82D8}" type="slidenum">
              <a:rPr lang="en-GB" smtClean="0"/>
              <a:t>4</a:t>
            </a:fld>
            <a:endParaRPr lang="en-GB" dirty="0"/>
          </a:p>
        </p:txBody>
      </p:sp>
    </p:spTree>
    <p:extLst>
      <p:ext uri="{BB962C8B-B14F-4D97-AF65-F5344CB8AC3E}">
        <p14:creationId xmlns:p14="http://schemas.microsoft.com/office/powerpoint/2010/main" val="3721228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5</a:t>
            </a:fld>
            <a:endParaRPr lang="en-GB" dirty="0"/>
          </a:p>
        </p:txBody>
      </p:sp>
    </p:spTree>
    <p:extLst>
      <p:ext uri="{BB962C8B-B14F-4D97-AF65-F5344CB8AC3E}">
        <p14:creationId xmlns:p14="http://schemas.microsoft.com/office/powerpoint/2010/main" val="3262605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6</a:t>
            </a:fld>
            <a:endParaRPr lang="en-GB" dirty="0"/>
          </a:p>
        </p:txBody>
      </p:sp>
    </p:spTree>
    <p:extLst>
      <p:ext uri="{BB962C8B-B14F-4D97-AF65-F5344CB8AC3E}">
        <p14:creationId xmlns:p14="http://schemas.microsoft.com/office/powerpoint/2010/main" val="3665933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7</a:t>
            </a:fld>
            <a:endParaRPr lang="en-GB" dirty="0"/>
          </a:p>
        </p:txBody>
      </p:sp>
    </p:spTree>
    <p:extLst>
      <p:ext uri="{BB962C8B-B14F-4D97-AF65-F5344CB8AC3E}">
        <p14:creationId xmlns:p14="http://schemas.microsoft.com/office/powerpoint/2010/main" val="46572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8</a:t>
            </a:fld>
            <a:endParaRPr lang="en-GB" dirty="0"/>
          </a:p>
        </p:txBody>
      </p:sp>
    </p:spTree>
    <p:extLst>
      <p:ext uri="{BB962C8B-B14F-4D97-AF65-F5344CB8AC3E}">
        <p14:creationId xmlns:p14="http://schemas.microsoft.com/office/powerpoint/2010/main" val="4234752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We take it for granted that if we know what we mean – everybody knows what we mean.</a:t>
            </a:r>
          </a:p>
          <a:p>
            <a:r>
              <a:rPr lang="en-GB" dirty="0"/>
              <a:t>The words we say, can often be mis-understood, there could be language or cultural barriers that impact delivery and/or interpretation of those words.</a:t>
            </a:r>
          </a:p>
          <a:p>
            <a:endParaRPr lang="en-GB" dirty="0"/>
          </a:p>
          <a:p>
            <a:r>
              <a:rPr lang="en-GB" dirty="0"/>
              <a:t>Examples, we are looking at tools we can use – IE phone, Apps such as WhatsApp</a:t>
            </a:r>
          </a:p>
        </p:txBody>
      </p:sp>
      <p:sp>
        <p:nvSpPr>
          <p:cNvPr id="4" name="Slide Number Placeholder 3"/>
          <p:cNvSpPr>
            <a:spLocks noGrp="1"/>
          </p:cNvSpPr>
          <p:nvPr>
            <p:ph type="sldNum" sz="quarter" idx="5"/>
          </p:nvPr>
        </p:nvSpPr>
        <p:spPr/>
        <p:txBody>
          <a:bodyPr/>
          <a:lstStyle/>
          <a:p>
            <a:fld id="{82E51224-72BE-4D38-B196-381731D9D811}" type="slidenum">
              <a:rPr lang="en-GB" smtClean="0"/>
              <a:t>9</a:t>
            </a:fld>
            <a:endParaRPr lang="en-GB" dirty="0"/>
          </a:p>
        </p:txBody>
      </p:sp>
    </p:spTree>
    <p:extLst>
      <p:ext uri="{BB962C8B-B14F-4D97-AF65-F5344CB8AC3E}">
        <p14:creationId xmlns:p14="http://schemas.microsoft.com/office/powerpoint/2010/main" val="1974566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We take it for granted that if we know what we mean – everybody knows what we mean.</a:t>
            </a:r>
          </a:p>
          <a:p>
            <a:r>
              <a:rPr lang="en-GB" dirty="0"/>
              <a:t>The words we say, can often be mis-understood, there could be language or cultural barriers that impact delivery and/or interpretation of those words.</a:t>
            </a:r>
          </a:p>
          <a:p>
            <a:endParaRPr lang="en-GB" dirty="0"/>
          </a:p>
          <a:p>
            <a:r>
              <a:rPr lang="en-GB" dirty="0"/>
              <a:t>Examples, we are looking at tools we can use – IE phone, Apps such as WhatsApp</a:t>
            </a:r>
          </a:p>
        </p:txBody>
      </p:sp>
      <p:sp>
        <p:nvSpPr>
          <p:cNvPr id="4" name="Slide Number Placeholder 3"/>
          <p:cNvSpPr>
            <a:spLocks noGrp="1"/>
          </p:cNvSpPr>
          <p:nvPr>
            <p:ph type="sldNum" sz="quarter" idx="5"/>
          </p:nvPr>
        </p:nvSpPr>
        <p:spPr/>
        <p:txBody>
          <a:bodyPr/>
          <a:lstStyle/>
          <a:p>
            <a:fld id="{82E51224-72BE-4D38-B196-381731D9D811}" type="slidenum">
              <a:rPr lang="en-GB" smtClean="0"/>
              <a:t>10</a:t>
            </a:fld>
            <a:endParaRPr lang="en-GB" dirty="0"/>
          </a:p>
        </p:txBody>
      </p:sp>
    </p:spTree>
    <p:extLst>
      <p:ext uri="{BB962C8B-B14F-4D97-AF65-F5344CB8AC3E}">
        <p14:creationId xmlns:p14="http://schemas.microsoft.com/office/powerpoint/2010/main" val="909671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Throughout history, ‘humans’ have always looked to push the boundaries of communications, from cave drawings, to Hieroglyphic’s, and books… In the modern age, there are many ways in which we can communicate. These ways to communicate are what’s known as communication channels.</a:t>
            </a:r>
          </a:p>
        </p:txBody>
      </p:sp>
      <p:sp>
        <p:nvSpPr>
          <p:cNvPr id="4" name="Slide Number Placeholder 3"/>
          <p:cNvSpPr>
            <a:spLocks noGrp="1"/>
          </p:cNvSpPr>
          <p:nvPr>
            <p:ph type="sldNum" sz="quarter" idx="5"/>
          </p:nvPr>
        </p:nvSpPr>
        <p:spPr/>
        <p:txBody>
          <a:bodyPr/>
          <a:lstStyle/>
          <a:p>
            <a:fld id="{82E51224-72BE-4D38-B196-381731D9D811}" type="slidenum">
              <a:rPr lang="en-GB" smtClean="0"/>
              <a:t>11</a:t>
            </a:fld>
            <a:endParaRPr lang="en-GB" dirty="0"/>
          </a:p>
        </p:txBody>
      </p:sp>
    </p:spTree>
    <p:extLst>
      <p:ext uri="{BB962C8B-B14F-4D97-AF65-F5344CB8AC3E}">
        <p14:creationId xmlns:p14="http://schemas.microsoft.com/office/powerpoint/2010/main" val="2996241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So Paralinguistics, or the vocal aspect of communication is not about what we say, but about how we say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dirty="0"/>
              <a:t>Paralinguistics (the tone, speed etc of speech) and visual cues, such as body language, and facial expressions are far more communicative of message and intent.</a:t>
            </a:r>
          </a:p>
          <a:p>
            <a:endParaRPr lang="en-GB" dirty="0"/>
          </a:p>
          <a:p>
            <a:r>
              <a:rPr lang="en-GB" dirty="0"/>
              <a:t>Facilitator to demonstrate the power of this – Choose a word such as ‘stop’ and deliver it in a shy, demure, flirtatious way. Then deliver it again in an assertive manner.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12</a:t>
            </a:fld>
            <a:endParaRPr lang="en-GB" dirty="0"/>
          </a:p>
        </p:txBody>
      </p:sp>
    </p:spTree>
    <p:extLst>
      <p:ext uri="{BB962C8B-B14F-4D97-AF65-F5344CB8AC3E}">
        <p14:creationId xmlns:p14="http://schemas.microsoft.com/office/powerpoint/2010/main" val="4265230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So Paralinguistics, or the vocal aspect of communication is not about what we say, but about how we say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dirty="0"/>
              <a:t>Paralinguistics (the tone, speed etc of speech) and visual cues, such as body language, and facial expressions are far more communicative of message and intent.</a:t>
            </a:r>
          </a:p>
          <a:p>
            <a:endParaRPr lang="en-GB" dirty="0"/>
          </a:p>
          <a:p>
            <a:r>
              <a:rPr lang="en-GB" dirty="0"/>
              <a:t>Facilitator to demonstrate the power of this – Choose a word such as ‘stop’ and deliver it in a shy, demure, flirtatious way. Then deliver it again in an assertive manner.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13</a:t>
            </a:fld>
            <a:endParaRPr lang="en-GB" dirty="0"/>
          </a:p>
        </p:txBody>
      </p:sp>
    </p:spTree>
    <p:extLst>
      <p:ext uri="{BB962C8B-B14F-4D97-AF65-F5344CB8AC3E}">
        <p14:creationId xmlns:p14="http://schemas.microsoft.com/office/powerpoint/2010/main" val="3547748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Body language is a really important part of communicating when physically present as it helps in decoding the message. It can highlight mood and intensity amongst other things.</a:t>
            </a:r>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14</a:t>
            </a:fld>
            <a:endParaRPr lang="en-GB" dirty="0"/>
          </a:p>
        </p:txBody>
      </p:sp>
    </p:spTree>
    <p:extLst>
      <p:ext uri="{BB962C8B-B14F-4D97-AF65-F5344CB8AC3E}">
        <p14:creationId xmlns:p14="http://schemas.microsoft.com/office/powerpoint/2010/main" val="41950784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not going too much into this, as the students will explore in depth within a future module. However, we will express that </a:t>
            </a:r>
            <a:r>
              <a:rPr lang="en-GB" b="1" dirty="0"/>
              <a:t>communication is cyclical </a:t>
            </a:r>
            <a:r>
              <a:rPr lang="en-GB" dirty="0"/>
              <a:t>and involves more than one person/party and this can be either a one, or two-way process. </a:t>
            </a:r>
            <a:r>
              <a:rPr lang="en-GB" b="1" dirty="0"/>
              <a:t>Key point, just because a message is sent, it does not mean it is received correctly. </a:t>
            </a:r>
          </a:p>
        </p:txBody>
      </p:sp>
      <p:sp>
        <p:nvSpPr>
          <p:cNvPr id="4" name="Slide Number Placeholder 3"/>
          <p:cNvSpPr>
            <a:spLocks noGrp="1"/>
          </p:cNvSpPr>
          <p:nvPr>
            <p:ph type="sldNum" sz="quarter" idx="5"/>
          </p:nvPr>
        </p:nvSpPr>
        <p:spPr/>
        <p:txBody>
          <a:bodyPr/>
          <a:lstStyle/>
          <a:p>
            <a:fld id="{82E51224-72BE-4D38-B196-381731D9D811}" type="slidenum">
              <a:rPr lang="en-GB" smtClean="0"/>
              <a:t>15</a:t>
            </a:fld>
            <a:endParaRPr lang="en-GB" dirty="0"/>
          </a:p>
        </p:txBody>
      </p:sp>
    </p:spTree>
    <p:extLst>
      <p:ext uri="{BB962C8B-B14F-4D97-AF65-F5344CB8AC3E}">
        <p14:creationId xmlns:p14="http://schemas.microsoft.com/office/powerpoint/2010/main" val="522985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16</a:t>
            </a:fld>
            <a:endParaRPr lang="en-GB" dirty="0"/>
          </a:p>
        </p:txBody>
      </p:sp>
    </p:spTree>
    <p:extLst>
      <p:ext uri="{BB962C8B-B14F-4D97-AF65-F5344CB8AC3E}">
        <p14:creationId xmlns:p14="http://schemas.microsoft.com/office/powerpoint/2010/main" val="4550711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17</a:t>
            </a:fld>
            <a:endParaRPr lang="en-GB" dirty="0"/>
          </a:p>
        </p:txBody>
      </p:sp>
    </p:spTree>
    <p:extLst>
      <p:ext uri="{BB962C8B-B14F-4D97-AF65-F5344CB8AC3E}">
        <p14:creationId xmlns:p14="http://schemas.microsoft.com/office/powerpoint/2010/main" val="1047550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Leave it on the screen for students to read. 5 mins. Tell them to make a note of the question number and write T or F against each number. </a:t>
            </a:r>
          </a:p>
          <a:p>
            <a:r>
              <a:rPr lang="en-GB" b="1" dirty="0"/>
              <a:t>Put them in pairs if possible. Make it a competition if it suits the group. </a:t>
            </a:r>
          </a:p>
        </p:txBody>
      </p:sp>
      <p:sp>
        <p:nvSpPr>
          <p:cNvPr id="4" name="Slide Number Placeholder 3"/>
          <p:cNvSpPr>
            <a:spLocks noGrp="1"/>
          </p:cNvSpPr>
          <p:nvPr>
            <p:ph type="sldNum" sz="quarter" idx="5"/>
          </p:nvPr>
        </p:nvSpPr>
        <p:spPr/>
        <p:txBody>
          <a:bodyPr/>
          <a:lstStyle/>
          <a:p>
            <a:fld id="{82E51224-72BE-4D38-B196-381731D9D811}" type="slidenum">
              <a:rPr lang="en-GB" smtClean="0"/>
              <a:t>20</a:t>
            </a:fld>
            <a:endParaRPr lang="en-GB" dirty="0"/>
          </a:p>
        </p:txBody>
      </p:sp>
    </p:spTree>
    <p:extLst>
      <p:ext uri="{BB962C8B-B14F-4D97-AF65-F5344CB8AC3E}">
        <p14:creationId xmlns:p14="http://schemas.microsoft.com/office/powerpoint/2010/main" val="8117180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shows that the way we listen to, and comprehend the message has implications. This could lead to potential conflict. Or, the messages may highlight differences in wants, needs, beliefs etc, and the need for negotiation. </a:t>
            </a:r>
          </a:p>
        </p:txBody>
      </p:sp>
      <p:sp>
        <p:nvSpPr>
          <p:cNvPr id="4" name="Slide Number Placeholder 3"/>
          <p:cNvSpPr>
            <a:spLocks noGrp="1"/>
          </p:cNvSpPr>
          <p:nvPr>
            <p:ph type="sldNum" sz="quarter" idx="5"/>
          </p:nvPr>
        </p:nvSpPr>
        <p:spPr/>
        <p:txBody>
          <a:bodyPr/>
          <a:lstStyle/>
          <a:p>
            <a:fld id="{82E51224-72BE-4D38-B196-381731D9D811}" type="slidenum">
              <a:rPr lang="en-GB" smtClean="0"/>
              <a:t>23</a:t>
            </a:fld>
            <a:endParaRPr lang="en-GB" dirty="0"/>
          </a:p>
        </p:txBody>
      </p:sp>
    </p:spTree>
    <p:extLst>
      <p:ext uri="{BB962C8B-B14F-4D97-AF65-F5344CB8AC3E}">
        <p14:creationId xmlns:p14="http://schemas.microsoft.com/office/powerpoint/2010/main" val="2184637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shows that the way we listen to, and comprehend the message has implications. This could lead to potential conflict. Or, the messages may highlight differences in wants, needs, beliefs etc, and the need for negotiation. </a:t>
            </a:r>
          </a:p>
        </p:txBody>
      </p:sp>
      <p:sp>
        <p:nvSpPr>
          <p:cNvPr id="4" name="Slide Number Placeholder 3"/>
          <p:cNvSpPr>
            <a:spLocks noGrp="1"/>
          </p:cNvSpPr>
          <p:nvPr>
            <p:ph type="sldNum" sz="quarter" idx="5"/>
          </p:nvPr>
        </p:nvSpPr>
        <p:spPr/>
        <p:txBody>
          <a:bodyPr/>
          <a:lstStyle/>
          <a:p>
            <a:fld id="{82E51224-72BE-4D38-B196-381731D9D811}" type="slidenum">
              <a:rPr lang="en-GB" smtClean="0"/>
              <a:t>24</a:t>
            </a:fld>
            <a:endParaRPr lang="en-GB" dirty="0"/>
          </a:p>
        </p:txBody>
      </p:sp>
    </p:spTree>
    <p:extLst>
      <p:ext uri="{BB962C8B-B14F-4D97-AF65-F5344CB8AC3E}">
        <p14:creationId xmlns:p14="http://schemas.microsoft.com/office/powerpoint/2010/main" val="38002462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Berne’s transactional analysis expresses three ego states that occur during communication. </a:t>
            </a:r>
          </a:p>
          <a:p>
            <a:endParaRPr lang="en-GB" dirty="0"/>
          </a:p>
          <a:p>
            <a:r>
              <a:rPr lang="en-GB" dirty="0"/>
              <a:t>Facilitator to ask the students to come up with what they think this means, and the ways that the ego states can interact before expanding to explain the three states.</a:t>
            </a:r>
          </a:p>
          <a:p>
            <a:endParaRPr lang="en-GB" dirty="0"/>
          </a:p>
          <a:p>
            <a:r>
              <a:rPr lang="en-GB" b="1" dirty="0"/>
              <a:t>Parent has two possible approaches:</a:t>
            </a:r>
          </a:p>
          <a:p>
            <a:r>
              <a:rPr lang="en-GB" b="0" i="0" dirty="0">
                <a:solidFill>
                  <a:srgbClr val="282828"/>
                </a:solidFill>
                <a:effectLst/>
                <a:latin typeface="Georgia" panose="02040502050405020303" pitchFamily="18" charset="0"/>
              </a:rPr>
              <a:t>It is when we use the </a:t>
            </a:r>
            <a:r>
              <a:rPr lang="en-GB" b="1" i="0" dirty="0">
                <a:solidFill>
                  <a:srgbClr val="282828"/>
                </a:solidFill>
                <a:effectLst/>
                <a:latin typeface="Georgia" panose="02040502050405020303" pitchFamily="18" charset="0"/>
              </a:rPr>
              <a:t>voice of authority </a:t>
            </a:r>
            <a:r>
              <a:rPr lang="en-GB" b="0" i="0" dirty="0">
                <a:solidFill>
                  <a:srgbClr val="282828"/>
                </a:solidFill>
                <a:effectLst/>
                <a:latin typeface="Georgia" panose="02040502050405020303" pitchFamily="18" charset="0"/>
              </a:rPr>
              <a:t>toward someone. The </a:t>
            </a:r>
            <a:r>
              <a:rPr lang="en-GB" b="1" i="0" dirty="0">
                <a:solidFill>
                  <a:srgbClr val="282828"/>
                </a:solidFill>
                <a:effectLst/>
                <a:latin typeface="Georgia" panose="02040502050405020303" pitchFamily="18" charset="0"/>
              </a:rPr>
              <a:t>critical parent disapproves </a:t>
            </a:r>
            <a:r>
              <a:rPr lang="en-GB" b="0" i="0" dirty="0">
                <a:solidFill>
                  <a:srgbClr val="282828"/>
                </a:solidFill>
                <a:effectLst/>
                <a:latin typeface="Georgia" panose="02040502050405020303" pitchFamily="18" charset="0"/>
              </a:rPr>
              <a:t>in a harsh and possibly aggressive way. In contrast, the </a:t>
            </a:r>
            <a:r>
              <a:rPr lang="en-GB" b="1" i="0" dirty="0">
                <a:solidFill>
                  <a:srgbClr val="282828"/>
                </a:solidFill>
                <a:effectLst/>
                <a:latin typeface="Georgia" panose="02040502050405020303" pitchFamily="18" charset="0"/>
              </a:rPr>
              <a:t>nurturing parent tries to take over </a:t>
            </a:r>
            <a:r>
              <a:rPr lang="en-GB" b="0" i="0" dirty="0">
                <a:solidFill>
                  <a:srgbClr val="282828"/>
                </a:solidFill>
                <a:effectLst/>
                <a:latin typeface="Georgia" panose="02040502050405020303" pitchFamily="18" charset="0"/>
              </a:rPr>
              <a:t>a situation in more of a rescuing way, trying to soothe others, which can be very inappropriate when talking to other adults rather than children.</a:t>
            </a:r>
          </a:p>
          <a:p>
            <a:endParaRPr lang="en-GB" b="0" i="0" dirty="0">
              <a:solidFill>
                <a:srgbClr val="282828"/>
              </a:solidFill>
              <a:effectLst/>
              <a:latin typeface="Georgia" panose="02040502050405020303" pitchFamily="18" charset="0"/>
            </a:endParaRPr>
          </a:p>
          <a:p>
            <a:r>
              <a:rPr lang="en-GB" b="1" i="0" dirty="0">
                <a:solidFill>
                  <a:srgbClr val="282828"/>
                </a:solidFill>
                <a:effectLst/>
                <a:latin typeface="Georgia" panose="02040502050405020303" pitchFamily="18" charset="0"/>
              </a:rPr>
              <a:t>Child ego:</a:t>
            </a:r>
          </a:p>
          <a:p>
            <a:r>
              <a:rPr lang="en-GB" b="0" i="0" dirty="0">
                <a:solidFill>
                  <a:srgbClr val="282828"/>
                </a:solidFill>
                <a:effectLst/>
                <a:latin typeface="Georgia" panose="02040502050405020303" pitchFamily="18" charset="0"/>
              </a:rPr>
              <a:t>There are </a:t>
            </a:r>
            <a:r>
              <a:rPr lang="en-GB" b="1" i="0" dirty="0">
                <a:solidFill>
                  <a:srgbClr val="282828"/>
                </a:solidFill>
                <a:effectLst/>
                <a:latin typeface="Georgia" panose="02040502050405020303" pitchFamily="18" charset="0"/>
              </a:rPr>
              <a:t>two subdivisions </a:t>
            </a:r>
            <a:r>
              <a:rPr lang="en-GB" b="0" i="0" dirty="0">
                <a:solidFill>
                  <a:srgbClr val="282828"/>
                </a:solidFill>
                <a:effectLst/>
                <a:latin typeface="Georgia" panose="02040502050405020303" pitchFamily="18" charset="0"/>
              </a:rPr>
              <a:t>of the child state; The </a:t>
            </a:r>
            <a:r>
              <a:rPr lang="en-GB" b="1" i="0" dirty="0">
                <a:solidFill>
                  <a:srgbClr val="282828"/>
                </a:solidFill>
                <a:effectLst/>
                <a:latin typeface="Georgia" panose="02040502050405020303" pitchFamily="18" charset="0"/>
              </a:rPr>
              <a:t>adapted child </a:t>
            </a:r>
            <a:r>
              <a:rPr lang="en-GB" b="0" i="0" dirty="0">
                <a:solidFill>
                  <a:srgbClr val="282828"/>
                </a:solidFill>
                <a:effectLst/>
                <a:latin typeface="Georgia" panose="02040502050405020303" pitchFamily="18" charset="0"/>
              </a:rPr>
              <a:t>and the </a:t>
            </a:r>
            <a:r>
              <a:rPr lang="en-GB" b="1" i="0" dirty="0">
                <a:solidFill>
                  <a:srgbClr val="282828"/>
                </a:solidFill>
                <a:effectLst/>
                <a:latin typeface="Georgia" panose="02040502050405020303" pitchFamily="18" charset="0"/>
              </a:rPr>
              <a:t>free child ego </a:t>
            </a:r>
            <a:r>
              <a:rPr lang="en-GB" b="0" i="0" dirty="0">
                <a:solidFill>
                  <a:srgbClr val="282828"/>
                </a:solidFill>
                <a:effectLst/>
                <a:latin typeface="Georgia" panose="02040502050405020303" pitchFamily="18" charset="0"/>
              </a:rPr>
              <a:t>states.</a:t>
            </a:r>
          </a:p>
          <a:p>
            <a:pPr algn="l"/>
            <a:r>
              <a:rPr lang="en-GB" b="0" i="0" dirty="0">
                <a:solidFill>
                  <a:srgbClr val="282828"/>
                </a:solidFill>
                <a:effectLst/>
                <a:latin typeface="Georgia" panose="02040502050405020303" pitchFamily="18" charset="0"/>
              </a:rPr>
              <a:t>The </a:t>
            </a:r>
            <a:r>
              <a:rPr lang="en-GB" b="1" i="0" dirty="0">
                <a:solidFill>
                  <a:srgbClr val="282828"/>
                </a:solidFill>
                <a:effectLst/>
                <a:latin typeface="Georgia" panose="02040502050405020303" pitchFamily="18" charset="0"/>
              </a:rPr>
              <a:t>adapted</a:t>
            </a:r>
            <a:r>
              <a:rPr lang="en-GB" b="0" i="0" dirty="0">
                <a:solidFill>
                  <a:srgbClr val="282828"/>
                </a:solidFill>
                <a:effectLst/>
                <a:latin typeface="Georgia" panose="02040502050405020303" pitchFamily="18" charset="0"/>
              </a:rPr>
              <a:t> child state conforms and </a:t>
            </a:r>
            <a:r>
              <a:rPr lang="en-GB" b="1" i="0" dirty="0">
                <a:solidFill>
                  <a:srgbClr val="282828"/>
                </a:solidFill>
                <a:effectLst/>
                <a:latin typeface="Georgia" panose="02040502050405020303" pitchFamily="18" charset="0"/>
              </a:rPr>
              <a:t>acts according to others’ wishes </a:t>
            </a:r>
            <a:r>
              <a:rPr lang="en-GB" b="0" i="0" dirty="0">
                <a:solidFill>
                  <a:srgbClr val="282828"/>
                </a:solidFill>
                <a:effectLst/>
                <a:latin typeface="Georgia" panose="02040502050405020303" pitchFamily="18" charset="0"/>
              </a:rPr>
              <a:t>to please them and be seen as good and liked. Still, it also has a rebellious side when faced with perceived conflict and causes responses of resistance, hostility, and emotional reactivity.</a:t>
            </a:r>
          </a:p>
          <a:p>
            <a:pPr algn="l"/>
            <a:r>
              <a:rPr lang="en-GB" b="0" i="0" dirty="0">
                <a:solidFill>
                  <a:srgbClr val="282828"/>
                </a:solidFill>
                <a:effectLst/>
                <a:latin typeface="Georgia" panose="02040502050405020303" pitchFamily="18" charset="0"/>
              </a:rPr>
              <a:t>The </a:t>
            </a:r>
            <a:r>
              <a:rPr lang="en-GB" b="1" i="0" dirty="0">
                <a:solidFill>
                  <a:srgbClr val="282828"/>
                </a:solidFill>
                <a:effectLst/>
                <a:latin typeface="Georgia" panose="02040502050405020303" pitchFamily="18" charset="0"/>
              </a:rPr>
              <a:t>free child </a:t>
            </a:r>
            <a:r>
              <a:rPr lang="en-GB" b="0" i="0" dirty="0">
                <a:solidFill>
                  <a:srgbClr val="282828"/>
                </a:solidFill>
                <a:effectLst/>
                <a:latin typeface="Georgia" panose="02040502050405020303" pitchFamily="18" charset="0"/>
              </a:rPr>
              <a:t>ego state can be creative, spontaneous, playful, and </a:t>
            </a:r>
            <a:r>
              <a:rPr lang="en-GB" b="1" i="0" dirty="0">
                <a:solidFill>
                  <a:srgbClr val="282828"/>
                </a:solidFill>
                <a:effectLst/>
                <a:latin typeface="Georgia" panose="02040502050405020303" pitchFamily="18" charset="0"/>
              </a:rPr>
              <a:t>pleasure-seeking.</a:t>
            </a:r>
          </a:p>
          <a:p>
            <a:endParaRPr lang="en-GB" b="0" i="0" dirty="0">
              <a:solidFill>
                <a:srgbClr val="282828"/>
              </a:solidFill>
              <a:effectLst/>
              <a:latin typeface="Georgia" panose="02040502050405020303" pitchFamily="18" charset="0"/>
            </a:endParaRPr>
          </a:p>
          <a:p>
            <a:r>
              <a:rPr lang="en-GB" b="1" i="0" dirty="0">
                <a:solidFill>
                  <a:srgbClr val="282828"/>
                </a:solidFill>
                <a:effectLst/>
                <a:latin typeface="Georgia" panose="02040502050405020303" pitchFamily="18" charset="0"/>
              </a:rPr>
              <a:t>Adult ego:</a:t>
            </a:r>
          </a:p>
          <a:p>
            <a:r>
              <a:rPr lang="en-GB" b="0" i="0" dirty="0">
                <a:solidFill>
                  <a:srgbClr val="282828"/>
                </a:solidFill>
                <a:effectLst/>
                <a:latin typeface="Georgia" panose="02040502050405020303" pitchFamily="18" charset="0"/>
              </a:rPr>
              <a:t>The adult state interacts with people and their environment in the here and now, not from past conditioning or how other people have told them to be.</a:t>
            </a:r>
          </a:p>
          <a:p>
            <a:r>
              <a:rPr lang="en-GB" b="0" i="0" dirty="0">
                <a:solidFill>
                  <a:srgbClr val="282828"/>
                </a:solidFill>
                <a:effectLst/>
                <a:latin typeface="Georgia" panose="02040502050405020303" pitchFamily="18" charset="0"/>
              </a:rPr>
              <a:t>When communication occurs in the adult state, we are more likely to be respectful, compromise, listen fully to others, and have more healthy social interactions.</a:t>
            </a:r>
          </a:p>
          <a:p>
            <a:endParaRPr lang="en-GB" b="0" i="0" dirty="0">
              <a:solidFill>
                <a:srgbClr val="282828"/>
              </a:solidFill>
              <a:effectLst/>
              <a:latin typeface="Georgia" panose="02040502050405020303" pitchFamily="18" charset="0"/>
            </a:endParaRPr>
          </a:p>
          <a:p>
            <a:r>
              <a:rPr lang="en-GB" b="0" i="0" dirty="0">
                <a:solidFill>
                  <a:srgbClr val="282828"/>
                </a:solidFill>
                <a:effectLst/>
                <a:latin typeface="Georgia" panose="02040502050405020303" pitchFamily="18" charset="0"/>
              </a:rPr>
              <a:t>Throughout negotiations, it is likely that each of these ego states will be crossed. However, the aim is to meet as adults.</a:t>
            </a:r>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26</a:t>
            </a:fld>
            <a:endParaRPr lang="en-GB" dirty="0"/>
          </a:p>
        </p:txBody>
      </p:sp>
    </p:spTree>
    <p:extLst>
      <p:ext uri="{BB962C8B-B14F-4D97-AF65-F5344CB8AC3E}">
        <p14:creationId xmlns:p14="http://schemas.microsoft.com/office/powerpoint/2010/main" val="17667055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800" b="1" i="0" dirty="0">
                <a:solidFill>
                  <a:srgbClr val="373737"/>
                </a:solidFill>
                <a:effectLst/>
                <a:latin typeface="inherit"/>
              </a:rPr>
              <a:t>Harris further developed Berne’s transactional analysis and developed the OK matrix </a:t>
            </a:r>
          </a:p>
          <a:p>
            <a:pPr algn="l" fontAlgn="base"/>
            <a:endParaRPr lang="en-GB" b="1" i="1" dirty="0">
              <a:solidFill>
                <a:srgbClr val="373737"/>
              </a:solidFill>
              <a:effectLst/>
              <a:latin typeface="inherit"/>
            </a:endParaRPr>
          </a:p>
          <a:p>
            <a:pPr algn="l" fontAlgn="base"/>
            <a:r>
              <a:rPr lang="en-GB" sz="1400" b="1" i="0" dirty="0">
                <a:solidFill>
                  <a:srgbClr val="373737"/>
                </a:solidFill>
                <a:effectLst/>
                <a:latin typeface="inherit"/>
              </a:rPr>
              <a:t>I’m not OK – You’re OK (Submissive)</a:t>
            </a:r>
            <a:br>
              <a:rPr lang="en-GB" b="0" i="0" dirty="0">
                <a:solidFill>
                  <a:srgbClr val="373737"/>
                </a:solidFill>
                <a:effectLst/>
                <a:latin typeface="Helvetica Neue"/>
              </a:rPr>
            </a:br>
            <a:r>
              <a:rPr lang="en-GB" b="0" i="0" dirty="0">
                <a:solidFill>
                  <a:srgbClr val="373737"/>
                </a:solidFill>
                <a:effectLst/>
                <a:latin typeface="Helvetica Neue"/>
              </a:rPr>
              <a:t>When I think I’m not OK but you are OK, then I am putting myself in an inferior position with respect to you. This position may come from being belittled as a child, perhaps from dominant parents or maybe careless teachers or bullying peers. People in this position have particularly low self-esteem and will put others before them. They may thus has a strong ‘Please Others’ driver.</a:t>
            </a:r>
          </a:p>
          <a:p>
            <a:pPr algn="l" fontAlgn="base"/>
            <a:endParaRPr lang="en-GB" b="1" i="1" dirty="0">
              <a:solidFill>
                <a:srgbClr val="373737"/>
              </a:solidFill>
              <a:effectLst/>
              <a:latin typeface="inherit"/>
            </a:endParaRPr>
          </a:p>
          <a:p>
            <a:pPr algn="l" fontAlgn="base"/>
            <a:r>
              <a:rPr lang="en-GB" b="1" i="0" dirty="0">
                <a:solidFill>
                  <a:srgbClr val="373737"/>
                </a:solidFill>
                <a:effectLst/>
                <a:latin typeface="inherit"/>
              </a:rPr>
              <a:t>I’m OK – You’re not OK (Dominant)</a:t>
            </a:r>
            <a:br>
              <a:rPr lang="en-GB" b="0" i="0" dirty="0">
                <a:solidFill>
                  <a:srgbClr val="373737"/>
                </a:solidFill>
                <a:effectLst/>
                <a:latin typeface="Helvetica Neue"/>
              </a:rPr>
            </a:br>
            <a:r>
              <a:rPr lang="en-GB" b="0" i="0" dirty="0">
                <a:solidFill>
                  <a:srgbClr val="373737"/>
                </a:solidFill>
                <a:effectLst/>
                <a:latin typeface="Helvetica Neue"/>
              </a:rPr>
              <a:t>People in this position feel superior to others, who are seen as inferior and not OK. As a result, they may be contemptuous and quick to anger. Their talk about others will be smug and supercilious, contrasting their own relative perfection with the limitations of others. This position is a trap into which many managers, parents and others in authority fall, assuming that their given position makes them better and, by implication, others are not OK.</a:t>
            </a:r>
          </a:p>
          <a:p>
            <a:pPr algn="l" fontAlgn="base"/>
            <a:endParaRPr lang="en-GB" b="1" i="1" dirty="0">
              <a:solidFill>
                <a:srgbClr val="373737"/>
              </a:solidFill>
              <a:effectLst/>
              <a:latin typeface="inherit"/>
            </a:endParaRPr>
          </a:p>
          <a:p>
            <a:pPr algn="l" fontAlgn="base"/>
            <a:r>
              <a:rPr lang="en-GB" b="1" i="0" dirty="0">
                <a:solidFill>
                  <a:srgbClr val="373737"/>
                </a:solidFill>
                <a:effectLst/>
                <a:latin typeface="inherit"/>
              </a:rPr>
              <a:t>I’m OK – You’re OK (Balanced &amp; Equitable)</a:t>
            </a:r>
            <a:br>
              <a:rPr lang="en-GB" b="0" i="0" dirty="0">
                <a:solidFill>
                  <a:srgbClr val="373737"/>
                </a:solidFill>
                <a:effectLst/>
                <a:latin typeface="Helvetica Neue"/>
              </a:rPr>
            </a:br>
            <a:r>
              <a:rPr lang="en-GB" b="0" i="0" dirty="0">
                <a:solidFill>
                  <a:srgbClr val="373737"/>
                </a:solidFill>
                <a:effectLst/>
                <a:latin typeface="Helvetica Neue"/>
              </a:rPr>
              <a:t>When I consider myself OK and frame others as OK, there is no position for me or you to be inferior or superior. This is, in many ways, the ideal position. Here, the person is comfortable with other people and with themself. They are confident and happy and get on with other people even when there are points of disagreement.</a:t>
            </a:r>
          </a:p>
          <a:p>
            <a:pPr algn="l" fontAlgn="base"/>
            <a:endParaRPr lang="en-GB" b="1" i="1" dirty="0">
              <a:solidFill>
                <a:srgbClr val="373737"/>
              </a:solidFill>
              <a:effectLst/>
              <a:latin typeface="inherit"/>
            </a:endParaRPr>
          </a:p>
          <a:p>
            <a:pPr algn="l" fontAlgn="base"/>
            <a:r>
              <a:rPr lang="en-GB" b="1" i="0" dirty="0">
                <a:solidFill>
                  <a:srgbClr val="373737"/>
                </a:solidFill>
                <a:effectLst/>
                <a:latin typeface="inherit"/>
              </a:rPr>
              <a:t>I’m not OK – You’re not OK (Passive/negative)</a:t>
            </a:r>
            <a:br>
              <a:rPr lang="en-GB" b="0" i="0" dirty="0">
                <a:solidFill>
                  <a:srgbClr val="373737"/>
                </a:solidFill>
                <a:effectLst/>
                <a:latin typeface="Helvetica Neue"/>
              </a:rPr>
            </a:br>
            <a:r>
              <a:rPr lang="en-GB" b="0" i="0" dirty="0">
                <a:solidFill>
                  <a:srgbClr val="373737"/>
                </a:solidFill>
                <a:effectLst/>
                <a:latin typeface="Helvetica Neue"/>
              </a:rPr>
              <a:t>This is a relatively rare position but perhaps it occurs when people unsuccessfully try to project their bad objects onto others. As a result, they remain feeling bad whilst also perceiving others as bad. This position could also be a result of relationships with dominant others where the other people are viewed with a sense of betrayal and retribution. </a:t>
            </a:r>
          </a:p>
        </p:txBody>
      </p:sp>
      <p:sp>
        <p:nvSpPr>
          <p:cNvPr id="4" name="Slide Number Placeholder 3"/>
          <p:cNvSpPr>
            <a:spLocks noGrp="1"/>
          </p:cNvSpPr>
          <p:nvPr>
            <p:ph type="sldNum" sz="quarter" idx="5"/>
          </p:nvPr>
        </p:nvSpPr>
        <p:spPr/>
        <p:txBody>
          <a:bodyPr/>
          <a:lstStyle/>
          <a:p>
            <a:fld id="{82E51224-72BE-4D38-B196-381731D9D811}" type="slidenum">
              <a:rPr lang="en-GB" smtClean="0"/>
              <a:t>27</a:t>
            </a:fld>
            <a:endParaRPr lang="en-GB" dirty="0"/>
          </a:p>
        </p:txBody>
      </p:sp>
    </p:spTree>
    <p:extLst>
      <p:ext uri="{BB962C8B-B14F-4D97-AF65-F5344CB8AC3E}">
        <p14:creationId xmlns:p14="http://schemas.microsoft.com/office/powerpoint/2010/main" val="19775701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73737"/>
                </a:solidFill>
                <a:effectLst/>
                <a:uLnTx/>
                <a:uFillTx/>
                <a:latin typeface="inherit"/>
                <a:ea typeface="+mn-ea"/>
                <a:cs typeface="+mn-cs"/>
              </a:rPr>
              <a:t>Harris further developed Berne’s transactional analysis and developed the OK matrix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srgbClr val="373737"/>
              </a:solidFill>
              <a:effectLst/>
              <a:uLnTx/>
              <a:uFillTx/>
              <a:latin typeface="inheri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73737"/>
                </a:solidFill>
                <a:effectLst/>
                <a:uLnTx/>
                <a:uFillTx/>
                <a:latin typeface="inherit"/>
                <a:ea typeface="+mn-ea"/>
                <a:cs typeface="+mn-cs"/>
              </a:rPr>
              <a:t>I’m not OK – You’re OK (Submissive)</a:t>
            </a:r>
            <a:br>
              <a:rPr kumimoji="0" lang="en-GB" sz="1200" b="0" i="0" u="none" strike="noStrike" kern="1200" cap="none" spc="0" normalizeH="0" baseline="0" noProof="0" dirty="0">
                <a:ln>
                  <a:noFill/>
                </a:ln>
                <a:solidFill>
                  <a:srgbClr val="373737"/>
                </a:solidFill>
                <a:effectLst/>
                <a:uLnTx/>
                <a:uFillTx/>
                <a:latin typeface="Helvetica Neue"/>
                <a:ea typeface="+mn-ea"/>
                <a:cs typeface="+mn-cs"/>
              </a:rPr>
            </a:br>
            <a:r>
              <a:rPr kumimoji="0" lang="en-GB" sz="1200" b="0" i="0" u="none" strike="noStrike" kern="1200" cap="none" spc="0" normalizeH="0" baseline="0" noProof="0" dirty="0">
                <a:ln>
                  <a:noFill/>
                </a:ln>
                <a:solidFill>
                  <a:srgbClr val="373737"/>
                </a:solidFill>
                <a:effectLst/>
                <a:uLnTx/>
                <a:uFillTx/>
                <a:latin typeface="Helvetica Neue"/>
                <a:ea typeface="+mn-ea"/>
                <a:cs typeface="+mn-cs"/>
              </a:rPr>
              <a:t>When I think I’m not OK but you are OK, then I am putting myself in an inferior position with respect to you. This position may come from being belittled as a child, perhaps from dominant parents or maybe careless teachers or bullying peers. People in this position have particularly low self-esteem and will put others before them. They may thus has a strong ‘Please Others’ driver.</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srgbClr val="373737"/>
              </a:solidFill>
              <a:effectLst/>
              <a:uLnTx/>
              <a:uFillTx/>
              <a:latin typeface="inheri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373737"/>
                </a:solidFill>
                <a:effectLst/>
                <a:uLnTx/>
                <a:uFillTx/>
                <a:latin typeface="inherit"/>
                <a:ea typeface="+mn-ea"/>
                <a:cs typeface="+mn-cs"/>
              </a:rPr>
              <a:t>I’m OK – You’re not OK (Dominant)</a:t>
            </a:r>
            <a:br>
              <a:rPr kumimoji="0" lang="en-GB" sz="1200" b="0" i="0" u="none" strike="noStrike" kern="1200" cap="none" spc="0" normalizeH="0" baseline="0" noProof="0" dirty="0">
                <a:ln>
                  <a:noFill/>
                </a:ln>
                <a:solidFill>
                  <a:srgbClr val="373737"/>
                </a:solidFill>
                <a:effectLst/>
                <a:uLnTx/>
                <a:uFillTx/>
                <a:latin typeface="Helvetica Neue"/>
                <a:ea typeface="+mn-ea"/>
                <a:cs typeface="+mn-cs"/>
              </a:rPr>
            </a:br>
            <a:r>
              <a:rPr kumimoji="0" lang="en-GB" sz="1200" b="0" i="0" u="none" strike="noStrike" kern="1200" cap="none" spc="0" normalizeH="0" baseline="0" noProof="0" dirty="0">
                <a:ln>
                  <a:noFill/>
                </a:ln>
                <a:solidFill>
                  <a:srgbClr val="373737"/>
                </a:solidFill>
                <a:effectLst/>
                <a:uLnTx/>
                <a:uFillTx/>
                <a:latin typeface="Helvetica Neue"/>
                <a:ea typeface="+mn-ea"/>
                <a:cs typeface="+mn-cs"/>
              </a:rPr>
              <a:t>People in this position feel superior to others, who are seen as inferior and not OK. As a result, they may be contemptuous and quick to anger. Their talk about others will be smug and supercilious, contrasting their own relative perfection with the limitations of others. This position is a trap into which many managers, parents and others in authority fall, assuming that their given position makes them better and, by implication, others are not OK.</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srgbClr val="373737"/>
              </a:solidFill>
              <a:effectLst/>
              <a:uLnTx/>
              <a:uFillTx/>
              <a:latin typeface="inheri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373737"/>
                </a:solidFill>
                <a:effectLst/>
                <a:uLnTx/>
                <a:uFillTx/>
                <a:latin typeface="inherit"/>
                <a:ea typeface="+mn-ea"/>
                <a:cs typeface="+mn-cs"/>
              </a:rPr>
              <a:t>I’m OK – You’re OK (Balanced &amp; Equitable)</a:t>
            </a:r>
            <a:br>
              <a:rPr kumimoji="0" lang="en-GB" sz="1200" b="0" i="0" u="none" strike="noStrike" kern="1200" cap="none" spc="0" normalizeH="0" baseline="0" noProof="0" dirty="0">
                <a:ln>
                  <a:noFill/>
                </a:ln>
                <a:solidFill>
                  <a:srgbClr val="373737"/>
                </a:solidFill>
                <a:effectLst/>
                <a:uLnTx/>
                <a:uFillTx/>
                <a:latin typeface="Helvetica Neue"/>
                <a:ea typeface="+mn-ea"/>
                <a:cs typeface="+mn-cs"/>
              </a:rPr>
            </a:br>
            <a:r>
              <a:rPr kumimoji="0" lang="en-GB" sz="1200" b="0" i="0" u="none" strike="noStrike" kern="1200" cap="none" spc="0" normalizeH="0" baseline="0" noProof="0" dirty="0">
                <a:ln>
                  <a:noFill/>
                </a:ln>
                <a:solidFill>
                  <a:srgbClr val="373737"/>
                </a:solidFill>
                <a:effectLst/>
                <a:uLnTx/>
                <a:uFillTx/>
                <a:latin typeface="Helvetica Neue"/>
                <a:ea typeface="+mn-ea"/>
                <a:cs typeface="+mn-cs"/>
              </a:rPr>
              <a:t>When I consider myself OK and frame others as OK, there is no position for me or you to be inferior or superior. This is, in many ways, the ideal position. Here, the person is comfortable with other people and with themself. They are confident and happy and get on with other people even when there are points of disagreement.</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srgbClr val="373737"/>
              </a:solidFill>
              <a:effectLst/>
              <a:uLnTx/>
              <a:uFillTx/>
              <a:latin typeface="inheri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373737"/>
                </a:solidFill>
                <a:effectLst/>
                <a:uLnTx/>
                <a:uFillTx/>
                <a:latin typeface="inherit"/>
                <a:ea typeface="+mn-ea"/>
                <a:cs typeface="+mn-cs"/>
              </a:rPr>
              <a:t>I’m not OK – You’re not OK (Passive/negative)</a:t>
            </a:r>
            <a:br>
              <a:rPr kumimoji="0" lang="en-GB" sz="1200" b="0" i="0" u="none" strike="noStrike" kern="1200" cap="none" spc="0" normalizeH="0" baseline="0" noProof="0" dirty="0">
                <a:ln>
                  <a:noFill/>
                </a:ln>
                <a:solidFill>
                  <a:srgbClr val="373737"/>
                </a:solidFill>
                <a:effectLst/>
                <a:uLnTx/>
                <a:uFillTx/>
                <a:latin typeface="Helvetica Neue"/>
                <a:ea typeface="+mn-ea"/>
                <a:cs typeface="+mn-cs"/>
              </a:rPr>
            </a:br>
            <a:r>
              <a:rPr kumimoji="0" lang="en-GB" sz="1200" b="0" i="0" u="none" strike="noStrike" kern="1200" cap="none" spc="0" normalizeH="0" baseline="0" noProof="0" dirty="0">
                <a:ln>
                  <a:noFill/>
                </a:ln>
                <a:solidFill>
                  <a:srgbClr val="373737"/>
                </a:solidFill>
                <a:effectLst/>
                <a:uLnTx/>
                <a:uFillTx/>
                <a:latin typeface="Helvetica Neue"/>
                <a:ea typeface="+mn-ea"/>
                <a:cs typeface="+mn-cs"/>
              </a:rPr>
              <a:t>This is a relatively rare position but perhaps it occurs when people unsuccessfully try to project their bad objects onto others. As a result, they remain feeling bad whilst also perceiving others as bad. This position could also be a result of relationships with dominant others where the other people are viewed with a sense of betrayal and retribution. </a:t>
            </a:r>
          </a:p>
          <a:p>
            <a:pPr algn="l" fontAlgn="base"/>
            <a:endParaRPr lang="en-GB" b="0" i="0" dirty="0">
              <a:solidFill>
                <a:srgbClr val="373737"/>
              </a:solidFill>
              <a:effectLst/>
              <a:latin typeface="Helvetica Neue"/>
            </a:endParaRPr>
          </a:p>
        </p:txBody>
      </p:sp>
      <p:sp>
        <p:nvSpPr>
          <p:cNvPr id="4" name="Slide Number Placeholder 3"/>
          <p:cNvSpPr>
            <a:spLocks noGrp="1"/>
          </p:cNvSpPr>
          <p:nvPr>
            <p:ph type="sldNum" sz="quarter" idx="5"/>
          </p:nvPr>
        </p:nvSpPr>
        <p:spPr/>
        <p:txBody>
          <a:bodyPr/>
          <a:lstStyle/>
          <a:p>
            <a:fld id="{82E51224-72BE-4D38-B196-381731D9D811}" type="slidenum">
              <a:rPr lang="en-GB" smtClean="0"/>
              <a:t>28</a:t>
            </a:fld>
            <a:endParaRPr lang="en-GB" dirty="0"/>
          </a:p>
        </p:txBody>
      </p:sp>
    </p:spTree>
    <p:extLst>
      <p:ext uri="{BB962C8B-B14F-4D97-AF65-F5344CB8AC3E}">
        <p14:creationId xmlns:p14="http://schemas.microsoft.com/office/powerpoint/2010/main" val="29808218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73737"/>
                </a:solidFill>
                <a:effectLst/>
                <a:uLnTx/>
                <a:uFillTx/>
                <a:latin typeface="inherit"/>
                <a:ea typeface="+mn-ea"/>
                <a:cs typeface="+mn-cs"/>
              </a:rPr>
              <a:t>Harris further developed Berne’s transactional analysis and developed the OK matrix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srgbClr val="373737"/>
              </a:solidFill>
              <a:effectLst/>
              <a:uLnTx/>
              <a:uFillTx/>
              <a:latin typeface="inheri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373737"/>
                </a:solidFill>
                <a:effectLst/>
                <a:uLnTx/>
                <a:uFillTx/>
                <a:latin typeface="inherit"/>
                <a:ea typeface="+mn-ea"/>
                <a:cs typeface="+mn-cs"/>
              </a:rPr>
              <a:t>I’m not OK – You’re OK (Submissive)</a:t>
            </a:r>
            <a:br>
              <a:rPr kumimoji="0" lang="en-GB" sz="1200" b="0" i="0" u="none" strike="noStrike" kern="1200" cap="none" spc="0" normalizeH="0" baseline="0" noProof="0" dirty="0">
                <a:ln>
                  <a:noFill/>
                </a:ln>
                <a:solidFill>
                  <a:srgbClr val="373737"/>
                </a:solidFill>
                <a:effectLst/>
                <a:uLnTx/>
                <a:uFillTx/>
                <a:latin typeface="Helvetica Neue"/>
                <a:ea typeface="+mn-ea"/>
                <a:cs typeface="+mn-cs"/>
              </a:rPr>
            </a:br>
            <a:r>
              <a:rPr kumimoji="0" lang="en-GB" sz="1200" b="0" i="0" u="none" strike="noStrike" kern="1200" cap="none" spc="0" normalizeH="0" baseline="0" noProof="0" dirty="0">
                <a:ln>
                  <a:noFill/>
                </a:ln>
                <a:solidFill>
                  <a:srgbClr val="373737"/>
                </a:solidFill>
                <a:effectLst/>
                <a:uLnTx/>
                <a:uFillTx/>
                <a:latin typeface="Helvetica Neue"/>
                <a:ea typeface="+mn-ea"/>
                <a:cs typeface="+mn-cs"/>
              </a:rPr>
              <a:t>When I think I’m not OK but you are OK, then I am putting myself in an inferior position with respect to you. This position may come from being belittled as a child, perhaps from dominant parents or maybe careless teachers or bullying peers. People in this position have particularly low self-esteem and will put others before them. They may thus has a strong ‘Please Others’ driver.</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srgbClr val="373737"/>
              </a:solidFill>
              <a:effectLst/>
              <a:uLnTx/>
              <a:uFillTx/>
              <a:latin typeface="inheri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373737"/>
                </a:solidFill>
                <a:effectLst/>
                <a:uLnTx/>
                <a:uFillTx/>
                <a:latin typeface="inherit"/>
                <a:ea typeface="+mn-ea"/>
                <a:cs typeface="+mn-cs"/>
              </a:rPr>
              <a:t>I’m OK – You’re not OK (Dominant)</a:t>
            </a:r>
            <a:br>
              <a:rPr kumimoji="0" lang="en-GB" sz="1200" b="0" i="0" u="none" strike="noStrike" kern="1200" cap="none" spc="0" normalizeH="0" baseline="0" noProof="0" dirty="0">
                <a:ln>
                  <a:noFill/>
                </a:ln>
                <a:solidFill>
                  <a:srgbClr val="373737"/>
                </a:solidFill>
                <a:effectLst/>
                <a:uLnTx/>
                <a:uFillTx/>
                <a:latin typeface="Helvetica Neue"/>
                <a:ea typeface="+mn-ea"/>
                <a:cs typeface="+mn-cs"/>
              </a:rPr>
            </a:br>
            <a:r>
              <a:rPr kumimoji="0" lang="en-GB" sz="1200" b="0" i="0" u="none" strike="noStrike" kern="1200" cap="none" spc="0" normalizeH="0" baseline="0" noProof="0" dirty="0">
                <a:ln>
                  <a:noFill/>
                </a:ln>
                <a:solidFill>
                  <a:srgbClr val="373737"/>
                </a:solidFill>
                <a:effectLst/>
                <a:uLnTx/>
                <a:uFillTx/>
                <a:latin typeface="Helvetica Neue"/>
                <a:ea typeface="+mn-ea"/>
                <a:cs typeface="+mn-cs"/>
              </a:rPr>
              <a:t>People in this position feel superior to others, who are seen as inferior and not OK. As a result, they may be contemptuous and quick to anger. Their talk about others will be smug and supercilious, contrasting their own relative perfection with the limitations of others. This position is a trap into which many managers, parents and others in authority fall, assuming that their given position makes them better and, by implication, others are not OK.</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srgbClr val="373737"/>
              </a:solidFill>
              <a:effectLst/>
              <a:uLnTx/>
              <a:uFillTx/>
              <a:latin typeface="inheri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373737"/>
                </a:solidFill>
                <a:effectLst/>
                <a:uLnTx/>
                <a:uFillTx/>
                <a:latin typeface="inherit"/>
                <a:ea typeface="+mn-ea"/>
                <a:cs typeface="+mn-cs"/>
              </a:rPr>
              <a:t>I’m OK – You’re OK (Balanced &amp; Equitable)</a:t>
            </a:r>
            <a:br>
              <a:rPr kumimoji="0" lang="en-GB" sz="1200" b="0" i="0" u="none" strike="noStrike" kern="1200" cap="none" spc="0" normalizeH="0" baseline="0" noProof="0" dirty="0">
                <a:ln>
                  <a:noFill/>
                </a:ln>
                <a:solidFill>
                  <a:srgbClr val="373737"/>
                </a:solidFill>
                <a:effectLst/>
                <a:uLnTx/>
                <a:uFillTx/>
                <a:latin typeface="Helvetica Neue"/>
                <a:ea typeface="+mn-ea"/>
                <a:cs typeface="+mn-cs"/>
              </a:rPr>
            </a:br>
            <a:r>
              <a:rPr kumimoji="0" lang="en-GB" sz="1200" b="0" i="0" u="none" strike="noStrike" kern="1200" cap="none" spc="0" normalizeH="0" baseline="0" noProof="0" dirty="0">
                <a:ln>
                  <a:noFill/>
                </a:ln>
                <a:solidFill>
                  <a:srgbClr val="373737"/>
                </a:solidFill>
                <a:effectLst/>
                <a:uLnTx/>
                <a:uFillTx/>
                <a:latin typeface="Helvetica Neue"/>
                <a:ea typeface="+mn-ea"/>
                <a:cs typeface="+mn-cs"/>
              </a:rPr>
              <a:t>When I consider myself OK and frame others as OK, there is no position for me or you to be inferior or superior. This is, in many ways, the ideal position. Here, the person is comfortable with other people and with themself. They are confident and happy and get on with other people even when there are points of disagreement.</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srgbClr val="373737"/>
              </a:solidFill>
              <a:effectLst/>
              <a:uLnTx/>
              <a:uFillTx/>
              <a:latin typeface="inheri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373737"/>
                </a:solidFill>
                <a:effectLst/>
                <a:uLnTx/>
                <a:uFillTx/>
                <a:latin typeface="inherit"/>
                <a:ea typeface="+mn-ea"/>
                <a:cs typeface="+mn-cs"/>
              </a:rPr>
              <a:t>I’m not OK – You’re not OK (Passive/negative)</a:t>
            </a:r>
            <a:br>
              <a:rPr kumimoji="0" lang="en-GB" sz="1200" b="0" i="0" u="none" strike="noStrike" kern="1200" cap="none" spc="0" normalizeH="0" baseline="0" noProof="0" dirty="0">
                <a:ln>
                  <a:noFill/>
                </a:ln>
                <a:solidFill>
                  <a:srgbClr val="373737"/>
                </a:solidFill>
                <a:effectLst/>
                <a:uLnTx/>
                <a:uFillTx/>
                <a:latin typeface="Helvetica Neue"/>
                <a:ea typeface="+mn-ea"/>
                <a:cs typeface="+mn-cs"/>
              </a:rPr>
            </a:br>
            <a:r>
              <a:rPr kumimoji="0" lang="en-GB" sz="1200" b="0" i="0" u="none" strike="noStrike" kern="1200" cap="none" spc="0" normalizeH="0" baseline="0" noProof="0" dirty="0">
                <a:ln>
                  <a:noFill/>
                </a:ln>
                <a:solidFill>
                  <a:srgbClr val="373737"/>
                </a:solidFill>
                <a:effectLst/>
                <a:uLnTx/>
                <a:uFillTx/>
                <a:latin typeface="Helvetica Neue"/>
                <a:ea typeface="+mn-ea"/>
                <a:cs typeface="+mn-cs"/>
              </a:rPr>
              <a:t>This is a relatively rare position but perhaps it occurs when people unsuccessfully try to project their bad objects onto others. As a result, they remain feeling bad whilst also perceiving others as bad. This position could also be a result of relationships with dominant others where the other people are viewed with a sense of betrayal and retribution. </a:t>
            </a:r>
          </a:p>
          <a:p>
            <a:pPr algn="l" fontAlgn="base"/>
            <a:endParaRPr lang="en-GB" b="0" i="0" dirty="0">
              <a:solidFill>
                <a:srgbClr val="373737"/>
              </a:solidFill>
              <a:effectLst/>
              <a:latin typeface="Helvetica Neue"/>
            </a:endParaRPr>
          </a:p>
        </p:txBody>
      </p:sp>
      <p:sp>
        <p:nvSpPr>
          <p:cNvPr id="4" name="Slide Number Placeholder 3"/>
          <p:cNvSpPr>
            <a:spLocks noGrp="1"/>
          </p:cNvSpPr>
          <p:nvPr>
            <p:ph type="sldNum" sz="quarter" idx="5"/>
          </p:nvPr>
        </p:nvSpPr>
        <p:spPr/>
        <p:txBody>
          <a:bodyPr/>
          <a:lstStyle/>
          <a:p>
            <a:fld id="{82E51224-72BE-4D38-B196-381731D9D811}" type="slidenum">
              <a:rPr lang="en-GB" smtClean="0"/>
              <a:t>29</a:t>
            </a:fld>
            <a:endParaRPr lang="en-GB" dirty="0"/>
          </a:p>
        </p:txBody>
      </p:sp>
    </p:spTree>
    <p:extLst>
      <p:ext uri="{BB962C8B-B14F-4D97-AF65-F5344CB8AC3E}">
        <p14:creationId xmlns:p14="http://schemas.microsoft.com/office/powerpoint/2010/main" val="35551361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mj-lt"/>
              <a:buAutoNum type="arabicPeriod"/>
            </a:pPr>
            <a:r>
              <a:rPr lang="en-GB" b="0" i="0" dirty="0">
                <a:solidFill>
                  <a:srgbClr val="000000"/>
                </a:solidFill>
                <a:effectLst/>
                <a:latin typeface="Helvetica" panose="020B0604020202020204" pitchFamily="34" charset="0"/>
              </a:rPr>
              <a:t> </a:t>
            </a:r>
            <a:r>
              <a:rPr lang="en-GB" b="1" i="0" dirty="0">
                <a:solidFill>
                  <a:srgbClr val="000000"/>
                </a:solidFill>
                <a:effectLst/>
                <a:latin typeface="inherit"/>
              </a:rPr>
              <a:t>Accommodating</a:t>
            </a:r>
            <a:r>
              <a:rPr lang="en-GB" b="0" i="0" dirty="0">
                <a:solidFill>
                  <a:srgbClr val="000000"/>
                </a:solidFill>
                <a:effectLst/>
                <a:latin typeface="Helvetica" panose="020B0604020202020204" pitchFamily="34" charset="0"/>
              </a:rPr>
              <a:t>: Accommodating negotiators prioritize maintaining the relationship between the negotiating parties. Those who exhibit the accommodating style </a:t>
            </a:r>
            <a:r>
              <a:rPr lang="en-GB" b="1" i="0" dirty="0">
                <a:solidFill>
                  <a:srgbClr val="000000"/>
                </a:solidFill>
                <a:effectLst/>
                <a:latin typeface="Helvetica" panose="020B0604020202020204" pitchFamily="34" charset="0"/>
              </a:rPr>
              <a:t>seek to satisfy the other party's needs</a:t>
            </a:r>
            <a:r>
              <a:rPr lang="en-GB" b="0" i="0" dirty="0">
                <a:solidFill>
                  <a:srgbClr val="000000"/>
                </a:solidFill>
                <a:effectLst/>
                <a:latin typeface="Helvetica" panose="020B0604020202020204" pitchFamily="34" charset="0"/>
              </a:rPr>
              <a:t> while minimizing the level of conflict involved in the negotiation.</a:t>
            </a:r>
          </a:p>
          <a:p>
            <a:pPr algn="l" fontAlgn="base">
              <a:buFont typeface="+mj-lt"/>
              <a:buAutoNum type="arabicPeriod"/>
            </a:pPr>
            <a:endParaRPr lang="en-GB" b="0" i="0" dirty="0">
              <a:solidFill>
                <a:srgbClr val="000000"/>
              </a:solidFill>
              <a:effectLst/>
              <a:latin typeface="Helvetica" panose="020B0604020202020204" pitchFamily="34" charset="0"/>
            </a:endParaRPr>
          </a:p>
          <a:p>
            <a:pPr algn="l" fontAlgn="base">
              <a:buFont typeface="+mj-lt"/>
              <a:buAutoNum type="arabicPeriod"/>
            </a:pPr>
            <a:r>
              <a:rPr lang="en-GB" b="0" i="0" dirty="0">
                <a:solidFill>
                  <a:srgbClr val="000000"/>
                </a:solidFill>
                <a:effectLst/>
                <a:latin typeface="Helvetica" panose="020B0604020202020204" pitchFamily="34" charset="0"/>
              </a:rPr>
              <a:t> </a:t>
            </a:r>
            <a:r>
              <a:rPr lang="en-GB" b="1" i="0" dirty="0">
                <a:solidFill>
                  <a:srgbClr val="000000"/>
                </a:solidFill>
                <a:effectLst/>
                <a:latin typeface="inherit"/>
              </a:rPr>
              <a:t>Avoiding</a:t>
            </a:r>
            <a:r>
              <a:rPr lang="en-GB" b="0" i="0" dirty="0">
                <a:solidFill>
                  <a:srgbClr val="000000"/>
                </a:solidFill>
                <a:effectLst/>
                <a:latin typeface="Helvetica" panose="020B0604020202020204" pitchFamily="34" charset="0"/>
              </a:rPr>
              <a:t>: Negotiators with an avoiding style prefer to </a:t>
            </a:r>
            <a:r>
              <a:rPr lang="en-GB" b="1" i="0" dirty="0">
                <a:solidFill>
                  <a:srgbClr val="000000"/>
                </a:solidFill>
                <a:effectLst/>
                <a:latin typeface="Helvetica" panose="020B0604020202020204" pitchFamily="34" charset="0"/>
              </a:rPr>
              <a:t>remain objective and avoid creating tension.</a:t>
            </a:r>
            <a:r>
              <a:rPr lang="en-GB" b="0" i="0" dirty="0">
                <a:solidFill>
                  <a:srgbClr val="000000"/>
                </a:solidFill>
                <a:effectLst/>
                <a:latin typeface="Helvetica" panose="020B0604020202020204" pitchFamily="34" charset="0"/>
              </a:rPr>
              <a:t> They’ll often </a:t>
            </a:r>
            <a:r>
              <a:rPr lang="en-GB" b="1" i="0" dirty="0">
                <a:solidFill>
                  <a:srgbClr val="000000"/>
                </a:solidFill>
                <a:effectLst/>
                <a:latin typeface="Helvetica" panose="020B0604020202020204" pitchFamily="34" charset="0"/>
              </a:rPr>
              <a:t>defer responsibility to a counterpart </a:t>
            </a:r>
            <a:r>
              <a:rPr lang="en-GB" b="0" i="0" dirty="0">
                <a:solidFill>
                  <a:srgbClr val="000000"/>
                </a:solidFill>
                <a:effectLst/>
                <a:latin typeface="Helvetica" panose="020B0604020202020204" pitchFamily="34" charset="0"/>
              </a:rPr>
              <a:t>in an attempt to remain neutral. They do not actively pursue their own interests or the interests of the other party.</a:t>
            </a:r>
          </a:p>
          <a:p>
            <a:pPr algn="l" fontAlgn="base">
              <a:buFont typeface="+mj-lt"/>
              <a:buAutoNum type="arabicPeriod"/>
            </a:pPr>
            <a:endParaRPr lang="en-GB" b="0" i="0" dirty="0">
              <a:solidFill>
                <a:srgbClr val="000000"/>
              </a:solidFill>
              <a:effectLst/>
              <a:latin typeface="Helvetica" panose="020B0604020202020204" pitchFamily="34" charset="0"/>
            </a:endParaRPr>
          </a:p>
          <a:p>
            <a:pPr algn="l" fontAlgn="base">
              <a:buFont typeface="+mj-lt"/>
              <a:buAutoNum type="arabicPeriod"/>
            </a:pPr>
            <a:r>
              <a:rPr lang="en-GB" b="0" i="0" dirty="0">
                <a:solidFill>
                  <a:srgbClr val="000000"/>
                </a:solidFill>
                <a:effectLst/>
                <a:latin typeface="Helvetica" panose="020B0604020202020204" pitchFamily="34" charset="0"/>
              </a:rPr>
              <a:t> </a:t>
            </a:r>
            <a:r>
              <a:rPr lang="en-GB" b="1" i="0" dirty="0">
                <a:solidFill>
                  <a:srgbClr val="000000"/>
                </a:solidFill>
                <a:effectLst/>
                <a:latin typeface="inherit"/>
              </a:rPr>
              <a:t>Collaborating</a:t>
            </a:r>
            <a:r>
              <a:rPr lang="en-GB" b="0" i="0" dirty="0">
                <a:solidFill>
                  <a:srgbClr val="000000"/>
                </a:solidFill>
                <a:effectLst/>
                <a:latin typeface="Helvetica" panose="020B0604020202020204" pitchFamily="34" charset="0"/>
              </a:rPr>
              <a:t>: The collaborative negotiation style is a </a:t>
            </a:r>
            <a:r>
              <a:rPr lang="en-GB" b="1" i="0" dirty="0">
                <a:solidFill>
                  <a:srgbClr val="000000"/>
                </a:solidFill>
                <a:effectLst/>
                <a:latin typeface="Helvetica" panose="020B0604020202020204" pitchFamily="34" charset="0"/>
              </a:rPr>
              <a:t>joint problem-solving technique</a:t>
            </a:r>
            <a:r>
              <a:rPr lang="en-GB" b="0" i="0" dirty="0">
                <a:solidFill>
                  <a:srgbClr val="000000"/>
                </a:solidFill>
                <a:effectLst/>
                <a:latin typeface="Helvetica" panose="020B0604020202020204" pitchFamily="34" charset="0"/>
              </a:rPr>
              <a:t>. It aims to </a:t>
            </a:r>
            <a:r>
              <a:rPr lang="en-GB" b="1" i="0" dirty="0">
                <a:solidFill>
                  <a:srgbClr val="000000"/>
                </a:solidFill>
                <a:effectLst/>
                <a:latin typeface="Helvetica" panose="020B0604020202020204" pitchFamily="34" charset="0"/>
              </a:rPr>
              <a:t>create a win-win scenario</a:t>
            </a:r>
            <a:r>
              <a:rPr lang="en-GB" b="0" i="0" dirty="0">
                <a:solidFill>
                  <a:srgbClr val="000000"/>
                </a:solidFill>
                <a:effectLst/>
                <a:latin typeface="Helvetica" panose="020B0604020202020204" pitchFamily="34" charset="0"/>
              </a:rPr>
              <a:t>. Collaborative negotiators are great at finding innovative solutions to complex problems. By working together with the other party, those exhibiting the collaborating style aim to </a:t>
            </a:r>
            <a:r>
              <a:rPr lang="en-GB" b="1" i="0" dirty="0">
                <a:solidFill>
                  <a:srgbClr val="000000"/>
                </a:solidFill>
                <a:effectLst/>
                <a:latin typeface="Helvetica" panose="020B0604020202020204" pitchFamily="34" charset="0"/>
              </a:rPr>
              <a:t>find creative solutions that satisfy the needs of all parties involved.</a:t>
            </a:r>
          </a:p>
          <a:p>
            <a:pPr algn="l" fontAlgn="base">
              <a:buFont typeface="+mj-lt"/>
              <a:buAutoNum type="arabicPeriod"/>
            </a:pPr>
            <a:endParaRPr lang="en-GB" b="0" i="0" dirty="0">
              <a:solidFill>
                <a:srgbClr val="000000"/>
              </a:solidFill>
              <a:effectLst/>
              <a:latin typeface="Helvetica" panose="020B0604020202020204" pitchFamily="34" charset="0"/>
            </a:endParaRPr>
          </a:p>
          <a:p>
            <a:pPr algn="l" fontAlgn="base">
              <a:buFont typeface="+mj-lt"/>
              <a:buAutoNum type="arabicPeriod"/>
            </a:pPr>
            <a:r>
              <a:rPr lang="en-GB" b="0" i="0" dirty="0">
                <a:solidFill>
                  <a:srgbClr val="000000"/>
                </a:solidFill>
                <a:effectLst/>
                <a:latin typeface="Helvetica" panose="020B0604020202020204" pitchFamily="34" charset="0"/>
              </a:rPr>
              <a:t> </a:t>
            </a:r>
            <a:r>
              <a:rPr lang="en-GB" b="1" i="0" dirty="0">
                <a:solidFill>
                  <a:srgbClr val="000000"/>
                </a:solidFill>
                <a:effectLst/>
                <a:latin typeface="inherit"/>
              </a:rPr>
              <a:t>Competing</a:t>
            </a:r>
            <a:r>
              <a:rPr lang="en-GB" b="0" i="0" dirty="0">
                <a:solidFill>
                  <a:srgbClr val="000000"/>
                </a:solidFill>
                <a:effectLst/>
                <a:latin typeface="Helvetica" panose="020B0604020202020204" pitchFamily="34" charset="0"/>
              </a:rPr>
              <a:t>: Competitive negotiators are </a:t>
            </a:r>
            <a:r>
              <a:rPr lang="en-GB" b="1" i="0" dirty="0">
                <a:solidFill>
                  <a:srgbClr val="000000"/>
                </a:solidFill>
                <a:effectLst/>
                <a:latin typeface="Helvetica" panose="020B0604020202020204" pitchFamily="34" charset="0"/>
              </a:rPr>
              <a:t>results-oriented and focused on getting their own way</a:t>
            </a:r>
            <a:r>
              <a:rPr lang="en-GB" b="0" i="0" dirty="0">
                <a:solidFill>
                  <a:srgbClr val="000000"/>
                </a:solidFill>
                <a:effectLst/>
                <a:latin typeface="Helvetica" panose="020B0604020202020204" pitchFamily="34" charset="0"/>
              </a:rPr>
              <a:t>. They </a:t>
            </a:r>
            <a:r>
              <a:rPr lang="en-GB" b="1" i="0" dirty="0">
                <a:solidFill>
                  <a:srgbClr val="000000"/>
                </a:solidFill>
                <a:effectLst/>
                <a:latin typeface="Helvetica" panose="020B0604020202020204" pitchFamily="34" charset="0"/>
              </a:rPr>
              <a:t>do not focus on the relationship with the other party</a:t>
            </a:r>
            <a:r>
              <a:rPr lang="en-GB" b="0" i="0" dirty="0">
                <a:solidFill>
                  <a:srgbClr val="000000"/>
                </a:solidFill>
                <a:effectLst/>
                <a:latin typeface="Helvetica" panose="020B0604020202020204" pitchFamily="34" charset="0"/>
              </a:rPr>
              <a:t> or maintaining a good rapport. Those with a competitive negotiation style are </a:t>
            </a:r>
            <a:r>
              <a:rPr lang="en-GB" b="1" i="0" dirty="0">
                <a:solidFill>
                  <a:srgbClr val="000000"/>
                </a:solidFill>
                <a:effectLst/>
                <a:latin typeface="Helvetica" panose="020B0604020202020204" pitchFamily="34" charset="0"/>
              </a:rPr>
              <a:t>usually less willing to compromise and, in extreme cases, can be aggressive.</a:t>
            </a:r>
          </a:p>
          <a:p>
            <a:pPr algn="l" fontAlgn="base">
              <a:buFont typeface="+mj-lt"/>
              <a:buAutoNum type="arabicPeriod"/>
            </a:pPr>
            <a:endParaRPr lang="en-GB" b="0" i="0" dirty="0">
              <a:solidFill>
                <a:srgbClr val="000000"/>
              </a:solidFill>
              <a:effectLst/>
              <a:latin typeface="Helvetica" panose="020B0604020202020204" pitchFamily="34" charset="0"/>
            </a:endParaRPr>
          </a:p>
          <a:p>
            <a:pPr algn="l" fontAlgn="base">
              <a:buFont typeface="+mj-lt"/>
              <a:buAutoNum type="arabicPeriod"/>
            </a:pPr>
            <a:r>
              <a:rPr lang="en-GB" b="0" i="0" dirty="0">
                <a:solidFill>
                  <a:srgbClr val="000000"/>
                </a:solidFill>
                <a:effectLst/>
                <a:latin typeface="Helvetica" panose="020B0604020202020204" pitchFamily="34" charset="0"/>
              </a:rPr>
              <a:t> </a:t>
            </a:r>
            <a:r>
              <a:rPr lang="en-GB" b="1" i="0" dirty="0">
                <a:solidFill>
                  <a:srgbClr val="000000"/>
                </a:solidFill>
                <a:effectLst/>
                <a:latin typeface="inherit"/>
              </a:rPr>
              <a:t>Compromising</a:t>
            </a:r>
            <a:r>
              <a:rPr lang="en-GB" b="0" i="0" dirty="0">
                <a:solidFill>
                  <a:srgbClr val="000000"/>
                </a:solidFill>
                <a:effectLst/>
                <a:latin typeface="Helvetica" panose="020B0604020202020204" pitchFamily="34" charset="0"/>
              </a:rPr>
              <a:t>: The compromising style </a:t>
            </a:r>
            <a:r>
              <a:rPr lang="en-GB" b="1" i="0" dirty="0">
                <a:solidFill>
                  <a:srgbClr val="000000"/>
                </a:solidFill>
                <a:effectLst/>
                <a:latin typeface="Helvetica" panose="020B0604020202020204" pitchFamily="34" charset="0"/>
              </a:rPr>
              <a:t>aims to find a middle ground that is mutually beneficial to all parties.</a:t>
            </a:r>
            <a:r>
              <a:rPr lang="en-GB" b="0" i="0" dirty="0">
                <a:solidFill>
                  <a:srgbClr val="000000"/>
                </a:solidFill>
                <a:effectLst/>
                <a:latin typeface="Helvetica" panose="020B0604020202020204" pitchFamily="34" charset="0"/>
              </a:rPr>
              <a:t> However, it is </a:t>
            </a:r>
            <a:r>
              <a:rPr lang="en-GB" b="1" i="0" dirty="0">
                <a:solidFill>
                  <a:srgbClr val="000000"/>
                </a:solidFill>
                <a:effectLst/>
                <a:latin typeface="Helvetica" panose="020B0604020202020204" pitchFamily="34" charset="0"/>
              </a:rPr>
              <a:t>different from the collaborative style </a:t>
            </a:r>
            <a:r>
              <a:rPr lang="en-GB" b="0" i="0" dirty="0">
                <a:solidFill>
                  <a:srgbClr val="000000"/>
                </a:solidFill>
                <a:effectLst/>
                <a:latin typeface="Helvetica" panose="020B0604020202020204" pitchFamily="34" charset="0"/>
              </a:rPr>
              <a:t>in that it does not aim for a win-win scenario. Instead, </a:t>
            </a:r>
            <a:r>
              <a:rPr lang="en-GB" b="1" i="0" dirty="0">
                <a:solidFill>
                  <a:srgbClr val="000000"/>
                </a:solidFill>
                <a:effectLst/>
                <a:latin typeface="Helvetica" panose="020B0604020202020204" pitchFamily="34" charset="0"/>
              </a:rPr>
              <a:t>compromising negotiators seek a solution in which both parties sacrifice part of what they want for resolution</a:t>
            </a:r>
            <a:r>
              <a:rPr lang="en-GB" b="0" i="0" dirty="0">
                <a:solidFill>
                  <a:srgbClr val="000000"/>
                </a:solidFill>
                <a:effectLst/>
                <a:latin typeface="Helvetica" panose="020B0604020202020204" pitchFamily="34" charset="0"/>
              </a:rPr>
              <a:t>. </a:t>
            </a:r>
            <a:r>
              <a:rPr lang="en-GB" b="1" i="0" dirty="0">
                <a:solidFill>
                  <a:srgbClr val="000000"/>
                </a:solidFill>
                <a:effectLst/>
                <a:latin typeface="Helvetica" panose="020B0604020202020204" pitchFamily="34" charset="0"/>
              </a:rPr>
              <a:t>Think of haggling for a lower price</a:t>
            </a:r>
            <a:r>
              <a:rPr lang="en-GB" b="0" i="0" dirty="0">
                <a:solidFill>
                  <a:srgbClr val="000000"/>
                </a:solidFill>
                <a:effectLst/>
                <a:latin typeface="Helvetica" panose="020B0604020202020204" pitchFamily="34" charset="0"/>
              </a:rPr>
              <a:t> at a flea market—the buyer offers the seller a lower price, hoping they’ll meet somewhere in the middle. In this situation, neither party gets everything they want, but they walk away with their need or desire partially fulfilled.</a:t>
            </a:r>
          </a:p>
          <a:p>
            <a:pPr algn="l" fontAlgn="base">
              <a:buFont typeface="+mj-lt"/>
              <a:buAutoNum type="arabicPeriod"/>
            </a:pPr>
            <a:endParaRPr lang="en-GB" b="0" i="0" dirty="0">
              <a:solidFill>
                <a:srgbClr val="000000"/>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30</a:t>
            </a:fld>
            <a:endParaRPr lang="en-GB" dirty="0"/>
          </a:p>
        </p:txBody>
      </p:sp>
    </p:spTree>
    <p:extLst>
      <p:ext uri="{BB962C8B-B14F-4D97-AF65-F5344CB8AC3E}">
        <p14:creationId xmlns:p14="http://schemas.microsoft.com/office/powerpoint/2010/main" val="34925718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mj-lt"/>
              <a:buNone/>
            </a:pPr>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31</a:t>
            </a:fld>
            <a:endParaRPr lang="en-GB" dirty="0"/>
          </a:p>
        </p:txBody>
      </p:sp>
    </p:spTree>
    <p:extLst>
      <p:ext uri="{BB962C8B-B14F-4D97-AF65-F5344CB8AC3E}">
        <p14:creationId xmlns:p14="http://schemas.microsoft.com/office/powerpoint/2010/main" val="23811159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mj-lt"/>
              <a:buNone/>
            </a:pPr>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32</a:t>
            </a:fld>
            <a:endParaRPr lang="en-GB" dirty="0"/>
          </a:p>
        </p:txBody>
      </p:sp>
    </p:spTree>
    <p:extLst>
      <p:ext uri="{BB962C8B-B14F-4D97-AF65-F5344CB8AC3E}">
        <p14:creationId xmlns:p14="http://schemas.microsoft.com/office/powerpoint/2010/main" val="11064314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mj-lt"/>
              <a:buNone/>
            </a:pPr>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33</a:t>
            </a:fld>
            <a:endParaRPr lang="en-GB" dirty="0"/>
          </a:p>
        </p:txBody>
      </p:sp>
    </p:spTree>
    <p:extLst>
      <p:ext uri="{BB962C8B-B14F-4D97-AF65-F5344CB8AC3E}">
        <p14:creationId xmlns:p14="http://schemas.microsoft.com/office/powerpoint/2010/main" val="14544788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mj-lt"/>
              <a:buNone/>
            </a:pPr>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34</a:t>
            </a:fld>
            <a:endParaRPr lang="en-GB" dirty="0"/>
          </a:p>
        </p:txBody>
      </p:sp>
    </p:spTree>
    <p:extLst>
      <p:ext uri="{BB962C8B-B14F-4D97-AF65-F5344CB8AC3E}">
        <p14:creationId xmlns:p14="http://schemas.microsoft.com/office/powerpoint/2010/main" val="2643121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mj-lt"/>
              <a:buNone/>
            </a:pPr>
            <a:endParaRPr lang="en-GB" b="0" i="0" dirty="0">
              <a:solidFill>
                <a:srgbClr val="000000"/>
              </a:solidFill>
              <a:effectLst/>
              <a:latin typeface="Helvetica" panose="020B0604020202020204" pitchFamily="34" charset="0"/>
            </a:endParaRPr>
          </a:p>
          <a:p>
            <a:r>
              <a:rPr lang="en-GB" dirty="0"/>
              <a:t>Think about work, your manager, your staff, at home.</a:t>
            </a:r>
          </a:p>
          <a:p>
            <a:endParaRPr lang="en-GB" dirty="0"/>
          </a:p>
          <a:p>
            <a:r>
              <a:rPr lang="en-GB" dirty="0"/>
              <a:t>Consider:</a:t>
            </a:r>
          </a:p>
          <a:p>
            <a:endParaRPr lang="en-GB" dirty="0"/>
          </a:p>
          <a:p>
            <a:pPr marL="171450" indent="-171450">
              <a:buFont typeface="Arial" panose="020B0604020202020204" pitchFamily="34" charset="0"/>
              <a:buChar char="•"/>
            </a:pPr>
            <a:r>
              <a:rPr lang="en-US" dirty="0"/>
              <a:t>Handling disagreements during team projects.</a:t>
            </a:r>
          </a:p>
          <a:p>
            <a:pPr marL="171450" indent="-171450">
              <a:buFont typeface="Arial" panose="020B0604020202020204" pitchFamily="34" charset="0"/>
              <a:buChar char="•"/>
            </a:pPr>
            <a:r>
              <a:rPr lang="en-US" dirty="0"/>
              <a:t>Navigating office politics with tact.</a:t>
            </a:r>
          </a:p>
          <a:p>
            <a:pPr marL="171450" indent="-171450">
              <a:buFont typeface="Arial" panose="020B0604020202020204" pitchFamily="34" charset="0"/>
              <a:buChar char="•"/>
            </a:pPr>
            <a:r>
              <a:rPr lang="en-US" dirty="0"/>
              <a:t>Resolving conflicts between team members.</a:t>
            </a:r>
            <a:endParaRPr lang="en-GB" dirty="0"/>
          </a:p>
          <a:p>
            <a:endParaRPr lang="en-GB" dirty="0"/>
          </a:p>
          <a:p>
            <a:r>
              <a:rPr lang="en-GB" dirty="0"/>
              <a:t>Highlight it is a SKILL that </a:t>
            </a:r>
            <a:r>
              <a:rPr lang="en-US" dirty="0"/>
              <a:t>can be learned that requires effective communication and negotiation</a:t>
            </a:r>
            <a:r>
              <a:rPr lang="en-GB" dirty="0"/>
              <a:t> skills. </a:t>
            </a:r>
          </a:p>
        </p:txBody>
      </p:sp>
      <p:sp>
        <p:nvSpPr>
          <p:cNvPr id="4" name="Slide Number Placeholder 3"/>
          <p:cNvSpPr>
            <a:spLocks noGrp="1"/>
          </p:cNvSpPr>
          <p:nvPr>
            <p:ph type="sldNum" sz="quarter" idx="5"/>
          </p:nvPr>
        </p:nvSpPr>
        <p:spPr/>
        <p:txBody>
          <a:bodyPr/>
          <a:lstStyle/>
          <a:p>
            <a:fld id="{82E51224-72BE-4D38-B196-381731D9D811}" type="slidenum">
              <a:rPr lang="en-GB" smtClean="0"/>
              <a:t>35</a:t>
            </a:fld>
            <a:endParaRPr lang="en-GB" dirty="0"/>
          </a:p>
        </p:txBody>
      </p:sp>
    </p:spTree>
    <p:extLst>
      <p:ext uri="{BB962C8B-B14F-4D97-AF65-F5344CB8AC3E}">
        <p14:creationId xmlns:p14="http://schemas.microsoft.com/office/powerpoint/2010/main" val="1787677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2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1538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9727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960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6118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90794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200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9481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3776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5817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15/01/2024</a:t>
            </a:fld>
            <a:endParaRPr lang="en-GB" dirty="0"/>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13713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0726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00497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99994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75405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0198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5688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374378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1032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0738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43864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0518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23638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15/01/2024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8185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15/01/2024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095205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185753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15/01/2024</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dirty="0"/>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4104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jpg"/><Relationship Id="rId5" Type="http://schemas.openxmlformats.org/officeDocument/2006/relationships/theme" Target="../theme/theme3.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9700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1/15/2024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7491250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7188375"/>
      </p:ext>
    </p:extLst>
  </p:cSld>
  <p:clrMap bg1="lt1" tx1="dk1" bg2="lt2" tx2="dk2" accent1="accent1" accent2="accent2" accent3="accent3" accent4="accent4" accent5="accent5" accent6="accent6" hlink="hlink" folHlink="folHlink"/>
  <p:sldLayoutIdLst>
    <p:sldLayoutId id="2147483686" r:id="rId1"/>
    <p:sldLayoutId id="2147483688" r:id="rId2"/>
    <p:sldLayoutId id="2147483689" r:id="rId3"/>
    <p:sldLayoutId id="2147483690" r:id="rId4"/>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BMSK4016</a:t>
            </a:r>
            <a:br>
              <a:rPr lang="en-GB" altLang="en-US" sz="1800"/>
            </a:br>
            <a:r>
              <a:rPr lang="en-GB" altLang="en-US" sz="1800"/>
              <a:t>Developing </a:t>
            </a:r>
            <a:r>
              <a:rPr lang="en-GB" sz="1800"/>
              <a:t>Professional </a:t>
            </a:r>
            <a:r>
              <a:rPr lang="en-GB" sz="1800" dirty="0"/>
              <a:t>Practice</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A251-236C-958C-C254-0BAB7FD05726}"/>
              </a:ext>
            </a:extLst>
          </p:cNvPr>
          <p:cNvSpPr txBox="1">
            <a:spLocks/>
          </p:cNvSpPr>
          <p:nvPr/>
        </p:nvSpPr>
        <p:spPr>
          <a:xfrm>
            <a:off x="726146" y="2289863"/>
            <a:ext cx="3074134" cy="1796117"/>
          </a:xfrm>
          <a:prstGeom prst="rect">
            <a:avLst/>
          </a:prstGeom>
        </p:spPr>
        <p:txBody>
          <a:bodyPr vert="horz" lIns="68580" tIns="34290" rIns="68580" bIns="3429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defRPr/>
            </a:pPr>
            <a:r>
              <a:rPr lang="en-GB" sz="1350" dirty="0">
                <a:solidFill>
                  <a:schemeClr val="bg1"/>
                </a:solidFill>
                <a:ea typeface="Calibri" panose="020F0502020204030204" pitchFamily="34" charset="0"/>
              </a:rPr>
              <a:t>CertHE Applied Leadership and Management in the Workplace </a:t>
            </a:r>
            <a:br>
              <a:rPr lang="en-GB" sz="1350" b="1" dirty="0">
                <a:solidFill>
                  <a:schemeClr val="bg1"/>
                </a:solidFill>
                <a:ea typeface="Calibri" panose="020F0502020204030204" pitchFamily="34" charset="0"/>
              </a:rPr>
            </a:br>
            <a:br>
              <a:rPr lang="en-GB" altLang="en-US" sz="1350" dirty="0">
                <a:solidFill>
                  <a:schemeClr val="bg1"/>
                </a:solidFill>
              </a:rPr>
            </a:br>
            <a:br>
              <a:rPr lang="en-GB" altLang="en-US" sz="1350" dirty="0">
                <a:solidFill>
                  <a:schemeClr val="bg1"/>
                </a:solidFill>
              </a:rPr>
            </a:br>
            <a:r>
              <a:rPr lang="en-GB" altLang="en-US" sz="1350" dirty="0">
                <a:solidFill>
                  <a:schemeClr val="bg1"/>
                </a:solidFill>
              </a:rPr>
              <a:t>Blended </a:t>
            </a:r>
            <a:r>
              <a:rPr lang="en-GB" altLang="en-US" sz="1350">
                <a:solidFill>
                  <a:schemeClr val="bg1"/>
                </a:solidFill>
              </a:rPr>
              <a:t>Session 6</a:t>
            </a:r>
            <a:br>
              <a:rPr lang="en-GB" sz="3000" dirty="0">
                <a:solidFill>
                  <a:schemeClr val="bg1"/>
                </a:solidFill>
              </a:rPr>
            </a:br>
            <a:br>
              <a:rPr lang="en-GB" sz="1350" dirty="0">
                <a:solidFill>
                  <a:schemeClr val="bg1"/>
                </a:solidFill>
              </a:rPr>
            </a:br>
            <a:br>
              <a:rPr lang="en-GB" sz="1350" dirty="0">
                <a:solidFill>
                  <a:schemeClr val="bg1"/>
                </a:solidFill>
              </a:rPr>
            </a:br>
            <a:br>
              <a:rPr lang="en-GB" sz="1350" b="1" dirty="0">
                <a:solidFill>
                  <a:schemeClr val="bg1"/>
                </a:solidFill>
              </a:rPr>
            </a:br>
            <a:endParaRPr lang="en-GB" altLang="en-US" sz="1350" dirty="0">
              <a:solidFill>
                <a:schemeClr val="bg1"/>
              </a:solidFill>
            </a:endParaRPr>
          </a:p>
        </p:txBody>
      </p:sp>
    </p:spTree>
    <p:extLst>
      <p:ext uri="{BB962C8B-B14F-4D97-AF65-F5344CB8AC3E}">
        <p14:creationId xmlns:p14="http://schemas.microsoft.com/office/powerpoint/2010/main" val="1089038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E2208827-F1B3-A7BF-A188-472D787FF840}"/>
              </a:ext>
            </a:extLst>
          </p:cNvPr>
          <p:cNvSpPr/>
          <p:nvPr/>
        </p:nvSpPr>
        <p:spPr>
          <a:xfrm>
            <a:off x="251520" y="116632"/>
            <a:ext cx="6768752" cy="936104"/>
          </a:xfrm>
          <a:prstGeom prst="roundRect">
            <a:avLst/>
          </a:prstGeom>
          <a:solidFill>
            <a:schemeClr val="accent2">
              <a:alpha val="22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8FEBC47C-D374-9D4B-01C0-63FFAD1CFED8}"/>
              </a:ext>
            </a:extLst>
          </p:cNvPr>
          <p:cNvSpPr/>
          <p:nvPr/>
        </p:nvSpPr>
        <p:spPr>
          <a:xfrm>
            <a:off x="467544" y="3153646"/>
            <a:ext cx="5256584" cy="720080"/>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54BAB962-309A-E12F-4DB2-A56ECA6B8D5F}"/>
              </a:ext>
            </a:extLst>
          </p:cNvPr>
          <p:cNvSpPr/>
          <p:nvPr/>
        </p:nvSpPr>
        <p:spPr>
          <a:xfrm>
            <a:off x="467544" y="1844824"/>
            <a:ext cx="5976664" cy="792088"/>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467544" y="260648"/>
            <a:ext cx="7200800" cy="664096"/>
          </a:xfrm>
        </p:spPr>
        <p:txBody>
          <a:bodyPr anchor="b">
            <a:normAutofit/>
          </a:bodyPr>
          <a:lstStyle/>
          <a:p>
            <a:r>
              <a:rPr lang="en-GB" sz="4000" b="1" dirty="0">
                <a:latin typeface="Arial" panose="020B0604020202020204" pitchFamily="34" charset="0"/>
                <a:cs typeface="Arial" panose="020B0604020202020204" pitchFamily="34" charset="0"/>
              </a:rPr>
              <a:t>Overview of Workshop</a:t>
            </a:r>
          </a:p>
        </p:txBody>
      </p:sp>
      <p:sp>
        <p:nvSpPr>
          <p:cNvPr id="3" name="Content Placeholder 2"/>
          <p:cNvSpPr>
            <a:spLocks noGrp="1"/>
          </p:cNvSpPr>
          <p:nvPr>
            <p:ph type="body" sz="half" idx="2"/>
          </p:nvPr>
        </p:nvSpPr>
        <p:spPr>
          <a:xfrm>
            <a:off x="467544" y="1461458"/>
            <a:ext cx="7200800" cy="3384376"/>
          </a:xfrm>
        </p:spPr>
        <p:txBody>
          <a:bodyPr>
            <a:normAutofit/>
          </a:bodyPr>
          <a:lstStyle/>
          <a:p>
            <a:pPr>
              <a:lnSpc>
                <a:spcPct val="200000"/>
              </a:lnSpc>
            </a:pPr>
            <a:r>
              <a:rPr lang="en-GB" sz="3600" b="1" dirty="0"/>
              <a:t>Interpersonal Communication</a:t>
            </a:r>
          </a:p>
          <a:p>
            <a:pPr>
              <a:lnSpc>
                <a:spcPct val="200000"/>
              </a:lnSpc>
            </a:pPr>
            <a:r>
              <a:rPr lang="en-GB" sz="3600" b="1" dirty="0"/>
              <a:t>Negotiation &amp; Diplomacy</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FB6CB1EC-6AC1-27B2-A66A-170AEBE364D5}"/>
              </a:ext>
            </a:extLst>
          </p:cNvPr>
          <p:cNvSpPr/>
          <p:nvPr/>
        </p:nvSpPr>
        <p:spPr>
          <a:xfrm>
            <a:off x="403196" y="5051096"/>
            <a:ext cx="2284834" cy="64807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37A5EF5C-105C-F28E-D5C5-654977B49BFB}"/>
              </a:ext>
            </a:extLst>
          </p:cNvPr>
          <p:cNvSpPr/>
          <p:nvPr/>
        </p:nvSpPr>
        <p:spPr>
          <a:xfrm>
            <a:off x="414958" y="404664"/>
            <a:ext cx="7037362" cy="64807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a:xfrm>
            <a:off x="360040" y="437305"/>
            <a:ext cx="7886700" cy="1325563"/>
          </a:xfrm>
        </p:spPr>
        <p:txBody>
          <a:bodyPr/>
          <a:lstStyle/>
          <a:p>
            <a:r>
              <a:rPr lang="en-GB" sz="4000" b="1" dirty="0">
                <a:latin typeface="Arial" panose="020B0604020202020204" pitchFamily="34" charset="0"/>
                <a:ea typeface="ＭＳ Ｐゴシック" pitchFamily="34" charset="-128"/>
                <a:cs typeface="Arial" panose="020B0604020202020204" pitchFamily="34" charset="0"/>
              </a:rPr>
              <a:t>Are they communicating?</a:t>
            </a:r>
            <a:endParaRPr lang="en-GB" sz="4000" b="1" i="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AA14AF99-2720-7BF8-A7BD-F9DC5E467F23}"/>
              </a:ext>
            </a:extLst>
          </p:cNvPr>
          <p:cNvPicPr>
            <a:picLocks noChangeAspect="1"/>
          </p:cNvPicPr>
          <p:nvPr/>
        </p:nvPicPr>
        <p:blipFill rotWithShape="1">
          <a:blip r:embed="rId3"/>
          <a:srcRect l="11413"/>
          <a:stretch/>
        </p:blipFill>
        <p:spPr>
          <a:xfrm>
            <a:off x="414958" y="1268760"/>
            <a:ext cx="8100392" cy="3826371"/>
          </a:xfrm>
          <a:prstGeom prst="rect">
            <a:avLst/>
          </a:prstGeom>
          <a:effectLst>
            <a:softEdge rad="88900"/>
          </a:effectLst>
        </p:spPr>
      </p:pic>
      <p:sp>
        <p:nvSpPr>
          <p:cNvPr id="5" name="TextBox 4">
            <a:extLst>
              <a:ext uri="{FF2B5EF4-FFF2-40B4-BE49-F238E27FC236}">
                <a16:creationId xmlns:a16="http://schemas.microsoft.com/office/drawing/2014/main" id="{5EE516DC-261B-8292-0A53-DB8DFB5274A2}"/>
              </a:ext>
            </a:extLst>
          </p:cNvPr>
          <p:cNvSpPr txBox="1"/>
          <p:nvPr/>
        </p:nvSpPr>
        <p:spPr>
          <a:xfrm>
            <a:off x="458114" y="5001344"/>
            <a:ext cx="2284834" cy="646331"/>
          </a:xfrm>
          <a:prstGeom prst="rect">
            <a:avLst/>
          </a:prstGeom>
          <a:noFill/>
        </p:spPr>
        <p:txBody>
          <a:bodyPr wrap="square" rtlCol="0">
            <a:spAutoFit/>
          </a:bodyPr>
          <a:lstStyle/>
          <a:p>
            <a:r>
              <a:rPr lang="en-GB" sz="3600" b="1" dirty="0"/>
              <a:t>If so, how?</a:t>
            </a:r>
          </a:p>
        </p:txBody>
      </p:sp>
    </p:spTree>
    <p:extLst>
      <p:ext uri="{BB962C8B-B14F-4D97-AF65-F5344CB8AC3E}">
        <p14:creationId xmlns:p14="http://schemas.microsoft.com/office/powerpoint/2010/main" val="113103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82996E4-C5FE-C238-0E9A-775B0FACAC89}"/>
              </a:ext>
            </a:extLst>
          </p:cNvPr>
          <p:cNvSpPr/>
          <p:nvPr/>
        </p:nvSpPr>
        <p:spPr>
          <a:xfrm>
            <a:off x="414958" y="404664"/>
            <a:ext cx="7037362" cy="64807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9E5B64E-F6B7-4DEB-AFCD-276C46119B3C}"/>
              </a:ext>
            </a:extLst>
          </p:cNvPr>
          <p:cNvSpPr>
            <a:spLocks noGrp="1"/>
          </p:cNvSpPr>
          <p:nvPr/>
        </p:nvSpPr>
        <p:spPr>
          <a:xfrm>
            <a:off x="-324544" y="15720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nvSpPr>
        <p:spPr>
          <a:xfrm>
            <a:off x="457200" y="2133265"/>
            <a:ext cx="8229600" cy="3527983"/>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3500" dirty="0">
                <a:latin typeface="Arial" panose="020B0604020202020204" pitchFamily="34" charset="0"/>
                <a:cs typeface="Arial" panose="020B0604020202020204" pitchFamily="34" charset="0"/>
              </a:rPr>
              <a:t>A definition: </a:t>
            </a:r>
          </a:p>
          <a:p>
            <a:endParaRPr lang="en-GB" sz="3500" dirty="0">
              <a:latin typeface="Arial" panose="020B0604020202020204" pitchFamily="34" charset="0"/>
              <a:cs typeface="Arial" panose="020B0604020202020204" pitchFamily="34" charset="0"/>
            </a:endParaRPr>
          </a:p>
          <a:p>
            <a:r>
              <a:rPr lang="en-GB" sz="3500" dirty="0">
                <a:latin typeface="Arial" panose="020B0604020202020204" pitchFamily="34" charset="0"/>
                <a:cs typeface="Arial" panose="020B0604020202020204" pitchFamily="34" charset="0"/>
              </a:rPr>
              <a:t>“</a:t>
            </a:r>
            <a:r>
              <a:rPr lang="en-GB" sz="3500" b="1" dirty="0">
                <a:latin typeface="Arial" panose="020B0604020202020204" pitchFamily="34" charset="0"/>
                <a:cs typeface="Arial" panose="020B0604020202020204" pitchFamily="34" charset="0"/>
              </a:rPr>
              <a:t>Communication is the transactional use of symbols, influenced, guided, and understood in the context of relationships” </a:t>
            </a:r>
          </a:p>
          <a:p>
            <a:pPr marL="0" indent="0">
              <a:buNone/>
            </a:pPr>
            <a:endParaRPr lang="en-GB" sz="3500" dirty="0">
              <a:latin typeface="Arial" panose="020B0604020202020204" pitchFamily="34" charset="0"/>
              <a:cs typeface="Arial" panose="020B0604020202020204" pitchFamily="34" charset="0"/>
            </a:endParaRPr>
          </a:p>
          <a:p>
            <a:pPr marL="0" indent="0" algn="r">
              <a:buNone/>
            </a:pPr>
            <a:r>
              <a:rPr lang="en-GB" sz="2000" dirty="0"/>
              <a:t>(Duck &amp; McMahan, 2015 p.5)</a:t>
            </a:r>
          </a:p>
        </p:txBody>
      </p:sp>
    </p:spTree>
    <p:extLst>
      <p:ext uri="{BB962C8B-B14F-4D97-AF65-F5344CB8AC3E}">
        <p14:creationId xmlns:p14="http://schemas.microsoft.com/office/powerpoint/2010/main" val="728450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1E8949F-4A91-47EA-42E4-982529368EE0}"/>
              </a:ext>
            </a:extLst>
          </p:cNvPr>
          <p:cNvSpPr/>
          <p:nvPr/>
        </p:nvSpPr>
        <p:spPr>
          <a:xfrm>
            <a:off x="414958" y="404664"/>
            <a:ext cx="7037362" cy="64807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9E5B64E-F6B7-4DEB-AFCD-276C46119B3C}"/>
              </a:ext>
            </a:extLst>
          </p:cNvPr>
          <p:cNvSpPr>
            <a:spLocks noGrp="1"/>
          </p:cNvSpPr>
          <p:nvPr/>
        </p:nvSpPr>
        <p:spPr>
          <a:xfrm>
            <a:off x="-181161" y="14842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nvSpPr>
        <p:spPr>
          <a:xfrm>
            <a:off x="457200" y="1665008"/>
            <a:ext cx="8229600" cy="352798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2000" dirty="0"/>
          </a:p>
        </p:txBody>
      </p:sp>
      <p:sp>
        <p:nvSpPr>
          <p:cNvPr id="4" name="TextBox 3">
            <a:extLst>
              <a:ext uri="{FF2B5EF4-FFF2-40B4-BE49-F238E27FC236}">
                <a16:creationId xmlns:a16="http://schemas.microsoft.com/office/drawing/2014/main" id="{E2376AAB-E50F-84D8-D80D-A1FFC3BE61F8}"/>
              </a:ext>
            </a:extLst>
          </p:cNvPr>
          <p:cNvSpPr txBox="1"/>
          <p:nvPr/>
        </p:nvSpPr>
        <p:spPr>
          <a:xfrm>
            <a:off x="683568" y="2060848"/>
            <a:ext cx="6552728" cy="646331"/>
          </a:xfrm>
          <a:prstGeom prst="rect">
            <a:avLst/>
          </a:prstGeom>
          <a:noFill/>
        </p:spPr>
        <p:txBody>
          <a:bodyPr wrap="square" rtlCol="0">
            <a:spAutoFit/>
          </a:bodyPr>
          <a:lstStyle/>
          <a:p>
            <a:r>
              <a:rPr lang="en-GB" sz="3600" b="1" dirty="0"/>
              <a:t>Remember, words are symbols …</a:t>
            </a:r>
          </a:p>
        </p:txBody>
      </p:sp>
    </p:spTree>
    <p:extLst>
      <p:ext uri="{BB962C8B-B14F-4D97-AF65-F5344CB8AC3E}">
        <p14:creationId xmlns:p14="http://schemas.microsoft.com/office/powerpoint/2010/main" val="3042937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0976C6B-9EBA-502B-FF2E-2A78B4401618}"/>
              </a:ext>
            </a:extLst>
          </p:cNvPr>
          <p:cNvSpPr txBox="1">
            <a:spLocks/>
          </p:cNvSpPr>
          <p:nvPr/>
        </p:nvSpPr>
        <p:spPr>
          <a:xfrm>
            <a:off x="179512" y="404664"/>
            <a:ext cx="8856984" cy="45720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Albert Mehrabian </a:t>
            </a:r>
            <a:r>
              <a:rPr lang="en-GB" dirty="0"/>
              <a:t>(1967)</a:t>
            </a:r>
          </a:p>
          <a:p>
            <a:pPr marL="0" indent="0">
              <a:buFont typeface="Arial" panose="020B0604020202020204" pitchFamily="34" charset="0"/>
              <a:buNone/>
            </a:pPr>
            <a:endParaRPr lang="en-GB" sz="100" dirty="0"/>
          </a:p>
          <a:p>
            <a:pPr marL="0" indent="0">
              <a:buFont typeface="Arial" panose="020B0604020202020204" pitchFamily="34" charset="0"/>
              <a:buNone/>
            </a:pPr>
            <a:r>
              <a:rPr lang="en-US" dirty="0"/>
              <a:t>People prefer to judge a message based on:</a:t>
            </a:r>
            <a:endParaRPr lang="en-GB" dirty="0"/>
          </a:p>
          <a:p>
            <a:pPr marL="0" indent="0">
              <a:buNone/>
            </a:pPr>
            <a:r>
              <a:rPr lang="en-US" sz="4000" dirty="0"/>
              <a:t>	</a:t>
            </a:r>
            <a:r>
              <a:rPr lang="en-US" sz="4000" b="1" dirty="0"/>
              <a:t>7%</a:t>
            </a:r>
            <a:r>
              <a:rPr lang="en-US" sz="4000" dirty="0"/>
              <a:t> 		Verbal - Chosen words</a:t>
            </a:r>
          </a:p>
          <a:p>
            <a:pPr marL="0" indent="0">
              <a:buNone/>
            </a:pPr>
            <a:r>
              <a:rPr lang="en-US" sz="4000" dirty="0"/>
              <a:t>	</a:t>
            </a:r>
            <a:r>
              <a:rPr lang="en-US" sz="4000" b="1" dirty="0"/>
              <a:t>38% </a:t>
            </a:r>
            <a:r>
              <a:rPr lang="en-US" sz="4000" dirty="0"/>
              <a:t>	Vocal - Intonation</a:t>
            </a:r>
          </a:p>
          <a:p>
            <a:pPr marL="0" indent="0">
              <a:buNone/>
            </a:pPr>
            <a:r>
              <a:rPr lang="en-US" sz="4000" dirty="0"/>
              <a:t>	</a:t>
            </a:r>
            <a:r>
              <a:rPr lang="en-US" sz="4000" b="1" dirty="0"/>
              <a:t>55%</a:t>
            </a:r>
            <a:r>
              <a:rPr lang="en-US" sz="4000" dirty="0"/>
              <a:t> 	Visual - Body language</a:t>
            </a:r>
          </a:p>
          <a:p>
            <a:pPr marL="0" indent="0">
              <a:buFont typeface="Arial" panose="020B0604020202020204" pitchFamily="34" charset="0"/>
              <a:buNone/>
            </a:pPr>
            <a:r>
              <a:rPr lang="en-US" sz="3600" dirty="0"/>
              <a:t>Especially when related to feelings or attitudes</a:t>
            </a:r>
            <a:endParaRPr lang="en-GB" sz="3600" dirty="0"/>
          </a:p>
        </p:txBody>
      </p:sp>
      <p:sp>
        <p:nvSpPr>
          <p:cNvPr id="4" name="Rectangle 3">
            <a:extLst>
              <a:ext uri="{FF2B5EF4-FFF2-40B4-BE49-F238E27FC236}">
                <a16:creationId xmlns:a16="http://schemas.microsoft.com/office/drawing/2014/main" id="{D3153533-B7E7-4372-B2DD-27BC31DD1EAA}"/>
              </a:ext>
            </a:extLst>
          </p:cNvPr>
          <p:cNvSpPr/>
          <p:nvPr/>
        </p:nvSpPr>
        <p:spPr>
          <a:xfrm>
            <a:off x="3956686" y="4473166"/>
            <a:ext cx="1195536" cy="100699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2. </a:t>
            </a:r>
          </a:p>
          <a:p>
            <a:pPr algn="ctr"/>
            <a:r>
              <a:rPr lang="en-GB" sz="2000" b="1" dirty="0"/>
              <a:t>Vocal</a:t>
            </a:r>
          </a:p>
        </p:txBody>
      </p:sp>
      <p:sp>
        <p:nvSpPr>
          <p:cNvPr id="7" name="Rectangle 6">
            <a:extLst>
              <a:ext uri="{FF2B5EF4-FFF2-40B4-BE49-F238E27FC236}">
                <a16:creationId xmlns:a16="http://schemas.microsoft.com/office/drawing/2014/main" id="{07EB376E-50BE-42DB-9037-4579441629B2}"/>
              </a:ext>
            </a:extLst>
          </p:cNvPr>
          <p:cNvSpPr/>
          <p:nvPr/>
        </p:nvSpPr>
        <p:spPr>
          <a:xfrm>
            <a:off x="1514651" y="4775464"/>
            <a:ext cx="881490" cy="68384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1. Verbal</a:t>
            </a:r>
          </a:p>
        </p:txBody>
      </p:sp>
      <p:sp>
        <p:nvSpPr>
          <p:cNvPr id="8" name="Rectangle 7">
            <a:extLst>
              <a:ext uri="{FF2B5EF4-FFF2-40B4-BE49-F238E27FC236}">
                <a16:creationId xmlns:a16="http://schemas.microsoft.com/office/drawing/2014/main" id="{2F2573ED-C0AE-4A50-96F7-6AAF45297A8E}"/>
              </a:ext>
            </a:extLst>
          </p:cNvPr>
          <p:cNvSpPr/>
          <p:nvPr/>
        </p:nvSpPr>
        <p:spPr>
          <a:xfrm>
            <a:off x="6732240" y="4253846"/>
            <a:ext cx="1548932" cy="136703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3. </a:t>
            </a:r>
          </a:p>
          <a:p>
            <a:pPr algn="ctr"/>
            <a:r>
              <a:rPr lang="en-GB" sz="2000" b="1" dirty="0"/>
              <a:t>Visual</a:t>
            </a:r>
          </a:p>
        </p:txBody>
      </p:sp>
    </p:spTree>
    <p:extLst>
      <p:ext uri="{BB962C8B-B14F-4D97-AF65-F5344CB8AC3E}">
        <p14:creationId xmlns:p14="http://schemas.microsoft.com/office/powerpoint/2010/main" val="3010596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0976C6B-9EBA-502B-FF2E-2A78B4401618}"/>
              </a:ext>
            </a:extLst>
          </p:cNvPr>
          <p:cNvSpPr txBox="1">
            <a:spLocks/>
          </p:cNvSpPr>
          <p:nvPr/>
        </p:nvSpPr>
        <p:spPr>
          <a:xfrm>
            <a:off x="282756" y="836712"/>
            <a:ext cx="8856984" cy="273742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00" dirty="0"/>
          </a:p>
          <a:p>
            <a:pPr marL="0" indent="0">
              <a:buFont typeface="Arial" panose="020B0604020202020204" pitchFamily="34" charset="0"/>
              <a:buNone/>
            </a:pPr>
            <a:endParaRPr lang="en-GB" sz="100" dirty="0"/>
          </a:p>
          <a:p>
            <a:pPr marL="0" indent="0">
              <a:buFont typeface="Arial" panose="020B0604020202020204" pitchFamily="34" charset="0"/>
              <a:buNone/>
            </a:pPr>
            <a:r>
              <a:rPr lang="en-GB" sz="3600" dirty="0">
                <a:latin typeface="Arial" panose="020B0604020202020204" pitchFamily="34" charset="0"/>
                <a:cs typeface="Arial" panose="020B0604020202020204" pitchFamily="34" charset="0"/>
              </a:rPr>
              <a:t>Think about a text message where you got the wrong end of the stick.</a:t>
            </a:r>
          </a:p>
          <a:p>
            <a:pPr marL="0" indent="0">
              <a:buFont typeface="Arial" panose="020B0604020202020204" pitchFamily="34" charset="0"/>
              <a:buNone/>
            </a:pPr>
            <a:endParaRPr lang="en-GB" sz="36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600" dirty="0">
                <a:latin typeface="Arial" panose="020B0604020202020204" pitchFamily="34" charset="0"/>
                <a:cs typeface="Arial" panose="020B0604020202020204" pitchFamily="34" charset="0"/>
              </a:rPr>
              <a:t>Why did it happen?</a:t>
            </a:r>
          </a:p>
          <a:p>
            <a:pPr marL="0" indent="0">
              <a:buFont typeface="Arial" panose="020B0604020202020204" pitchFamily="34" charset="0"/>
              <a:buNone/>
            </a:pPr>
            <a:r>
              <a:rPr lang="en-GB" sz="100" dirty="0"/>
              <a:t>? </a:t>
            </a:r>
          </a:p>
        </p:txBody>
      </p:sp>
      <p:sp>
        <p:nvSpPr>
          <p:cNvPr id="4" name="Rectangle 3">
            <a:extLst>
              <a:ext uri="{FF2B5EF4-FFF2-40B4-BE49-F238E27FC236}">
                <a16:creationId xmlns:a16="http://schemas.microsoft.com/office/drawing/2014/main" id="{D3153533-B7E7-4372-B2DD-27BC31DD1EAA}"/>
              </a:ext>
            </a:extLst>
          </p:cNvPr>
          <p:cNvSpPr/>
          <p:nvPr/>
        </p:nvSpPr>
        <p:spPr>
          <a:xfrm>
            <a:off x="3956686" y="4473166"/>
            <a:ext cx="1195536" cy="100699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2. </a:t>
            </a:r>
          </a:p>
          <a:p>
            <a:pPr algn="ctr"/>
            <a:r>
              <a:rPr lang="en-GB" sz="2000" b="1" dirty="0"/>
              <a:t>Vocal</a:t>
            </a:r>
          </a:p>
        </p:txBody>
      </p:sp>
      <p:sp>
        <p:nvSpPr>
          <p:cNvPr id="7" name="Rectangle 6">
            <a:extLst>
              <a:ext uri="{FF2B5EF4-FFF2-40B4-BE49-F238E27FC236}">
                <a16:creationId xmlns:a16="http://schemas.microsoft.com/office/drawing/2014/main" id="{07EB376E-50BE-42DB-9037-4579441629B2}"/>
              </a:ext>
            </a:extLst>
          </p:cNvPr>
          <p:cNvSpPr/>
          <p:nvPr/>
        </p:nvSpPr>
        <p:spPr>
          <a:xfrm>
            <a:off x="1514651" y="4775464"/>
            <a:ext cx="881490" cy="68384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1. Verbal</a:t>
            </a:r>
          </a:p>
        </p:txBody>
      </p:sp>
      <p:sp>
        <p:nvSpPr>
          <p:cNvPr id="8" name="Rectangle 7">
            <a:extLst>
              <a:ext uri="{FF2B5EF4-FFF2-40B4-BE49-F238E27FC236}">
                <a16:creationId xmlns:a16="http://schemas.microsoft.com/office/drawing/2014/main" id="{2F2573ED-C0AE-4A50-96F7-6AAF45297A8E}"/>
              </a:ext>
            </a:extLst>
          </p:cNvPr>
          <p:cNvSpPr/>
          <p:nvPr/>
        </p:nvSpPr>
        <p:spPr>
          <a:xfrm>
            <a:off x="6732240" y="4253846"/>
            <a:ext cx="1548932" cy="136703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3. </a:t>
            </a:r>
          </a:p>
          <a:p>
            <a:pPr algn="ctr"/>
            <a:r>
              <a:rPr lang="en-GB" sz="2000" b="1" dirty="0"/>
              <a:t>Visual</a:t>
            </a:r>
          </a:p>
        </p:txBody>
      </p:sp>
    </p:spTree>
    <p:extLst>
      <p:ext uri="{BB962C8B-B14F-4D97-AF65-F5344CB8AC3E}">
        <p14:creationId xmlns:p14="http://schemas.microsoft.com/office/powerpoint/2010/main" val="36709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9AA3BF-3BF9-61DB-1E29-B2E230902BA7}"/>
              </a:ext>
            </a:extLst>
          </p:cNvPr>
          <p:cNvSpPr/>
          <p:nvPr/>
        </p:nvSpPr>
        <p:spPr>
          <a:xfrm>
            <a:off x="107504" y="188640"/>
            <a:ext cx="2160240" cy="1728192"/>
          </a:xfrm>
          <a:prstGeom prst="rect">
            <a:avLst/>
          </a:prstGeom>
          <a:solidFill>
            <a:schemeClr val="accent6">
              <a:lumMod val="40000"/>
              <a:lumOff val="60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 name="Content Placeholder 2">
            <a:extLst>
              <a:ext uri="{FF2B5EF4-FFF2-40B4-BE49-F238E27FC236}">
                <a16:creationId xmlns:a16="http://schemas.microsoft.com/office/drawing/2014/main" id="{30976C6B-9EBA-502B-FF2E-2A78B4401618}"/>
              </a:ext>
            </a:extLst>
          </p:cNvPr>
          <p:cNvSpPr txBox="1">
            <a:spLocks/>
          </p:cNvSpPr>
          <p:nvPr/>
        </p:nvSpPr>
        <p:spPr>
          <a:xfrm>
            <a:off x="320040" y="1988840"/>
            <a:ext cx="8823960" cy="24482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i="0" dirty="0">
                <a:effectLst/>
                <a:latin typeface="Arial" panose="020B0604020202020204" pitchFamily="34" charset="0"/>
                <a:cs typeface="Arial" panose="020B0604020202020204" pitchFamily="34" charset="0"/>
              </a:rPr>
              <a:t>Verbal communication</a:t>
            </a:r>
            <a:r>
              <a:rPr lang="en-GB" sz="3600" b="0" i="0" dirty="0">
                <a:effectLst/>
                <a:latin typeface="Arial" panose="020B0604020202020204" pitchFamily="34" charset="0"/>
                <a:cs typeface="Arial" panose="020B0604020202020204" pitchFamily="34" charset="0"/>
              </a:rPr>
              <a:t> is </a:t>
            </a: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600" b="0" i="1" dirty="0">
                <a:effectLst/>
                <a:latin typeface="Arial" panose="020B0604020202020204" pitchFamily="34" charset="0"/>
                <a:cs typeface="Arial" panose="020B0604020202020204" pitchFamily="34" charset="0"/>
              </a:rPr>
              <a:t>“</a:t>
            </a:r>
            <a:r>
              <a:rPr lang="en-GB" sz="3600" b="0" dirty="0">
                <a:effectLst/>
                <a:latin typeface="Arial" panose="020B0604020202020204" pitchFamily="34" charset="0"/>
                <a:cs typeface="Arial" panose="020B0604020202020204" pitchFamily="34" charset="0"/>
              </a:rPr>
              <a:t>sending information or a message to someone else through the words we </a:t>
            </a:r>
            <a:r>
              <a:rPr lang="en-GB" sz="3600" b="1" dirty="0">
                <a:effectLst/>
                <a:latin typeface="Arial" panose="020B0604020202020204" pitchFamily="34" charset="0"/>
                <a:cs typeface="Arial" panose="020B0604020202020204" pitchFamily="34" charset="0"/>
              </a:rPr>
              <a:t>speak</a:t>
            </a:r>
            <a:r>
              <a:rPr lang="en-GB" sz="3600" b="0" dirty="0">
                <a:effectLst/>
                <a:latin typeface="Arial" panose="020B0604020202020204" pitchFamily="34" charset="0"/>
                <a:cs typeface="Arial" panose="020B0604020202020204" pitchFamily="34" charset="0"/>
              </a:rPr>
              <a:t> </a:t>
            </a:r>
            <a:r>
              <a:rPr lang="en-GB" sz="3600" b="1" dirty="0">
                <a:effectLst/>
                <a:latin typeface="Arial" panose="020B0604020202020204" pitchFamily="34" charset="0"/>
                <a:cs typeface="Arial" panose="020B0604020202020204" pitchFamily="34" charset="0"/>
              </a:rPr>
              <a:t>aloud</a:t>
            </a:r>
            <a:r>
              <a:rPr lang="en-GB" sz="3600" b="0" dirty="0">
                <a:effectLst/>
                <a:latin typeface="Arial" panose="020B0604020202020204" pitchFamily="34" charset="0"/>
                <a:cs typeface="Arial" panose="020B0604020202020204" pitchFamily="34" charset="0"/>
              </a:rPr>
              <a:t>”</a:t>
            </a:r>
            <a:r>
              <a:rPr lang="en-GB" sz="3600" b="0" i="1"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(Human Focus, 2023) </a:t>
            </a:r>
            <a:r>
              <a:rPr lang="en-GB" sz="3600" b="0" i="0" dirty="0">
                <a:effectLst/>
                <a:latin typeface="Arial" panose="020B0604020202020204" pitchFamily="34" charset="0"/>
                <a:cs typeface="Arial" panose="020B0604020202020204" pitchFamily="34" charset="0"/>
              </a:rPr>
              <a:t>or </a:t>
            </a:r>
            <a:r>
              <a:rPr lang="en-GB" sz="3600" b="1" i="0" dirty="0">
                <a:effectLst/>
                <a:latin typeface="Arial" panose="020B0604020202020204" pitchFamily="34" charset="0"/>
                <a:cs typeface="Arial" panose="020B0604020202020204" pitchFamily="34" charset="0"/>
              </a:rPr>
              <a:t>write </a:t>
            </a:r>
            <a:r>
              <a:rPr lang="en-GB" b="0" i="0" dirty="0">
                <a:effectLst/>
                <a:latin typeface="Arial" panose="020B0604020202020204" pitchFamily="34" charset="0"/>
                <a:cs typeface="Arial" panose="020B0604020202020204" pitchFamily="34" charset="0"/>
              </a:rPr>
              <a:t>(Pavlovic, 2023)</a:t>
            </a:r>
            <a:r>
              <a:rPr lang="en-GB" sz="3600" b="0" i="0" dirty="0">
                <a:effectLst/>
                <a:latin typeface="Arial" panose="020B060402020202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07EB376E-50BE-42DB-9037-4579441629B2}"/>
              </a:ext>
            </a:extLst>
          </p:cNvPr>
          <p:cNvSpPr/>
          <p:nvPr/>
        </p:nvSpPr>
        <p:spPr>
          <a:xfrm>
            <a:off x="323528" y="332656"/>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1. Verbal</a:t>
            </a:r>
          </a:p>
        </p:txBody>
      </p:sp>
    </p:spTree>
    <p:extLst>
      <p:ext uri="{BB962C8B-B14F-4D97-AF65-F5344CB8AC3E}">
        <p14:creationId xmlns:p14="http://schemas.microsoft.com/office/powerpoint/2010/main" val="3771665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D60C043-EEFB-7030-DA44-2229B815489B}"/>
              </a:ext>
            </a:extLst>
          </p:cNvPr>
          <p:cNvSpPr/>
          <p:nvPr/>
        </p:nvSpPr>
        <p:spPr>
          <a:xfrm>
            <a:off x="107504" y="188640"/>
            <a:ext cx="2160240" cy="1728192"/>
          </a:xfrm>
          <a:prstGeom prst="rect">
            <a:avLst/>
          </a:prstGeom>
          <a:solidFill>
            <a:schemeClr val="accent6">
              <a:lumMod val="40000"/>
              <a:lumOff val="60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 name="Content Placeholder 2">
            <a:extLst>
              <a:ext uri="{FF2B5EF4-FFF2-40B4-BE49-F238E27FC236}">
                <a16:creationId xmlns:a16="http://schemas.microsoft.com/office/drawing/2014/main" id="{30976C6B-9EBA-502B-FF2E-2A78B4401618}"/>
              </a:ext>
            </a:extLst>
          </p:cNvPr>
          <p:cNvSpPr txBox="1">
            <a:spLocks/>
          </p:cNvSpPr>
          <p:nvPr/>
        </p:nvSpPr>
        <p:spPr>
          <a:xfrm>
            <a:off x="330221" y="2060848"/>
            <a:ext cx="8823960" cy="158417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i="0" dirty="0">
                <a:effectLst/>
                <a:latin typeface="Arial" panose="020B0604020202020204" pitchFamily="34" charset="0"/>
                <a:cs typeface="Arial" panose="020B0604020202020204" pitchFamily="34" charset="0"/>
              </a:rPr>
              <a:t>Verbal communication</a:t>
            </a:r>
            <a:r>
              <a:rPr lang="en-GB" sz="1800" b="0" i="0" dirty="0">
                <a:effectLst/>
                <a:latin typeface="Arial" panose="020B0604020202020204" pitchFamily="34" charset="0"/>
                <a:cs typeface="Arial" panose="020B0604020202020204" pitchFamily="34" charset="0"/>
              </a:rPr>
              <a:t> is </a:t>
            </a:r>
          </a:p>
          <a:p>
            <a:pPr marL="0" indent="0">
              <a:buFont typeface="Arial" panose="020B0604020202020204" pitchFamily="34" charset="0"/>
              <a:buNone/>
            </a:pPr>
            <a:endParaRPr lang="en-GB" sz="700" dirty="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sz="1800" b="0" i="1" dirty="0">
                <a:effectLst/>
                <a:latin typeface="Arial" panose="020B0604020202020204" pitchFamily="34" charset="0"/>
                <a:cs typeface="Arial" panose="020B0604020202020204" pitchFamily="34" charset="0"/>
              </a:rPr>
              <a:t>“</a:t>
            </a:r>
            <a:r>
              <a:rPr lang="en-GB" sz="1800" b="0" dirty="0">
                <a:effectLst/>
                <a:latin typeface="Arial" panose="020B0604020202020204" pitchFamily="34" charset="0"/>
                <a:cs typeface="Arial" panose="020B0604020202020204" pitchFamily="34" charset="0"/>
              </a:rPr>
              <a:t>sending information or a message to someone else through the words we speak aloud”</a:t>
            </a:r>
            <a:r>
              <a:rPr lang="en-GB" sz="1800" b="0" i="1" dirty="0">
                <a:effectLst/>
                <a:latin typeface="Arial" panose="020B0604020202020204" pitchFamily="34" charset="0"/>
                <a:cs typeface="Arial" panose="020B0604020202020204" pitchFamily="34" charset="0"/>
              </a:rPr>
              <a:t> </a:t>
            </a:r>
            <a:r>
              <a:rPr lang="en-GB" sz="1400" b="0" i="0" dirty="0">
                <a:effectLst/>
                <a:latin typeface="Arial" panose="020B0604020202020204" pitchFamily="34" charset="0"/>
                <a:cs typeface="Arial" panose="020B0604020202020204" pitchFamily="34" charset="0"/>
              </a:rPr>
              <a:t>(Human Focus, 2023) </a:t>
            </a:r>
            <a:r>
              <a:rPr lang="en-GB" sz="1800" b="0" i="0" dirty="0">
                <a:effectLst/>
                <a:latin typeface="Arial" panose="020B0604020202020204" pitchFamily="34" charset="0"/>
                <a:cs typeface="Arial" panose="020B0604020202020204" pitchFamily="34" charset="0"/>
              </a:rPr>
              <a:t>or write </a:t>
            </a:r>
            <a:r>
              <a:rPr lang="en-GB" sz="1400" b="0" i="0" dirty="0">
                <a:effectLst/>
                <a:latin typeface="Arial" panose="020B0604020202020204" pitchFamily="34" charset="0"/>
                <a:cs typeface="Arial" panose="020B0604020202020204" pitchFamily="34" charset="0"/>
              </a:rPr>
              <a:t>(Pavlovic, 2023)</a:t>
            </a:r>
            <a:r>
              <a:rPr lang="en-GB" sz="1800" b="0" i="0" dirty="0">
                <a:effectLst/>
                <a:latin typeface="Arial" panose="020B060402020202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07EB376E-50BE-42DB-9037-4579441629B2}"/>
              </a:ext>
            </a:extLst>
          </p:cNvPr>
          <p:cNvSpPr/>
          <p:nvPr/>
        </p:nvSpPr>
        <p:spPr>
          <a:xfrm>
            <a:off x="323528" y="332656"/>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1. Verbal</a:t>
            </a:r>
          </a:p>
        </p:txBody>
      </p:sp>
      <p:sp>
        <p:nvSpPr>
          <p:cNvPr id="5" name="TextBox 4">
            <a:extLst>
              <a:ext uri="{FF2B5EF4-FFF2-40B4-BE49-F238E27FC236}">
                <a16:creationId xmlns:a16="http://schemas.microsoft.com/office/drawing/2014/main" id="{2E4EB4AF-33CE-193C-6CE6-C167BA76C421}"/>
              </a:ext>
            </a:extLst>
          </p:cNvPr>
          <p:cNvSpPr txBox="1"/>
          <p:nvPr/>
        </p:nvSpPr>
        <p:spPr>
          <a:xfrm>
            <a:off x="213772" y="3429000"/>
            <a:ext cx="9036496" cy="1384995"/>
          </a:xfrm>
          <a:prstGeom prst="rect">
            <a:avLst/>
          </a:prstGeom>
          <a:noFill/>
        </p:spPr>
        <p:txBody>
          <a:bodyPr wrap="square">
            <a:spAutoFit/>
          </a:bodyPr>
          <a:lstStyle/>
          <a:p>
            <a:pPr marL="0" indent="0">
              <a:buNone/>
            </a:pPr>
            <a:r>
              <a:rPr lang="en-GB" sz="4000" dirty="0">
                <a:latin typeface="Arial" panose="020B0604020202020204" pitchFamily="34" charset="0"/>
                <a:cs typeface="Arial" panose="020B0604020202020204" pitchFamily="34" charset="0"/>
              </a:rPr>
              <a:t>Can you give some examples of how we can communicate verbally</a:t>
            </a:r>
            <a:r>
              <a:rPr lang="en-GB" sz="4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77115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405FE85-F6F8-3E5A-3C9C-15F31E70BD95}"/>
              </a:ext>
            </a:extLst>
          </p:cNvPr>
          <p:cNvSpPr/>
          <p:nvPr/>
        </p:nvSpPr>
        <p:spPr>
          <a:xfrm>
            <a:off x="539552" y="260648"/>
            <a:ext cx="7886700" cy="831627"/>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26A7C88E-3293-C767-5546-090202D53859}"/>
              </a:ext>
            </a:extLst>
          </p:cNvPr>
          <p:cNvSpPr>
            <a:spLocks noGrp="1"/>
          </p:cNvSpPr>
          <p:nvPr>
            <p:ph type="title"/>
          </p:nvPr>
        </p:nvSpPr>
        <p:spPr>
          <a:xfrm>
            <a:off x="628650" y="365125"/>
            <a:ext cx="7886700" cy="831627"/>
          </a:xfrm>
        </p:spPr>
        <p:txBody>
          <a:bodyPr/>
          <a:lstStyle/>
          <a:p>
            <a:r>
              <a:rPr lang="en-GB" sz="4000" b="1" dirty="0">
                <a:latin typeface="Arial" panose="020B0604020202020204" pitchFamily="34" charset="0"/>
                <a:cs typeface="Arial" panose="020B0604020202020204" pitchFamily="34" charset="0"/>
              </a:rPr>
              <a:t>Ways to communicate verbally</a:t>
            </a:r>
          </a:p>
        </p:txBody>
      </p:sp>
      <p:sp>
        <p:nvSpPr>
          <p:cNvPr id="3" name="Content Placeholder 2">
            <a:extLst>
              <a:ext uri="{FF2B5EF4-FFF2-40B4-BE49-F238E27FC236}">
                <a16:creationId xmlns:a16="http://schemas.microsoft.com/office/drawing/2014/main" id="{A5E6D761-AC6A-AC48-DCA6-3AC848A9FA39}"/>
              </a:ext>
            </a:extLst>
          </p:cNvPr>
          <p:cNvSpPr>
            <a:spLocks noGrp="1"/>
          </p:cNvSpPr>
          <p:nvPr>
            <p:ph sz="half" idx="1"/>
          </p:nvPr>
        </p:nvSpPr>
        <p:spPr>
          <a:xfrm>
            <a:off x="704850" y="1690688"/>
            <a:ext cx="3867150" cy="4351338"/>
          </a:xfrm>
        </p:spPr>
        <p:txBody>
          <a:bodyPr/>
          <a:lstStyle/>
          <a:p>
            <a:r>
              <a:rPr lang="en-GB" dirty="0"/>
              <a:t>Texts</a:t>
            </a:r>
          </a:p>
          <a:p>
            <a:r>
              <a:rPr lang="en-GB" dirty="0"/>
              <a:t>Emails</a:t>
            </a:r>
          </a:p>
          <a:p>
            <a:r>
              <a:rPr lang="en-GB" dirty="0"/>
              <a:t>Facebook</a:t>
            </a:r>
          </a:p>
          <a:p>
            <a:r>
              <a:rPr lang="en-GB" dirty="0"/>
              <a:t>Posts</a:t>
            </a:r>
          </a:p>
          <a:p>
            <a:r>
              <a:rPr lang="en-GB" dirty="0"/>
              <a:t>Blogs</a:t>
            </a:r>
          </a:p>
          <a:p>
            <a:r>
              <a:rPr lang="en-GB" dirty="0"/>
              <a:t>Letters</a:t>
            </a:r>
          </a:p>
          <a:p>
            <a:r>
              <a:rPr lang="en-GB" dirty="0"/>
              <a:t>Morse code</a:t>
            </a:r>
          </a:p>
          <a:p>
            <a:endParaRPr lang="en-GB" dirty="0"/>
          </a:p>
        </p:txBody>
      </p:sp>
      <p:sp>
        <p:nvSpPr>
          <p:cNvPr id="4" name="Content Placeholder 3">
            <a:extLst>
              <a:ext uri="{FF2B5EF4-FFF2-40B4-BE49-F238E27FC236}">
                <a16:creationId xmlns:a16="http://schemas.microsoft.com/office/drawing/2014/main" id="{25208916-DB70-F4EC-73C4-17A6D3A204B3}"/>
              </a:ext>
            </a:extLst>
          </p:cNvPr>
          <p:cNvSpPr>
            <a:spLocks noGrp="1"/>
          </p:cNvSpPr>
          <p:nvPr>
            <p:ph sz="half" idx="2"/>
          </p:nvPr>
        </p:nvSpPr>
        <p:spPr>
          <a:xfrm>
            <a:off x="4635996" y="1690688"/>
            <a:ext cx="3867150" cy="3322488"/>
          </a:xfrm>
        </p:spPr>
        <p:txBody>
          <a:bodyPr/>
          <a:lstStyle/>
          <a:p>
            <a:r>
              <a:rPr lang="en-GB" dirty="0"/>
              <a:t>Snapchat</a:t>
            </a:r>
          </a:p>
          <a:p>
            <a:r>
              <a:rPr lang="en-GB" dirty="0"/>
              <a:t>WhatsApp</a:t>
            </a:r>
          </a:p>
          <a:p>
            <a:r>
              <a:rPr lang="en-GB" dirty="0"/>
              <a:t>Instagram</a:t>
            </a:r>
          </a:p>
          <a:p>
            <a:r>
              <a:rPr lang="en-GB" dirty="0"/>
              <a:t>Twitter</a:t>
            </a:r>
          </a:p>
          <a:p>
            <a:pPr marL="0" indent="0">
              <a:buNone/>
            </a:pPr>
            <a:endParaRPr lang="en-GB" dirty="0"/>
          </a:p>
        </p:txBody>
      </p:sp>
    </p:spTree>
    <p:extLst>
      <p:ext uri="{BB962C8B-B14F-4D97-AF65-F5344CB8AC3E}">
        <p14:creationId xmlns:p14="http://schemas.microsoft.com/office/powerpoint/2010/main" val="355181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CC3455E-2865-AB46-D27B-BE0874762D53}"/>
              </a:ext>
            </a:extLst>
          </p:cNvPr>
          <p:cNvSpPr/>
          <p:nvPr/>
        </p:nvSpPr>
        <p:spPr>
          <a:xfrm>
            <a:off x="107504" y="188640"/>
            <a:ext cx="2160240" cy="1728192"/>
          </a:xfrm>
          <a:prstGeom prst="rect">
            <a:avLst/>
          </a:prstGeom>
          <a:solidFill>
            <a:schemeClr val="accent3">
              <a:lumMod val="40000"/>
              <a:lumOff val="60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 name="Content Placeholder 2">
            <a:extLst>
              <a:ext uri="{FF2B5EF4-FFF2-40B4-BE49-F238E27FC236}">
                <a16:creationId xmlns:a16="http://schemas.microsoft.com/office/drawing/2014/main" id="{30976C6B-9EBA-502B-FF2E-2A78B4401618}"/>
              </a:ext>
            </a:extLst>
          </p:cNvPr>
          <p:cNvSpPr txBox="1">
            <a:spLocks/>
          </p:cNvSpPr>
          <p:nvPr/>
        </p:nvSpPr>
        <p:spPr>
          <a:xfrm>
            <a:off x="0" y="1988840"/>
            <a:ext cx="9793088" cy="17910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800" b="1" i="0" dirty="0">
                <a:effectLst/>
              </a:rPr>
              <a:t>Paralinguistics</a:t>
            </a:r>
            <a:r>
              <a:rPr lang="en-GB" sz="3600" b="1" i="0" dirty="0">
                <a:effectLst/>
              </a:rPr>
              <a:t> </a:t>
            </a:r>
            <a:r>
              <a:rPr lang="en-GB" sz="3600" b="0" i="0" dirty="0">
                <a:effectLst/>
              </a:rPr>
              <a:t>is</a:t>
            </a:r>
          </a:p>
          <a:p>
            <a:pPr marL="0" indent="0">
              <a:buFont typeface="Arial" panose="020B0604020202020204" pitchFamily="34" charset="0"/>
              <a:buNone/>
            </a:pPr>
            <a:r>
              <a:rPr lang="en-GB" sz="3200" b="0" i="1" dirty="0">
                <a:effectLst/>
              </a:rPr>
              <a:t>“</a:t>
            </a:r>
            <a:r>
              <a:rPr lang="en-GB" sz="3200" b="0" dirty="0">
                <a:effectLst/>
              </a:rPr>
              <a:t>the ever-present co-occurrent </a:t>
            </a:r>
            <a:r>
              <a:rPr lang="en-GB" sz="3200" b="1" dirty="0">
                <a:effectLst/>
              </a:rPr>
              <a:t>voice modifications</a:t>
            </a:r>
            <a:r>
              <a:rPr lang="en-GB" sz="3200" b="0" dirty="0">
                <a:effectLst/>
              </a:rPr>
              <a:t>…”</a:t>
            </a:r>
          </a:p>
          <a:p>
            <a:pPr marL="0" indent="0">
              <a:buFont typeface="Arial" panose="020B0604020202020204" pitchFamily="34" charset="0"/>
              <a:buNone/>
            </a:pPr>
            <a:r>
              <a:rPr lang="en-GB" sz="2400" dirty="0"/>
              <a:t>(Poyatos, 1984).</a:t>
            </a:r>
          </a:p>
          <a:p>
            <a:pPr marL="0" indent="0">
              <a:buFont typeface="Arial" panose="020B0604020202020204" pitchFamily="34" charset="0"/>
              <a:buNone/>
            </a:pPr>
            <a:endParaRPr lang="en-GB" b="0" dirty="0">
              <a:effectLst/>
            </a:endParaRPr>
          </a:p>
          <a:p>
            <a:pPr marL="0" indent="0">
              <a:buFont typeface="Arial" panose="020B0604020202020204" pitchFamily="34" charset="0"/>
              <a:buNone/>
            </a:pPr>
            <a:r>
              <a:rPr lang="en-GB" b="0" dirty="0">
                <a:effectLst/>
              </a:rPr>
              <a:t>“It includes the use of </a:t>
            </a:r>
            <a:r>
              <a:rPr lang="en-GB" b="1" dirty="0">
                <a:effectLst/>
              </a:rPr>
              <a:t>silence</a:t>
            </a:r>
            <a:r>
              <a:rPr lang="en-GB" b="0" dirty="0">
                <a:effectLst/>
              </a:rPr>
              <a:t>, </a:t>
            </a:r>
            <a:r>
              <a:rPr lang="en-GB" b="1" dirty="0">
                <a:effectLst/>
              </a:rPr>
              <a:t>hesitations</a:t>
            </a:r>
            <a:r>
              <a:rPr lang="en-GB" b="0" dirty="0">
                <a:effectLst/>
              </a:rPr>
              <a:t> or </a:t>
            </a:r>
            <a:r>
              <a:rPr lang="en-GB" b="1" dirty="0">
                <a:effectLst/>
              </a:rPr>
              <a:t>pauses</a:t>
            </a:r>
            <a:r>
              <a:rPr lang="en-GB" b="0" dirty="0">
                <a:effectLst/>
              </a:rPr>
              <a:t>, </a:t>
            </a:r>
            <a:r>
              <a:rPr lang="en-GB" b="1" dirty="0">
                <a:effectLst/>
              </a:rPr>
              <a:t>rate of speech</a:t>
            </a:r>
            <a:r>
              <a:rPr lang="en-GB" b="0" dirty="0">
                <a:effectLst/>
              </a:rPr>
              <a:t>, </a:t>
            </a:r>
            <a:r>
              <a:rPr lang="en-GB" b="1" dirty="0">
                <a:effectLst/>
              </a:rPr>
              <a:t>inflections</a:t>
            </a:r>
            <a:r>
              <a:rPr lang="en-GB" b="0" dirty="0">
                <a:effectLst/>
              </a:rPr>
              <a:t>, and </a:t>
            </a:r>
            <a:r>
              <a:rPr lang="en-GB" b="1" dirty="0">
                <a:effectLst/>
              </a:rPr>
              <a:t>expressiveness</a:t>
            </a:r>
            <a:r>
              <a:rPr lang="en-GB" b="0" dirty="0">
                <a:effectLst/>
              </a:rPr>
              <a:t>”</a:t>
            </a:r>
          </a:p>
          <a:p>
            <a:pPr marL="0" indent="0">
              <a:buFont typeface="Arial" panose="020B0604020202020204" pitchFamily="34" charset="0"/>
              <a:buNone/>
            </a:pPr>
            <a:r>
              <a:rPr lang="en-GB" sz="2000" dirty="0"/>
              <a:t>(Sue &amp; Sue, 1990).</a:t>
            </a:r>
          </a:p>
        </p:txBody>
      </p:sp>
      <p:sp>
        <p:nvSpPr>
          <p:cNvPr id="7" name="Rectangle 6">
            <a:extLst>
              <a:ext uri="{FF2B5EF4-FFF2-40B4-BE49-F238E27FC236}">
                <a16:creationId xmlns:a16="http://schemas.microsoft.com/office/drawing/2014/main" id="{07EB376E-50BE-42DB-9037-4579441629B2}"/>
              </a:ext>
            </a:extLst>
          </p:cNvPr>
          <p:cNvSpPr/>
          <p:nvPr/>
        </p:nvSpPr>
        <p:spPr>
          <a:xfrm>
            <a:off x="323528" y="332656"/>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2. Vocal</a:t>
            </a:r>
          </a:p>
        </p:txBody>
      </p:sp>
    </p:spTree>
    <p:extLst>
      <p:ext uri="{BB962C8B-B14F-4D97-AF65-F5344CB8AC3E}">
        <p14:creationId xmlns:p14="http://schemas.microsoft.com/office/powerpoint/2010/main" val="1756993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CBD5B33-B66C-153E-4221-301A96325E97}"/>
              </a:ext>
            </a:extLst>
          </p:cNvPr>
          <p:cNvSpPr>
            <a:spLocks noGrp="1" noRot="1" noMove="1" noResize="1" noEditPoints="1" noAdjustHandles="1" noChangeArrowheads="1" noChangeShapeType="1"/>
          </p:cNvSpPr>
          <p:nvPr/>
        </p:nvSpPr>
        <p:spPr>
          <a:xfrm>
            <a:off x="107504" y="188640"/>
            <a:ext cx="2160240" cy="1728192"/>
          </a:xfrm>
          <a:prstGeom prst="rect">
            <a:avLst/>
          </a:prstGeom>
          <a:solidFill>
            <a:schemeClr val="bg1">
              <a:lumMod val="85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 name="Content Placeholder 2">
            <a:extLst>
              <a:ext uri="{FF2B5EF4-FFF2-40B4-BE49-F238E27FC236}">
                <a16:creationId xmlns:a16="http://schemas.microsoft.com/office/drawing/2014/main" id="{30976C6B-9EBA-502B-FF2E-2A78B4401618}"/>
              </a:ext>
            </a:extLst>
          </p:cNvPr>
          <p:cNvSpPr txBox="1">
            <a:spLocks/>
          </p:cNvSpPr>
          <p:nvPr/>
        </p:nvSpPr>
        <p:spPr>
          <a:xfrm>
            <a:off x="395536" y="2286000"/>
            <a:ext cx="8503920" cy="17910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Rectangle 6">
            <a:extLst>
              <a:ext uri="{FF2B5EF4-FFF2-40B4-BE49-F238E27FC236}">
                <a16:creationId xmlns:a16="http://schemas.microsoft.com/office/drawing/2014/main" id="{07EB376E-50BE-42DB-9037-4579441629B2}"/>
              </a:ext>
            </a:extLst>
          </p:cNvPr>
          <p:cNvSpPr/>
          <p:nvPr/>
        </p:nvSpPr>
        <p:spPr>
          <a:xfrm>
            <a:off x="323528" y="332656"/>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2. Vocal</a:t>
            </a:r>
          </a:p>
        </p:txBody>
      </p:sp>
      <p:sp>
        <p:nvSpPr>
          <p:cNvPr id="3" name="TextBox 2">
            <a:extLst>
              <a:ext uri="{FF2B5EF4-FFF2-40B4-BE49-F238E27FC236}">
                <a16:creationId xmlns:a16="http://schemas.microsoft.com/office/drawing/2014/main" id="{56CC96D0-A740-41EE-B961-6C212CF9618A}"/>
              </a:ext>
            </a:extLst>
          </p:cNvPr>
          <p:cNvSpPr txBox="1"/>
          <p:nvPr/>
        </p:nvSpPr>
        <p:spPr>
          <a:xfrm>
            <a:off x="228722" y="3852048"/>
            <a:ext cx="8375725" cy="646331"/>
          </a:xfrm>
          <a:prstGeom prst="rect">
            <a:avLst/>
          </a:prstGeom>
          <a:noFill/>
        </p:spPr>
        <p:txBody>
          <a:bodyPr wrap="square">
            <a:spAutoFit/>
          </a:bodyPr>
          <a:lstStyle/>
          <a:p>
            <a:pPr marL="0" indent="0">
              <a:buNone/>
            </a:pPr>
            <a:r>
              <a:rPr lang="en-GB" sz="3600" dirty="0">
                <a:latin typeface="Arial" panose="020B0604020202020204" pitchFamily="34" charset="0"/>
                <a:cs typeface="Arial" panose="020B0604020202020204" pitchFamily="34" charset="0"/>
              </a:rPr>
              <a:t>How might this influence the message?</a:t>
            </a:r>
          </a:p>
        </p:txBody>
      </p:sp>
      <p:sp>
        <p:nvSpPr>
          <p:cNvPr id="5" name="TextBox 4">
            <a:extLst>
              <a:ext uri="{FF2B5EF4-FFF2-40B4-BE49-F238E27FC236}">
                <a16:creationId xmlns:a16="http://schemas.microsoft.com/office/drawing/2014/main" id="{3E82FED4-83CA-E129-4C38-D302CA8C83DE}"/>
              </a:ext>
            </a:extLst>
          </p:cNvPr>
          <p:cNvSpPr txBox="1"/>
          <p:nvPr/>
        </p:nvSpPr>
        <p:spPr>
          <a:xfrm>
            <a:off x="244544" y="2060848"/>
            <a:ext cx="8244916" cy="1754326"/>
          </a:xfrm>
          <a:prstGeom prst="rect">
            <a:avLst/>
          </a:prstGeom>
          <a:noFill/>
        </p:spPr>
        <p:txBody>
          <a:bodyPr wrap="square">
            <a:spAutoFit/>
          </a:bodyPr>
          <a:lstStyle/>
          <a:p>
            <a:r>
              <a:rPr lang="en-GB" sz="3600" dirty="0">
                <a:latin typeface="Arial" panose="020B0604020202020204" pitchFamily="34" charset="0"/>
                <a:cs typeface="Arial" panose="020B0604020202020204" pitchFamily="34" charset="0"/>
              </a:rPr>
              <a:t>Think about your tone, pitch and volume… added to the words </a:t>
            </a:r>
          </a:p>
          <a:p>
            <a:endParaRPr lang="en-GB" dirty="0"/>
          </a:p>
          <a:p>
            <a:endParaRPr lang="en-GB" dirty="0"/>
          </a:p>
        </p:txBody>
      </p:sp>
    </p:spTree>
    <p:extLst>
      <p:ext uri="{BB962C8B-B14F-4D97-AF65-F5344CB8AC3E}">
        <p14:creationId xmlns:p14="http://schemas.microsoft.com/office/powerpoint/2010/main" val="126984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E8A5DF9-D0C2-C6E8-7F55-CFEA50622656}"/>
              </a:ext>
            </a:extLst>
          </p:cNvPr>
          <p:cNvSpPr/>
          <p:nvPr/>
        </p:nvSpPr>
        <p:spPr>
          <a:xfrm>
            <a:off x="107504" y="188640"/>
            <a:ext cx="2160240" cy="1728192"/>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 name="Content Placeholder 2">
            <a:extLst>
              <a:ext uri="{FF2B5EF4-FFF2-40B4-BE49-F238E27FC236}">
                <a16:creationId xmlns:a16="http://schemas.microsoft.com/office/drawing/2014/main" id="{30976C6B-9EBA-502B-FF2E-2A78B4401618}"/>
              </a:ext>
            </a:extLst>
          </p:cNvPr>
          <p:cNvSpPr txBox="1">
            <a:spLocks/>
          </p:cNvSpPr>
          <p:nvPr/>
        </p:nvSpPr>
        <p:spPr>
          <a:xfrm>
            <a:off x="320040" y="2492896"/>
            <a:ext cx="8644448" cy="136815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1" hangingPunct="1">
              <a:buNone/>
            </a:pPr>
            <a:r>
              <a:rPr lang="en-GB" altLang="en-US" sz="3600" b="1" dirty="0">
                <a:latin typeface="Arial" panose="020B0604020202020204" pitchFamily="34" charset="0"/>
                <a:cs typeface="Arial" panose="020B0604020202020204" pitchFamily="34" charset="0"/>
              </a:rPr>
              <a:t>Visual </a:t>
            </a:r>
            <a:r>
              <a:rPr lang="en-GB" altLang="en-US" sz="3600" dirty="0">
                <a:latin typeface="Arial" panose="020B0604020202020204" pitchFamily="34" charset="0"/>
                <a:cs typeface="Arial" panose="020B0604020202020204" pitchFamily="34" charset="0"/>
              </a:rPr>
              <a:t>includes, eye contact, posture, gestures and facial expression</a:t>
            </a:r>
          </a:p>
          <a:p>
            <a:pPr marL="0" indent="0">
              <a:buFont typeface="Arial" panose="020B0604020202020204" pitchFamily="34" charset="0"/>
              <a:buNone/>
            </a:pPr>
            <a:endParaRPr lang="en-GB" dirty="0">
              <a:latin typeface="arial" panose="020B0604020202020204" pitchFamily="34" charset="0"/>
            </a:endParaRPr>
          </a:p>
          <a:p>
            <a:pPr marL="0" indent="0">
              <a:buFont typeface="Arial" panose="020B0604020202020204" pitchFamily="34" charset="0"/>
              <a:buNone/>
            </a:pPr>
            <a:endParaRPr lang="en-GB" dirty="0">
              <a:latin typeface="arial" panose="020B0604020202020204" pitchFamily="34" charset="0"/>
            </a:endParaRPr>
          </a:p>
        </p:txBody>
      </p:sp>
      <p:sp>
        <p:nvSpPr>
          <p:cNvPr id="7" name="Rectangle 6">
            <a:extLst>
              <a:ext uri="{FF2B5EF4-FFF2-40B4-BE49-F238E27FC236}">
                <a16:creationId xmlns:a16="http://schemas.microsoft.com/office/drawing/2014/main" id="{07EB376E-50BE-42DB-9037-4579441629B2}"/>
              </a:ext>
            </a:extLst>
          </p:cNvPr>
          <p:cNvSpPr/>
          <p:nvPr/>
        </p:nvSpPr>
        <p:spPr>
          <a:xfrm>
            <a:off x="323528" y="332656"/>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dirty="0"/>
              <a:t>3. Visual</a:t>
            </a:r>
          </a:p>
        </p:txBody>
      </p:sp>
    </p:spTree>
    <p:extLst>
      <p:ext uri="{BB962C8B-B14F-4D97-AF65-F5344CB8AC3E}">
        <p14:creationId xmlns:p14="http://schemas.microsoft.com/office/powerpoint/2010/main" val="535279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56A0F36-C7B4-FF95-D0FF-E0D5975EC589}"/>
              </a:ext>
            </a:extLst>
          </p:cNvPr>
          <p:cNvSpPr/>
          <p:nvPr/>
        </p:nvSpPr>
        <p:spPr>
          <a:xfrm>
            <a:off x="395536" y="278748"/>
            <a:ext cx="7037362" cy="64807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0768353B-BFDB-4541-89DD-38B1ED2D9C70}"/>
              </a:ext>
            </a:extLst>
          </p:cNvPr>
          <p:cNvSpPr>
            <a:spLocks noGrp="1"/>
          </p:cNvSpPr>
          <p:nvPr/>
        </p:nvSpPr>
        <p:spPr>
          <a:xfrm>
            <a:off x="0" y="31284"/>
            <a:ext cx="7689032"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The communication cycle</a:t>
            </a:r>
          </a:p>
        </p:txBody>
      </p:sp>
      <p:pic>
        <p:nvPicPr>
          <p:cNvPr id="18" name="Picture 17">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5696" y="1174284"/>
            <a:ext cx="5688632" cy="4322635"/>
          </a:xfrm>
          <a:prstGeom prst="rect">
            <a:avLst/>
          </a:prstGeom>
          <a:noFill/>
          <a:ln>
            <a:noFill/>
          </a:ln>
          <a:effectLst>
            <a:softEdge rad="254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7674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407E0D5-60FF-AAB9-F92F-0189B3B4D159}"/>
              </a:ext>
            </a:extLst>
          </p:cNvPr>
          <p:cNvSpPr/>
          <p:nvPr/>
        </p:nvSpPr>
        <p:spPr>
          <a:xfrm>
            <a:off x="107504" y="302480"/>
            <a:ext cx="7037362" cy="64807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Content Placeholder 2">
            <a:extLst>
              <a:ext uri="{FF2B5EF4-FFF2-40B4-BE49-F238E27FC236}">
                <a16:creationId xmlns:a16="http://schemas.microsoft.com/office/drawing/2014/main" id="{47D232B9-5540-40AA-8267-BE4FDF012A57}"/>
              </a:ext>
            </a:extLst>
          </p:cNvPr>
          <p:cNvSpPr>
            <a:spLocks noGrp="1"/>
          </p:cNvSpPr>
          <p:nvPr/>
        </p:nvSpPr>
        <p:spPr>
          <a:xfrm>
            <a:off x="457200" y="1628800"/>
            <a:ext cx="8229600" cy="20869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3600" dirty="0">
                <a:latin typeface="Arial" panose="020B0604020202020204" pitchFamily="34" charset="0"/>
                <a:cs typeface="Arial" panose="020B0604020202020204" pitchFamily="34" charset="0"/>
              </a:rPr>
              <a:t>What do you think gets in the way of effective communication? </a:t>
            </a:r>
          </a:p>
        </p:txBody>
      </p:sp>
      <p:sp>
        <p:nvSpPr>
          <p:cNvPr id="3" name="Title 1">
            <a:extLst>
              <a:ext uri="{FF2B5EF4-FFF2-40B4-BE49-F238E27FC236}">
                <a16:creationId xmlns:a16="http://schemas.microsoft.com/office/drawing/2014/main" id="{9EF24C27-CAC6-4726-1D6C-01F1DAC9AFE2}"/>
              </a:ext>
            </a:extLst>
          </p:cNvPr>
          <p:cNvSpPr>
            <a:spLocks noGrp="1"/>
          </p:cNvSpPr>
          <p:nvPr/>
        </p:nvSpPr>
        <p:spPr>
          <a:xfrm>
            <a:off x="-108520" y="55016"/>
            <a:ext cx="7005464" cy="1143000"/>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Barriers to communication</a:t>
            </a:r>
          </a:p>
        </p:txBody>
      </p:sp>
    </p:spTree>
    <p:extLst>
      <p:ext uri="{BB962C8B-B14F-4D97-AF65-F5344CB8AC3E}">
        <p14:creationId xmlns:p14="http://schemas.microsoft.com/office/powerpoint/2010/main" val="250376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974542B-61D6-FFE1-68E6-6E6415BCEF20}"/>
              </a:ext>
            </a:extLst>
          </p:cNvPr>
          <p:cNvSpPr/>
          <p:nvPr/>
        </p:nvSpPr>
        <p:spPr>
          <a:xfrm>
            <a:off x="827584" y="278748"/>
            <a:ext cx="7037362" cy="64807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Content Placeholder 2">
            <a:extLst>
              <a:ext uri="{FF2B5EF4-FFF2-40B4-BE49-F238E27FC236}">
                <a16:creationId xmlns:a16="http://schemas.microsoft.com/office/drawing/2014/main" id="{47D232B9-5540-40AA-8267-BE4FDF012A57}"/>
              </a:ext>
            </a:extLst>
          </p:cNvPr>
          <p:cNvSpPr>
            <a:spLocks noGrp="1"/>
          </p:cNvSpPr>
          <p:nvPr/>
        </p:nvSpPr>
        <p:spPr>
          <a:xfrm>
            <a:off x="611560" y="1470484"/>
            <a:ext cx="8229600"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3000" dirty="0">
                <a:latin typeface="Arial" panose="020B0604020202020204" pitchFamily="34" charset="0"/>
                <a:cs typeface="Arial" panose="020B0604020202020204" pitchFamily="34" charset="0"/>
              </a:rPr>
              <a:t>Unreliable transmission</a:t>
            </a:r>
          </a:p>
          <a:p>
            <a:endParaRPr lang="en-GB" altLang="en-US" sz="700" dirty="0">
              <a:latin typeface="Arial" panose="020B0604020202020204" pitchFamily="34" charset="0"/>
              <a:cs typeface="Arial" panose="020B0604020202020204" pitchFamily="34" charset="0"/>
            </a:endParaRPr>
          </a:p>
          <a:p>
            <a:r>
              <a:rPr lang="en-GB" altLang="en-US" sz="3000" dirty="0">
                <a:latin typeface="Arial" panose="020B0604020202020204" pitchFamily="34" charset="0"/>
                <a:cs typeface="Arial" panose="020B0604020202020204" pitchFamily="34" charset="0"/>
              </a:rPr>
              <a:t>Defensiveness (a typical barrier in a work situation, especially when negative information or criticism is involved)</a:t>
            </a:r>
          </a:p>
          <a:p>
            <a:endParaRPr lang="en-GB" altLang="en-US" sz="500" dirty="0">
              <a:latin typeface="Arial" panose="020B0604020202020204" pitchFamily="34" charset="0"/>
              <a:cs typeface="Arial" panose="020B0604020202020204" pitchFamily="34" charset="0"/>
            </a:endParaRPr>
          </a:p>
          <a:p>
            <a:r>
              <a:rPr lang="en-GB" altLang="en-US" sz="3000" dirty="0">
                <a:latin typeface="Arial" panose="020B0604020202020204" pitchFamily="34" charset="0"/>
                <a:cs typeface="Arial" panose="020B0604020202020204" pitchFamily="34" charset="0"/>
              </a:rPr>
              <a:t>Distorted perception (How we perceive communication is affected by experiences)</a:t>
            </a:r>
          </a:p>
          <a:p>
            <a:endParaRPr lang="en-GB" altLang="en-US" sz="600" dirty="0">
              <a:latin typeface="Arial" panose="020B0604020202020204" pitchFamily="34" charset="0"/>
              <a:cs typeface="Arial" panose="020B0604020202020204" pitchFamily="34" charset="0"/>
            </a:endParaRPr>
          </a:p>
          <a:p>
            <a:r>
              <a:rPr lang="en-GB" altLang="en-US" sz="3000" dirty="0">
                <a:latin typeface="Arial" panose="020B0604020202020204" pitchFamily="34" charset="0"/>
                <a:cs typeface="Arial" panose="020B0604020202020204" pitchFamily="34" charset="0"/>
              </a:rPr>
              <a:t>Perception is also affected by the organisational relationship two people have</a:t>
            </a:r>
          </a:p>
          <a:p>
            <a:endParaRPr lang="en-GB" dirty="0">
              <a:latin typeface="+mj-lt"/>
            </a:endParaRPr>
          </a:p>
        </p:txBody>
      </p:sp>
      <p:sp>
        <p:nvSpPr>
          <p:cNvPr id="3" name="Title 1">
            <a:extLst>
              <a:ext uri="{FF2B5EF4-FFF2-40B4-BE49-F238E27FC236}">
                <a16:creationId xmlns:a16="http://schemas.microsoft.com/office/drawing/2014/main" id="{9EF24C27-CAC6-4726-1D6C-01F1DAC9AFE2}"/>
              </a:ext>
            </a:extLst>
          </p:cNvPr>
          <p:cNvSpPr>
            <a:spLocks noGrp="1"/>
          </p:cNvSpPr>
          <p:nvPr/>
        </p:nvSpPr>
        <p:spPr>
          <a:xfrm>
            <a:off x="539552" y="31284"/>
            <a:ext cx="714948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Barriers to communication</a:t>
            </a:r>
          </a:p>
        </p:txBody>
      </p:sp>
    </p:spTree>
    <p:extLst>
      <p:ext uri="{BB962C8B-B14F-4D97-AF65-F5344CB8AC3E}">
        <p14:creationId xmlns:p14="http://schemas.microsoft.com/office/powerpoint/2010/main" val="770266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4C8E708-D079-DA45-063F-E7444FEF9D36}"/>
              </a:ext>
            </a:extLst>
          </p:cNvPr>
          <p:cNvSpPr/>
          <p:nvPr/>
        </p:nvSpPr>
        <p:spPr>
          <a:xfrm>
            <a:off x="93018" y="285192"/>
            <a:ext cx="5032276" cy="998318"/>
          </a:xfrm>
          <a:prstGeom prst="round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Content Placeholder 2">
            <a:extLst>
              <a:ext uri="{FF2B5EF4-FFF2-40B4-BE49-F238E27FC236}">
                <a16:creationId xmlns:a16="http://schemas.microsoft.com/office/drawing/2014/main" id="{1C6BB831-5870-4DDD-A3D7-A7BFD9A526AB}"/>
              </a:ext>
            </a:extLst>
          </p:cNvPr>
          <p:cNvSpPr>
            <a:spLocks noGrp="1"/>
          </p:cNvSpPr>
          <p:nvPr/>
        </p:nvSpPr>
        <p:spPr>
          <a:xfrm>
            <a:off x="179512" y="1365310"/>
            <a:ext cx="8538904" cy="423372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r>
              <a:rPr lang="en-GB" altLang="en-US" sz="2800" b="1" dirty="0">
                <a:latin typeface="Arial" panose="020B0604020202020204" pitchFamily="34" charset="0"/>
                <a:cs typeface="Arial" panose="020B0604020202020204" pitchFamily="34" charset="0"/>
              </a:rPr>
              <a:t>Listen to the following statement being read out</a:t>
            </a:r>
          </a:p>
          <a:p>
            <a:pPr marL="0" indent="0">
              <a:buFont typeface="Arial" charset="0"/>
              <a:buNone/>
            </a:pPr>
            <a:endParaRPr lang="en-GB" altLang="en-US" sz="1200" dirty="0">
              <a:latin typeface="Arial" panose="020B0604020202020204" pitchFamily="34" charset="0"/>
              <a:cs typeface="Arial" panose="020B0604020202020204" pitchFamily="34" charset="0"/>
            </a:endParaRPr>
          </a:p>
          <a:p>
            <a:pPr marL="0" indent="0">
              <a:buFont typeface="Arial" charset="0"/>
              <a:buNone/>
            </a:pPr>
            <a:r>
              <a:rPr lang="en-GB" altLang="en-US" sz="4000" b="1" dirty="0">
                <a:latin typeface="Arial" panose="020B0604020202020204" pitchFamily="34" charset="0"/>
                <a:cs typeface="Arial" panose="020B0604020202020204" pitchFamily="34" charset="0"/>
              </a:rPr>
              <a:t>You will only hear it once</a:t>
            </a:r>
          </a:p>
          <a:p>
            <a:pPr marL="0" indent="0">
              <a:buFont typeface="Arial" charset="0"/>
              <a:buNone/>
            </a:pPr>
            <a:endParaRPr lang="en-GB" altLang="en-US" sz="2800" dirty="0">
              <a:latin typeface="Arial" panose="020B0604020202020204" pitchFamily="34" charset="0"/>
              <a:cs typeface="Arial" panose="020B0604020202020204" pitchFamily="34" charset="0"/>
            </a:endParaRPr>
          </a:p>
          <a:p>
            <a:pPr marL="0" indent="0">
              <a:buFont typeface="Arial" charset="0"/>
              <a:buNone/>
            </a:pPr>
            <a:r>
              <a:rPr lang="en-GB" altLang="en-US" sz="2800" dirty="0">
                <a:latin typeface="Arial" panose="020B0604020202020204" pitchFamily="34" charset="0"/>
                <a:cs typeface="Arial" panose="020B0604020202020204" pitchFamily="34" charset="0"/>
              </a:rPr>
              <a:t>You will be given </a:t>
            </a:r>
            <a:r>
              <a:rPr lang="en-GB" altLang="en-US" sz="2800" b="1" dirty="0">
                <a:latin typeface="Arial" panose="020B0604020202020204" pitchFamily="34" charset="0"/>
                <a:cs typeface="Arial" panose="020B0604020202020204" pitchFamily="34" charset="0"/>
              </a:rPr>
              <a:t>10 statements </a:t>
            </a:r>
            <a:r>
              <a:rPr lang="en-GB" altLang="en-US" sz="2800" dirty="0">
                <a:latin typeface="Arial" panose="020B0604020202020204" pitchFamily="34" charset="0"/>
                <a:cs typeface="Arial" panose="020B0604020202020204" pitchFamily="34" charset="0"/>
              </a:rPr>
              <a:t>and must decide if they are:</a:t>
            </a:r>
          </a:p>
          <a:p>
            <a:pPr marL="0" indent="0">
              <a:buFont typeface="Arial" charset="0"/>
              <a:buNone/>
            </a:pPr>
            <a:endParaRPr lang="en-GB" altLang="en-US" sz="1200" dirty="0">
              <a:latin typeface="Arial" panose="020B0604020202020204" pitchFamily="34" charset="0"/>
              <a:cs typeface="Arial" panose="020B0604020202020204" pitchFamily="34" charset="0"/>
            </a:endParaRPr>
          </a:p>
          <a:p>
            <a:pPr marL="914400" lvl="2" indent="0">
              <a:buFont typeface="Arial" charset="0"/>
              <a:buNone/>
            </a:pPr>
            <a:r>
              <a:rPr lang="en-GB" altLang="en-US" sz="2800" dirty="0">
                <a:latin typeface="Arial" panose="020B0604020202020204" pitchFamily="34" charset="0"/>
                <a:cs typeface="Arial" panose="020B0604020202020204" pitchFamily="34" charset="0"/>
              </a:rPr>
              <a:t>True (</a:t>
            </a:r>
            <a:r>
              <a:rPr lang="en-GB" altLang="en-US" sz="2800" b="1" dirty="0">
                <a:latin typeface="Arial" panose="020B0604020202020204" pitchFamily="34" charset="0"/>
                <a:cs typeface="Arial" panose="020B0604020202020204" pitchFamily="34" charset="0"/>
              </a:rPr>
              <a:t>T</a:t>
            </a:r>
            <a:r>
              <a:rPr lang="en-GB" altLang="en-US" sz="2800" dirty="0">
                <a:latin typeface="Arial" panose="020B0604020202020204" pitchFamily="34" charset="0"/>
                <a:cs typeface="Arial" panose="020B0604020202020204" pitchFamily="34" charset="0"/>
              </a:rPr>
              <a:t>)</a:t>
            </a:r>
          </a:p>
          <a:p>
            <a:pPr marL="914400" lvl="2" indent="0">
              <a:buFont typeface="Arial" charset="0"/>
              <a:buNone/>
            </a:pPr>
            <a:endParaRPr lang="en-GB" altLang="en-US" sz="400" dirty="0">
              <a:latin typeface="Arial" panose="020B0604020202020204" pitchFamily="34" charset="0"/>
              <a:cs typeface="Arial" panose="020B0604020202020204" pitchFamily="34" charset="0"/>
            </a:endParaRPr>
          </a:p>
          <a:p>
            <a:pPr marL="914400" lvl="2" indent="0">
              <a:buFont typeface="Arial" charset="0"/>
              <a:buNone/>
            </a:pPr>
            <a:r>
              <a:rPr lang="en-GB" altLang="en-US" sz="2800" dirty="0">
                <a:latin typeface="Arial" panose="020B0604020202020204" pitchFamily="34" charset="0"/>
                <a:cs typeface="Arial" panose="020B0604020202020204" pitchFamily="34" charset="0"/>
              </a:rPr>
              <a:t>False (</a:t>
            </a:r>
            <a:r>
              <a:rPr lang="en-GB" altLang="en-US" sz="2800" b="1" dirty="0">
                <a:latin typeface="Arial" panose="020B0604020202020204" pitchFamily="34" charset="0"/>
                <a:cs typeface="Arial" panose="020B0604020202020204" pitchFamily="34" charset="0"/>
              </a:rPr>
              <a:t>F</a:t>
            </a:r>
            <a:r>
              <a:rPr lang="en-GB" altLang="en-US" sz="2800" dirty="0">
                <a:latin typeface="Arial" panose="020B0604020202020204" pitchFamily="34" charset="0"/>
                <a:cs typeface="Arial" panose="020B0604020202020204" pitchFamily="34" charset="0"/>
              </a:rPr>
              <a:t>)</a:t>
            </a:r>
          </a:p>
          <a:p>
            <a:endParaRPr lang="en-GB" dirty="0">
              <a:latin typeface="+mj-lt"/>
            </a:endParaRPr>
          </a:p>
        </p:txBody>
      </p:sp>
      <p:pic>
        <p:nvPicPr>
          <p:cNvPr id="3" name="Picture 2">
            <a:extLst>
              <a:ext uri="{FF2B5EF4-FFF2-40B4-BE49-F238E27FC236}">
                <a16:creationId xmlns:a16="http://schemas.microsoft.com/office/drawing/2014/main" id="{2B5DC41C-ADF9-4FDC-9FDC-75A05CF0C2F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02471" y="4005064"/>
            <a:ext cx="2015945" cy="1593970"/>
          </a:xfrm>
          <a:prstGeom prst="rect">
            <a:avLst/>
          </a:prstGeom>
          <a:noFill/>
          <a:ln>
            <a:noFill/>
          </a:ln>
          <a:effectLst>
            <a:softEdge rad="2794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4AFD02E-7CD1-529C-7FAD-6BF5D93AA530}"/>
              </a:ext>
            </a:extLst>
          </p:cNvPr>
          <p:cNvSpPr>
            <a:spLocks noGrp="1"/>
          </p:cNvSpPr>
          <p:nvPr/>
        </p:nvSpPr>
        <p:spPr>
          <a:xfrm>
            <a:off x="6524" y="188640"/>
            <a:ext cx="5205264"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Listening exercise</a:t>
            </a:r>
          </a:p>
        </p:txBody>
      </p:sp>
    </p:spTree>
    <p:extLst>
      <p:ext uri="{BB962C8B-B14F-4D97-AF65-F5344CB8AC3E}">
        <p14:creationId xmlns:p14="http://schemas.microsoft.com/office/powerpoint/2010/main" val="29386323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9F6B0C5-87F9-45E4-8514-19757EC0C1A6}"/>
              </a:ext>
            </a:extLst>
          </p:cNvPr>
          <p:cNvSpPr>
            <a:spLocks noGrp="1"/>
          </p:cNvSpPr>
          <p:nvPr/>
        </p:nvSpPr>
        <p:spPr>
          <a:xfrm>
            <a:off x="457200" y="1700808"/>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2800" dirty="0">
                <a:latin typeface="Comic Sans MS" panose="030F0702030302020204" pitchFamily="66" charset="0"/>
              </a:rPr>
              <a:t>A businessman had just turned off the lights in the store when a man appeared and demanded  money. The owner opened a cash register. The contents of the cash register were scooped up, and the man sped away. A member of the police force was notified promptly about the story</a:t>
            </a:r>
            <a:r>
              <a:rPr lang="en-GB" altLang="en-US" dirty="0">
                <a:latin typeface="Comic Sans MS" panose="030F0702030302020204" pitchFamily="66" charset="0"/>
              </a:rPr>
              <a:t>.</a:t>
            </a:r>
          </a:p>
          <a:p>
            <a:pPr marL="0" indent="0">
              <a:buNone/>
            </a:pPr>
            <a:r>
              <a:rPr lang="en-GB" dirty="0"/>
              <a:t> </a:t>
            </a:r>
          </a:p>
        </p:txBody>
      </p:sp>
      <p:sp>
        <p:nvSpPr>
          <p:cNvPr id="3" name="Title 1">
            <a:extLst>
              <a:ext uri="{FF2B5EF4-FFF2-40B4-BE49-F238E27FC236}">
                <a16:creationId xmlns:a16="http://schemas.microsoft.com/office/drawing/2014/main" id="{C277E8F3-97AC-A429-5E64-14C25A24D575}"/>
              </a:ext>
            </a:extLst>
          </p:cNvPr>
          <p:cNvSpPr>
            <a:spLocks noGrp="1"/>
          </p:cNvSpPr>
          <p:nvPr/>
        </p:nvSpPr>
        <p:spPr>
          <a:xfrm>
            <a:off x="1691680" y="692696"/>
            <a:ext cx="5205264" cy="78296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The story</a:t>
            </a:r>
          </a:p>
        </p:txBody>
      </p:sp>
    </p:spTree>
    <p:extLst>
      <p:ext uri="{BB962C8B-B14F-4D97-AF65-F5344CB8AC3E}">
        <p14:creationId xmlns:p14="http://schemas.microsoft.com/office/powerpoint/2010/main" val="1301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7333522-EE77-4C4A-8F38-ABF6640B0BD0}"/>
              </a:ext>
            </a:extLst>
          </p:cNvPr>
          <p:cNvSpPr>
            <a:spLocks noGrp="1"/>
          </p:cNvSpPr>
          <p:nvPr/>
        </p:nvSpPr>
        <p:spPr>
          <a:xfrm>
            <a:off x="107504" y="476672"/>
            <a:ext cx="8856984" cy="489654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mj-lt"/>
              <a:buAutoNum type="arabicPeriod"/>
              <a:defRPr/>
            </a:pPr>
            <a:r>
              <a:rPr lang="en-GB" sz="1900" dirty="0"/>
              <a:t>A man appeared after the owner had turned off his store lights. </a:t>
            </a:r>
          </a:p>
          <a:p>
            <a:pPr algn="just">
              <a:buFont typeface="+mj-lt"/>
              <a:buAutoNum type="arabicPeriod"/>
              <a:defRPr/>
            </a:pPr>
            <a:r>
              <a:rPr lang="en-GB" sz="1900" dirty="0"/>
              <a:t>A man did not demand money.</a:t>
            </a:r>
          </a:p>
          <a:p>
            <a:pPr algn="just">
              <a:buFont typeface="+mj-lt"/>
              <a:buAutoNum type="arabicPeriod"/>
              <a:defRPr/>
            </a:pPr>
            <a:r>
              <a:rPr lang="en-GB" sz="1900" dirty="0"/>
              <a:t>The man who opened the cash register was the owner.</a:t>
            </a:r>
          </a:p>
          <a:p>
            <a:pPr algn="just">
              <a:buFont typeface="+mj-lt"/>
              <a:buAutoNum type="arabicPeriod"/>
              <a:defRPr/>
            </a:pPr>
            <a:r>
              <a:rPr lang="en-GB" sz="1900" dirty="0"/>
              <a:t>The store owner scooped up the contents of the cash register and ran away. </a:t>
            </a:r>
          </a:p>
          <a:p>
            <a:pPr algn="just">
              <a:buFont typeface="+mj-lt"/>
              <a:buAutoNum type="arabicPeriod"/>
              <a:defRPr/>
            </a:pPr>
            <a:r>
              <a:rPr lang="en-GB" sz="1900" dirty="0"/>
              <a:t>Someone opened a cash register. </a:t>
            </a:r>
          </a:p>
          <a:p>
            <a:pPr algn="just">
              <a:buFont typeface="+mj-lt"/>
              <a:buAutoNum type="arabicPeriod"/>
              <a:defRPr/>
            </a:pPr>
            <a:r>
              <a:rPr lang="en-GB" sz="1900" dirty="0"/>
              <a:t>After the man who demanded the money scooped up the contents of the cash register, he ran away. </a:t>
            </a:r>
          </a:p>
          <a:p>
            <a:pPr algn="just">
              <a:buFont typeface="+mj-lt"/>
              <a:buAutoNum type="arabicPeriod"/>
            </a:pPr>
            <a:r>
              <a:rPr lang="en-GB" altLang="en-US" sz="1900" dirty="0"/>
              <a:t>While the cash register contained money, the story does not state how much.</a:t>
            </a:r>
          </a:p>
          <a:p>
            <a:pPr algn="just">
              <a:buFont typeface="+mj-lt"/>
              <a:buAutoNum type="arabicPeriod"/>
            </a:pPr>
            <a:r>
              <a:rPr lang="en-GB" altLang="en-US" sz="1900" dirty="0"/>
              <a:t>The robber demanded money from the owner. </a:t>
            </a:r>
          </a:p>
          <a:p>
            <a:pPr algn="just">
              <a:buFont typeface="+mj-lt"/>
              <a:buAutoNum type="arabicPeriod"/>
            </a:pPr>
            <a:r>
              <a:rPr lang="en-GB" altLang="en-US" sz="1900" dirty="0"/>
              <a:t>The story concerns a series of events in which only three persons are referred to: the owner of the store, a man who demanded money and a member of the police force.</a:t>
            </a:r>
          </a:p>
          <a:p>
            <a:pPr algn="just">
              <a:buFont typeface="+mj-lt"/>
              <a:buAutoNum type="arabicPeriod"/>
            </a:pPr>
            <a:r>
              <a:rPr lang="en-GB" altLang="en-US" sz="1900" dirty="0"/>
              <a:t>The following events in the story are true: someone demanded money, a cash register was opened, its contents were scooped up, and a man dashed out of the store. </a:t>
            </a:r>
          </a:p>
          <a:p>
            <a:pPr marL="0" indent="0">
              <a:buNone/>
              <a:defRPr/>
            </a:pPr>
            <a:endParaRPr lang="en-GB" sz="2400" dirty="0"/>
          </a:p>
        </p:txBody>
      </p:sp>
    </p:spTree>
    <p:extLst>
      <p:ext uri="{BB962C8B-B14F-4D97-AF65-F5344CB8AC3E}">
        <p14:creationId xmlns:p14="http://schemas.microsoft.com/office/powerpoint/2010/main" val="14158602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6EEB1A4-152A-418E-8A25-0CE80C68E8D8}"/>
              </a:ext>
            </a:extLst>
          </p:cNvPr>
          <p:cNvSpPr/>
          <p:nvPr/>
        </p:nvSpPr>
        <p:spPr>
          <a:xfrm>
            <a:off x="287524" y="260648"/>
            <a:ext cx="8568952" cy="581697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2400" dirty="0">
                <a:latin typeface="Arial" panose="020B0604020202020204" pitchFamily="34" charset="0"/>
                <a:cs typeface="Arial" panose="020B0604020202020204" pitchFamily="34" charset="0"/>
              </a:rPr>
              <a:t>A man appeared after the owner had turned off his store lights. </a:t>
            </a:r>
          </a:p>
          <a:p>
            <a:pPr>
              <a:defRPr/>
            </a:pPr>
            <a:r>
              <a:rPr lang="en-GB" sz="2400" b="1" dirty="0">
                <a:latin typeface="Arial" panose="020B0604020202020204" pitchFamily="34" charset="0"/>
                <a:cs typeface="Arial" panose="020B0604020202020204" pitchFamily="34" charset="0"/>
              </a:rPr>
              <a:t>F </a:t>
            </a:r>
            <a:r>
              <a:rPr lang="en-GB" sz="2400" dirty="0">
                <a:solidFill>
                  <a:srgbClr val="FF0000"/>
                </a:solidFill>
                <a:latin typeface="Arial" panose="020B0604020202020204" pitchFamily="34" charset="0"/>
                <a:cs typeface="Arial" panose="020B0604020202020204" pitchFamily="34" charset="0"/>
              </a:rPr>
              <a:t>“A businessman had just turned off the lights in the store” </a:t>
            </a:r>
          </a:p>
          <a:p>
            <a:pPr>
              <a:defRPr/>
            </a:pPr>
            <a:endParaRPr lang="en-GB" sz="2400" dirty="0">
              <a:solidFill>
                <a:srgbClr val="FF0000"/>
              </a:solidFill>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A man did not demand money. </a:t>
            </a:r>
          </a:p>
          <a:p>
            <a:pPr>
              <a:defRPr/>
            </a:pPr>
            <a:r>
              <a:rPr lang="en-GB" sz="2400" b="1" dirty="0">
                <a:latin typeface="Arial" panose="020B0604020202020204" pitchFamily="34" charset="0"/>
                <a:cs typeface="Arial" panose="020B0604020202020204" pitchFamily="34" charset="0"/>
              </a:rPr>
              <a:t>F</a:t>
            </a:r>
            <a:r>
              <a:rPr lang="en-GB" sz="2400" dirty="0">
                <a:latin typeface="Arial" panose="020B0604020202020204" pitchFamily="34" charset="0"/>
                <a:cs typeface="Arial" panose="020B0604020202020204" pitchFamily="34" charset="0"/>
              </a:rPr>
              <a:t>    </a:t>
            </a:r>
            <a:r>
              <a:rPr lang="en-GB" sz="2400" dirty="0">
                <a:solidFill>
                  <a:srgbClr val="FF0000"/>
                </a:solidFill>
                <a:latin typeface="Arial" panose="020B0604020202020204" pitchFamily="34" charset="0"/>
                <a:cs typeface="Arial" panose="020B0604020202020204" pitchFamily="34" charset="0"/>
              </a:rPr>
              <a:t>“A man appeared and demanded  money”</a:t>
            </a:r>
            <a:endParaRPr lang="en-GB" altLang="en-US" sz="2400" dirty="0">
              <a:solidFill>
                <a:srgbClr val="FF0000"/>
              </a:solidFill>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The man who opened the cash register was the owner.  </a:t>
            </a:r>
          </a:p>
          <a:p>
            <a:r>
              <a:rPr lang="en-GB" altLang="en-US" sz="2400" b="1" dirty="0">
                <a:latin typeface="Arial" panose="020B0604020202020204" pitchFamily="34" charset="0"/>
                <a:cs typeface="Arial" panose="020B0604020202020204" pitchFamily="34" charset="0"/>
              </a:rPr>
              <a:t>F</a:t>
            </a:r>
            <a:r>
              <a:rPr lang="en-GB" altLang="en-US" sz="2400" dirty="0">
                <a:latin typeface="Arial" panose="020B0604020202020204" pitchFamily="34" charset="0"/>
                <a:cs typeface="Arial" panose="020B0604020202020204" pitchFamily="34" charset="0"/>
              </a:rPr>
              <a:t>   </a:t>
            </a:r>
            <a:r>
              <a:rPr lang="en-GB" altLang="en-US" sz="2400" dirty="0">
                <a:solidFill>
                  <a:srgbClr val="FF0000"/>
                </a:solidFill>
                <a:latin typeface="Arial" panose="020B0604020202020204" pitchFamily="34" charset="0"/>
                <a:cs typeface="Arial" panose="020B0604020202020204" pitchFamily="34" charset="0"/>
              </a:rPr>
              <a:t>“The owner opened </a:t>
            </a:r>
            <a:r>
              <a:rPr lang="en-GB" altLang="en-US" sz="2400" b="1" u="sng" dirty="0">
                <a:solidFill>
                  <a:srgbClr val="FF0000"/>
                </a:solidFill>
                <a:latin typeface="Arial" panose="020B0604020202020204" pitchFamily="34" charset="0"/>
                <a:cs typeface="Arial" panose="020B0604020202020204" pitchFamily="34" charset="0"/>
              </a:rPr>
              <a:t>a</a:t>
            </a:r>
            <a:r>
              <a:rPr lang="en-GB" altLang="en-US" sz="2400" dirty="0">
                <a:solidFill>
                  <a:srgbClr val="FF0000"/>
                </a:solidFill>
                <a:latin typeface="Arial" panose="020B0604020202020204" pitchFamily="34" charset="0"/>
                <a:cs typeface="Arial" panose="020B0604020202020204" pitchFamily="34" charset="0"/>
              </a:rPr>
              <a:t> cash register”</a:t>
            </a: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The store owner scooped up the contents of the cash register and ran away. </a:t>
            </a:r>
          </a:p>
          <a:p>
            <a:r>
              <a:rPr lang="en-GB" altLang="en-US" sz="2400" b="1" dirty="0">
                <a:latin typeface="Arial" panose="020B0604020202020204" pitchFamily="34" charset="0"/>
                <a:cs typeface="Arial" panose="020B0604020202020204" pitchFamily="34" charset="0"/>
              </a:rPr>
              <a:t>F  </a:t>
            </a:r>
            <a:r>
              <a:rPr lang="en-GB" altLang="en-US" sz="2400" dirty="0">
                <a:solidFill>
                  <a:srgbClr val="FF0000"/>
                </a:solidFill>
                <a:latin typeface="Arial" panose="020B0604020202020204" pitchFamily="34" charset="0"/>
                <a:cs typeface="Arial" panose="020B0604020202020204" pitchFamily="34" charset="0"/>
              </a:rPr>
              <a:t>“The contents of the cash register were scooped up, and the man </a:t>
            </a:r>
            <a:r>
              <a:rPr lang="en-GB" altLang="en-US" sz="2400" b="1" u="sng" dirty="0">
                <a:solidFill>
                  <a:srgbClr val="FF0000"/>
                </a:solidFill>
                <a:latin typeface="Arial" panose="020B0604020202020204" pitchFamily="34" charset="0"/>
                <a:cs typeface="Arial" panose="020B0604020202020204" pitchFamily="34" charset="0"/>
              </a:rPr>
              <a:t>sped</a:t>
            </a:r>
            <a:r>
              <a:rPr lang="en-GB" altLang="en-US" sz="2400" dirty="0">
                <a:solidFill>
                  <a:srgbClr val="FF0000"/>
                </a:solidFill>
                <a:latin typeface="Arial" panose="020B0604020202020204" pitchFamily="34" charset="0"/>
                <a:cs typeface="Arial" panose="020B0604020202020204" pitchFamily="34" charset="0"/>
              </a:rPr>
              <a:t> away”</a:t>
            </a:r>
            <a:endParaRPr lang="en-GB" altLang="en-US" sz="2400" dirty="0">
              <a:latin typeface="Arial" panose="020B0604020202020204" pitchFamily="34" charset="0"/>
              <a:cs typeface="Arial" panose="020B0604020202020204" pitchFamily="34" charset="0"/>
            </a:endParaRPr>
          </a:p>
          <a:p>
            <a:endParaRPr lang="en-GB" altLang="en-US" dirty="0"/>
          </a:p>
          <a:p>
            <a:pPr marL="342900" indent="-342900">
              <a:buFont typeface="+mj-lt"/>
              <a:buAutoNum type="arabicPeriod"/>
              <a:defRPr/>
            </a:pPr>
            <a:endParaRPr lang="en-GB" i="1" dirty="0">
              <a:solidFill>
                <a:srgbClr val="FF0000"/>
              </a:solidFill>
            </a:endParaRPr>
          </a:p>
        </p:txBody>
      </p:sp>
    </p:spTree>
    <p:extLst>
      <p:ext uri="{BB962C8B-B14F-4D97-AF65-F5344CB8AC3E}">
        <p14:creationId xmlns:p14="http://schemas.microsoft.com/office/powerpoint/2010/main" val="22879723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32C03FC-1528-4A0F-8394-F307CEC4E4CE}"/>
              </a:ext>
            </a:extLst>
          </p:cNvPr>
          <p:cNvSpPr>
            <a:spLocks noGrp="1"/>
          </p:cNvSpPr>
          <p:nvPr/>
        </p:nvSpPr>
        <p:spPr>
          <a:xfrm>
            <a:off x="539552" y="332656"/>
            <a:ext cx="8229600" cy="5184577"/>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600" dirty="0">
                <a:latin typeface="Arial" panose="020B0604020202020204" pitchFamily="34" charset="0"/>
                <a:cs typeface="Arial" panose="020B0604020202020204" pitchFamily="34" charset="0"/>
              </a:rPr>
              <a:t>Someone opened a cash register.</a:t>
            </a:r>
          </a:p>
          <a:p>
            <a:pPr marL="0" indent="0">
              <a:buNone/>
            </a:pPr>
            <a:r>
              <a:rPr lang="en-GB" altLang="en-US" sz="2600" b="1" dirty="0">
                <a:latin typeface="Arial" panose="020B0604020202020204" pitchFamily="34" charset="0"/>
                <a:cs typeface="Arial" panose="020B0604020202020204" pitchFamily="34" charset="0"/>
              </a:rPr>
              <a:t>T</a:t>
            </a:r>
          </a:p>
          <a:p>
            <a:pPr marL="0" indent="0">
              <a:buNone/>
            </a:pPr>
            <a:endParaRPr lang="en-GB" altLang="en-US" sz="2600" dirty="0">
              <a:latin typeface="Arial" panose="020B0604020202020204" pitchFamily="34" charset="0"/>
              <a:cs typeface="Arial" panose="020B0604020202020204" pitchFamily="34" charset="0"/>
            </a:endParaRPr>
          </a:p>
          <a:p>
            <a:pPr marL="0" indent="0">
              <a:buNone/>
            </a:pPr>
            <a:r>
              <a:rPr lang="en-GB" altLang="en-US" sz="2600" dirty="0">
                <a:latin typeface="Arial" panose="020B0604020202020204" pitchFamily="34" charset="0"/>
                <a:cs typeface="Arial" panose="020B0604020202020204" pitchFamily="34" charset="0"/>
              </a:rPr>
              <a:t>After the man who demanded the money scooped up the contents of the cash register, he ran away.   </a:t>
            </a:r>
            <a:r>
              <a:rPr lang="en-GB" altLang="en-US" sz="2600" b="1" dirty="0">
                <a:latin typeface="Arial" panose="020B0604020202020204" pitchFamily="34" charset="0"/>
                <a:cs typeface="Arial" panose="020B0604020202020204" pitchFamily="34" charset="0"/>
              </a:rPr>
              <a:t>  </a:t>
            </a:r>
          </a:p>
          <a:p>
            <a:pPr marL="0" indent="0">
              <a:buNone/>
            </a:pPr>
            <a:r>
              <a:rPr lang="en-GB" altLang="en-US" sz="2600" b="1" dirty="0">
                <a:latin typeface="Arial" panose="020B0604020202020204" pitchFamily="34" charset="0"/>
                <a:cs typeface="Arial" panose="020B0604020202020204" pitchFamily="34" charset="0"/>
              </a:rPr>
              <a:t>F</a:t>
            </a:r>
            <a:r>
              <a:rPr lang="en-GB" altLang="en-US" sz="2600" dirty="0">
                <a:latin typeface="Arial" panose="020B0604020202020204" pitchFamily="34" charset="0"/>
                <a:cs typeface="Arial" panose="020B0604020202020204" pitchFamily="34" charset="0"/>
              </a:rPr>
              <a:t>    </a:t>
            </a:r>
            <a:r>
              <a:rPr lang="en-GB" altLang="en-US" sz="2600" dirty="0">
                <a:solidFill>
                  <a:srgbClr val="FF0000"/>
                </a:solidFill>
                <a:latin typeface="Arial" panose="020B0604020202020204" pitchFamily="34" charset="0"/>
                <a:cs typeface="Arial" panose="020B0604020202020204" pitchFamily="34" charset="0"/>
              </a:rPr>
              <a:t>“The contents of the cash register were scooped up, and the man sped away”.</a:t>
            </a:r>
          </a:p>
          <a:p>
            <a:pPr marL="0" indent="0">
              <a:buNone/>
            </a:pPr>
            <a:endParaRPr lang="en-GB" altLang="en-US" sz="2600" dirty="0">
              <a:solidFill>
                <a:srgbClr val="FF0000"/>
              </a:solidFill>
              <a:latin typeface="Arial" panose="020B0604020202020204" pitchFamily="34" charset="0"/>
              <a:cs typeface="Arial" panose="020B0604020202020204" pitchFamily="34" charset="0"/>
            </a:endParaRPr>
          </a:p>
          <a:p>
            <a:pPr marL="0" indent="0">
              <a:buNone/>
            </a:pPr>
            <a:r>
              <a:rPr lang="en-GB" altLang="en-US" sz="2600" dirty="0">
                <a:latin typeface="Arial" panose="020B0604020202020204" pitchFamily="34" charset="0"/>
                <a:cs typeface="Arial" panose="020B0604020202020204" pitchFamily="34" charset="0"/>
              </a:rPr>
              <a:t>While the cash register contained money, the story does not state how much. </a:t>
            </a:r>
          </a:p>
          <a:p>
            <a:pPr marL="0" indent="0">
              <a:buNone/>
            </a:pPr>
            <a:r>
              <a:rPr lang="en-GB" altLang="en-US" sz="2600" b="1" dirty="0">
                <a:latin typeface="Arial" panose="020B0604020202020204" pitchFamily="34" charset="0"/>
                <a:cs typeface="Arial" panose="020B0604020202020204" pitchFamily="34" charset="0"/>
              </a:rPr>
              <a:t>F  “</a:t>
            </a:r>
            <a:r>
              <a:rPr lang="en-GB" altLang="en-US" sz="2600" dirty="0">
                <a:solidFill>
                  <a:srgbClr val="FF0000"/>
                </a:solidFill>
                <a:latin typeface="Arial" panose="020B0604020202020204" pitchFamily="34" charset="0"/>
                <a:cs typeface="Arial" panose="020B0604020202020204" pitchFamily="34" charset="0"/>
              </a:rPr>
              <a:t>The contents of the cash register were scooped up” </a:t>
            </a:r>
          </a:p>
          <a:p>
            <a:pPr marL="0" indent="0">
              <a:buNone/>
            </a:pPr>
            <a:endParaRPr lang="en-GB" altLang="en-US" sz="2600" dirty="0">
              <a:solidFill>
                <a:srgbClr val="FF0000"/>
              </a:solidFill>
              <a:latin typeface="Arial" panose="020B0604020202020204" pitchFamily="34" charset="0"/>
              <a:cs typeface="Arial" panose="020B0604020202020204" pitchFamily="34" charset="0"/>
            </a:endParaRPr>
          </a:p>
          <a:p>
            <a:pPr marL="0" indent="0">
              <a:buNone/>
            </a:pPr>
            <a:r>
              <a:rPr lang="en-GB" altLang="en-US" sz="2600" dirty="0">
                <a:latin typeface="Arial" panose="020B0604020202020204" pitchFamily="34" charset="0"/>
                <a:cs typeface="Arial" panose="020B0604020202020204" pitchFamily="34" charset="0"/>
              </a:rPr>
              <a:t>The robber demanded money of the owner</a:t>
            </a:r>
          </a:p>
          <a:p>
            <a:pPr marL="0" indent="0">
              <a:buNone/>
            </a:pPr>
            <a:r>
              <a:rPr lang="en-GB" altLang="en-US" sz="2600" b="1" dirty="0">
                <a:latin typeface="Arial" panose="020B0604020202020204" pitchFamily="34" charset="0"/>
                <a:cs typeface="Arial" panose="020B0604020202020204" pitchFamily="34" charset="0"/>
              </a:rPr>
              <a:t>F</a:t>
            </a:r>
            <a:r>
              <a:rPr lang="en-GB" altLang="en-US" sz="2600" dirty="0">
                <a:latin typeface="Arial" panose="020B0604020202020204" pitchFamily="34" charset="0"/>
                <a:cs typeface="Arial" panose="020B0604020202020204" pitchFamily="34" charset="0"/>
              </a:rPr>
              <a:t>    </a:t>
            </a:r>
            <a:r>
              <a:rPr lang="en-GB" altLang="en-US" sz="2600" dirty="0">
                <a:solidFill>
                  <a:srgbClr val="FF0000"/>
                </a:solidFill>
                <a:latin typeface="Arial" panose="020B0604020202020204" pitchFamily="34" charset="0"/>
                <a:cs typeface="Arial" panose="020B0604020202020204" pitchFamily="34" charset="0"/>
              </a:rPr>
              <a:t>“A man appeared and demanded  money” </a:t>
            </a:r>
          </a:p>
          <a:p>
            <a:endParaRPr lang="en-GB" dirty="0"/>
          </a:p>
        </p:txBody>
      </p:sp>
    </p:spTree>
    <p:extLst>
      <p:ext uri="{BB962C8B-B14F-4D97-AF65-F5344CB8AC3E}">
        <p14:creationId xmlns:p14="http://schemas.microsoft.com/office/powerpoint/2010/main" val="1638633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CD990EE-DCDA-4161-924C-6BECA93E5006}"/>
              </a:ext>
            </a:extLst>
          </p:cNvPr>
          <p:cNvSpPr>
            <a:spLocks noGrp="1"/>
          </p:cNvSpPr>
          <p:nvPr/>
        </p:nvSpPr>
        <p:spPr>
          <a:xfrm>
            <a:off x="395536" y="404664"/>
            <a:ext cx="8219256" cy="50405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The story concerns a series of events in which only three persons are referred to: the owner of the store, a man who demanded money and a member of the police force</a:t>
            </a:r>
          </a:p>
          <a:p>
            <a:pPr marL="0" indent="0">
              <a:buNone/>
            </a:pPr>
            <a:r>
              <a:rPr lang="en-GB" altLang="en-US" sz="2400" b="1" dirty="0">
                <a:latin typeface="Arial" panose="020B0604020202020204" pitchFamily="34" charset="0"/>
                <a:cs typeface="Arial" panose="020B0604020202020204" pitchFamily="34" charset="0"/>
              </a:rPr>
              <a:t>F</a:t>
            </a:r>
            <a:r>
              <a:rPr lang="en-GB" altLang="en-US" sz="2400" dirty="0">
                <a:latin typeface="Arial" panose="020B0604020202020204" pitchFamily="34" charset="0"/>
                <a:cs typeface="Arial" panose="020B0604020202020204" pitchFamily="34" charset="0"/>
              </a:rPr>
              <a:t>  </a:t>
            </a:r>
            <a:r>
              <a:rPr lang="en-GB" altLang="en-US" sz="2400" dirty="0">
                <a:solidFill>
                  <a:srgbClr val="FF0000"/>
                </a:solidFill>
                <a:latin typeface="Arial" panose="020B0604020202020204" pitchFamily="34" charset="0"/>
                <a:cs typeface="Arial" panose="020B0604020202020204" pitchFamily="34" charset="0"/>
              </a:rPr>
              <a:t>“A businessman … a man … The owner … the man sped away…. A member of the police force”</a:t>
            </a: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The following events in the story are true: someone demanded money, a cash register was opened, its contents were scooped up, and a man dashed out of the store  </a:t>
            </a:r>
          </a:p>
          <a:p>
            <a:pPr marL="0" indent="0">
              <a:buNone/>
            </a:pPr>
            <a:r>
              <a:rPr lang="en-GB" altLang="en-US" sz="2400" b="1" dirty="0">
                <a:latin typeface="Arial" panose="020B0604020202020204" pitchFamily="34" charset="0"/>
                <a:cs typeface="Arial" panose="020B0604020202020204" pitchFamily="34" charset="0"/>
              </a:rPr>
              <a:t>F     </a:t>
            </a:r>
            <a:r>
              <a:rPr lang="en-GB" altLang="en-US" sz="2400" dirty="0">
                <a:solidFill>
                  <a:srgbClr val="FF0000"/>
                </a:solidFill>
                <a:latin typeface="Arial" panose="020B0604020202020204" pitchFamily="34" charset="0"/>
                <a:cs typeface="Arial" panose="020B0604020202020204" pitchFamily="34" charset="0"/>
              </a:rPr>
              <a:t>“the man sped away!”</a:t>
            </a:r>
          </a:p>
          <a:p>
            <a:pPr marL="0" indent="0">
              <a:buNone/>
            </a:pPr>
            <a:endParaRPr lang="en-GB" altLang="en-US" i="1" dirty="0">
              <a:solidFill>
                <a:srgbClr val="FF0000"/>
              </a:solidFill>
            </a:endParaRPr>
          </a:p>
          <a:p>
            <a:pPr marL="0" indent="0">
              <a:buNone/>
            </a:pPr>
            <a:endParaRPr lang="en-GB" altLang="en-US" b="1" i="1" dirty="0">
              <a:solidFill>
                <a:srgbClr val="FF0000"/>
              </a:solidFill>
            </a:endParaRPr>
          </a:p>
        </p:txBody>
      </p:sp>
    </p:spTree>
    <p:extLst>
      <p:ext uri="{BB962C8B-B14F-4D97-AF65-F5344CB8AC3E}">
        <p14:creationId xmlns:p14="http://schemas.microsoft.com/office/powerpoint/2010/main" val="650685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DBE535-FE9C-4D79-06E1-14A479111BFB}"/>
              </a:ext>
            </a:extLst>
          </p:cNvPr>
          <p:cNvPicPr>
            <a:picLocks noChangeAspect="1"/>
          </p:cNvPicPr>
          <p:nvPr/>
        </p:nvPicPr>
        <p:blipFill>
          <a:blip r:embed="rId3"/>
          <a:stretch>
            <a:fillRect/>
          </a:stretch>
        </p:blipFill>
        <p:spPr>
          <a:xfrm>
            <a:off x="251520" y="3573016"/>
            <a:ext cx="8712968" cy="1656184"/>
          </a:xfrm>
          <a:prstGeom prst="rect">
            <a:avLst/>
          </a:prstGeom>
        </p:spPr>
      </p:pic>
      <p:sp>
        <p:nvSpPr>
          <p:cNvPr id="2" name="Content Placeholder 2">
            <a:extLst>
              <a:ext uri="{FF2B5EF4-FFF2-40B4-BE49-F238E27FC236}">
                <a16:creationId xmlns:a16="http://schemas.microsoft.com/office/drawing/2014/main" id="{ECD990EE-DCDA-4161-924C-6BECA93E5006}"/>
              </a:ext>
            </a:extLst>
          </p:cNvPr>
          <p:cNvSpPr>
            <a:spLocks noGrp="1"/>
          </p:cNvSpPr>
          <p:nvPr/>
        </p:nvSpPr>
        <p:spPr>
          <a:xfrm>
            <a:off x="395536" y="404664"/>
            <a:ext cx="8496944" cy="50405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panose="020B0604020202020204" pitchFamily="34" charset="0"/>
                <a:cs typeface="Arial" panose="020B0604020202020204" pitchFamily="34" charset="0"/>
              </a:rPr>
              <a:t>You have now seen:</a:t>
            </a:r>
          </a:p>
          <a:p>
            <a:pPr marL="0" indent="0">
              <a:buNone/>
            </a:pPr>
            <a:endParaRPr lang="en-GB" altLang="en-US"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Communication can be </a:t>
            </a:r>
            <a:r>
              <a:rPr lang="en-GB" altLang="en-US" b="1" dirty="0">
                <a:latin typeface="Arial" panose="020B0604020202020204" pitchFamily="34" charset="0"/>
                <a:cs typeface="Arial" panose="020B0604020202020204" pitchFamily="34" charset="0"/>
              </a:rPr>
              <a:t>difficult.</a:t>
            </a:r>
          </a:p>
          <a:p>
            <a:pPr marL="0" indent="0">
              <a:buNone/>
            </a:pPr>
            <a:r>
              <a:rPr lang="en-GB" altLang="en-US" dirty="0">
                <a:latin typeface="Arial" panose="020B0604020202020204" pitchFamily="34" charset="0"/>
                <a:cs typeface="Arial" panose="020B0604020202020204" pitchFamily="34" charset="0"/>
              </a:rPr>
              <a:t>Getting your message across can be </a:t>
            </a:r>
            <a:r>
              <a:rPr lang="en-GB" altLang="en-US" b="1" dirty="0">
                <a:latin typeface="Arial" panose="020B0604020202020204" pitchFamily="34" charset="0"/>
                <a:cs typeface="Arial" panose="020B0604020202020204" pitchFamily="34" charset="0"/>
              </a:rPr>
              <a:t>difficult.</a:t>
            </a:r>
          </a:p>
          <a:p>
            <a:pPr marL="0" indent="0">
              <a:buNone/>
            </a:pPr>
            <a:r>
              <a:rPr lang="en-GB" altLang="en-US" dirty="0">
                <a:latin typeface="Arial" panose="020B0604020202020204" pitchFamily="34" charset="0"/>
                <a:cs typeface="Arial" panose="020B0604020202020204" pitchFamily="34" charset="0"/>
              </a:rPr>
              <a:t>Understanding a message can be </a:t>
            </a:r>
            <a:r>
              <a:rPr lang="en-GB" altLang="en-US" b="1" dirty="0">
                <a:latin typeface="Arial" panose="020B0604020202020204" pitchFamily="34" charset="0"/>
                <a:cs typeface="Arial" panose="020B0604020202020204" pitchFamily="34" charset="0"/>
              </a:rPr>
              <a:t>difficult.</a:t>
            </a:r>
          </a:p>
          <a:p>
            <a:pPr marL="0" indent="0">
              <a:buNone/>
            </a:pPr>
            <a:endParaRPr lang="en-GB" altLang="en-US" dirty="0">
              <a:latin typeface="Arial" panose="020B0604020202020204" pitchFamily="34" charset="0"/>
              <a:cs typeface="Arial" panose="020B0604020202020204" pitchFamily="34" charset="0"/>
            </a:endParaRPr>
          </a:p>
          <a:p>
            <a:pPr marL="0" indent="0">
              <a:buNone/>
            </a:pPr>
            <a:r>
              <a:rPr lang="en-GB" altLang="en-US" b="1" dirty="0">
                <a:latin typeface="Arial" panose="020B0604020202020204" pitchFamily="34" charset="0"/>
                <a:cs typeface="Arial" panose="020B0604020202020204" pitchFamily="34" charset="0"/>
              </a:rPr>
              <a:t>Communication is a process that requires working at.</a:t>
            </a:r>
          </a:p>
          <a:p>
            <a:pPr marL="0" indent="0">
              <a:buNone/>
            </a:pPr>
            <a:endParaRPr lang="en-GB" altLang="en-US" b="1" i="1" dirty="0">
              <a:solidFill>
                <a:srgbClr val="FF0000"/>
              </a:solidFill>
            </a:endParaRPr>
          </a:p>
        </p:txBody>
      </p:sp>
    </p:spTree>
    <p:extLst>
      <p:ext uri="{BB962C8B-B14F-4D97-AF65-F5344CB8AC3E}">
        <p14:creationId xmlns:p14="http://schemas.microsoft.com/office/powerpoint/2010/main" val="9431086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AE2E0BB5-BDBA-2419-9DCC-80C73CFDEB52}"/>
              </a:ext>
            </a:extLst>
          </p:cNvPr>
          <p:cNvSpPr/>
          <p:nvPr/>
        </p:nvSpPr>
        <p:spPr>
          <a:xfrm>
            <a:off x="395536" y="652128"/>
            <a:ext cx="7037362" cy="648072"/>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3FB6B0-3236-E357-D26F-82207A4B0A83}"/>
              </a:ext>
            </a:extLst>
          </p:cNvPr>
          <p:cNvSpPr>
            <a:spLocks noGrp="1"/>
          </p:cNvSpPr>
          <p:nvPr/>
        </p:nvSpPr>
        <p:spPr>
          <a:xfrm>
            <a:off x="-324544" y="404664"/>
            <a:ext cx="714948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What is negotiation?</a:t>
            </a:r>
          </a:p>
        </p:txBody>
      </p:sp>
      <p:sp>
        <p:nvSpPr>
          <p:cNvPr id="4" name="TextBox 3">
            <a:extLst>
              <a:ext uri="{FF2B5EF4-FFF2-40B4-BE49-F238E27FC236}">
                <a16:creationId xmlns:a16="http://schemas.microsoft.com/office/drawing/2014/main" id="{68532221-1574-53BD-3E52-6A6BE73A678A}"/>
              </a:ext>
            </a:extLst>
          </p:cNvPr>
          <p:cNvSpPr txBox="1"/>
          <p:nvPr/>
        </p:nvSpPr>
        <p:spPr>
          <a:xfrm>
            <a:off x="323528" y="2348880"/>
            <a:ext cx="8496944" cy="2246769"/>
          </a:xfrm>
          <a:prstGeom prst="rect">
            <a:avLst/>
          </a:prstGeom>
          <a:noFill/>
        </p:spPr>
        <p:txBody>
          <a:bodyPr wrap="square">
            <a:spAutoFit/>
          </a:bodyPr>
          <a:lstStyle/>
          <a:p>
            <a:r>
              <a:rPr lang="en-GB" sz="2800" dirty="0"/>
              <a:t>“back-and-forth communication designed to reach an agreement when you and the other side have some interests that are shared and others that are opposed.”</a:t>
            </a:r>
            <a:endParaRPr lang="en-GB" sz="2800" dirty="0">
              <a:solidFill>
                <a:srgbClr val="040C28"/>
              </a:solidFill>
            </a:endParaRPr>
          </a:p>
          <a:p>
            <a:endParaRPr lang="en-GB" sz="2800" dirty="0">
              <a:solidFill>
                <a:srgbClr val="040C28"/>
              </a:solidFill>
            </a:endParaRPr>
          </a:p>
          <a:p>
            <a:pPr algn="r"/>
            <a:r>
              <a:rPr lang="en-GB" sz="2800" dirty="0">
                <a:solidFill>
                  <a:srgbClr val="040C28"/>
                </a:solidFill>
              </a:rPr>
              <a:t>(Fisher et al, 1986)</a:t>
            </a:r>
            <a:endParaRPr lang="en-GB" sz="2800" dirty="0"/>
          </a:p>
        </p:txBody>
      </p:sp>
    </p:spTree>
    <p:extLst>
      <p:ext uri="{BB962C8B-B14F-4D97-AF65-F5344CB8AC3E}">
        <p14:creationId xmlns:p14="http://schemas.microsoft.com/office/powerpoint/2010/main" val="155177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CB25E78A-5AF3-AE91-FC0B-526CC218F259}"/>
              </a:ext>
            </a:extLst>
          </p:cNvPr>
          <p:cNvSpPr/>
          <p:nvPr/>
        </p:nvSpPr>
        <p:spPr>
          <a:xfrm>
            <a:off x="287016" y="170020"/>
            <a:ext cx="8368158" cy="822355"/>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C03E3D-6546-AF50-09A5-16B8B245272C}"/>
              </a:ext>
            </a:extLst>
          </p:cNvPr>
          <p:cNvSpPr>
            <a:spLocks noGrp="1"/>
          </p:cNvSpPr>
          <p:nvPr/>
        </p:nvSpPr>
        <p:spPr>
          <a:xfrm>
            <a:off x="287016" y="304765"/>
            <a:ext cx="8856984" cy="687611"/>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3600" b="1" kern="1200" dirty="0">
                <a:latin typeface="Arial" panose="020B0604020202020204" pitchFamily="34" charset="0"/>
                <a:cs typeface="Arial" panose="020B0604020202020204" pitchFamily="34" charset="0"/>
              </a:rPr>
              <a:t>Berne’s 1950’s transactional analysis</a:t>
            </a:r>
          </a:p>
        </p:txBody>
      </p:sp>
      <p:sp>
        <p:nvSpPr>
          <p:cNvPr id="1031" name="Content Placeholder 2">
            <a:extLst>
              <a:ext uri="{FF2B5EF4-FFF2-40B4-BE49-F238E27FC236}">
                <a16:creationId xmlns:a16="http://schemas.microsoft.com/office/drawing/2014/main" id="{0D4645E5-2552-EB19-73CF-EFFBD3F09BD2}"/>
              </a:ext>
            </a:extLst>
          </p:cNvPr>
          <p:cNvSpPr>
            <a:spLocks noGrp="1"/>
          </p:cNvSpPr>
          <p:nvPr>
            <p:ph sz="half" idx="1"/>
          </p:nvPr>
        </p:nvSpPr>
        <p:spPr>
          <a:xfrm>
            <a:off x="395536" y="1268760"/>
            <a:ext cx="3867150" cy="3619599"/>
          </a:xfrm>
        </p:spPr>
        <p:txBody>
          <a:bodyPr/>
          <a:lstStyle/>
          <a:p>
            <a:pPr marL="0" indent="0">
              <a:buNone/>
            </a:pPr>
            <a:r>
              <a:rPr lang="en-US" sz="3600" dirty="0">
                <a:latin typeface="Arial" panose="020B0604020202020204" pitchFamily="34" charset="0"/>
                <a:cs typeface="Arial" panose="020B0604020202020204" pitchFamily="34" charset="0"/>
              </a:rPr>
              <a:t>Three Ego states:</a:t>
            </a:r>
          </a:p>
          <a:p>
            <a:pPr marL="0" indent="0">
              <a:buNone/>
            </a:pPr>
            <a:endParaRPr lang="en-US" sz="3200" dirty="0">
              <a:latin typeface="Arial" panose="020B0604020202020204" pitchFamily="34" charset="0"/>
              <a:cs typeface="Arial" panose="020B0604020202020204" pitchFamily="34" charset="0"/>
            </a:endParaRPr>
          </a:p>
          <a:p>
            <a:r>
              <a:rPr lang="en-US" sz="4000" dirty="0">
                <a:latin typeface="Arial" panose="020B0604020202020204" pitchFamily="34" charset="0"/>
                <a:cs typeface="Arial" panose="020B0604020202020204" pitchFamily="34" charset="0"/>
              </a:rPr>
              <a:t>Parent</a:t>
            </a:r>
          </a:p>
          <a:p>
            <a:r>
              <a:rPr lang="en-US" sz="4000" dirty="0">
                <a:latin typeface="Arial" panose="020B0604020202020204" pitchFamily="34" charset="0"/>
                <a:cs typeface="Arial" panose="020B0604020202020204" pitchFamily="34" charset="0"/>
              </a:rPr>
              <a:t>Adult</a:t>
            </a:r>
          </a:p>
          <a:p>
            <a:r>
              <a:rPr lang="en-US" sz="4000" dirty="0">
                <a:latin typeface="Arial" panose="020B0604020202020204" pitchFamily="34" charset="0"/>
                <a:cs typeface="Arial" panose="020B0604020202020204" pitchFamily="34" charset="0"/>
              </a:rPr>
              <a:t>Child</a:t>
            </a:r>
          </a:p>
        </p:txBody>
      </p:sp>
      <p:pic>
        <p:nvPicPr>
          <p:cNvPr id="1026" name="Picture 2" descr="basic parent child interaction">
            <a:extLst>
              <a:ext uri="{FF2B5EF4-FFF2-40B4-BE49-F238E27FC236}">
                <a16:creationId xmlns:a16="http://schemas.microsoft.com/office/drawing/2014/main" id="{B40C9D71-7746-4EFE-7BCB-9BD78C791E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62686" y="1098350"/>
            <a:ext cx="4392488" cy="4528338"/>
          </a:xfrm>
          <a:prstGeom prst="rect">
            <a:avLst/>
          </a:prstGeom>
          <a:solidFill>
            <a:srgbClr val="FFFFFF"/>
          </a:solidFill>
        </p:spPr>
      </p:pic>
      <p:sp>
        <p:nvSpPr>
          <p:cNvPr id="4" name="TextBox 3">
            <a:extLst>
              <a:ext uri="{FF2B5EF4-FFF2-40B4-BE49-F238E27FC236}">
                <a16:creationId xmlns:a16="http://schemas.microsoft.com/office/drawing/2014/main" id="{12B8AF58-74F5-3BD0-C2DA-A3E5A6C1CC52}"/>
              </a:ext>
            </a:extLst>
          </p:cNvPr>
          <p:cNvSpPr txBox="1"/>
          <p:nvPr/>
        </p:nvSpPr>
        <p:spPr>
          <a:xfrm>
            <a:off x="287016" y="5164743"/>
            <a:ext cx="2808312" cy="369332"/>
          </a:xfrm>
          <a:prstGeom prst="rect">
            <a:avLst/>
          </a:prstGeom>
          <a:noFill/>
        </p:spPr>
        <p:txBody>
          <a:bodyPr wrap="square" rtlCol="0">
            <a:spAutoFit/>
          </a:bodyPr>
          <a:lstStyle/>
          <a:p>
            <a:r>
              <a:rPr lang="en-GB" dirty="0"/>
              <a:t>Berne, (1958)</a:t>
            </a:r>
          </a:p>
        </p:txBody>
      </p:sp>
    </p:spTree>
    <p:extLst>
      <p:ext uri="{BB962C8B-B14F-4D97-AF65-F5344CB8AC3E}">
        <p14:creationId xmlns:p14="http://schemas.microsoft.com/office/powerpoint/2010/main" val="3602544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2B3BCC9-9AA2-C7F9-CC37-139B7E3BDE64}"/>
              </a:ext>
            </a:extLst>
          </p:cNvPr>
          <p:cNvSpPr/>
          <p:nvPr/>
        </p:nvSpPr>
        <p:spPr>
          <a:xfrm>
            <a:off x="136806" y="170020"/>
            <a:ext cx="8035594" cy="822355"/>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F05F4BF-1618-EFED-4817-DF0433D68294}"/>
              </a:ext>
            </a:extLst>
          </p:cNvPr>
          <p:cNvSpPr>
            <a:spLocks noGrp="1"/>
          </p:cNvSpPr>
          <p:nvPr/>
        </p:nvSpPr>
        <p:spPr>
          <a:xfrm>
            <a:off x="158088" y="260649"/>
            <a:ext cx="8827824" cy="864096"/>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4000" b="1" kern="1200" dirty="0">
                <a:latin typeface="Arial" panose="020B0604020202020204" pitchFamily="34" charset="0"/>
                <a:cs typeface="Arial" panose="020B0604020202020204" pitchFamily="34" charset="0"/>
              </a:rPr>
              <a:t>I’m okay, you’re okay </a:t>
            </a:r>
            <a:r>
              <a:rPr lang="en-US" sz="3200" b="1" kern="1200" dirty="0">
                <a:latin typeface="Arial" panose="020B0604020202020204" pitchFamily="34" charset="0"/>
                <a:cs typeface="Arial" panose="020B0604020202020204" pitchFamily="34" charset="0"/>
              </a:rPr>
              <a:t>(Harris, 1967)</a:t>
            </a:r>
            <a:endParaRPr lang="en-US" sz="4000" b="1" kern="1200" dirty="0">
              <a:latin typeface="Arial" panose="020B0604020202020204" pitchFamily="34" charset="0"/>
              <a:cs typeface="Arial" panose="020B0604020202020204" pitchFamily="34" charset="0"/>
            </a:endParaRPr>
          </a:p>
        </p:txBody>
      </p:sp>
      <p:pic>
        <p:nvPicPr>
          <p:cNvPr id="2050" name="Picture 2" descr="I'm OK, You're OK">
            <a:extLst>
              <a:ext uri="{FF2B5EF4-FFF2-40B4-BE49-F238E27FC236}">
                <a16:creationId xmlns:a16="http://schemas.microsoft.com/office/drawing/2014/main" id="{588D9CEB-5249-0F5A-93B2-DBA2053440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088" y="1124744"/>
            <a:ext cx="8518368" cy="4578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4549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306E660-A70F-E0DD-87DE-2CE1BD4D21A1}"/>
              </a:ext>
            </a:extLst>
          </p:cNvPr>
          <p:cNvSpPr/>
          <p:nvPr/>
        </p:nvSpPr>
        <p:spPr>
          <a:xfrm>
            <a:off x="158088" y="170020"/>
            <a:ext cx="8158328" cy="822355"/>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F05F4BF-1618-EFED-4817-DF0433D68294}"/>
              </a:ext>
            </a:extLst>
          </p:cNvPr>
          <p:cNvSpPr>
            <a:spLocks noGrp="1"/>
          </p:cNvSpPr>
          <p:nvPr/>
        </p:nvSpPr>
        <p:spPr>
          <a:xfrm>
            <a:off x="158088" y="260649"/>
            <a:ext cx="8827824" cy="864096"/>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4000" b="1" kern="1200" dirty="0">
                <a:latin typeface="Arial" panose="020B0604020202020204" pitchFamily="34" charset="0"/>
                <a:cs typeface="Arial" panose="020B0604020202020204" pitchFamily="34" charset="0"/>
              </a:rPr>
              <a:t>I’m okay, you’re okay </a:t>
            </a:r>
            <a:r>
              <a:rPr lang="en-US" sz="3200" b="1" kern="1200" dirty="0">
                <a:latin typeface="Arial" panose="020B0604020202020204" pitchFamily="34" charset="0"/>
                <a:cs typeface="Arial" panose="020B0604020202020204" pitchFamily="34" charset="0"/>
              </a:rPr>
              <a:t>(Harris, 1967)</a:t>
            </a:r>
            <a:endParaRPr lang="en-US" sz="4000" b="1" kern="1200" dirty="0">
              <a:latin typeface="Arial" panose="020B0604020202020204" pitchFamily="34" charset="0"/>
              <a:cs typeface="Arial" panose="020B0604020202020204" pitchFamily="34" charset="0"/>
            </a:endParaRPr>
          </a:p>
        </p:txBody>
      </p:sp>
      <p:pic>
        <p:nvPicPr>
          <p:cNvPr id="2050" name="Picture 2" descr="I'm OK, You're OK">
            <a:extLst>
              <a:ext uri="{FF2B5EF4-FFF2-40B4-BE49-F238E27FC236}">
                <a16:creationId xmlns:a16="http://schemas.microsoft.com/office/drawing/2014/main" id="{588D9CEB-5249-0F5A-93B2-DBA2053440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3036" y="1247048"/>
            <a:ext cx="4125880" cy="221766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496A297-9401-C1C4-3CC9-A87746A9898E}"/>
              </a:ext>
            </a:extLst>
          </p:cNvPr>
          <p:cNvSpPr txBox="1"/>
          <p:nvPr/>
        </p:nvSpPr>
        <p:spPr>
          <a:xfrm>
            <a:off x="683568" y="3645024"/>
            <a:ext cx="7344816" cy="1569660"/>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Think about how each box would look like in a negotiation. Which box would be the best for effective negotiation?</a:t>
            </a:r>
          </a:p>
        </p:txBody>
      </p:sp>
    </p:spTree>
    <p:extLst>
      <p:ext uri="{BB962C8B-B14F-4D97-AF65-F5344CB8AC3E}">
        <p14:creationId xmlns:p14="http://schemas.microsoft.com/office/powerpoint/2010/main" val="13961475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E5DFA14-DBDE-9AF5-50E5-C9C928FF63F7}"/>
              </a:ext>
            </a:extLst>
          </p:cNvPr>
          <p:cNvSpPr/>
          <p:nvPr/>
        </p:nvSpPr>
        <p:spPr>
          <a:xfrm>
            <a:off x="136806" y="170020"/>
            <a:ext cx="8107602" cy="822355"/>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F05F4BF-1618-EFED-4817-DF0433D68294}"/>
              </a:ext>
            </a:extLst>
          </p:cNvPr>
          <p:cNvSpPr>
            <a:spLocks noGrp="1"/>
          </p:cNvSpPr>
          <p:nvPr/>
        </p:nvSpPr>
        <p:spPr>
          <a:xfrm>
            <a:off x="158088" y="260649"/>
            <a:ext cx="8827824" cy="864096"/>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4000" b="1" kern="1200" dirty="0">
                <a:latin typeface="Arial" panose="020B0604020202020204" pitchFamily="34" charset="0"/>
                <a:cs typeface="Arial" panose="020B0604020202020204" pitchFamily="34" charset="0"/>
              </a:rPr>
              <a:t>I’m okay, you’re okay </a:t>
            </a:r>
            <a:r>
              <a:rPr lang="en-US" sz="3200" b="1" kern="1200" dirty="0">
                <a:latin typeface="Arial" panose="020B0604020202020204" pitchFamily="34" charset="0"/>
                <a:cs typeface="Arial" panose="020B0604020202020204" pitchFamily="34" charset="0"/>
              </a:rPr>
              <a:t>(Harris, 1967)</a:t>
            </a:r>
            <a:endParaRPr lang="en-US" sz="4000" b="1" kern="1200" dirty="0">
              <a:latin typeface="Arial" panose="020B0604020202020204" pitchFamily="34" charset="0"/>
              <a:cs typeface="Arial" panose="020B0604020202020204" pitchFamily="34" charset="0"/>
            </a:endParaRPr>
          </a:p>
        </p:txBody>
      </p:sp>
      <p:pic>
        <p:nvPicPr>
          <p:cNvPr id="2050" name="Picture 2" descr="I'm OK, You're OK">
            <a:extLst>
              <a:ext uri="{FF2B5EF4-FFF2-40B4-BE49-F238E27FC236}">
                <a16:creationId xmlns:a16="http://schemas.microsoft.com/office/drawing/2014/main" id="{588D9CEB-5249-0F5A-93B2-DBA2053440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088" y="1124744"/>
            <a:ext cx="8518368" cy="4578623"/>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9B51EFE-6A3F-23F1-0F6A-F7D9A40B9E1C}"/>
              </a:ext>
            </a:extLst>
          </p:cNvPr>
          <p:cNvSpPr/>
          <p:nvPr/>
        </p:nvSpPr>
        <p:spPr>
          <a:xfrm>
            <a:off x="4211960" y="2204864"/>
            <a:ext cx="2088232" cy="1584176"/>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0A197FE6-F048-78DD-71FB-095B6DC8292C}"/>
              </a:ext>
            </a:extLst>
          </p:cNvPr>
          <p:cNvSpPr/>
          <p:nvPr/>
        </p:nvSpPr>
        <p:spPr>
          <a:xfrm>
            <a:off x="4211960" y="2204864"/>
            <a:ext cx="2088232" cy="1584176"/>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row: Down 5">
            <a:extLst>
              <a:ext uri="{FF2B5EF4-FFF2-40B4-BE49-F238E27FC236}">
                <a16:creationId xmlns:a16="http://schemas.microsoft.com/office/drawing/2014/main" id="{E664AC8E-8456-F8BF-D6DB-38D8EC3DF955}"/>
              </a:ext>
            </a:extLst>
          </p:cNvPr>
          <p:cNvSpPr/>
          <p:nvPr/>
        </p:nvSpPr>
        <p:spPr>
          <a:xfrm rot="18097387">
            <a:off x="3174839" y="1191500"/>
            <a:ext cx="1311184" cy="1509962"/>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85964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82CE1A9-346C-6D30-734B-46B29905724F}"/>
              </a:ext>
            </a:extLst>
          </p:cNvPr>
          <p:cNvSpPr/>
          <p:nvPr/>
        </p:nvSpPr>
        <p:spPr>
          <a:xfrm>
            <a:off x="136806" y="170020"/>
            <a:ext cx="5443306" cy="109874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C03E3D-6546-AF50-09A5-16B8B245272C}"/>
              </a:ext>
            </a:extLst>
          </p:cNvPr>
          <p:cNvSpPr>
            <a:spLocks noGrp="1"/>
          </p:cNvSpPr>
          <p:nvPr/>
        </p:nvSpPr>
        <p:spPr>
          <a:xfrm>
            <a:off x="251520" y="404664"/>
            <a:ext cx="7886700" cy="1325563"/>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b="1" kern="1200" dirty="0">
                <a:latin typeface="Arial" panose="020B0604020202020204" pitchFamily="34" charset="0"/>
                <a:cs typeface="Arial" panose="020B0604020202020204" pitchFamily="34" charset="0"/>
              </a:rPr>
              <a:t>Negotiation styles</a:t>
            </a:r>
          </a:p>
        </p:txBody>
      </p:sp>
      <p:sp>
        <p:nvSpPr>
          <p:cNvPr id="1031" name="Content Placeholder 2">
            <a:extLst>
              <a:ext uri="{FF2B5EF4-FFF2-40B4-BE49-F238E27FC236}">
                <a16:creationId xmlns:a16="http://schemas.microsoft.com/office/drawing/2014/main" id="{0D4645E5-2552-EB19-73CF-EFFBD3F09BD2}"/>
              </a:ext>
            </a:extLst>
          </p:cNvPr>
          <p:cNvSpPr>
            <a:spLocks noGrp="1"/>
          </p:cNvSpPr>
          <p:nvPr>
            <p:ph sz="half" idx="1"/>
          </p:nvPr>
        </p:nvSpPr>
        <p:spPr>
          <a:xfrm>
            <a:off x="179512" y="1268760"/>
            <a:ext cx="8784976" cy="4320480"/>
          </a:xfrm>
        </p:spPr>
        <p:txBody>
          <a:bodyPr/>
          <a:lstStyle/>
          <a:p>
            <a:pPr marL="0" indent="0">
              <a:buNone/>
            </a:pPr>
            <a:endParaRPr lang="en-US" sz="14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Keywords we see in negotiations:</a:t>
            </a:r>
          </a:p>
          <a:p>
            <a:pPr marL="0" indent="0">
              <a:buNone/>
            </a:pPr>
            <a:endParaRPr lang="en-US" sz="100" b="1" dirty="0">
              <a:latin typeface="Arial" panose="020B0604020202020204" pitchFamily="34" charset="0"/>
              <a:cs typeface="Arial" panose="020B0604020202020204" pitchFamily="34" charset="0"/>
            </a:endParaRPr>
          </a:p>
          <a:p>
            <a:pPr marL="514350" indent="-514350">
              <a:buAutoNum type="arabicPeriod"/>
            </a:pPr>
            <a:r>
              <a:rPr lang="en-US" dirty="0">
                <a:latin typeface="Arial" panose="020B0604020202020204" pitchFamily="34" charset="0"/>
                <a:cs typeface="Arial" panose="020B0604020202020204" pitchFamily="34" charset="0"/>
              </a:rPr>
              <a:t>Accommodating</a:t>
            </a:r>
          </a:p>
          <a:p>
            <a:pPr marL="514350" indent="-514350">
              <a:buAutoNum type="arabicPeriod"/>
            </a:pPr>
            <a:r>
              <a:rPr lang="en-US" dirty="0">
                <a:latin typeface="Arial" panose="020B0604020202020204" pitchFamily="34" charset="0"/>
                <a:cs typeface="Arial" panose="020B0604020202020204" pitchFamily="34" charset="0"/>
              </a:rPr>
              <a:t>Avoiding</a:t>
            </a:r>
          </a:p>
          <a:p>
            <a:pPr marL="514350" indent="-514350">
              <a:buAutoNum type="arabicPeriod"/>
            </a:pPr>
            <a:r>
              <a:rPr lang="en-US" dirty="0">
                <a:latin typeface="Arial" panose="020B0604020202020204" pitchFamily="34" charset="0"/>
                <a:cs typeface="Arial" panose="020B0604020202020204" pitchFamily="34" charset="0"/>
              </a:rPr>
              <a:t>Collaborating</a:t>
            </a:r>
          </a:p>
          <a:p>
            <a:pPr marL="514350" indent="-514350">
              <a:buAutoNum type="arabicPeriod"/>
            </a:pPr>
            <a:r>
              <a:rPr lang="en-US" dirty="0">
                <a:latin typeface="Arial" panose="020B0604020202020204" pitchFamily="34" charset="0"/>
                <a:cs typeface="Arial" panose="020B0604020202020204" pitchFamily="34" charset="0"/>
              </a:rPr>
              <a:t>Competing</a:t>
            </a:r>
          </a:p>
          <a:p>
            <a:pPr marL="514350" indent="-514350">
              <a:buAutoNum type="arabicPeriod"/>
            </a:pPr>
            <a:r>
              <a:rPr lang="en-US" dirty="0">
                <a:latin typeface="Arial" panose="020B0604020202020204" pitchFamily="34" charset="0"/>
                <a:cs typeface="Arial" panose="020B0604020202020204" pitchFamily="34" charset="0"/>
              </a:rPr>
              <a:t>Compromising</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How effective do you think each is?</a:t>
            </a:r>
          </a:p>
        </p:txBody>
      </p:sp>
    </p:spTree>
    <p:extLst>
      <p:ext uri="{BB962C8B-B14F-4D97-AF65-F5344CB8AC3E}">
        <p14:creationId xmlns:p14="http://schemas.microsoft.com/office/powerpoint/2010/main" val="34173859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82CE1A9-346C-6D30-734B-46B29905724F}"/>
              </a:ext>
            </a:extLst>
          </p:cNvPr>
          <p:cNvSpPr/>
          <p:nvPr/>
        </p:nvSpPr>
        <p:spPr>
          <a:xfrm>
            <a:off x="136806" y="170020"/>
            <a:ext cx="5443306" cy="109874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C03E3D-6546-AF50-09A5-16B8B245272C}"/>
              </a:ext>
            </a:extLst>
          </p:cNvPr>
          <p:cNvSpPr>
            <a:spLocks noGrp="1"/>
          </p:cNvSpPr>
          <p:nvPr/>
        </p:nvSpPr>
        <p:spPr>
          <a:xfrm>
            <a:off x="251520" y="404664"/>
            <a:ext cx="7886700" cy="1325563"/>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b="1" kern="1200" dirty="0">
                <a:latin typeface="Arial" panose="020B0604020202020204" pitchFamily="34" charset="0"/>
                <a:cs typeface="Arial" panose="020B0604020202020204" pitchFamily="34" charset="0"/>
              </a:rPr>
              <a:t>Diplomacy</a:t>
            </a:r>
          </a:p>
        </p:txBody>
      </p:sp>
      <p:sp>
        <p:nvSpPr>
          <p:cNvPr id="1031" name="Content Placeholder 2">
            <a:extLst>
              <a:ext uri="{FF2B5EF4-FFF2-40B4-BE49-F238E27FC236}">
                <a16:creationId xmlns:a16="http://schemas.microsoft.com/office/drawing/2014/main" id="{0D4645E5-2552-EB19-73CF-EFFBD3F09BD2}"/>
              </a:ext>
            </a:extLst>
          </p:cNvPr>
          <p:cNvSpPr>
            <a:spLocks noGrp="1"/>
          </p:cNvSpPr>
          <p:nvPr>
            <p:ph sz="half" idx="1"/>
          </p:nvPr>
        </p:nvSpPr>
        <p:spPr>
          <a:xfrm>
            <a:off x="179512" y="1412776"/>
            <a:ext cx="8784976" cy="4320480"/>
          </a:xfrm>
        </p:spPr>
        <p:txBody>
          <a:bodyPr/>
          <a:lstStyle/>
          <a:p>
            <a:pPr marL="0" indent="0">
              <a:buNone/>
            </a:pPr>
            <a:endParaRPr lang="en-US" dirty="0">
              <a:latin typeface="Arial" panose="020B0604020202020204" pitchFamily="34" charset="0"/>
              <a:cs typeface="Arial" panose="020B0604020202020204" pitchFamily="34" charset="0"/>
            </a:endParaRPr>
          </a:p>
          <a:p>
            <a:pPr marL="0" indent="0">
              <a:buNone/>
            </a:pPr>
            <a:r>
              <a:rPr lang="en-US" sz="3600" b="1" dirty="0">
                <a:latin typeface="Arial" panose="020B0604020202020204" pitchFamily="34" charset="0"/>
                <a:cs typeface="Arial" panose="020B0604020202020204" pitchFamily="34" charset="0"/>
              </a:rPr>
              <a:t>Definition: </a:t>
            </a: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3200" dirty="0">
                <a:latin typeface="Arial" panose="020B0604020202020204" pitchFamily="34" charset="0"/>
                <a:cs typeface="Arial" panose="020B0604020202020204" pitchFamily="34" charset="0"/>
              </a:rPr>
              <a:t>Skill in handling affairs without arousing hostility</a:t>
            </a:r>
          </a:p>
          <a:p>
            <a:pPr marL="0" indent="0">
              <a:buNone/>
            </a:pPr>
            <a:endParaRPr lang="en-US" sz="2400" dirty="0">
              <a:latin typeface="Arial" panose="020B0604020202020204" pitchFamily="34" charset="0"/>
              <a:cs typeface="Arial" panose="020B0604020202020204" pitchFamily="34" charset="0"/>
            </a:endParaRPr>
          </a:p>
          <a:p>
            <a:pPr marL="0" indent="0" algn="r">
              <a:buNone/>
            </a:pPr>
            <a:r>
              <a:rPr lang="en-US" sz="2400" dirty="0">
                <a:latin typeface="Arial" panose="020B0604020202020204" pitchFamily="34" charset="0"/>
                <a:cs typeface="Arial" panose="020B0604020202020204" pitchFamily="34" charset="0"/>
              </a:rPr>
              <a:t>(Merriam-Webster, 2024)</a:t>
            </a:r>
          </a:p>
        </p:txBody>
      </p:sp>
    </p:spTree>
    <p:extLst>
      <p:ext uri="{BB962C8B-B14F-4D97-AF65-F5344CB8AC3E}">
        <p14:creationId xmlns:p14="http://schemas.microsoft.com/office/powerpoint/2010/main" val="840548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82CE1A9-346C-6D30-734B-46B29905724F}"/>
              </a:ext>
            </a:extLst>
          </p:cNvPr>
          <p:cNvSpPr/>
          <p:nvPr/>
        </p:nvSpPr>
        <p:spPr>
          <a:xfrm>
            <a:off x="136806" y="170020"/>
            <a:ext cx="5443306" cy="109874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C03E3D-6546-AF50-09A5-16B8B245272C}"/>
              </a:ext>
            </a:extLst>
          </p:cNvPr>
          <p:cNvSpPr>
            <a:spLocks noGrp="1"/>
          </p:cNvSpPr>
          <p:nvPr/>
        </p:nvSpPr>
        <p:spPr>
          <a:xfrm>
            <a:off x="251520" y="404664"/>
            <a:ext cx="7886700" cy="1325563"/>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b="1" kern="1200" dirty="0">
                <a:latin typeface="Arial" panose="020B0604020202020204" pitchFamily="34" charset="0"/>
                <a:cs typeface="Arial" panose="020B0604020202020204" pitchFamily="34" charset="0"/>
              </a:rPr>
              <a:t>Diplomacy</a:t>
            </a:r>
          </a:p>
        </p:txBody>
      </p:sp>
      <p:sp>
        <p:nvSpPr>
          <p:cNvPr id="1031" name="Content Placeholder 2">
            <a:extLst>
              <a:ext uri="{FF2B5EF4-FFF2-40B4-BE49-F238E27FC236}">
                <a16:creationId xmlns:a16="http://schemas.microsoft.com/office/drawing/2014/main" id="{0D4645E5-2552-EB19-73CF-EFFBD3F09BD2}"/>
              </a:ext>
            </a:extLst>
          </p:cNvPr>
          <p:cNvSpPr>
            <a:spLocks noGrp="1"/>
          </p:cNvSpPr>
          <p:nvPr>
            <p:ph sz="half" idx="1"/>
          </p:nvPr>
        </p:nvSpPr>
        <p:spPr>
          <a:xfrm>
            <a:off x="179512" y="1412776"/>
            <a:ext cx="8784976" cy="2448272"/>
          </a:xfrm>
        </p:spPr>
        <p:txBody>
          <a:bodyPr/>
          <a:lstStyle/>
          <a:p>
            <a:pPr marL="0" indent="0">
              <a:buNone/>
            </a:pPr>
            <a:endParaRPr lang="en-US" dirty="0">
              <a:latin typeface="Arial" panose="020B0604020202020204" pitchFamily="34" charset="0"/>
              <a:cs typeface="Arial" panose="020B0604020202020204" pitchFamily="34" charset="0"/>
            </a:endParaRPr>
          </a:p>
          <a:p>
            <a:pPr marL="0" indent="0" algn="ctr">
              <a:buNone/>
            </a:pPr>
            <a:r>
              <a:rPr lang="en-US" sz="3200" dirty="0">
                <a:latin typeface="Arial" panose="020B0604020202020204" pitchFamily="34" charset="0"/>
                <a:cs typeface="Arial" panose="020B0604020202020204" pitchFamily="34" charset="0"/>
              </a:rPr>
              <a:t>In simple terms:</a:t>
            </a:r>
          </a:p>
          <a:p>
            <a:pPr marL="0" indent="0" algn="ctr">
              <a:buNone/>
            </a:pPr>
            <a:r>
              <a:rPr lang="en-US" sz="3200" dirty="0">
                <a:latin typeface="Arial" panose="020B0604020202020204" pitchFamily="34" charset="0"/>
                <a:cs typeface="Arial" panose="020B0604020202020204" pitchFamily="34" charset="0"/>
              </a:rPr>
              <a:t>A tool for resolving conflicts, building alliances, and promoting cooperation.</a:t>
            </a:r>
          </a:p>
          <a:p>
            <a:pPr marL="0" indent="0" algn="ctr">
              <a:buNone/>
            </a:pP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545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82CE1A9-346C-6D30-734B-46B29905724F}"/>
              </a:ext>
            </a:extLst>
          </p:cNvPr>
          <p:cNvSpPr/>
          <p:nvPr/>
        </p:nvSpPr>
        <p:spPr>
          <a:xfrm>
            <a:off x="136806" y="170020"/>
            <a:ext cx="5443306" cy="109874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C03E3D-6546-AF50-09A5-16B8B245272C}"/>
              </a:ext>
            </a:extLst>
          </p:cNvPr>
          <p:cNvSpPr>
            <a:spLocks noGrp="1"/>
          </p:cNvSpPr>
          <p:nvPr/>
        </p:nvSpPr>
        <p:spPr>
          <a:xfrm>
            <a:off x="251520" y="404664"/>
            <a:ext cx="7886700" cy="1325563"/>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b="1" kern="1200" dirty="0">
                <a:latin typeface="Arial" panose="020B0604020202020204" pitchFamily="34" charset="0"/>
                <a:cs typeface="Arial" panose="020B0604020202020204" pitchFamily="34" charset="0"/>
              </a:rPr>
              <a:t>Diplomacy</a:t>
            </a:r>
          </a:p>
        </p:txBody>
      </p:sp>
      <p:sp>
        <p:nvSpPr>
          <p:cNvPr id="1031" name="Content Placeholder 2">
            <a:extLst>
              <a:ext uri="{FF2B5EF4-FFF2-40B4-BE49-F238E27FC236}">
                <a16:creationId xmlns:a16="http://schemas.microsoft.com/office/drawing/2014/main" id="{0D4645E5-2552-EB19-73CF-EFFBD3F09BD2}"/>
              </a:ext>
            </a:extLst>
          </p:cNvPr>
          <p:cNvSpPr>
            <a:spLocks noGrp="1"/>
          </p:cNvSpPr>
          <p:nvPr>
            <p:ph sz="half" idx="1"/>
          </p:nvPr>
        </p:nvSpPr>
        <p:spPr>
          <a:xfrm>
            <a:off x="179512" y="1412776"/>
            <a:ext cx="8784976" cy="3714998"/>
          </a:xfrm>
        </p:spPr>
        <p:txBody>
          <a:bodyPr/>
          <a:lstStyle/>
          <a:p>
            <a:pPr marL="0" indent="0">
              <a:buNone/>
            </a:pPr>
            <a:r>
              <a:rPr lang="en-US" sz="3200" b="1" dirty="0">
                <a:latin typeface="Arial" panose="020B0604020202020204" pitchFamily="34" charset="0"/>
                <a:cs typeface="Arial" panose="020B0604020202020204" pitchFamily="34" charset="0"/>
              </a:rPr>
              <a:t>Workplace diplomacy </a:t>
            </a:r>
          </a:p>
          <a:p>
            <a:r>
              <a:rPr lang="en-US" sz="3200" dirty="0">
                <a:latin typeface="Arial" panose="020B0604020202020204" pitchFamily="34" charset="0"/>
                <a:cs typeface="Arial" panose="020B0604020202020204" pitchFamily="34" charset="0"/>
              </a:rPr>
              <a:t>Contributes to a positive work environment</a:t>
            </a:r>
          </a:p>
          <a:p>
            <a:r>
              <a:rPr lang="en-US" sz="3200" dirty="0">
                <a:latin typeface="Arial" panose="020B0604020202020204" pitchFamily="34" charset="0"/>
                <a:cs typeface="Arial" panose="020B0604020202020204" pitchFamily="34" charset="0"/>
              </a:rPr>
              <a:t>Fosters collaboration</a:t>
            </a:r>
          </a:p>
          <a:p>
            <a:r>
              <a:rPr lang="en-US" sz="3200" dirty="0">
                <a:latin typeface="Arial" panose="020B0604020202020204" pitchFamily="34" charset="0"/>
                <a:cs typeface="Arial" panose="020B0604020202020204" pitchFamily="34" charset="0"/>
              </a:rPr>
              <a:t>Enhances individual and team success</a:t>
            </a:r>
          </a:p>
          <a:p>
            <a:r>
              <a:rPr lang="en-US" sz="3200" dirty="0">
                <a:latin typeface="Arial" panose="020B0604020202020204" pitchFamily="34" charset="0"/>
                <a:cs typeface="Arial" panose="020B0604020202020204" pitchFamily="34" charset="0"/>
              </a:rPr>
              <a:t>By mastering these principles, you can navigate professional relationships with finesse and achieve your career goals.</a:t>
            </a:r>
          </a:p>
        </p:txBody>
      </p:sp>
    </p:spTree>
    <p:extLst>
      <p:ext uri="{BB962C8B-B14F-4D97-AF65-F5344CB8AC3E}">
        <p14:creationId xmlns:p14="http://schemas.microsoft.com/office/powerpoint/2010/main" val="34268622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82CE1A9-346C-6D30-734B-46B29905724F}"/>
              </a:ext>
            </a:extLst>
          </p:cNvPr>
          <p:cNvSpPr/>
          <p:nvPr/>
        </p:nvSpPr>
        <p:spPr>
          <a:xfrm>
            <a:off x="136806" y="170020"/>
            <a:ext cx="5443306" cy="109874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C03E3D-6546-AF50-09A5-16B8B245272C}"/>
              </a:ext>
            </a:extLst>
          </p:cNvPr>
          <p:cNvSpPr>
            <a:spLocks noGrp="1"/>
          </p:cNvSpPr>
          <p:nvPr/>
        </p:nvSpPr>
        <p:spPr>
          <a:xfrm>
            <a:off x="251520" y="404664"/>
            <a:ext cx="7886700" cy="1325563"/>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b="1" kern="1200" dirty="0">
                <a:latin typeface="Arial" panose="020B0604020202020204" pitchFamily="34" charset="0"/>
                <a:cs typeface="Arial" panose="020B0604020202020204" pitchFamily="34" charset="0"/>
              </a:rPr>
              <a:t>Diplomacy</a:t>
            </a:r>
          </a:p>
        </p:txBody>
      </p:sp>
      <p:sp>
        <p:nvSpPr>
          <p:cNvPr id="1031" name="Content Placeholder 2">
            <a:extLst>
              <a:ext uri="{FF2B5EF4-FFF2-40B4-BE49-F238E27FC236}">
                <a16:creationId xmlns:a16="http://schemas.microsoft.com/office/drawing/2014/main" id="{0D4645E5-2552-EB19-73CF-EFFBD3F09BD2}"/>
              </a:ext>
            </a:extLst>
          </p:cNvPr>
          <p:cNvSpPr>
            <a:spLocks noGrp="1"/>
          </p:cNvSpPr>
          <p:nvPr>
            <p:ph sz="half" idx="1"/>
          </p:nvPr>
        </p:nvSpPr>
        <p:spPr>
          <a:xfrm>
            <a:off x="114291" y="2018259"/>
            <a:ext cx="8784976" cy="1440160"/>
          </a:xfrm>
        </p:spPr>
        <p:txBody>
          <a:bodyPr/>
          <a:lstStyle/>
          <a:p>
            <a:pPr marL="0" indent="0">
              <a:buNone/>
            </a:pPr>
            <a:r>
              <a:rPr lang="en-US" sz="3200" b="1" dirty="0">
                <a:latin typeface="Arial" panose="020B0604020202020204" pitchFamily="34" charset="0"/>
                <a:cs typeface="Arial" panose="020B0604020202020204" pitchFamily="34" charset="0"/>
              </a:rPr>
              <a:t>Diplomacy</a:t>
            </a:r>
            <a:r>
              <a:rPr lang="en-US" sz="3200" dirty="0">
                <a:latin typeface="Arial" panose="020B0604020202020204" pitchFamily="34" charset="0"/>
                <a:cs typeface="Arial" panose="020B0604020202020204" pitchFamily="34" charset="0"/>
              </a:rPr>
              <a:t> is the art of creating and managing relationships and the art of </a:t>
            </a:r>
            <a:r>
              <a:rPr lang="en-US" sz="3200" b="1" dirty="0">
                <a:latin typeface="Arial" panose="020B0604020202020204" pitchFamily="34" charset="0"/>
                <a:cs typeface="Arial" panose="020B0604020202020204" pitchFamily="34" charset="0"/>
              </a:rPr>
              <a:t>negotiation</a:t>
            </a:r>
            <a:r>
              <a:rPr lang="en-US" sz="3200" dirty="0">
                <a:latin typeface="Arial" panose="020B0604020202020204" pitchFamily="34" charset="0"/>
                <a:cs typeface="Arial" panose="020B0604020202020204" pitchFamily="34" charset="0"/>
              </a:rPr>
              <a:t> is that of forging relationships through agreements.</a:t>
            </a:r>
          </a:p>
          <a:p>
            <a:pPr marL="0" indent="0" algn="r">
              <a:buNone/>
            </a:pPr>
            <a:r>
              <a:rPr lang="en-US" sz="2400" dirty="0">
                <a:latin typeface="Arial" panose="020B0604020202020204" pitchFamily="34" charset="0"/>
                <a:cs typeface="Arial" panose="020B0604020202020204" pitchFamily="34" charset="0"/>
              </a:rPr>
              <a:t>(Harvard Law School, 2024)</a:t>
            </a:r>
          </a:p>
        </p:txBody>
      </p:sp>
    </p:spTree>
    <p:extLst>
      <p:ext uri="{BB962C8B-B14F-4D97-AF65-F5344CB8AC3E}">
        <p14:creationId xmlns:p14="http://schemas.microsoft.com/office/powerpoint/2010/main" val="1191922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82CE1A9-346C-6D30-734B-46B29905724F}"/>
              </a:ext>
            </a:extLst>
          </p:cNvPr>
          <p:cNvSpPr/>
          <p:nvPr/>
        </p:nvSpPr>
        <p:spPr>
          <a:xfrm>
            <a:off x="136806" y="170020"/>
            <a:ext cx="5947362" cy="109874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C03E3D-6546-AF50-09A5-16B8B245272C}"/>
              </a:ext>
            </a:extLst>
          </p:cNvPr>
          <p:cNvSpPr>
            <a:spLocks noGrp="1"/>
          </p:cNvSpPr>
          <p:nvPr/>
        </p:nvSpPr>
        <p:spPr>
          <a:xfrm>
            <a:off x="251520" y="404664"/>
            <a:ext cx="7886700" cy="1325563"/>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b="1" kern="1200" dirty="0">
                <a:latin typeface="Arial" panose="020B0604020202020204" pitchFamily="34" charset="0"/>
                <a:cs typeface="Arial" panose="020B0604020202020204" pitchFamily="34" charset="0"/>
              </a:rPr>
              <a:t>Diplomacy</a:t>
            </a:r>
          </a:p>
        </p:txBody>
      </p:sp>
      <p:sp>
        <p:nvSpPr>
          <p:cNvPr id="1031" name="Content Placeholder 2">
            <a:extLst>
              <a:ext uri="{FF2B5EF4-FFF2-40B4-BE49-F238E27FC236}">
                <a16:creationId xmlns:a16="http://schemas.microsoft.com/office/drawing/2014/main" id="{0D4645E5-2552-EB19-73CF-EFFBD3F09BD2}"/>
              </a:ext>
            </a:extLst>
          </p:cNvPr>
          <p:cNvSpPr>
            <a:spLocks noGrp="1"/>
          </p:cNvSpPr>
          <p:nvPr>
            <p:ph sz="half" idx="1"/>
          </p:nvPr>
        </p:nvSpPr>
        <p:spPr>
          <a:xfrm>
            <a:off x="179512" y="1730227"/>
            <a:ext cx="8784976" cy="1584176"/>
          </a:xfrm>
        </p:spPr>
        <p:txBody>
          <a:bodyPr/>
          <a:lstStyle/>
          <a:p>
            <a:pPr marL="0" indent="0">
              <a:buNone/>
            </a:pPr>
            <a:r>
              <a:rPr lang="en-US" sz="3200" b="1" dirty="0">
                <a:latin typeface="Arial" panose="020B0604020202020204" pitchFamily="34" charset="0"/>
                <a:cs typeface="Arial" panose="020B0604020202020204" pitchFamily="34" charset="0"/>
              </a:rPr>
              <a:t>What do all of these require?</a:t>
            </a:r>
          </a:p>
          <a:p>
            <a:pPr marL="0" indent="0">
              <a:buNone/>
            </a:pPr>
            <a:endParaRPr lang="en-US" sz="1100" b="1" dirty="0">
              <a:latin typeface="Arial" panose="020B0604020202020204" pitchFamily="34" charset="0"/>
              <a:cs typeface="Arial" panose="020B0604020202020204" pitchFamily="34" charset="0"/>
            </a:endParaRPr>
          </a:p>
          <a:p>
            <a:pPr marL="0" indent="0">
              <a:buNone/>
            </a:pPr>
            <a:r>
              <a:rPr lang="en-US" sz="3200" dirty="0">
                <a:latin typeface="Arial" panose="020B0604020202020204" pitchFamily="34" charset="0"/>
                <a:cs typeface="Arial" panose="020B0604020202020204" pitchFamily="34" charset="0"/>
              </a:rPr>
              <a:t>Negotiation and effective communication</a:t>
            </a:r>
          </a:p>
          <a:p>
            <a:pPr marL="0" indent="0" algn="r">
              <a:buNone/>
            </a:pPr>
            <a:r>
              <a:rPr lang="en-US" sz="2000" dirty="0">
                <a:latin typeface="Arial" panose="020B0604020202020204" pitchFamily="34" charset="0"/>
                <a:cs typeface="Arial" panose="020B0604020202020204" pitchFamily="34" charset="0"/>
              </a:rPr>
              <a:t>(Bolton, 2009)</a:t>
            </a:r>
          </a:p>
          <a:p>
            <a:pPr marL="0" indent="0">
              <a:buNone/>
            </a:pPr>
            <a:endParaRPr lang="en-US" sz="3200" b="1" dirty="0">
              <a:latin typeface="Arial" panose="020B0604020202020204" pitchFamily="34" charset="0"/>
              <a:cs typeface="Arial" panose="020B0604020202020204" pitchFamily="34" charset="0"/>
            </a:endParaRPr>
          </a:p>
          <a:p>
            <a:pPr marL="0" indent="0" algn="ctr">
              <a:buNone/>
            </a:pPr>
            <a:r>
              <a:rPr lang="en-US" sz="3600" b="1" dirty="0">
                <a:latin typeface="Arial" panose="020B0604020202020204" pitchFamily="34" charset="0"/>
                <a:cs typeface="Arial" panose="020B0604020202020204" pitchFamily="34" charset="0"/>
              </a:rPr>
              <a:t>What areas of your life do you need to use diplomacy?</a:t>
            </a: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6023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1">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1">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AD2-9691-448A-AA85-E5EC88442498}"/>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58C49485-A728-498F-8D23-DB1092D09EE5}"/>
              </a:ext>
            </a:extLst>
          </p:cNvPr>
          <p:cNvSpPr>
            <a:spLocks noGrp="1"/>
          </p:cNvSpPr>
          <p:nvPr>
            <p:ph idx="1"/>
          </p:nvPr>
        </p:nvSpPr>
        <p:spPr>
          <a:xfrm>
            <a:off x="628650" y="1825625"/>
            <a:ext cx="7886700" cy="1819399"/>
          </a:xfrm>
        </p:spPr>
        <p:txBody>
          <a:bodyPr/>
          <a:lstStyle/>
          <a:p>
            <a:pPr marL="0" indent="0">
              <a:buNone/>
            </a:pPr>
            <a:r>
              <a:rPr lang="en-GB" sz="3600" dirty="0">
                <a:latin typeface="Arial" panose="020B0604020202020204" pitchFamily="34" charset="0"/>
                <a:cs typeface="Arial" panose="020B0604020202020204" pitchFamily="34" charset="0"/>
              </a:rPr>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4865372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AD2-9691-448A-AA85-E5EC88442498}"/>
              </a:ext>
            </a:extLst>
          </p:cNvPr>
          <p:cNvSpPr>
            <a:spLocks noGrp="1"/>
          </p:cNvSpPr>
          <p:nvPr>
            <p:ph type="title"/>
          </p:nvPr>
        </p:nvSpPr>
        <p:spPr>
          <a:xfrm>
            <a:off x="199696" y="75387"/>
            <a:ext cx="7886700" cy="471587"/>
          </a:xfrm>
        </p:spPr>
        <p:txBody>
          <a:bodyPr/>
          <a:lstStyle/>
          <a:p>
            <a:r>
              <a:rPr lang="en-GB" sz="3600" b="1" dirty="0">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8416C5FE-C90C-3134-7B62-0EFA937DC0FA}"/>
              </a:ext>
            </a:extLst>
          </p:cNvPr>
          <p:cNvSpPr>
            <a:spLocks noGrp="1" noChangeArrowheads="1"/>
          </p:cNvSpPr>
          <p:nvPr>
            <p:ph idx="1"/>
          </p:nvPr>
        </p:nvSpPr>
        <p:spPr bwMode="auto">
          <a:xfrm>
            <a:off x="199696" y="908720"/>
            <a:ext cx="8730612"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kumimoji="0" lang="en-US" altLang="en-US" sz="1400" b="0" i="0" u="none" strike="noStrike" cap="none" normalizeH="0" baseline="0" dirty="0">
                <a:ln>
                  <a:noFill/>
                </a:ln>
                <a:solidFill>
                  <a:schemeClr val="tx1"/>
                </a:solidFill>
                <a:effectLst/>
                <a:latin typeface="+mn-lt"/>
              </a:rPr>
              <a:t>Berne, E. (1958) Transactional analysis: A new and effective method of group therapy. </a:t>
            </a:r>
            <a:r>
              <a:rPr kumimoji="0" lang="en-US" altLang="en-US" sz="1400" b="0" i="1" u="none" strike="noStrike" cap="none" normalizeH="0" baseline="0" dirty="0">
                <a:ln>
                  <a:noFill/>
                </a:ln>
                <a:solidFill>
                  <a:schemeClr val="tx1"/>
                </a:solidFill>
                <a:effectLst/>
                <a:latin typeface="+mn-lt"/>
              </a:rPr>
              <a:t>American Journal of Psychotherapy, </a:t>
            </a:r>
            <a:r>
              <a:rPr kumimoji="0" lang="en-US" altLang="en-US" sz="1400" b="0" i="0" u="none" strike="noStrike" cap="none" normalizeH="0" baseline="0" dirty="0">
                <a:ln>
                  <a:noFill/>
                </a:ln>
                <a:solidFill>
                  <a:schemeClr val="tx1"/>
                </a:solidFill>
                <a:effectLst/>
                <a:latin typeface="+mn-lt"/>
              </a:rPr>
              <a:t>12(4), 734-743.</a:t>
            </a:r>
          </a:p>
          <a:p>
            <a:pPr>
              <a:lnSpc>
                <a:spcPct val="100000"/>
              </a:lnSpc>
            </a:pPr>
            <a:r>
              <a:rPr kumimoji="0" lang="en-US" altLang="en-US" sz="1400" b="0" i="0" u="none" strike="noStrike" cap="none" normalizeH="0" baseline="0" dirty="0">
                <a:ln>
                  <a:noFill/>
                </a:ln>
                <a:solidFill>
                  <a:schemeClr val="tx1"/>
                </a:solidFill>
                <a:effectLst/>
                <a:latin typeface="+mn-lt"/>
              </a:rPr>
              <a:t>Bolton, R. (2009). </a:t>
            </a:r>
            <a:r>
              <a:rPr kumimoji="0" lang="en-US" altLang="en-US" sz="1400" b="0" i="1" u="none" strike="noStrike" cap="none" normalizeH="0" baseline="0" dirty="0">
                <a:ln>
                  <a:noFill/>
                </a:ln>
                <a:solidFill>
                  <a:schemeClr val="tx1"/>
                </a:solidFill>
                <a:effectLst/>
                <a:latin typeface="+mn-lt"/>
              </a:rPr>
              <a:t>People Skills: How to Assert Yourself, Listen to Others, and Resolve Conflicts</a:t>
            </a:r>
            <a:r>
              <a:rPr kumimoji="0" lang="en-US" altLang="en-US" sz="1400" b="0" i="0" u="none" strike="noStrike" cap="none" normalizeH="0" baseline="0" dirty="0">
                <a:ln>
                  <a:noFill/>
                </a:ln>
                <a:solidFill>
                  <a:schemeClr val="tx1"/>
                </a:solidFill>
                <a:effectLst/>
                <a:latin typeface="+mn-lt"/>
              </a:rPr>
              <a:t>. Touchstone</a:t>
            </a:r>
          </a:p>
          <a:p>
            <a:pPr>
              <a:lnSpc>
                <a:spcPct val="100000"/>
              </a:lnSpc>
            </a:pPr>
            <a:r>
              <a:rPr kumimoji="0" lang="en-US" altLang="en-US" sz="1400" b="0" i="0" u="none" strike="noStrike" cap="none" normalizeH="0" baseline="0" dirty="0">
                <a:ln>
                  <a:noFill/>
                </a:ln>
                <a:solidFill>
                  <a:schemeClr val="tx1"/>
                </a:solidFill>
                <a:effectLst/>
                <a:latin typeface="+mn-lt"/>
              </a:rPr>
              <a:t>Dhir, R. (2023) Negotiation: </a:t>
            </a:r>
            <a:r>
              <a:rPr kumimoji="0" lang="en-US" altLang="en-US" sz="1400" b="0" u="none" strike="noStrike" cap="none" normalizeH="0" baseline="0" dirty="0">
                <a:ln>
                  <a:noFill/>
                </a:ln>
                <a:solidFill>
                  <a:schemeClr val="tx1"/>
                </a:solidFill>
                <a:effectLst/>
                <a:latin typeface="+mn-lt"/>
              </a:rPr>
              <a:t>Definition, Stages, Skills, and Strategies</a:t>
            </a:r>
            <a:r>
              <a:rPr kumimoji="0" lang="en-US" altLang="en-US" sz="1400" b="0" i="1" u="none" strike="noStrike" cap="none" normalizeH="0" baseline="0" dirty="0">
                <a:ln>
                  <a:noFill/>
                </a:ln>
                <a:solidFill>
                  <a:schemeClr val="tx1"/>
                </a:solidFill>
                <a:effectLst/>
                <a:latin typeface="+mn-lt"/>
              </a:rPr>
              <a:t>. Investopedia. </a:t>
            </a:r>
            <a:r>
              <a:rPr kumimoji="0" lang="en-US" altLang="en-US" sz="1400" b="0" i="0" u="none" strike="noStrike" cap="none" normalizeH="0" baseline="0" dirty="0">
                <a:ln>
                  <a:noFill/>
                </a:ln>
                <a:solidFill>
                  <a:schemeClr val="tx1"/>
                </a:solidFill>
                <a:effectLst/>
                <a:latin typeface="+mn-lt"/>
              </a:rPr>
              <a:t>https://www.investopedia.com/terms/n/negotiation.asp</a:t>
            </a:r>
          </a:p>
          <a:p>
            <a:pPr>
              <a:lnSpc>
                <a:spcPct val="100000"/>
              </a:lnSpc>
            </a:pPr>
            <a:r>
              <a:rPr kumimoji="0" lang="en-US" altLang="en-US" sz="1400" b="0" i="0" u="none" strike="noStrike" cap="none" normalizeH="0" baseline="0" dirty="0">
                <a:ln>
                  <a:noFill/>
                </a:ln>
                <a:solidFill>
                  <a:schemeClr val="tx1"/>
                </a:solidFill>
                <a:effectLst/>
                <a:latin typeface="+mn-lt"/>
              </a:rPr>
              <a:t>Duck, S. &amp; McMahan, D. T. (2020) </a:t>
            </a:r>
            <a:r>
              <a:rPr kumimoji="0" lang="en-US" altLang="en-US" sz="1400" b="0" i="1" u="none" strike="noStrike" cap="none" normalizeH="0" baseline="0" dirty="0">
                <a:ln>
                  <a:noFill/>
                </a:ln>
                <a:solidFill>
                  <a:schemeClr val="tx1"/>
                </a:solidFill>
                <a:effectLst/>
                <a:latin typeface="+mn-lt"/>
              </a:rPr>
              <a:t>Communication in everyday life</a:t>
            </a:r>
            <a:r>
              <a:rPr kumimoji="0" lang="en-US" altLang="en-US" sz="1400" b="0" i="0" u="none" strike="noStrike" cap="none" normalizeH="0" baseline="0" dirty="0">
                <a:ln>
                  <a:noFill/>
                </a:ln>
                <a:solidFill>
                  <a:schemeClr val="tx1"/>
                </a:solidFill>
                <a:effectLst/>
                <a:latin typeface="+mn-lt"/>
              </a:rPr>
              <a:t>. Sage Publications.</a:t>
            </a:r>
          </a:p>
          <a:p>
            <a:pPr>
              <a:lnSpc>
                <a:spcPct val="100000"/>
              </a:lnSpc>
            </a:pPr>
            <a:r>
              <a:rPr kumimoji="0" lang="en-US" altLang="en-US" sz="1400" b="0" i="0" u="none" strike="noStrike" cap="none" normalizeH="0" baseline="0" dirty="0">
                <a:ln>
                  <a:noFill/>
                </a:ln>
                <a:solidFill>
                  <a:schemeClr val="tx1"/>
                </a:solidFill>
                <a:effectLst/>
                <a:latin typeface="+mn-lt"/>
              </a:rPr>
              <a:t>Fisher, R., </a:t>
            </a:r>
            <a:r>
              <a:rPr kumimoji="0" lang="en-US" altLang="en-US" sz="1400" b="0" i="0" u="none" strike="noStrike" cap="none" normalizeH="0" baseline="0" dirty="0" err="1">
                <a:ln>
                  <a:noFill/>
                </a:ln>
                <a:solidFill>
                  <a:schemeClr val="tx1"/>
                </a:solidFill>
                <a:effectLst/>
                <a:latin typeface="+mn-lt"/>
              </a:rPr>
              <a:t>Ury</a:t>
            </a:r>
            <a:r>
              <a:rPr kumimoji="0" lang="en-US" altLang="en-US" sz="1400" b="0" i="0" u="none" strike="noStrike" cap="none" normalizeH="0" baseline="0" dirty="0">
                <a:ln>
                  <a:noFill/>
                </a:ln>
                <a:solidFill>
                  <a:schemeClr val="tx1"/>
                </a:solidFill>
                <a:effectLst/>
                <a:latin typeface="+mn-lt"/>
              </a:rPr>
              <a:t>, W., &amp; Patton, B. (1986). </a:t>
            </a:r>
            <a:r>
              <a:rPr kumimoji="0" lang="en-US" altLang="en-US" sz="1400" b="0" i="1" u="none" strike="noStrike" cap="none" normalizeH="0" baseline="0" dirty="0">
                <a:ln>
                  <a:noFill/>
                </a:ln>
                <a:solidFill>
                  <a:schemeClr val="tx1"/>
                </a:solidFill>
                <a:effectLst/>
                <a:latin typeface="+mn-lt"/>
              </a:rPr>
              <a:t>Getting to yes : negotiating agreement without giving in</a:t>
            </a:r>
            <a:r>
              <a:rPr kumimoji="0" lang="en-US" altLang="en-US" sz="1400" b="0" i="0" u="none" strike="noStrike" cap="none" normalizeH="0" baseline="0" dirty="0">
                <a:ln>
                  <a:noFill/>
                </a:ln>
                <a:solidFill>
                  <a:schemeClr val="tx1"/>
                </a:solidFill>
                <a:effectLst/>
                <a:latin typeface="+mn-lt"/>
              </a:rPr>
              <a:t>. Penguin Books.</a:t>
            </a:r>
          </a:p>
          <a:p>
            <a:pPr>
              <a:lnSpc>
                <a:spcPct val="100000"/>
              </a:lnSpc>
            </a:pPr>
            <a:r>
              <a:rPr kumimoji="0" lang="en-US" altLang="en-US" sz="1400" b="0" i="0" u="none" strike="noStrike" cap="none" normalizeH="0" baseline="0" dirty="0">
                <a:ln>
                  <a:noFill/>
                </a:ln>
                <a:solidFill>
                  <a:schemeClr val="tx1"/>
                </a:solidFill>
                <a:effectLst/>
                <a:latin typeface="+mn-lt"/>
              </a:rPr>
              <a:t>Harris, T. (1967) </a:t>
            </a:r>
            <a:r>
              <a:rPr kumimoji="0" lang="en-US" altLang="en-US" sz="1400" b="0" i="1" u="none" strike="noStrike" cap="none" normalizeH="0" baseline="0" dirty="0">
                <a:ln>
                  <a:noFill/>
                </a:ln>
                <a:solidFill>
                  <a:schemeClr val="tx1"/>
                </a:solidFill>
                <a:effectLst/>
                <a:latin typeface="+mn-lt"/>
              </a:rPr>
              <a:t>I'm OK, You're OK: A practical guide to transactional analysis</a:t>
            </a:r>
            <a:r>
              <a:rPr kumimoji="0" lang="en-US" altLang="en-US" sz="1400" b="0" i="0" u="none" strike="noStrike" cap="none" normalizeH="0" baseline="0" dirty="0">
                <a:ln>
                  <a:noFill/>
                </a:ln>
                <a:solidFill>
                  <a:schemeClr val="tx1"/>
                </a:solidFill>
                <a:effectLst/>
                <a:latin typeface="+mn-lt"/>
              </a:rPr>
              <a:t>. Harper &amp; Row.</a:t>
            </a:r>
          </a:p>
          <a:p>
            <a:pPr>
              <a:lnSpc>
                <a:spcPct val="100000"/>
              </a:lnSpc>
            </a:pPr>
            <a:r>
              <a:rPr kumimoji="0" lang="en-US" altLang="en-US" sz="1400" b="0" i="0" u="none" strike="noStrike" cap="none" normalizeH="0" baseline="0" dirty="0">
                <a:ln>
                  <a:noFill/>
                </a:ln>
                <a:solidFill>
                  <a:schemeClr val="tx1"/>
                </a:solidFill>
                <a:effectLst/>
                <a:latin typeface="+mn-lt"/>
              </a:rPr>
              <a:t>Harvard Law School (2024, January 15). The Program on Negotiation. Diplomacy. What is Diplomacy in Negotiations? </a:t>
            </a:r>
            <a:r>
              <a:rPr kumimoji="0" lang="en-US" altLang="en-US" sz="1400" b="0" i="0" u="none" strike="noStrike" cap="none" normalizeH="0" baseline="0">
                <a:ln>
                  <a:noFill/>
                </a:ln>
                <a:solidFill>
                  <a:schemeClr val="tx1"/>
                </a:solidFill>
                <a:effectLst/>
                <a:latin typeface="+mn-lt"/>
              </a:rPr>
              <a:t>https://www.pon.harvard.edu/tag/diplomacy</a:t>
            </a:r>
            <a:endParaRPr kumimoji="0" lang="en-US" altLang="en-US" sz="1400" b="0" i="0" u="none" strike="noStrike" cap="none" normalizeH="0" baseline="0" dirty="0">
              <a:ln>
                <a:noFill/>
              </a:ln>
              <a:solidFill>
                <a:schemeClr val="tx1"/>
              </a:solidFill>
              <a:effectLst/>
              <a:latin typeface="+mn-lt"/>
            </a:endParaRPr>
          </a:p>
          <a:p>
            <a:pPr>
              <a:lnSpc>
                <a:spcPct val="100000"/>
              </a:lnSpc>
            </a:pPr>
            <a:r>
              <a:rPr kumimoji="0" lang="en-US" altLang="en-US" sz="1400" b="0" i="0" u="none" strike="noStrike" cap="none" normalizeH="0" baseline="0" dirty="0">
                <a:ln>
                  <a:noFill/>
                </a:ln>
                <a:solidFill>
                  <a:schemeClr val="tx1"/>
                </a:solidFill>
                <a:effectLst/>
                <a:latin typeface="+mn-lt"/>
              </a:rPr>
              <a:t>Human Focus. (2023) What is Verbal Communication? </a:t>
            </a:r>
            <a:r>
              <a:rPr kumimoji="0" lang="en-US" altLang="en-US" sz="1400" b="0" i="1" u="none" strike="noStrike" cap="none" normalizeH="0" baseline="0" dirty="0">
                <a:ln>
                  <a:noFill/>
                </a:ln>
                <a:solidFill>
                  <a:schemeClr val="tx1"/>
                </a:solidFill>
                <a:effectLst/>
                <a:latin typeface="+mn-lt"/>
              </a:rPr>
              <a:t>Human Focus</a:t>
            </a:r>
            <a:r>
              <a:rPr kumimoji="0" lang="en-US" altLang="en-US" sz="1400" b="0" i="0" u="none" strike="noStrike" cap="none" normalizeH="0" baseline="0" dirty="0">
                <a:ln>
                  <a:noFill/>
                </a:ln>
                <a:solidFill>
                  <a:schemeClr val="tx1"/>
                </a:solidFill>
                <a:effectLst/>
                <a:latin typeface="+mn-lt"/>
              </a:rPr>
              <a:t>. https://humanfocus.co.uk/blog/what-is-verbal-communication</a:t>
            </a:r>
          </a:p>
          <a:p>
            <a:pPr>
              <a:lnSpc>
                <a:spcPct val="100000"/>
              </a:lnSpc>
            </a:pPr>
            <a:r>
              <a:rPr kumimoji="0" lang="en-US" altLang="en-US" sz="1400" b="0" i="0" u="none" strike="noStrike" cap="none" normalizeH="0" baseline="0" dirty="0">
                <a:ln>
                  <a:noFill/>
                </a:ln>
                <a:solidFill>
                  <a:schemeClr val="tx1"/>
                </a:solidFill>
                <a:effectLst/>
                <a:latin typeface="+mn-lt"/>
              </a:rPr>
              <a:t>Mehrabian, A. (1967) Inference of Attitudes From Nonverbal Communication in Two Channels. </a:t>
            </a:r>
            <a:r>
              <a:rPr kumimoji="0" lang="en-US" altLang="en-US" sz="1400" b="0" i="1" u="none" strike="noStrike" cap="none" normalizeH="0" baseline="0" dirty="0">
                <a:ln>
                  <a:noFill/>
                </a:ln>
                <a:solidFill>
                  <a:schemeClr val="tx1"/>
                </a:solidFill>
                <a:effectLst/>
                <a:latin typeface="+mn-lt"/>
              </a:rPr>
              <a:t>Journal of Consulting Psychology,</a:t>
            </a:r>
            <a:r>
              <a:rPr kumimoji="0" lang="en-US" altLang="en-US" sz="1400" b="0" i="0" u="none" strike="noStrike" cap="none" normalizeH="0" baseline="0" dirty="0">
                <a:ln>
                  <a:noFill/>
                </a:ln>
                <a:solidFill>
                  <a:schemeClr val="tx1"/>
                </a:solidFill>
                <a:effectLst/>
                <a:latin typeface="+mn-lt"/>
              </a:rPr>
              <a:t> 31(3), pp. 249-252.</a:t>
            </a:r>
          </a:p>
          <a:p>
            <a:pPr>
              <a:lnSpc>
                <a:spcPct val="100000"/>
              </a:lnSpc>
            </a:pPr>
            <a:r>
              <a:rPr kumimoji="0" lang="en-US" altLang="en-US" sz="1400" b="0" i="0" u="none" strike="noStrike" cap="none" normalizeH="0" baseline="0" dirty="0">
                <a:ln>
                  <a:noFill/>
                </a:ln>
                <a:solidFill>
                  <a:schemeClr val="tx1"/>
                </a:solidFill>
                <a:effectLst/>
                <a:latin typeface="+mn-lt"/>
              </a:rPr>
              <a:t>Merriam-Webster Dictionary. (2024, January 4). Diplomacy. </a:t>
            </a:r>
            <a:r>
              <a:rPr kumimoji="0" lang="en-US" altLang="en-US" sz="1400" b="0" i="1" u="none" strike="noStrike" cap="none" normalizeH="0" baseline="0" dirty="0">
                <a:ln>
                  <a:noFill/>
                </a:ln>
                <a:solidFill>
                  <a:schemeClr val="tx1"/>
                </a:solidFill>
                <a:effectLst/>
                <a:latin typeface="+mn-lt"/>
              </a:rPr>
              <a:t>Merriam-Webster.com. https</a:t>
            </a:r>
            <a:r>
              <a:rPr kumimoji="0" lang="en-US" altLang="en-US" sz="1400" b="0" i="0" u="none" strike="noStrike" cap="none" normalizeH="0" baseline="0" dirty="0">
                <a:ln>
                  <a:noFill/>
                </a:ln>
                <a:solidFill>
                  <a:schemeClr val="tx1"/>
                </a:solidFill>
                <a:effectLst/>
                <a:latin typeface="+mn-lt"/>
              </a:rPr>
              <a:t>://www.merriam-webster.com/dictionary/diplomacy</a:t>
            </a:r>
          </a:p>
          <a:p>
            <a:pPr>
              <a:lnSpc>
                <a:spcPct val="100000"/>
              </a:lnSpc>
            </a:pPr>
            <a:r>
              <a:rPr kumimoji="0" lang="en-US" altLang="en-US" sz="1400" b="0" i="0" u="none" strike="noStrike" cap="none" normalizeH="0" baseline="0" dirty="0" err="1">
                <a:ln>
                  <a:noFill/>
                </a:ln>
                <a:solidFill>
                  <a:schemeClr val="tx1"/>
                </a:solidFill>
                <a:effectLst/>
                <a:latin typeface="+mn-lt"/>
              </a:rPr>
              <a:t>Poyatos</a:t>
            </a:r>
            <a:r>
              <a:rPr kumimoji="0" lang="en-US" altLang="en-US" sz="1400" b="0" i="0" u="none" strike="noStrike" cap="none" normalizeH="0" baseline="0" dirty="0">
                <a:ln>
                  <a:noFill/>
                </a:ln>
                <a:solidFill>
                  <a:schemeClr val="tx1"/>
                </a:solidFill>
                <a:effectLst/>
                <a:latin typeface="+mn-lt"/>
              </a:rPr>
              <a:t>, F. (1984) The multichannel reality of discourse: language-paralanguage-kinesics and the totality of communicative systems. </a:t>
            </a:r>
            <a:r>
              <a:rPr kumimoji="0" lang="en-US" altLang="en-US" sz="1400" b="0" i="1" u="none" strike="noStrike" cap="none" normalizeH="0" baseline="0" dirty="0">
                <a:ln>
                  <a:noFill/>
                </a:ln>
                <a:solidFill>
                  <a:schemeClr val="tx1"/>
                </a:solidFill>
                <a:effectLst/>
                <a:latin typeface="+mn-lt"/>
              </a:rPr>
              <a:t>Language Sciences</a:t>
            </a:r>
            <a:r>
              <a:rPr kumimoji="0" lang="en-US" altLang="en-US" sz="1400" b="0" i="0" u="none" strike="noStrike" cap="none" normalizeH="0" baseline="0" dirty="0">
                <a:ln>
                  <a:noFill/>
                </a:ln>
                <a:solidFill>
                  <a:schemeClr val="tx1"/>
                </a:solidFill>
                <a:effectLst/>
                <a:latin typeface="+mn-lt"/>
              </a:rPr>
              <a:t>, 307-337.</a:t>
            </a:r>
          </a:p>
          <a:p>
            <a:pPr>
              <a:lnSpc>
                <a:spcPct val="100000"/>
              </a:lnSpc>
            </a:pPr>
            <a:r>
              <a:rPr kumimoji="0" lang="en-US" altLang="en-US" sz="1400" b="0" i="0" u="none" strike="noStrike" cap="none" normalizeH="0" baseline="0" dirty="0">
                <a:ln>
                  <a:noFill/>
                </a:ln>
                <a:solidFill>
                  <a:schemeClr val="tx1"/>
                </a:solidFill>
                <a:effectLst/>
                <a:latin typeface="+mn-lt"/>
              </a:rPr>
              <a:t>Sue, D. W., &amp; Sue, D. (1990). </a:t>
            </a:r>
            <a:r>
              <a:rPr kumimoji="0" lang="en-US" altLang="en-US" sz="1400" b="0" i="1" u="none" strike="noStrike" cap="none" normalizeH="0" baseline="0" dirty="0">
                <a:ln>
                  <a:noFill/>
                </a:ln>
                <a:solidFill>
                  <a:schemeClr val="tx1"/>
                </a:solidFill>
                <a:effectLst/>
                <a:latin typeface="+mn-lt"/>
              </a:rPr>
              <a:t>Counselling the culturally different: Theory and practice</a:t>
            </a:r>
            <a:r>
              <a:rPr kumimoji="0" lang="en-US" altLang="en-US" sz="1400" b="0" i="0" u="none" strike="noStrike" cap="none" normalizeH="0" baseline="0" dirty="0">
                <a:ln>
                  <a:noFill/>
                </a:ln>
                <a:solidFill>
                  <a:schemeClr val="tx1"/>
                </a:solidFill>
                <a:effectLst/>
                <a:latin typeface="+mn-lt"/>
              </a:rPr>
              <a:t>, 2nd ed. John Wiley &amp; Sons.</a:t>
            </a:r>
          </a:p>
          <a:p>
            <a:pPr>
              <a:lnSpc>
                <a:spcPct val="100000"/>
              </a:lnSpc>
            </a:pPr>
            <a:endParaRPr kumimoji="0" lang="en-GB" altLang="en-US" sz="14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2838100990"/>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46FD7EF9-5B82-45A7-971C-0DC3614A5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a908d394-d138-480e-87a3-ff44c37f991a"/>
    <ds:schemaRef ds:uri="f66716c4-314f-46c1-b01e-5a44c61897d8"/>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UWTSD 200 Template</Template>
  <TotalTime>178</TotalTime>
  <Words>3960</Words>
  <Application>Microsoft Office PowerPoint</Application>
  <PresentationFormat>On-screen Show (4:3)</PresentationFormat>
  <Paragraphs>325</Paragraphs>
  <Slides>37</Slides>
  <Notes>28</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37</vt:i4>
      </vt:variant>
    </vt:vector>
  </HeadingPairs>
  <TitlesOfParts>
    <vt:vector size="49" baseType="lpstr">
      <vt:lpstr>Arial</vt:lpstr>
      <vt:lpstr>Arial</vt:lpstr>
      <vt:lpstr>Calibri</vt:lpstr>
      <vt:lpstr>Calibri Light</vt:lpstr>
      <vt:lpstr>Comic Sans MS</vt:lpstr>
      <vt:lpstr>Georgia</vt:lpstr>
      <vt:lpstr>Helvetica</vt:lpstr>
      <vt:lpstr>Helvetica Neue</vt:lpstr>
      <vt:lpstr>inherit</vt:lpstr>
      <vt:lpstr>Custom Design</vt:lpstr>
      <vt:lpstr>3_Title Slide 1</vt:lpstr>
      <vt:lpstr>ALAMO Theme</vt:lpstr>
      <vt:lpstr>CertHE Applied Leadership and Management in the Workplace    Module: BMSK4016 Developing Professional Practice    </vt:lpstr>
      <vt:lpstr>PowerPoint Presentation</vt:lpstr>
      <vt:lpstr>Overview of Workshop</vt:lpstr>
      <vt:lpstr>Are they communicating?</vt:lpstr>
      <vt:lpstr>PowerPoint Presentation</vt:lpstr>
      <vt:lpstr>PowerPoint Presentation</vt:lpstr>
      <vt:lpstr>PowerPoint Presentation</vt:lpstr>
      <vt:lpstr>PowerPoint Presentation</vt:lpstr>
      <vt:lpstr>PowerPoint Presentation</vt:lpstr>
      <vt:lpstr>PowerPoint Presentation</vt:lpstr>
      <vt:lpstr>Ways to communicate verbally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David Roy Lutton</cp:lastModifiedBy>
  <cp:revision>17</cp:revision>
  <dcterms:created xsi:type="dcterms:W3CDTF">2015-04-14T15:21:28Z</dcterms:created>
  <dcterms:modified xsi:type="dcterms:W3CDTF">2024-01-15T18:19:29Z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