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18.xml" ContentType="application/vnd.openxmlformats-officedocument.presentationml.notesSlide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25.xml" ContentType="application/vnd.openxmlformats-officedocument.presentationml.notesSlide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23.xml" ContentType="application/vnd.openxmlformats-officedocument.presentationml.notesSlide+xml"/>
  <Override PartName="/ppt/slideLayouts/slideLayout10.xml" ContentType="application/vnd.openxmlformats-officedocument.presentationml.slideLayout+xml"/>
  <Default Extension="gif" ContentType="image/gif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notesSlides/notesSlide3.xml" ContentType="application/vnd.openxmlformats-officedocument.presentationml.notesSlide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57" r:id="rId2"/>
    <p:sldId id="284" r:id="rId3"/>
    <p:sldId id="309" r:id="rId4"/>
    <p:sldId id="311" r:id="rId5"/>
    <p:sldId id="310" r:id="rId6"/>
    <p:sldId id="312" r:id="rId7"/>
    <p:sldId id="313" r:id="rId8"/>
    <p:sldId id="314" r:id="rId9"/>
    <p:sldId id="315" r:id="rId10"/>
    <p:sldId id="317" r:id="rId11"/>
    <p:sldId id="318" r:id="rId12"/>
    <p:sldId id="319" r:id="rId13"/>
    <p:sldId id="316" r:id="rId14"/>
    <p:sldId id="320" r:id="rId15"/>
    <p:sldId id="321" r:id="rId16"/>
    <p:sldId id="327" r:id="rId17"/>
    <p:sldId id="328" r:id="rId18"/>
    <p:sldId id="325" r:id="rId19"/>
    <p:sldId id="326" r:id="rId20"/>
    <p:sldId id="322" r:id="rId21"/>
    <p:sldId id="323" r:id="rId22"/>
    <p:sldId id="324" r:id="rId23"/>
    <p:sldId id="330" r:id="rId24"/>
    <p:sldId id="329" r:id="rId25"/>
    <p:sldId id="331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>
        <p:scale>
          <a:sx n="70" d="100"/>
          <a:sy n="70" d="100"/>
        </p:scale>
        <p:origin x="-1266" y="-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3DD01CF-3D93-4D14-A5BF-27FA92C8B246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084C277-E22E-45E8-BFD7-F1229CFE7D0C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smtClean="0"/>
          </a:p>
          <a:p>
            <a:endParaRPr lang="en-GB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</a:t>
            </a:fld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</a:t>
            </a:fld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3</a:t>
            </a:fld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4</a:t>
            </a:fld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5</a:t>
            </a:fld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6</a:t>
            </a:fld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7</a:t>
            </a:fld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8</a:t>
            </a:fld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9</a:t>
            </a:fld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10</a:t>
            </a:fld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11</a:t>
            </a:fld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12</a:t>
            </a:fld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13</a:t>
            </a:fld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14</a:t>
            </a:fld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15</a:t>
            </a:fld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16</a:t>
            </a:fld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17</a:t>
            </a:fld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18</a:t>
            </a:fld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19</a:t>
            </a:fld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20</a:t>
            </a:fld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21</a:t>
            </a:fld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22</a:t>
            </a:fld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23</a:t>
            </a:fld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24</a:t>
            </a:fld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6867" name="Notes Placeholder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en-GB" dirty="0" smtClean="0"/>
          </a:p>
          <a:p>
            <a:endParaRPr lang="en-GB" dirty="0" smtClean="0"/>
          </a:p>
        </p:txBody>
      </p:sp>
      <p:sp>
        <p:nvSpPr>
          <p:cNvPr id="36868" name="Slide Number Placeholder 3"/>
          <p:cNvSpPr>
            <a:spLocks noGrp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CC9E5D7-9ED5-4648-B04C-75CA2C91E065}" type="slidenum">
              <a:rPr lang="en-GB" smtClean="0"/>
              <a:pPr/>
              <a:t>25</a:t>
            </a:fld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92CC658-D6BF-4587-A7FD-A23C0E9469BE}" type="datetimeFigureOut">
              <a:rPr lang="en-US" smtClean="0"/>
              <a:pPr/>
              <a:t>1/4/2018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754CB1D-05C6-43C0-947E-30E3C69AD546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hyperlink" Target="https://www.google.co.uk/url?sa=i&amp;rct=j&amp;q=&amp;esrc=s&amp;source=images&amp;cd=&amp;cad=rja&amp;uact=8&amp;ved=0ahUKEwjBlaK-tITYAhUpDsAKHXXTAKQQjRwIBw&amp;url=https://www.localarchitectsdirect.co.uk/seven-deadly-sins-trussed-rafter-construction-0&amp;psig=AOvVaw0o21FEfoEkJ6-_UhNd7HK9&amp;ust=1513165913761798" TargetMode="External"/><Relationship Id="rId7" Type="http://schemas.openxmlformats.org/officeDocument/2006/relationships/hyperlink" Target="https://www.google.co.uk/url?sa=i&amp;rct=j&amp;q=&amp;esrc=s&amp;source=images&amp;cd=&amp;cad=rja&amp;uact=8&amp;ved=0ahUKEwiH0ZSHuYTYAhVEDMAKHWEzDk0QjRwIBw&amp;url=http://mzhardware.en.made-in-china.com/product/ZvCxYJPKOTpn/China-Electro-Galvanized-Roof-Trusses-Gang-Nail-Plate-for-Wood.html&amp;psig=AOvVaw27RAEHCPtoO8QLB0v34tk-&amp;ust=1513167135670777" TargetMode="Externa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jpeg"/><Relationship Id="rId5" Type="http://schemas.openxmlformats.org/officeDocument/2006/relationships/hyperlink" Target="https://www.google.co.uk/url?sa=i&amp;rct=j&amp;q=&amp;esrc=s&amp;source=images&amp;cd=&amp;cad=rja&amp;uact=8&amp;ved=0ahUKEwio5I2PtYTYAhUGC8AKHSIxA_AQjRwIBw&amp;url=http://www.gte-uk.com/trussed-rafters.php&amp;psig=AOvVaw2mt439LxPF4u4mb3vybSFD&amp;ust=1513166090737794" TargetMode="External"/><Relationship Id="rId4" Type="http://schemas.openxmlformats.org/officeDocument/2006/relationships/image" Target="../media/image2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RuaPytYTYAhXrJ8AKHU0QC0UQjRwIBw&amp;url=https://trusseswales.wordpress.com/2012/03/30/a-comparative-review-of-timber-frame-roof-systems/&amp;psig=AOvVaw2mt439LxPF4u4mb3vybSFD&amp;ust=1513166090737794" TargetMode="Externa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guYTEtYTYAhWKI8AKHQdlCpQQjRwIBw&amp;url=http://www.delumber.com/prod03.htm&amp;psig=AOvVaw2mt439LxPF4u4mb3vybSFD&amp;ust=1513166090737794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gi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qg9eOoL7YAhVIKsAKHSHdCQ4QjRwIBw&amp;url=http://www.fwroofingsolutions.co.uk/portfolio-items/tile-roof/&amp;psig=AOvVaw20bml7ouqUNWZX_nEJfxYg&amp;ust=1515153212196334" TargetMode="Externa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qg9eOoL7YAhVIKsAKHSHdCQ4QjRwIBw&amp;url=http://www.fwroofingsolutions.co.uk/portfolio-items/tile-roof/&amp;psig=AOvVaw20bml7ouqUNWZX_nEJfxYg&amp;ust=1515153212196334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HnuD3pr7YAhUCzxQKHZ6NAI8QjRwIBw&amp;url=https://www.spab.org.uk/advice/clay-pantiled-roofs&amp;psig=AOvVaw2YtStEdHPYIQqf7GwTjhxc&amp;ust=1515155094896736" TargetMode="Externa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&amp;url=http://kettyle.com/tile-roofing-html/&amp;psig=AOvVaw2YtStEdHPYIQqf7GwTjhxc&amp;ust=1515155094896736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R46rVqr7YAhVBNhQKHYc-BIcQjRwIBw&amp;url=https://www.pinterest.co.uk/loveclaytiles/love-roman-tiles/&amp;psig=AOvVaw0hWdv-y3qc_JZNu1EOOsN9&amp;ust=1515156116798101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dos-spr7YAhXEwBQKHXUsANwQjRwIBw&amp;url=http://www.pontefractroofs.com/commercialslate.asp&amp;psig=AOvVaw20bml7ouqUNWZX_nEJfxYg&amp;ust=1515153212196334" TargetMode="External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eg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X5dX_rb7YAhUJJ8AKHRBKB-gQjRwIBw&amp;url=https://www.lbsbmonline.co.uk/thrutone-fibre-cement-slates-600-x-300-pallet-of-540-slates&amp;psig=AOvVaw14vdDNS1KugMMJlVQXDrrZ&amp;ust=1515156953753879" TargetMode="External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jpeg"/><Relationship Id="rId5" Type="http://schemas.openxmlformats.org/officeDocument/2006/relationships/hyperlink" Target="https://www.google.co.uk/url?sa=i&amp;rct=j&amp;q=&amp;esrc=s&amp;source=images&amp;cd=&amp;cad=rja&amp;uact=8&amp;ved=0ahUKEwi7_IGer77YAhWLDMAKHSYkAyEQjRwIBw&amp;url=https://www.istockphoto.com/au/photo/copper-roofing-disc-rivets-on-artificial-slate-gm172445113-23786765&amp;psig=AOvVaw2VuBDElgnLKTwCXJe7yhrY&amp;ust=1515157222774121" TargetMode="External"/><Relationship Id="rId4" Type="http://schemas.openxmlformats.org/officeDocument/2006/relationships/image" Target="../media/image12.jpeg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iQzfflyL7YAhVDLcAKHbcKAN4QjRwIBw&amp;url=http://www.clarke-roofing.co.uk/services/timber-shinkles-and-shakes/&amp;psig=AOvVaw3iqQg1i2HadpUFEXQEfv6T&amp;ust=1515164080281043" TargetMode="External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5.jpeg"/><Relationship Id="rId5" Type="http://schemas.openxmlformats.org/officeDocument/2006/relationships/hyperlink" Target="https://www.google.co.uk/url?sa=i&amp;rct=j&amp;q=&amp;esrc=s&amp;source=images&amp;cd=&amp;cad=rja&amp;uact=8&amp;ved=0ahUKEwjg-Palyb7YAhXKCsAKHRLhBwMQjRwIBw&amp;url=http://www.capitalforest.com/portfolio/certi-sawn-tapersawn-shakes/&amp;psig=AOvVaw1gSr-S-r_13u8IhW9l2kaM&amp;ust=1515164347562626" TargetMode="External"/><Relationship Id="rId4" Type="http://schemas.openxmlformats.org/officeDocument/2006/relationships/image" Target="../media/image14.jpe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8" Type="http://schemas.openxmlformats.org/officeDocument/2006/relationships/image" Target="../media/image20.png"/><Relationship Id="rId3" Type="http://schemas.openxmlformats.org/officeDocument/2006/relationships/hyperlink" Target="https://www.google.co.uk/url?sa=i&amp;rct=j&amp;q=&amp;esrc=s&amp;source=images&amp;cd=&amp;cad=rja&amp;uact=8&amp;ved=0ahUKEwj6sb6ksL7YAhVrCcAKHf9LBmYQjRwIBw&amp;url=https://www.roofingsuperstore.co.uk/product/marley-plain-tile-top-clip-.html&amp;psig=AOvVaw0n9FFm1cNUaY40jBp5Bvey&amp;ust=1515157646844227" TargetMode="External"/><Relationship Id="rId7" Type="http://schemas.openxmlformats.org/officeDocument/2006/relationships/image" Target="../media/image19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8.jpeg"/><Relationship Id="rId5" Type="http://schemas.openxmlformats.org/officeDocument/2006/relationships/hyperlink" Target="https://www.google.co.uk/url?sa=i&amp;rct=j&amp;q=&amp;esrc=s&amp;source=images&amp;cd=&amp;cad=rja&amp;uact=8&amp;ved=0ahUKEwj3toDjsr7YAhWpLsAKHT8iD_YQjRwIBw&amp;url=https://www.roofingsuperstore.co.uk/product/redland-rosemary-clay-classic-rh-verge-tile-light-mixed-brindle.html&amp;psig=AOvVaw2IpNuzbBw5HGfFINa5gchU&amp;ust=1515158310946440" TargetMode="External"/><Relationship Id="rId4" Type="http://schemas.openxmlformats.org/officeDocument/2006/relationships/image" Target="../media/image17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6sb6ksL7YAhVrCcAKHf9LBmYQjRwIBw&amp;url=https://www.roofingsuperstore.co.uk/product/marley-plain-tile-top-clip-.html&amp;psig=AOvVaw0n9FFm1cNUaY40jBp5Bvey&amp;ust=1515157646844227" TargetMode="External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hyperlink" Target="https://www.google.co.uk/url?sa=i&amp;rct=j&amp;q=&amp;esrc=s&amp;source=images&amp;cd=&amp;cad=rja&amp;uact=8&amp;ved=0ahUKEwjk8LOOt77YAhVhJsAKHRs8CJ4QjRwIBw&amp;url=http://www.ebay.co.uk/bhp/corrugated-iron&amp;psig=AOvVaw0KUAm89MFa_uM4luf11GrR&amp;ust=1515159187201393" TargetMode="External"/><Relationship Id="rId4" Type="http://schemas.openxmlformats.org/officeDocument/2006/relationships/image" Target="../media/image21.jpe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6sb6ksL7YAhVrCcAKHf9LBmYQjRwIBw&amp;url=https://www.roofingsuperstore.co.uk/product/marley-plain-tile-top-clip-.html&amp;psig=AOvVaw0n9FFm1cNUaY40jBp5Bvey&amp;ust=1515157646844227" TargetMode="External"/><Relationship Id="rId7" Type="http://schemas.openxmlformats.org/officeDocument/2006/relationships/image" Target="../media/image24.jpeg"/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iymPqXuL7YAhXOFsAKHVppAcYQjRwIBw&amp;url=http://www.rollaclad.com/insulated-box-profile-roofing-sheets.html&amp;psig=AOvVaw1bh-qBzBi9TqdTuoZ6uko2&amp;ust=1515159738650178" TargetMode="External"/><Relationship Id="rId5" Type="http://schemas.openxmlformats.org/officeDocument/2006/relationships/image" Target="../media/image23.jpeg"/><Relationship Id="rId4" Type="http://schemas.openxmlformats.org/officeDocument/2006/relationships/hyperlink" Target="https://www.google.co.uk/url?sa=i&amp;rct=j&amp;q=&amp;esrc=s&amp;source=images&amp;cd=&amp;cad=rja&amp;uact=8&amp;ved=0ahUKEwjR09DMt77YAhUIJcAKHclADf0QjRwIBw&amp;url=http://durban.locanto.co.za/ID_1250046211/IBR-Roofing-Corrugated-iron-for-sale-at-wholesale-prices.html&amp;psig=AOvVaw0KUAm89MFa_uM4luf11GrR&amp;ust=1515159187201393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6sb6ksL7YAhVrCcAKHf9LBmYQjRwIBw&amp;url=https://www.roofingsuperstore.co.uk/product/marley-plain-tile-top-clip-.html&amp;psig=AOvVaw0n9FFm1cNUaY40jBp5Bvey&amp;ust=1515157646844227" TargetMode="External"/><Relationship Id="rId7" Type="http://schemas.openxmlformats.org/officeDocument/2006/relationships/image" Target="../media/image26.jpeg"/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gle.co.uk/url?sa=i&amp;rct=j&amp;q=&amp;esrc=s&amp;source=images&amp;cd=&amp;cad=rja&amp;uact=8&amp;ved=0ahUKEwjIrOrvz77YAhXLDsAKHcorD58QjRwIBw&amp;url=https://www.indiamart.com/proddetail/pvc-tile-roof-sheet-4307443433.html&amp;psig=AOvVaw2pULGojJRHfqE0Lp9V_G_-&amp;ust=1515165806210974" TargetMode="External"/><Relationship Id="rId5" Type="http://schemas.openxmlformats.org/officeDocument/2006/relationships/image" Target="../media/image25.jpeg"/><Relationship Id="rId4" Type="http://schemas.openxmlformats.org/officeDocument/2006/relationships/hyperlink" Target="https://www.google.co.uk/url?sa=i&amp;rct=j&amp;q=&amp;esrc=s&amp;source=images&amp;cd=&amp;cad=rja&amp;uact=8&amp;ved=0ahUKEwjlhJPmzr7YAhWGHsAKHXoFDgIQjRwIBw&amp;url=https://ausdisctechnologies.com/roof-covering-materials/roof-covering-sheet-amazing-roof-covering-materials-roof-covering-sheet-roof-covering-sheet-suppliers-and-manufacturers-at-alibaba-com-pretty-shed-roof-covering-materials_amusing-corrugated-roof-cover/&amp;psig=AOvVaw2pULGojJRHfqE0Lp9V_G_-&amp;ust=1515165806210974" TargetMode="Externa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moavz6r3XAhVN-qQKHam-Ac8QjRwIBw&amp;url=http://welshbuildings.blogspot.com/2012/08/&amp;psig=AOvVaw0AKKd8baVM3W5AJz6Ssm8V&amp;ust=1510740968940343" TargetMode="External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8.jpeg"/><Relationship Id="rId5" Type="http://schemas.openxmlformats.org/officeDocument/2006/relationships/hyperlink" Target="https://www.google.co.uk/url?sa=i&amp;rct=j&amp;q=&amp;esrc=s&amp;source=images&amp;cd=&amp;cad=rja&amp;uact=8&amp;ved=0ahUKEwiQidO8zb7YAhVJJMAKHUVQBLwQjRwIBw&amp;url=https://pilgrim.ceredigion.gov.uk/index.cfm?articleid=2290&amp;psig=AOvVaw0gk46NCt8wpVcEhaxon3bY&amp;ust=1515165470683274" TargetMode="External"/><Relationship Id="rId4" Type="http://schemas.openxmlformats.org/officeDocument/2006/relationships/image" Target="../media/image27.jpeg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oogle.co.uk/url?sa=i&amp;rct=j&amp;q=&amp;esrc=s&amp;source=images&amp;cd=&amp;cad=rja&amp;uact=8&amp;ved=0ahUKEwj6sb6ksL7YAhVrCcAKHf9LBmYQjRwIBw&amp;url=https://www.roofingsuperstore.co.uk/product/marley-plain-tile-top-clip-.html&amp;psig=AOvVaw0n9FFm1cNUaY40jBp5Bvey&amp;ust=1515157646844227" TargetMode="External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9.jpeg"/><Relationship Id="rId4" Type="http://schemas.openxmlformats.org/officeDocument/2006/relationships/hyperlink" Target="https://www.google.co.uk/url?sa=i&amp;rct=j&amp;q=&amp;esrc=s&amp;source=images&amp;cd=&amp;cad=rja&amp;uact=8&amp;ved=0ahUKEwjTq4P30L7YAhXVFsAKHfjdBKUQjRwIBw&amp;url=https%3A%2F%2Fwww.roofingcalc.com%2Fpv-solar-power-systems-for-homes%2F&amp;psig=AOvVaw0mLzXvASQZQIXFYQuBI_80&amp;ust=1515166352950769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Rectangle 2"/>
          <p:cNvSpPr txBox="1">
            <a:spLocks noChangeArrowheads="1"/>
          </p:cNvSpPr>
          <p:nvPr/>
        </p:nvSpPr>
        <p:spPr bwMode="auto">
          <a:xfrm>
            <a:off x="755576" y="2276872"/>
            <a:ext cx="8064500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>
              <a:lnSpc>
                <a:spcPct val="150000"/>
              </a:lnSpc>
              <a:defRPr/>
            </a:pPr>
            <a:endParaRPr lang="en-GB" sz="4400" b="1" kern="0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  <p:sp>
        <p:nvSpPr>
          <p:cNvPr id="26" name="TextBox 25"/>
          <p:cNvSpPr txBox="1"/>
          <p:nvPr/>
        </p:nvSpPr>
        <p:spPr>
          <a:xfrm>
            <a:off x="1142976" y="2428868"/>
            <a:ext cx="707236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 &amp;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357290" y="1714488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2071670" y="714356"/>
            <a:ext cx="4214842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Arial" pitchFamily="34" charset="0"/>
                <a:cs typeface="Arial" pitchFamily="34" charset="0"/>
              </a:rPr>
              <a:t>UWTSD</a:t>
            </a:r>
            <a:r>
              <a:rPr lang="en-GB" dirty="0" smtClean="0"/>
              <a:t> </a:t>
            </a:r>
            <a:endParaRPr lang="en-GB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857884" y="714356"/>
            <a:ext cx="1809750" cy="723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2643174" y="1142984"/>
            <a:ext cx="392909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Roofs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7" name="TextBox 6"/>
          <p:cNvSpPr txBox="1"/>
          <p:nvPr/>
        </p:nvSpPr>
        <p:spPr>
          <a:xfrm flipH="1">
            <a:off x="1285852" y="2357430"/>
            <a:ext cx="6500857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Considerations: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Span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Materials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Strength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Durability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Moisture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Fire resistance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Stability</a:t>
            </a:r>
          </a:p>
          <a:p>
            <a:pPr lvl="1">
              <a:buFont typeface="Wingdings" pitchFamily="2" charset="2"/>
              <a:buChar char="Ø"/>
            </a:pPr>
            <a:r>
              <a:rPr lang="en-GB" sz="2800" dirty="0" smtClean="0"/>
              <a:t>  Insulation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682" name="Picture 2" descr="Image result for trussed rafter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 l="4334" t="15152" r="8991" b="19191"/>
          <a:stretch>
            <a:fillRect/>
          </a:stretch>
        </p:blipFill>
        <p:spPr bwMode="auto">
          <a:xfrm>
            <a:off x="3643306" y="1714488"/>
            <a:ext cx="5143536" cy="3343298"/>
          </a:xfrm>
          <a:prstGeom prst="rect">
            <a:avLst/>
          </a:prstGeom>
          <a:noFill/>
        </p:spPr>
      </p:pic>
      <p:sp>
        <p:nvSpPr>
          <p:cNvPr id="11" name="TextBox 10"/>
          <p:cNvSpPr txBox="1"/>
          <p:nvPr/>
        </p:nvSpPr>
        <p:spPr>
          <a:xfrm>
            <a:off x="571472" y="2285992"/>
            <a:ext cx="1928826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000" dirty="0" smtClean="0"/>
              <a:t>Factory assembled</a:t>
            </a:r>
          </a:p>
          <a:p>
            <a:r>
              <a:rPr lang="en-GB" sz="2000" dirty="0" smtClean="0"/>
              <a:t>Gang-nail plates </a:t>
            </a:r>
            <a:endParaRPr lang="en-GB" sz="2000" dirty="0"/>
          </a:p>
        </p:txBody>
      </p:sp>
      <p:pic>
        <p:nvPicPr>
          <p:cNvPr id="71684" name="Picture 4" descr="Image result for trussed rafters fan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500430" y="4643446"/>
            <a:ext cx="4286250" cy="1866901"/>
          </a:xfrm>
          <a:prstGeom prst="rect">
            <a:avLst/>
          </a:prstGeom>
          <a:noFill/>
        </p:spPr>
      </p:pic>
      <p:pic>
        <p:nvPicPr>
          <p:cNvPr id="71688" name="Picture 8" descr="Image result for gang nail plates for trusses">
            <a:hlinkClick r:id="rId7"/>
          </p:cNvPr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428596" y="4071942"/>
            <a:ext cx="2857500" cy="21431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1686" name="Picture 6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142976" y="2163571"/>
            <a:ext cx="6643734" cy="3941949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74754" name="Picture 2" descr="Image result for trussed rafters fan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785918" y="2357430"/>
            <a:ext cx="5643602" cy="371905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357290" y="2322134"/>
            <a:ext cx="6643734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Advantages</a:t>
            </a:r>
          </a:p>
          <a:p>
            <a:pPr>
              <a:buFont typeface="Wingdings" pitchFamily="2" charset="2"/>
              <a:buChar char="Ø"/>
            </a:pP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Large spans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Less need for intermediate load-bearing internal walls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Faster construction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Constructed in factory conditions – quality control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Economic use of material – minimal waste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Reduced skills required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Trussed Rafters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857224" y="1714488"/>
            <a:ext cx="7500990" cy="49552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800" dirty="0" smtClean="0"/>
              <a:t>Disadvantages</a:t>
            </a:r>
          </a:p>
          <a:p>
            <a:pPr>
              <a:buFont typeface="Wingdings" pitchFamily="2" charset="2"/>
              <a:buChar char="Ø"/>
            </a:pPr>
            <a:endParaRPr lang="en-GB" sz="2400" dirty="0" smtClean="0"/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Design based upon span, loading of covering, wind loading and snow/rain loads – cannot be adapted if changes are made to any of the above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Little or no loft storage space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Internal partitions cannot be built until the roof has been loaded by the covering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Trusses must be plumb and spaced evenly and fixed correctly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Binders and braces are vital</a:t>
            </a:r>
          </a:p>
          <a:p>
            <a:pPr>
              <a:buFont typeface="Wingdings" pitchFamily="2" charset="2"/>
              <a:buChar char="Ø"/>
            </a:pPr>
            <a:r>
              <a:rPr lang="en-GB" sz="2400" dirty="0" smtClean="0"/>
              <a:t> Delivery, handling and storage  can affect their performance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285992"/>
            <a:ext cx="4991100" cy="3743325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000760" y="2571744"/>
            <a:ext cx="207170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Interlocking concrete tiles</a:t>
            </a:r>
          </a:p>
          <a:p>
            <a:r>
              <a:rPr lang="en-GB" sz="2400" dirty="0" smtClean="0"/>
              <a:t>Pitches as low as 12.5</a:t>
            </a:r>
            <a:r>
              <a:rPr lang="en-GB" sz="2400" baseline="30000" dirty="0" smtClean="0"/>
              <a:t>0</a:t>
            </a:r>
            <a:endParaRPr lang="en-GB" sz="24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2" name="Picture 2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14348" y="2285992"/>
            <a:ext cx="4991100" cy="3743325"/>
          </a:xfrm>
          <a:prstGeom prst="rect">
            <a:avLst/>
          </a:prstGeom>
          <a:noFill/>
        </p:spPr>
      </p:pic>
      <p:sp>
        <p:nvSpPr>
          <p:cNvPr id="9" name="TextBox 8"/>
          <p:cNvSpPr txBox="1"/>
          <p:nvPr/>
        </p:nvSpPr>
        <p:spPr>
          <a:xfrm>
            <a:off x="6000760" y="2571744"/>
            <a:ext cx="2071702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Interlocking concrete tiles</a:t>
            </a:r>
          </a:p>
          <a:p>
            <a:r>
              <a:rPr lang="en-GB" sz="2400" dirty="0" smtClean="0"/>
              <a:t>Hooked over battens</a:t>
            </a:r>
          </a:p>
          <a:p>
            <a:r>
              <a:rPr lang="en-GB" sz="2400" dirty="0" smtClean="0"/>
              <a:t>Nailed every 4</a:t>
            </a:r>
            <a:r>
              <a:rPr lang="en-GB" sz="2400" baseline="30000" dirty="0" smtClean="0"/>
              <a:t>th</a:t>
            </a:r>
            <a:r>
              <a:rPr lang="en-GB" sz="2400" dirty="0" smtClean="0"/>
              <a:t> row</a:t>
            </a:r>
          </a:p>
          <a:p>
            <a:r>
              <a:rPr lang="en-GB" sz="2400" dirty="0" smtClean="0"/>
              <a:t>Straight joints or staggered </a:t>
            </a:r>
          </a:p>
          <a:p>
            <a:endParaRPr lang="en-GB" sz="2400" baseline="30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215074" y="2571744"/>
            <a:ext cx="207170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Plain clay tiles 35 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- 50 </a:t>
            </a:r>
            <a:r>
              <a:rPr lang="en-GB" sz="2400" baseline="30000" dirty="0" smtClean="0"/>
              <a:t>0 </a:t>
            </a:r>
            <a:r>
              <a:rPr lang="en-GB" sz="2400" dirty="0" smtClean="0"/>
              <a:t> Pitch</a:t>
            </a:r>
            <a:endParaRPr lang="en-GB" sz="2400" baseline="30000" dirty="0" smtClean="0"/>
          </a:p>
        </p:txBody>
      </p:sp>
      <p:pic>
        <p:nvPicPr>
          <p:cNvPr id="33794" name="Picture 2" descr="Image result for tiling a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28596" y="2571744"/>
            <a:ext cx="5495559" cy="3529011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215074" y="2571744"/>
            <a:ext cx="207170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Plain clay tiles Hooked over battens and nailed every course</a:t>
            </a:r>
          </a:p>
          <a:p>
            <a:r>
              <a:rPr lang="en-GB" sz="2400" dirty="0" smtClean="0"/>
              <a:t>Staggered joints</a:t>
            </a:r>
          </a:p>
        </p:txBody>
      </p:sp>
      <p:pic>
        <p:nvPicPr>
          <p:cNvPr id="33796" name="Picture 4" descr="Related image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40942" y="2071678"/>
            <a:ext cx="5797014" cy="385765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6215074" y="2571744"/>
            <a:ext cx="207170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Historic clay Roman  tiles 15 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- 20 </a:t>
            </a:r>
            <a:r>
              <a:rPr lang="en-GB" sz="2400" baseline="30000" dirty="0" smtClean="0"/>
              <a:t>0 </a:t>
            </a:r>
            <a:r>
              <a:rPr lang="en-GB" sz="2400" dirty="0" smtClean="0"/>
              <a:t> Pitch</a:t>
            </a:r>
            <a:endParaRPr lang="en-GB" sz="2400" baseline="30000" dirty="0" smtClean="0"/>
          </a:p>
        </p:txBody>
      </p:sp>
      <p:pic>
        <p:nvPicPr>
          <p:cNvPr id="8" name="Picture 2" descr="Image result for clay roman til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00034" y="2143116"/>
            <a:ext cx="4991100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33800" name="AutoShape 8" descr="Image result for couple roof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TextBox 8"/>
          <p:cNvSpPr txBox="1"/>
          <p:nvPr/>
        </p:nvSpPr>
        <p:spPr>
          <a:xfrm>
            <a:off x="5500694" y="2000240"/>
            <a:ext cx="3143272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Natural slates </a:t>
            </a:r>
          </a:p>
          <a:p>
            <a:r>
              <a:rPr lang="en-GB" sz="2400" dirty="0" smtClean="0"/>
              <a:t>Pitches from 24 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to 40 </a:t>
            </a:r>
            <a:r>
              <a:rPr lang="en-GB" sz="2400" baseline="30000" dirty="0" smtClean="0"/>
              <a:t>0</a:t>
            </a:r>
            <a:r>
              <a:rPr lang="en-GB" sz="2400" dirty="0" smtClean="0"/>
              <a:t> </a:t>
            </a:r>
          </a:p>
          <a:p>
            <a:r>
              <a:rPr lang="en-GB" sz="2400" dirty="0" smtClean="0"/>
              <a:t>Every slate double nailed, resting on top batten, centre fixed</a:t>
            </a:r>
          </a:p>
          <a:p>
            <a:r>
              <a:rPr lang="en-GB" sz="2400" dirty="0" smtClean="0"/>
              <a:t>Staggered joints </a:t>
            </a:r>
          </a:p>
          <a:p>
            <a:r>
              <a:rPr lang="en-GB" sz="2400" dirty="0" smtClean="0"/>
              <a:t>Half slates traditionally at verges</a:t>
            </a:r>
            <a:endParaRPr lang="en-GB" sz="2400" dirty="0"/>
          </a:p>
        </p:txBody>
      </p:sp>
      <p:pic>
        <p:nvPicPr>
          <p:cNvPr id="8" name="Picture 2" descr="Image result for tiling a roof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785785" y="2285992"/>
            <a:ext cx="4286261" cy="321469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aphicFrame>
        <p:nvGraphicFramePr>
          <p:cNvPr id="10" name="Table 9"/>
          <p:cNvGraphicFramePr>
            <a:graphicFrameLocks noGrp="1"/>
          </p:cNvGraphicFramePr>
          <p:nvPr/>
        </p:nvGraphicFramePr>
        <p:xfrm>
          <a:off x="571472" y="2214554"/>
          <a:ext cx="4643472" cy="4064002"/>
        </p:xfrm>
        <a:graphic>
          <a:graphicData uri="http://schemas.openxmlformats.org/drawingml/2006/table">
            <a:tbl>
              <a:tblPr/>
              <a:tblGrid>
                <a:gridCol w="1160868"/>
                <a:gridCol w="1160868"/>
                <a:gridCol w="1160868"/>
                <a:gridCol w="1160868"/>
              </a:tblGrid>
              <a:tr h="453246">
                <a:tc>
                  <a:txBody>
                    <a:bodyPr/>
                    <a:lstStyle/>
                    <a:p>
                      <a:r>
                        <a:rPr lang="en-GB" sz="1400" b="1"/>
                        <a:t>EMPRESS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26 x 16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VISCOUNTESS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18 x 9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246">
                <a:tc>
                  <a:txBody>
                    <a:bodyPr/>
                    <a:lstStyle/>
                    <a:p>
                      <a:r>
                        <a:rPr lang="en-GB" sz="1400" b="1"/>
                        <a:t>PRINCESS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24 x 14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WIDE LADY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16 x 10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246">
                <a:tc>
                  <a:txBody>
                    <a:bodyPr/>
                    <a:lstStyle/>
                    <a:p>
                      <a:r>
                        <a:rPr lang="en-GB" sz="1400" b="1"/>
                        <a:t>DUCHESS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24 x 12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BROAD LADY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16 x 9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246">
                <a:tc>
                  <a:txBody>
                    <a:bodyPr/>
                    <a:lstStyle/>
                    <a:p>
                      <a:r>
                        <a:rPr lang="en-GB" sz="1400" b="1"/>
                        <a:t>SMALL DUCHESS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22 x 12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LADY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16 x 8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246">
                <a:tc>
                  <a:txBody>
                    <a:bodyPr/>
                    <a:lstStyle/>
                    <a:p>
                      <a:r>
                        <a:rPr lang="en-GB" sz="1400" b="1"/>
                        <a:t>MARCHIONESS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22 x 11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WIDE HEADER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14 x 12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263">
                <a:tc>
                  <a:txBody>
                    <a:bodyPr/>
                    <a:lstStyle/>
                    <a:p>
                      <a:r>
                        <a:rPr lang="en-GB" sz="1400" b="1"/>
                        <a:t>BROAD COUNTESS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20 x 12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HEADER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14 x 10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453246">
                <a:tc>
                  <a:txBody>
                    <a:bodyPr/>
                    <a:lstStyle/>
                    <a:p>
                      <a:r>
                        <a:rPr lang="en-GB" sz="1400" b="1"/>
                        <a:t>COUNTESS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20 x 10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SMALL LADY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14 x 8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  <a:tr h="672263">
                <a:tc>
                  <a:txBody>
                    <a:bodyPr/>
                    <a:lstStyle/>
                    <a:p>
                      <a:r>
                        <a:rPr lang="en-GB" sz="1400" b="1"/>
                        <a:t>SMALL COUNTESS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18 x 10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/>
                        <a:t>NARROW LADY</a:t>
                      </a:r>
                      <a:endParaRPr lang="en-GB" sz="140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en-GB" sz="1400" b="1" dirty="0"/>
                        <a:t>14 x 7</a:t>
                      </a:r>
                      <a:endParaRPr lang="en-GB" sz="1400" dirty="0"/>
                    </a:p>
                  </a:txBody>
                  <a:tcPr marL="7605" marR="7605" marT="7605" marB="7605"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</a:tcPr>
                </a:tc>
              </a:tr>
            </a:tbl>
          </a:graphicData>
        </a:graphic>
      </p:graphicFrame>
      <p:sp>
        <p:nvSpPr>
          <p:cNvPr id="39937" name="Rectangle 1"/>
          <p:cNvSpPr>
            <a:spLocks noChangeArrowheads="1"/>
          </p:cNvSpPr>
          <p:nvPr/>
        </p:nvSpPr>
        <p:spPr bwMode="auto">
          <a:xfrm>
            <a:off x="4786282" y="2714620"/>
            <a:ext cx="4357718" cy="6463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TRADITIONAL</a:t>
            </a:r>
            <a:r>
              <a:rPr kumimoji="0" lang="en-US" sz="1800" b="1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SLATES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sz="1800" b="1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SIZE IN INCHES - LENGTH x WIDTH</a:t>
            </a:r>
            <a:endParaRPr kumimoji="0" lang="en-US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4034" name="Picture 2" descr="Image result for fibre cement slat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285720" y="2285992"/>
            <a:ext cx="4991100" cy="3743325"/>
          </a:xfrm>
          <a:prstGeom prst="rect">
            <a:avLst/>
          </a:prstGeom>
          <a:noFill/>
        </p:spPr>
      </p:pic>
      <p:sp>
        <p:nvSpPr>
          <p:cNvPr id="8" name="TextBox 7"/>
          <p:cNvSpPr txBox="1"/>
          <p:nvPr/>
        </p:nvSpPr>
        <p:spPr>
          <a:xfrm>
            <a:off x="5786446" y="1928802"/>
            <a:ext cx="2928958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Fibre cement slates – were asbestos!</a:t>
            </a:r>
          </a:p>
          <a:p>
            <a:r>
              <a:rPr lang="en-GB" sz="2400" dirty="0" smtClean="0"/>
              <a:t>Nailed as natural slate but additional copper disc rivets are required  </a:t>
            </a:r>
            <a:endParaRPr lang="en-GB" sz="2400" dirty="0"/>
          </a:p>
        </p:txBody>
      </p:sp>
      <p:pic>
        <p:nvPicPr>
          <p:cNvPr id="44036" name="Picture 4" descr="Image result for copper roof rivets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0694" y="4286256"/>
            <a:ext cx="3390375" cy="224312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285720" y="4857760"/>
            <a:ext cx="442915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Timber shingles – Western Red Cedar or Sweet Chestnut</a:t>
            </a:r>
            <a:endParaRPr lang="en-GB" sz="2400" dirty="0"/>
          </a:p>
        </p:txBody>
      </p:sp>
      <p:pic>
        <p:nvPicPr>
          <p:cNvPr id="52226" name="Picture 2" descr="Image result for timber roof shingles">
            <a:hlinkClick r:id="rId3"/>
          </p:cNvPr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0" y="2143116"/>
            <a:ext cx="6858000" cy="2286001"/>
          </a:xfrm>
          <a:prstGeom prst="rect">
            <a:avLst/>
          </a:prstGeom>
          <a:noFill/>
        </p:spPr>
      </p:pic>
      <p:pic>
        <p:nvPicPr>
          <p:cNvPr id="52228" name="Picture 4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4786314" y="4500570"/>
            <a:ext cx="4100868" cy="21431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5572132" y="2357430"/>
            <a:ext cx="2928958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Stone tiles with diminished courses</a:t>
            </a:r>
          </a:p>
          <a:p>
            <a:r>
              <a:rPr lang="en-GB" sz="2400" dirty="0" smtClean="0"/>
              <a:t>Traditionally hooked over battens with dry oak pegs</a:t>
            </a:r>
            <a:endParaRPr lang="en-GB" sz="2400" dirty="0"/>
          </a:p>
        </p:txBody>
      </p:sp>
      <p:pic>
        <p:nvPicPr>
          <p:cNvPr id="9" name="Picture 2" descr="C:\Users\Pam\Desktop\POWER POINT\POWER POINT IMAGES\DSC_0048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57158" y="2214554"/>
            <a:ext cx="4262330" cy="414340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928662" y="3571876"/>
            <a:ext cx="4572000" cy="2215991"/>
          </a:xfrm>
          <a:prstGeom prst="rect">
            <a:avLst/>
          </a:prstGeom>
        </p:spPr>
        <p:txBody>
          <a:bodyPr>
            <a:spAutoFit/>
          </a:bodyPr>
          <a:lstStyle/>
          <a:p>
            <a:endParaRPr lang="en-GB" dirty="0" smtClean="0"/>
          </a:p>
          <a:p>
            <a:r>
              <a:rPr lang="en-GB" sz="2400" dirty="0" smtClean="0"/>
              <a:t>The battens are a </a:t>
            </a:r>
            <a:r>
              <a:rPr lang="en-GB" sz="2400" b="1" dirty="0" smtClean="0"/>
              <a:t>minimum size of 50mm x 25mm</a:t>
            </a:r>
            <a:r>
              <a:rPr lang="en-GB" sz="2400" dirty="0" smtClean="0"/>
              <a:t> and meet the grading requirements specified in BS 5534 Code of practice for slating and tiling </a:t>
            </a:r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785786" y="2214554"/>
            <a:ext cx="371477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Roofing battens</a:t>
            </a:r>
            <a:endParaRPr lang="en-GB" sz="2400" dirty="0"/>
          </a:p>
        </p:txBody>
      </p:sp>
      <p:sp>
        <p:nvSpPr>
          <p:cNvPr id="11" name="Rectangle 10"/>
          <p:cNvSpPr/>
          <p:nvPr/>
        </p:nvSpPr>
        <p:spPr>
          <a:xfrm>
            <a:off x="857224" y="2928934"/>
            <a:ext cx="6429196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smtClean="0"/>
              <a:t> </a:t>
            </a:r>
            <a:r>
              <a:rPr lang="en-GB" sz="2400" dirty="0" smtClean="0"/>
              <a:t>Local Authority Building Control  (LABC ) guidance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0" name="TextBox 9"/>
          <p:cNvSpPr txBox="1"/>
          <p:nvPr/>
        </p:nvSpPr>
        <p:spPr>
          <a:xfrm>
            <a:off x="785786" y="2214554"/>
            <a:ext cx="371477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Fixing Roofing battens and coverings</a:t>
            </a:r>
            <a:endParaRPr lang="en-GB" sz="2400" dirty="0"/>
          </a:p>
        </p:txBody>
      </p:sp>
      <p:sp>
        <p:nvSpPr>
          <p:cNvPr id="8" name="Rectangle 7"/>
          <p:cNvSpPr/>
          <p:nvPr/>
        </p:nvSpPr>
        <p:spPr>
          <a:xfrm>
            <a:off x="857225" y="3214686"/>
            <a:ext cx="6786610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GB" sz="2400" dirty="0" smtClean="0"/>
              <a:t>BS 5534The British Standard for Slating and Tiling </a:t>
            </a:r>
          </a:p>
          <a:p>
            <a:r>
              <a:rPr lang="en-GB" sz="2400" dirty="0" smtClean="0"/>
              <a:t>Fixings need to consider increased wind loading</a:t>
            </a:r>
          </a:p>
          <a:p>
            <a:r>
              <a:rPr lang="en-GB" sz="2400" dirty="0" smtClean="0"/>
              <a:t>Fixings need to be corrosion resistant – galvanized or Stainless Steel </a:t>
            </a:r>
            <a:r>
              <a:rPr lang="en-GB" sz="2400" dirty="0" err="1" smtClean="0"/>
              <a:t>ringshank</a:t>
            </a:r>
            <a:r>
              <a:rPr lang="en-GB" sz="2400" dirty="0" smtClean="0"/>
              <a:t> nails for battens and copper or alloy for slates or tiles.  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428596" y="2285992"/>
            <a:ext cx="78581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Detailing and supplementary guidance from manufacturers.</a:t>
            </a:r>
            <a:endParaRPr lang="en-GB" sz="2400" dirty="0"/>
          </a:p>
        </p:txBody>
      </p:sp>
      <p:sp>
        <p:nvSpPr>
          <p:cNvPr id="46082" name="AutoShape 2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46085" name="Picture 5" descr="C:\Users\Tom\Pictures\20130125-13194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000100" y="3500438"/>
            <a:ext cx="3357586" cy="1036229"/>
          </a:xfrm>
          <a:prstGeom prst="rect">
            <a:avLst/>
          </a:prstGeom>
          <a:noFill/>
        </p:spPr>
      </p:pic>
      <p:pic>
        <p:nvPicPr>
          <p:cNvPr id="46087" name="Picture 7" descr="Image result for redland roofing logo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 l="7407" t="23664" r="5555" b="28626"/>
          <a:stretch>
            <a:fillRect/>
          </a:stretch>
        </p:blipFill>
        <p:spPr bwMode="auto">
          <a:xfrm>
            <a:off x="5072066" y="5143512"/>
            <a:ext cx="2071702" cy="1101969"/>
          </a:xfrm>
          <a:prstGeom prst="rect">
            <a:avLst/>
          </a:prstGeom>
          <a:noFill/>
        </p:spPr>
      </p:pic>
      <p:pic>
        <p:nvPicPr>
          <p:cNvPr id="46091" name="Picture 11" descr="Image result for sandtoft logo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00694" y="2928934"/>
            <a:ext cx="2175126" cy="1881191"/>
          </a:xfrm>
          <a:prstGeom prst="rect">
            <a:avLst/>
          </a:prstGeom>
          <a:noFill/>
        </p:spPr>
      </p:pic>
      <p:pic>
        <p:nvPicPr>
          <p:cNvPr id="46092" name="Picture 12" descr="C:\Users\Tom\Pictures\velux%20logo.png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785786" y="5357826"/>
            <a:ext cx="2289750" cy="75724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2" name="AutoShape 2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2" name="Picture 9" descr="Lan 002"/>
          <p:cNvPicPr>
            <a:picLocks noChangeAspect="1" noChangeArrowheads="1"/>
          </p:cNvPicPr>
          <p:nvPr/>
        </p:nvPicPr>
        <p:blipFill>
          <a:blip r:embed="rId4" cstate="print"/>
          <a:srcRect r="1316" b="36485"/>
          <a:stretch>
            <a:fillRect/>
          </a:stretch>
        </p:blipFill>
        <p:spPr bwMode="auto">
          <a:xfrm>
            <a:off x="500034" y="2071678"/>
            <a:ext cx="5357850" cy="2586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8130" name="Picture 2" descr="Related image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5643570" y="4286256"/>
            <a:ext cx="2990836" cy="2243127"/>
          </a:xfrm>
          <a:prstGeom prst="rect">
            <a:avLst/>
          </a:prstGeom>
          <a:noFill/>
        </p:spPr>
      </p:pic>
      <p:sp>
        <p:nvSpPr>
          <p:cNvPr id="14" name="TextBox 13"/>
          <p:cNvSpPr txBox="1"/>
          <p:nvPr/>
        </p:nvSpPr>
        <p:spPr>
          <a:xfrm>
            <a:off x="785786" y="5143512"/>
            <a:ext cx="314327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Profile sheets</a:t>
            </a:r>
          </a:p>
          <a:p>
            <a:r>
              <a:rPr lang="en-GB" sz="2400" dirty="0" smtClean="0"/>
              <a:t>Corrugated steel (iron)</a:t>
            </a:r>
            <a:endParaRPr lang="en-GB" sz="24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2" name="AutoShape 2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785786" y="5143512"/>
            <a:ext cx="314327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Profile sheets</a:t>
            </a:r>
          </a:p>
          <a:p>
            <a:r>
              <a:rPr lang="en-GB" sz="2400" dirty="0" smtClean="0"/>
              <a:t>Box section – plain  &amp; Insulated</a:t>
            </a:r>
            <a:endParaRPr lang="en-GB" sz="2400" dirty="0"/>
          </a:p>
        </p:txBody>
      </p:sp>
      <p:pic>
        <p:nvPicPr>
          <p:cNvPr id="50178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571472" y="2344412"/>
            <a:ext cx="4500594" cy="2522849"/>
          </a:xfrm>
          <a:prstGeom prst="rect">
            <a:avLst/>
          </a:prstGeom>
          <a:noFill/>
        </p:spPr>
      </p:pic>
      <p:pic>
        <p:nvPicPr>
          <p:cNvPr id="50180" name="Picture 4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500694" y="3714752"/>
            <a:ext cx="2987898" cy="263843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2" name="AutoShape 2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785786" y="5143512"/>
            <a:ext cx="31432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Profile sheets</a:t>
            </a:r>
          </a:p>
          <a:p>
            <a:r>
              <a:rPr lang="en-GB" sz="2400" dirty="0" smtClean="0"/>
              <a:t>Plastic, steel or composite replicating tiles or slates</a:t>
            </a:r>
            <a:endParaRPr lang="en-GB" sz="2400" dirty="0"/>
          </a:p>
        </p:txBody>
      </p:sp>
      <p:pic>
        <p:nvPicPr>
          <p:cNvPr id="62466" name="Picture 2" descr="Image result for sheet roofing materials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285720" y="1928803"/>
            <a:ext cx="4607115" cy="2643206"/>
          </a:xfrm>
          <a:prstGeom prst="rect">
            <a:avLst/>
          </a:prstGeom>
          <a:noFill/>
        </p:spPr>
      </p:pic>
      <p:pic>
        <p:nvPicPr>
          <p:cNvPr id="62468" name="Picture 4" descr="Related image">
            <a:hlinkClick r:id="rId6"/>
          </p:cNvPr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5857884" y="3000372"/>
            <a:ext cx="2381250" cy="2381250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8" name="TextBox 7"/>
          <p:cNvSpPr txBox="1"/>
          <p:nvPr/>
        </p:nvSpPr>
        <p:spPr>
          <a:xfrm>
            <a:off x="357158" y="4857760"/>
            <a:ext cx="507209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 smtClean="0"/>
              <a:t>Thatch - Long straw or reed</a:t>
            </a:r>
          </a:p>
          <a:p>
            <a:r>
              <a:rPr lang="en-GB" sz="2400" dirty="0" smtClean="0"/>
              <a:t>depending upon exposure and location</a:t>
            </a:r>
          </a:p>
          <a:p>
            <a:r>
              <a:rPr lang="en-GB" sz="2400" dirty="0" smtClean="0"/>
              <a:t>Steeper pitch for reed thatch</a:t>
            </a:r>
            <a:endParaRPr lang="en-GB" sz="2400" dirty="0"/>
          </a:p>
        </p:txBody>
      </p:sp>
      <p:pic>
        <p:nvPicPr>
          <p:cNvPr id="7" name="Picture 2" descr="Image result for clom walls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 l="15000" t="8889" r="6667" b="13333"/>
          <a:stretch>
            <a:fillRect/>
          </a:stretch>
        </p:blipFill>
        <p:spPr bwMode="auto">
          <a:xfrm>
            <a:off x="642910" y="1857364"/>
            <a:ext cx="3357586" cy="2500330"/>
          </a:xfrm>
          <a:prstGeom prst="rect">
            <a:avLst/>
          </a:prstGeom>
          <a:noFill/>
        </p:spPr>
      </p:pic>
      <p:pic>
        <p:nvPicPr>
          <p:cNvPr id="58370" name="Picture 2" descr="Image result for under thatch">
            <a:hlinkClick r:id="rId5"/>
          </p:cNvPr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6000760" y="2000240"/>
            <a:ext cx="2809875" cy="374332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TextBox 25"/>
          <p:cNvSpPr txBox="1"/>
          <p:nvPr/>
        </p:nvSpPr>
        <p:spPr>
          <a:xfrm>
            <a:off x="1214414" y="1142984"/>
            <a:ext cx="6929486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dirty="0" smtClean="0"/>
              <a:t>Pitched roof coverings</a:t>
            </a:r>
          </a:p>
        </p:txBody>
      </p:sp>
      <p:sp>
        <p:nvSpPr>
          <p:cNvPr id="27" name="TextBox 26"/>
          <p:cNvSpPr txBox="1"/>
          <p:nvPr/>
        </p:nvSpPr>
        <p:spPr>
          <a:xfrm>
            <a:off x="1142976" y="357166"/>
            <a:ext cx="671517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+mj-lt"/>
                <a:ea typeface="+mj-ea"/>
                <a:cs typeface="+mj-cs"/>
              </a:rPr>
              <a:t>Construction Technology 1</a:t>
            </a:r>
          </a:p>
        </p:txBody>
      </p:sp>
      <p:sp>
        <p:nvSpPr>
          <p:cNvPr id="2050" name="AutoShape 2" descr="Image result for abernodwydd"/>
          <p:cNvSpPr>
            <a:spLocks noChangeAspect="1" noChangeArrowheads="1"/>
          </p:cNvSpPr>
          <p:nvPr/>
        </p:nvSpPr>
        <p:spPr bwMode="auto">
          <a:xfrm>
            <a:off x="0" y="-144463"/>
            <a:ext cx="304800" cy="304801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2" name="AutoShape 2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46084" name="AutoShape 4" descr="Image result for Marley roofing logo">
            <a:hlinkClick r:id="rId3"/>
          </p:cNvPr>
          <p:cNvSpPr>
            <a:spLocks noChangeAspect="1" noChangeArrowheads="1"/>
          </p:cNvSpPr>
          <p:nvPr/>
        </p:nvSpPr>
        <p:spPr bwMode="auto">
          <a:xfrm>
            <a:off x="53975" y="-1790700"/>
            <a:ext cx="3743325" cy="3743325"/>
          </a:xfrm>
          <a:prstGeom prst="rect">
            <a:avLst/>
          </a:prstGeom>
          <a:noFill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pic>
        <p:nvPicPr>
          <p:cNvPr id="10" name="Picture 2" descr="Related image">
            <a:hlinkClick r:id="rId4"/>
          </p:cNvPr>
          <p:cNvPicPr>
            <a:picLocks noChangeAspect="1" noChangeArrowheads="1"/>
          </p:cNvPicPr>
          <p:nvPr/>
        </p:nvPicPr>
        <p:blipFill>
          <a:blip r:embed="rId5"/>
          <a:srcRect l="15229" b="763"/>
          <a:stretch>
            <a:fillRect/>
          </a:stretch>
        </p:blipFill>
        <p:spPr bwMode="auto">
          <a:xfrm>
            <a:off x="1571604" y="1877434"/>
            <a:ext cx="6072230" cy="472692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1285</TotalTime>
  <Words>626</Words>
  <Application>Microsoft Office PowerPoint</Application>
  <PresentationFormat>On-screen Show (4:3)</PresentationFormat>
  <Paragraphs>175</Paragraphs>
  <Slides>25</Slides>
  <Notes>25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6" baseType="lpstr"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  <vt:lpstr>Slide 23</vt:lpstr>
      <vt:lpstr>Slide 24</vt:lpstr>
      <vt:lpstr>Slide 25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Tom</dc:creator>
  <cp:lastModifiedBy>Tom</cp:lastModifiedBy>
  <cp:revision>41</cp:revision>
  <dcterms:created xsi:type="dcterms:W3CDTF">2017-10-09T19:23:18Z</dcterms:created>
  <dcterms:modified xsi:type="dcterms:W3CDTF">2018-01-04T15:36:06Z</dcterms:modified>
</cp:coreProperties>
</file>