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34"/>
  </p:notesMasterIdLst>
  <p:sldIdLst>
    <p:sldId id="256" r:id="rId2"/>
    <p:sldId id="294" r:id="rId3"/>
    <p:sldId id="350" r:id="rId4"/>
    <p:sldId id="351" r:id="rId5"/>
    <p:sldId id="352" r:id="rId6"/>
    <p:sldId id="353" r:id="rId7"/>
    <p:sldId id="354" r:id="rId8"/>
    <p:sldId id="355" r:id="rId9"/>
    <p:sldId id="356" r:id="rId10"/>
    <p:sldId id="357" r:id="rId11"/>
    <p:sldId id="318" r:id="rId12"/>
    <p:sldId id="319" r:id="rId13"/>
    <p:sldId id="320" r:id="rId14"/>
    <p:sldId id="321" r:id="rId15"/>
    <p:sldId id="322" r:id="rId16"/>
    <p:sldId id="340" r:id="rId17"/>
    <p:sldId id="341" r:id="rId18"/>
    <p:sldId id="342" r:id="rId19"/>
    <p:sldId id="343" r:id="rId20"/>
    <p:sldId id="344" r:id="rId21"/>
    <p:sldId id="345" r:id="rId22"/>
    <p:sldId id="346" r:id="rId23"/>
    <p:sldId id="347" r:id="rId24"/>
    <p:sldId id="348" r:id="rId25"/>
    <p:sldId id="349" r:id="rId26"/>
    <p:sldId id="323" r:id="rId27"/>
    <p:sldId id="324" r:id="rId28"/>
    <p:sldId id="325" r:id="rId29"/>
    <p:sldId id="326" r:id="rId30"/>
    <p:sldId id="327" r:id="rId31"/>
    <p:sldId id="328" r:id="rId32"/>
    <p:sldId id="339" r:id="rId33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00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196"/>
    <p:restoredTop sz="93240"/>
  </p:normalViewPr>
  <p:slideViewPr>
    <p:cSldViewPr>
      <p:cViewPr varScale="1">
        <p:scale>
          <a:sx n="68" d="100"/>
          <a:sy n="68" d="100"/>
        </p:scale>
        <p:origin x="120" y="3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0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tiff"/><Relationship Id="rId5" Type="http://schemas.openxmlformats.org/officeDocument/2006/relationships/image" Target="../media/image8.tiff"/><Relationship Id="rId4" Type="http://schemas.openxmlformats.org/officeDocument/2006/relationships/image" Target="../media/image7.tif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2060848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INTRODUCTION TO SPORTS THERAPY 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smtClean="0">
                <a:ea typeface="ＭＳ Ｐゴシック" charset="-128"/>
              </a:rPr>
              <a:t>Practical –Trigger </a:t>
            </a:r>
            <a:r>
              <a:rPr lang="en-GB" altLang="en-US" sz="4800" dirty="0">
                <a:ea typeface="ＭＳ Ｐゴシック" charset="-128"/>
              </a:rPr>
              <a:t>P</a:t>
            </a:r>
            <a:r>
              <a:rPr lang="en-GB" altLang="en-US" sz="4800" dirty="0" smtClean="0">
                <a:ea typeface="ＭＳ Ｐゴシック" charset="-128"/>
              </a:rPr>
              <a:t>oints (</a:t>
            </a:r>
            <a:r>
              <a:rPr lang="en-GB" altLang="en-US" sz="4800" dirty="0" err="1" smtClean="0">
                <a:ea typeface="ＭＳ Ｐゴシック" charset="-128"/>
              </a:rPr>
              <a:t>TrP</a:t>
            </a:r>
            <a:r>
              <a:rPr lang="en-GB" altLang="en-US" sz="4800" dirty="0" smtClean="0">
                <a:ea typeface="ＭＳ Ｐゴシック" charset="-128"/>
              </a:rPr>
              <a:t>)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661248"/>
            <a:ext cx="2273448" cy="8931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By the end of today students should be able to:</a:t>
            </a:r>
          </a:p>
          <a:p>
            <a:r>
              <a:rPr lang="en-GB" dirty="0" smtClean="0"/>
              <a:t>Identify on </a:t>
            </a:r>
            <a:r>
              <a:rPr lang="en-GB" smtClean="0"/>
              <a:t>fellow classmates - trigger </a:t>
            </a:r>
            <a:r>
              <a:rPr lang="en-GB" dirty="0" smtClean="0"/>
              <a:t>points</a:t>
            </a:r>
          </a:p>
          <a:p>
            <a:r>
              <a:rPr lang="en-GB" dirty="0" smtClean="0"/>
              <a:t>Differentiate latent and active trigger points</a:t>
            </a:r>
          </a:p>
          <a:p>
            <a:r>
              <a:rPr lang="en-GB" dirty="0" smtClean="0"/>
              <a:t>Recognise </a:t>
            </a:r>
            <a:r>
              <a:rPr lang="en-GB" dirty="0"/>
              <a:t>common referral patterns for active </a:t>
            </a:r>
            <a:r>
              <a:rPr lang="en-GB" dirty="0" err="1"/>
              <a:t>myofascial</a:t>
            </a:r>
            <a:r>
              <a:rPr lang="en-GB" dirty="0"/>
              <a:t> trigger points </a:t>
            </a:r>
          </a:p>
          <a:p>
            <a:r>
              <a:rPr lang="en-GB" dirty="0"/>
              <a:t>Use Digital Ischaemic Pressure to treat trigger points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> What are trigger points?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3193548" cy="4351337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Trigger </a:t>
            </a:r>
            <a:r>
              <a:rPr lang="en-GB" dirty="0"/>
              <a:t>Points (</a:t>
            </a:r>
            <a:r>
              <a:rPr lang="en-GB" dirty="0" err="1"/>
              <a:t>TrP</a:t>
            </a:r>
            <a:r>
              <a:rPr lang="en-GB" dirty="0"/>
              <a:t>) are focal, discrete, hyperirritable spots located in a taut band of skeletal </a:t>
            </a:r>
            <a:r>
              <a:rPr lang="en-GB" dirty="0" smtClean="0"/>
              <a:t>muscle</a:t>
            </a:r>
          </a:p>
          <a:p>
            <a:r>
              <a:rPr lang="en-GB" dirty="0" smtClean="0"/>
              <a:t>Spots </a:t>
            </a:r>
            <a:r>
              <a:rPr lang="en-GB" dirty="0"/>
              <a:t>are painful on compression of the site of the </a:t>
            </a:r>
            <a:r>
              <a:rPr lang="en-GB" dirty="0" err="1"/>
              <a:t>TrP</a:t>
            </a:r>
            <a:r>
              <a:rPr lang="en-GB" dirty="0"/>
              <a:t> and can reproduce pain locally (latent) or send/refer pain to another location (active) </a:t>
            </a:r>
          </a:p>
          <a:p>
            <a:r>
              <a:rPr lang="en-GB" dirty="0" smtClean="0"/>
              <a:t>They </a:t>
            </a:r>
            <a:r>
              <a:rPr lang="en-GB" dirty="0"/>
              <a:t>can also produce motor disturbances such as weakness and loss of control in that muscle </a:t>
            </a:r>
            <a:endParaRPr lang="en-GB" dirty="0" smtClean="0">
              <a:latin typeface="Wingdings" charset="2"/>
            </a:endParaRPr>
          </a:p>
          <a:p>
            <a:r>
              <a:rPr lang="en-GB" dirty="0" smtClean="0"/>
              <a:t>Local </a:t>
            </a:r>
            <a:r>
              <a:rPr lang="en-GB" dirty="0"/>
              <a:t>Twitch Response (LTR) </a:t>
            </a:r>
          </a:p>
          <a:p>
            <a:r>
              <a:rPr lang="en-GB" dirty="0" smtClean="0"/>
              <a:t>Sometimes called ‘knots’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9952" y="1843358"/>
            <a:ext cx="3888432" cy="3802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735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29287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> </a:t>
            </a:r>
            <a:r>
              <a:rPr lang="en-GB" b="0" dirty="0" err="1"/>
              <a:t>Travell</a:t>
            </a:r>
            <a:r>
              <a:rPr lang="en-GB" b="0" dirty="0"/>
              <a:t> and Simons (1999) 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3366" y="1556792"/>
            <a:ext cx="7303514" cy="276389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683568" y="3933056"/>
            <a:ext cx="712938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r>
              <a:rPr lang="en-GB" dirty="0"/>
              <a:t>Diagnosis depends on accurate palpation with 2-4 </a:t>
            </a:r>
            <a:r>
              <a:rPr lang="en-GB" dirty="0" smtClean="0"/>
              <a:t>kg/cm</a:t>
            </a:r>
            <a:r>
              <a:rPr lang="en-GB" baseline="30000" dirty="0" smtClean="0"/>
              <a:t>2</a:t>
            </a:r>
            <a:r>
              <a:rPr lang="en-GB" dirty="0" smtClean="0"/>
              <a:t> </a:t>
            </a:r>
            <a:r>
              <a:rPr lang="en-GB" dirty="0"/>
              <a:t>of pressure for 10 to 20 seconds over the suspected trigger point to allow the referred pain pattern to develop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4126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>What causes </a:t>
            </a:r>
            <a:r>
              <a:rPr lang="en-GB" b="0" dirty="0" err="1"/>
              <a:t>TrP</a:t>
            </a:r>
            <a:r>
              <a:rPr lang="en-GB" b="0" dirty="0"/>
              <a:t>?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Acute </a:t>
            </a:r>
            <a:r>
              <a:rPr lang="en-GB" dirty="0"/>
              <a:t>trauma </a:t>
            </a:r>
          </a:p>
          <a:p>
            <a:r>
              <a:rPr lang="en-GB" dirty="0" smtClean="0"/>
              <a:t>Repetitive </a:t>
            </a:r>
            <a:r>
              <a:rPr lang="en-GB" dirty="0"/>
              <a:t>micro trauma </a:t>
            </a:r>
            <a:endParaRPr lang="en-GB" dirty="0" smtClean="0"/>
          </a:p>
          <a:p>
            <a:r>
              <a:rPr lang="en-GB" dirty="0" smtClean="0"/>
              <a:t>Lack </a:t>
            </a:r>
            <a:r>
              <a:rPr lang="en-GB" dirty="0"/>
              <a:t>of exercise </a:t>
            </a:r>
            <a:endParaRPr lang="en-GB" dirty="0" smtClean="0"/>
          </a:p>
          <a:p>
            <a:r>
              <a:rPr lang="en-GB" dirty="0" smtClean="0">
                <a:latin typeface="+mj-lt"/>
              </a:rPr>
              <a:t>Cold exposure</a:t>
            </a:r>
          </a:p>
          <a:p>
            <a:r>
              <a:rPr lang="en-GB" dirty="0" smtClean="0">
                <a:latin typeface="+mj-lt"/>
              </a:rPr>
              <a:t>Prolonged poor posture</a:t>
            </a:r>
          </a:p>
          <a:p>
            <a:r>
              <a:rPr lang="en-GB" dirty="0" smtClean="0">
                <a:latin typeface="+mj-lt"/>
              </a:rPr>
              <a:t>Sleep disturbance </a:t>
            </a:r>
          </a:p>
          <a:p>
            <a:r>
              <a:rPr lang="en-GB" dirty="0" smtClean="0">
                <a:latin typeface="+mj-lt"/>
              </a:rPr>
              <a:t>Vitamin deficiency</a:t>
            </a:r>
          </a:p>
          <a:p>
            <a:r>
              <a:rPr lang="en-GB" dirty="0" smtClean="0">
                <a:latin typeface="+mj-lt"/>
              </a:rPr>
              <a:t>Occupational/ sporting overuse</a:t>
            </a:r>
            <a:endParaRPr lang="en-GB" dirty="0">
              <a:latin typeface="+mj-lt"/>
            </a:endParaRPr>
          </a:p>
          <a:p>
            <a:endParaRPr lang="en-GB" dirty="0"/>
          </a:p>
          <a:p>
            <a:endParaRPr lang="en-GB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1530" y="1529883"/>
            <a:ext cx="2273300" cy="358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83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542960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>How do patients present? </a:t>
            </a:r>
            <a:endParaRPr lang="en-US" dirty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626" y="1117570"/>
            <a:ext cx="3337564" cy="4351337"/>
          </a:xfrm>
        </p:spPr>
        <p:txBody>
          <a:bodyPr>
            <a:normAutofit/>
          </a:bodyPr>
          <a:lstStyle/>
          <a:p>
            <a:r>
              <a:rPr lang="en-US" dirty="0" smtClean="0"/>
              <a:t>Typical clinical presentation:</a:t>
            </a:r>
          </a:p>
          <a:p>
            <a:pPr lvl="1"/>
            <a:r>
              <a:rPr lang="en-US" dirty="0"/>
              <a:t>O</a:t>
            </a:r>
            <a:r>
              <a:rPr lang="en-US" dirty="0" smtClean="0"/>
              <a:t>nset </a:t>
            </a:r>
            <a:r>
              <a:rPr lang="en-US" dirty="0"/>
              <a:t>of pain related to acute, chronic or repetitive load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 smtClean="0"/>
              <a:t>Regional</a:t>
            </a:r>
            <a:r>
              <a:rPr lang="en-US" dirty="0"/>
              <a:t>, persistent pain associated with movement or positioning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 smtClean="0"/>
              <a:t>Pain </a:t>
            </a:r>
            <a:r>
              <a:rPr lang="en-US" dirty="0"/>
              <a:t>may be constant but varies with exercise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 smtClean="0"/>
              <a:t>Report </a:t>
            </a:r>
            <a:r>
              <a:rPr lang="en-US" dirty="0"/>
              <a:t>referred shooting/radiating pain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NO imaging available to detect presence of </a:t>
            </a:r>
            <a:r>
              <a:rPr lang="en-US" dirty="0" err="1"/>
              <a:t>TrP</a:t>
            </a:r>
            <a:r>
              <a:rPr lang="en-US" dirty="0"/>
              <a:t> 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4309451" y="1117570"/>
            <a:ext cx="3337564" cy="2922089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 dirty="0" smtClean="0"/>
              <a:t>Active </a:t>
            </a:r>
            <a:r>
              <a:rPr lang="en-GB" sz="2600" dirty="0" err="1"/>
              <a:t>TrP</a:t>
            </a:r>
            <a:r>
              <a:rPr lang="en-GB" sz="2600" dirty="0"/>
              <a:t> cause clinical pain (and sensory disturbance) often referred and away from site of </a:t>
            </a:r>
            <a:r>
              <a:rPr lang="en-GB" sz="2600" dirty="0" err="1"/>
              <a:t>TrP</a:t>
            </a:r>
            <a:r>
              <a:rPr lang="en-GB" sz="2600" dirty="0"/>
              <a:t> </a:t>
            </a:r>
          </a:p>
          <a:p>
            <a:r>
              <a:rPr lang="en-GB" sz="2600" dirty="0"/>
              <a:t>Latent </a:t>
            </a:r>
            <a:r>
              <a:rPr lang="en-GB" sz="2600" dirty="0" err="1"/>
              <a:t>TrP</a:t>
            </a:r>
            <a:r>
              <a:rPr lang="en-GB" sz="2600" dirty="0"/>
              <a:t> feels taut but produces no clinical P</a:t>
            </a:r>
            <a:r>
              <a:rPr lang="en-GB" sz="2600" dirty="0" smtClean="0"/>
              <a:t>+</a:t>
            </a:r>
          </a:p>
          <a:p>
            <a:pPr lvl="1"/>
            <a:r>
              <a:rPr lang="en-GB" sz="2900" dirty="0" smtClean="0"/>
              <a:t>May </a:t>
            </a:r>
            <a:r>
              <a:rPr lang="en-GB" sz="2900" dirty="0"/>
              <a:t>be uncomfortable in their locality </a:t>
            </a:r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8433" y="3293238"/>
            <a:ext cx="187960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433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Pharmacological Management</a:t>
            </a:r>
            <a:endParaRPr lang="en-US" dirty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5785836" cy="4351337"/>
          </a:xfrm>
        </p:spPr>
        <p:txBody>
          <a:bodyPr>
            <a:normAutofit/>
          </a:bodyPr>
          <a:lstStyle/>
          <a:p>
            <a:r>
              <a:rPr lang="en-US" dirty="0" smtClean="0"/>
              <a:t>Sleeping tablets</a:t>
            </a:r>
            <a:endParaRPr lang="en-US" dirty="0"/>
          </a:p>
          <a:p>
            <a:r>
              <a:rPr lang="en-US" dirty="0" smtClean="0"/>
              <a:t>Muscle relaxants</a:t>
            </a:r>
          </a:p>
          <a:p>
            <a:r>
              <a:rPr lang="en-US" dirty="0" smtClean="0"/>
              <a:t>Antidepressants</a:t>
            </a:r>
            <a:endParaRPr lang="en-US" dirty="0"/>
          </a:p>
          <a:p>
            <a:r>
              <a:rPr lang="en-US" dirty="0" smtClean="0"/>
              <a:t>Non-steroidal and inflammatory (NSAIDs) e.g. ibuprofen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05865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28614"/>
          </a:xfrm>
        </p:spPr>
        <p:txBody>
          <a:bodyPr/>
          <a:lstStyle/>
          <a:p>
            <a:r>
              <a:rPr lang="en-US" dirty="0" smtClean="0"/>
              <a:t>Compression</a:t>
            </a:r>
            <a:endParaRPr lang="en-US" dirty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5785836" cy="4351337"/>
          </a:xfrm>
        </p:spPr>
        <p:txBody>
          <a:bodyPr>
            <a:normAutofit/>
          </a:bodyPr>
          <a:lstStyle/>
          <a:p>
            <a:r>
              <a:rPr lang="en-GB" dirty="0" smtClean="0"/>
              <a:t>Direct</a:t>
            </a:r>
            <a:r>
              <a:rPr lang="en-GB" dirty="0"/>
              <a:t>, usually static pressure, applied by thumbs, fingers, fist, heel and elbow in to soft tissue </a:t>
            </a:r>
          </a:p>
          <a:p>
            <a:r>
              <a:rPr lang="en-US" dirty="0" smtClean="0"/>
              <a:t>Effects</a:t>
            </a:r>
          </a:p>
          <a:p>
            <a:pPr lvl="1"/>
            <a:r>
              <a:rPr lang="en-GB" dirty="0" smtClean="0"/>
              <a:t>Reduces </a:t>
            </a:r>
            <a:r>
              <a:rPr lang="en-GB" dirty="0"/>
              <a:t>muscle </a:t>
            </a:r>
            <a:r>
              <a:rPr lang="en-GB" dirty="0" err="1"/>
              <a:t>hypertone</a:t>
            </a:r>
            <a:r>
              <a:rPr lang="en-GB" dirty="0"/>
              <a:t> (Autogenic Inhibition) </a:t>
            </a:r>
            <a:endParaRPr lang="en-GB" dirty="0" smtClean="0"/>
          </a:p>
          <a:p>
            <a:pPr lvl="1"/>
            <a:r>
              <a:rPr lang="en-GB" dirty="0" smtClean="0"/>
              <a:t>Reduces </a:t>
            </a:r>
            <a:r>
              <a:rPr lang="en-GB" dirty="0" err="1"/>
              <a:t>adhesed</a:t>
            </a:r>
            <a:r>
              <a:rPr lang="en-GB" dirty="0"/>
              <a:t> tissue </a:t>
            </a:r>
          </a:p>
          <a:p>
            <a:pPr lvl="1"/>
            <a:r>
              <a:rPr lang="en-GB" dirty="0" smtClean="0"/>
              <a:t>Decompression </a:t>
            </a:r>
            <a:r>
              <a:rPr lang="en-GB" dirty="0"/>
              <a:t>of tissue </a:t>
            </a:r>
          </a:p>
          <a:p>
            <a:pPr lvl="1"/>
            <a:endParaRPr lang="en-GB" dirty="0"/>
          </a:p>
          <a:p>
            <a:pPr lvl="1"/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996808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28614"/>
          </a:xfrm>
        </p:spPr>
        <p:txBody>
          <a:bodyPr/>
          <a:lstStyle/>
          <a:p>
            <a:r>
              <a:rPr lang="en-US" dirty="0" smtClean="0"/>
              <a:t>Definition</a:t>
            </a:r>
            <a:endParaRPr lang="en-US" dirty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5785836" cy="4351337"/>
          </a:xfrm>
        </p:spPr>
        <p:txBody>
          <a:bodyPr>
            <a:normAutofit/>
          </a:bodyPr>
          <a:lstStyle/>
          <a:p>
            <a:r>
              <a:rPr lang="en-GB" dirty="0" smtClean="0"/>
              <a:t>Direct </a:t>
            </a:r>
            <a:r>
              <a:rPr lang="en-GB" dirty="0"/>
              <a:t>and usually static pressure applied by the thumbs, fingers, fist, heel and elbow into the soft tissue </a:t>
            </a:r>
          </a:p>
          <a:p>
            <a:r>
              <a:rPr lang="en-US" dirty="0" smtClean="0"/>
              <a:t>Hold up to 60 seconds. Generally 8-10 seconds.</a:t>
            </a:r>
          </a:p>
          <a:p>
            <a:r>
              <a:rPr lang="en-GB" dirty="0" smtClean="0"/>
              <a:t>Obey </a:t>
            </a:r>
            <a:r>
              <a:rPr lang="en-GB" dirty="0"/>
              <a:t>the Pain Scale Rule of 7/10 </a:t>
            </a:r>
          </a:p>
          <a:p>
            <a:endParaRPr lang="en-GB" dirty="0"/>
          </a:p>
          <a:p>
            <a:pPr lvl="1"/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665497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28614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Effects of Compression</a:t>
            </a:r>
            <a:endParaRPr lang="en-US" dirty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5785836" cy="4351337"/>
          </a:xfrm>
        </p:spPr>
        <p:txBody>
          <a:bodyPr>
            <a:normAutofit/>
          </a:bodyPr>
          <a:lstStyle/>
          <a:p>
            <a:r>
              <a:rPr lang="en-GB" dirty="0" smtClean="0"/>
              <a:t>Reduces </a:t>
            </a:r>
            <a:r>
              <a:rPr lang="en-GB" dirty="0"/>
              <a:t>muscle </a:t>
            </a:r>
            <a:r>
              <a:rPr lang="en-GB" dirty="0" err="1"/>
              <a:t>hypertone</a:t>
            </a:r>
            <a:r>
              <a:rPr lang="en-GB" dirty="0"/>
              <a:t> </a:t>
            </a:r>
          </a:p>
          <a:p>
            <a:r>
              <a:rPr lang="en-GB" dirty="0" smtClean="0"/>
              <a:t>Reduces adhered </a:t>
            </a:r>
            <a:r>
              <a:rPr lang="en-GB" dirty="0"/>
              <a:t>tissue </a:t>
            </a:r>
          </a:p>
          <a:p>
            <a:r>
              <a:rPr lang="en-GB" dirty="0" smtClean="0"/>
              <a:t>Decompression </a:t>
            </a:r>
            <a:r>
              <a:rPr lang="en-GB" dirty="0"/>
              <a:t>of tissue </a:t>
            </a:r>
          </a:p>
          <a:p>
            <a:endParaRPr lang="en-GB" dirty="0"/>
          </a:p>
          <a:p>
            <a:pPr lvl="1"/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093313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28614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Torque Compressions</a:t>
            </a:r>
            <a:endParaRPr lang="en-US" dirty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5785836" cy="4351337"/>
          </a:xfrm>
        </p:spPr>
        <p:txBody>
          <a:bodyPr>
            <a:normAutofit/>
          </a:bodyPr>
          <a:lstStyle/>
          <a:p>
            <a:r>
              <a:rPr lang="en-GB" dirty="0" smtClean="0"/>
              <a:t>Increase </a:t>
            </a:r>
            <a:r>
              <a:rPr lang="en-GB" dirty="0"/>
              <a:t>compression effect </a:t>
            </a:r>
          </a:p>
          <a:p>
            <a:r>
              <a:rPr lang="en-GB" dirty="0" smtClean="0"/>
              <a:t>Pressure </a:t>
            </a:r>
            <a:r>
              <a:rPr lang="en-GB" dirty="0"/>
              <a:t>– turn </a:t>
            </a:r>
          </a:p>
          <a:p>
            <a:pPr lvl="1"/>
            <a:r>
              <a:rPr lang="en-US" dirty="0" smtClean="0"/>
              <a:t>Heel</a:t>
            </a:r>
          </a:p>
          <a:p>
            <a:pPr lvl="1"/>
            <a:r>
              <a:rPr lang="en-US" dirty="0" smtClean="0"/>
              <a:t>Thumb </a:t>
            </a:r>
          </a:p>
          <a:p>
            <a:pPr lvl="1"/>
            <a:r>
              <a:rPr lang="en-US" dirty="0" smtClean="0"/>
              <a:t>Elbow</a:t>
            </a:r>
          </a:p>
          <a:p>
            <a:pPr lvl="1"/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91144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28614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dirty="0" smtClean="0"/>
              <a:t>Rolling Compressions</a:t>
            </a:r>
            <a:endParaRPr lang="en-US" dirty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5785836" cy="4351337"/>
          </a:xfrm>
        </p:spPr>
        <p:txBody>
          <a:bodyPr>
            <a:normAutofit/>
          </a:bodyPr>
          <a:lstStyle/>
          <a:p>
            <a:r>
              <a:rPr lang="en-GB" dirty="0" smtClean="0"/>
              <a:t>Hamstrings</a:t>
            </a:r>
            <a:endParaRPr lang="en-GB" dirty="0"/>
          </a:p>
          <a:p>
            <a:r>
              <a:rPr lang="en-GB" dirty="0" smtClean="0"/>
              <a:t>Calves</a:t>
            </a:r>
          </a:p>
          <a:p>
            <a:r>
              <a:rPr lang="en-GB" dirty="0" smtClean="0"/>
              <a:t>Quadriceps</a:t>
            </a:r>
            <a:endParaRPr lang="en-GB" dirty="0"/>
          </a:p>
          <a:p>
            <a:pPr lvl="1"/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906538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28614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>Annotating Trigger Points</a:t>
            </a:r>
            <a:endParaRPr lang="en-US" dirty="0">
              <a:effectLst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1381810"/>
            <a:ext cx="6391325" cy="417646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6" name="Rectangle 5"/>
          <p:cNvSpPr/>
          <p:nvPr/>
        </p:nvSpPr>
        <p:spPr>
          <a:xfrm>
            <a:off x="3402140" y="1012478"/>
            <a:ext cx="235800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400" dirty="0">
              <a:solidFill>
                <a:srgbClr val="000000"/>
              </a:solidFill>
              <a:latin typeface="Rockwell" charset="0"/>
            </a:endParaRPr>
          </a:p>
          <a:p>
            <a:r>
              <a:rPr lang="en-GB" sz="1400" dirty="0">
                <a:latin typeface="Rockwell" charset="0"/>
              </a:rPr>
              <a:t>X marks spot of </a:t>
            </a:r>
            <a:r>
              <a:rPr lang="en-GB" sz="1400" dirty="0" err="1">
                <a:latin typeface="Rockwell" charset="0"/>
              </a:rPr>
              <a:t>TrP</a:t>
            </a:r>
            <a:r>
              <a:rPr lang="en-GB" sz="1400" dirty="0">
                <a:latin typeface="Rockwell" charset="0"/>
              </a:rPr>
              <a:t> Pitted area marks area of referral </a:t>
            </a:r>
            <a:endParaRPr lang="en-GB" sz="14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2140" y="2042240"/>
            <a:ext cx="1244600" cy="11557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0019" y="2797158"/>
            <a:ext cx="495300" cy="4445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04048" y="4437112"/>
            <a:ext cx="482600" cy="2540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40152" y="3685346"/>
            <a:ext cx="720080" cy="54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81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Digital Ischaemic Pressure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Steady </a:t>
            </a:r>
            <a:r>
              <a:rPr lang="en-GB" dirty="0"/>
              <a:t>pressure is applied using the thumb, fingers, elbow or knuckle to the trigger point </a:t>
            </a:r>
          </a:p>
          <a:p>
            <a:r>
              <a:rPr lang="en-GB" dirty="0" smtClean="0"/>
              <a:t>ALWAYS </a:t>
            </a:r>
            <a:r>
              <a:rPr lang="en-GB" dirty="0"/>
              <a:t>within the client’s pain tolerance (between 4 and 7 on a pain scale of 0 to 10) for up to 60 seconds. </a:t>
            </a:r>
          </a:p>
          <a:p>
            <a:r>
              <a:rPr lang="en-GB" dirty="0" err="1" smtClean="0"/>
              <a:t>Chaitow</a:t>
            </a:r>
            <a:r>
              <a:rPr lang="en-GB" dirty="0" smtClean="0"/>
              <a:t> </a:t>
            </a:r>
            <a:r>
              <a:rPr lang="en-GB" dirty="0"/>
              <a:t>(1990) recommends gradually increasing the pressure until the client reports a 7 or 8 out of 10 on the pain scale </a:t>
            </a:r>
          </a:p>
          <a:p>
            <a:r>
              <a:rPr lang="en-GB" dirty="0" smtClean="0"/>
              <a:t>Maintain </a:t>
            </a:r>
            <a:r>
              <a:rPr lang="en-GB" dirty="0"/>
              <a:t>pressure until the client reports a reduction to 3 or 4 and then increasing the pressure again up </a:t>
            </a:r>
            <a:r>
              <a:rPr lang="en-GB" dirty="0" smtClean="0"/>
              <a:t>to 7 or 8.</a:t>
            </a:r>
          </a:p>
          <a:p>
            <a:r>
              <a:rPr lang="en-GB" dirty="0" smtClean="0"/>
              <a:t>This </a:t>
            </a:r>
            <a:r>
              <a:rPr lang="en-GB" dirty="0"/>
              <a:t>process is repeated up to three times or until the therapist feels a tissue change in the trigger point area. </a:t>
            </a:r>
          </a:p>
          <a:p>
            <a:r>
              <a:rPr lang="en-GB" dirty="0" smtClean="0"/>
              <a:t>Using </a:t>
            </a:r>
            <a:r>
              <a:rPr lang="en-GB" dirty="0"/>
              <a:t>variable pressure prevents further irritation to the trigger point.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0343058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Digital Ischaemic Pressure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Decompression </a:t>
            </a:r>
            <a:r>
              <a:rPr lang="en-GB" dirty="0"/>
              <a:t>of the </a:t>
            </a:r>
            <a:r>
              <a:rPr lang="en-GB" dirty="0" err="1"/>
              <a:t>TrP</a:t>
            </a:r>
            <a:r>
              <a:rPr lang="en-GB" dirty="0"/>
              <a:t> during compression </a:t>
            </a:r>
          </a:p>
          <a:p>
            <a:pPr lvl="1"/>
            <a:r>
              <a:rPr lang="en-GB" dirty="0" smtClean="0"/>
              <a:t>Fluid </a:t>
            </a:r>
            <a:r>
              <a:rPr lang="en-GB" dirty="0"/>
              <a:t>is forced OUT </a:t>
            </a:r>
            <a:endParaRPr lang="en-GB" dirty="0" smtClean="0"/>
          </a:p>
          <a:p>
            <a:r>
              <a:rPr lang="en-GB" dirty="0" smtClean="0"/>
              <a:t>On </a:t>
            </a:r>
            <a:r>
              <a:rPr lang="en-GB" dirty="0"/>
              <a:t>release of the pressure </a:t>
            </a:r>
            <a:r>
              <a:rPr lang="en-GB" dirty="0" smtClean="0"/>
              <a:t>fluid </a:t>
            </a:r>
            <a:r>
              <a:rPr lang="en-GB" dirty="0"/>
              <a:t>rushes back to the area </a:t>
            </a:r>
            <a:r>
              <a:rPr lang="en-GB" dirty="0" smtClean="0"/>
              <a:t>providing a ‘flush’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028000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Common Lower Limb </a:t>
            </a:r>
            <a:r>
              <a:rPr lang="en-GB" dirty="0" err="1"/>
              <a:t>TrP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Popliteus</a:t>
            </a:r>
            <a:r>
              <a:rPr lang="en-GB" dirty="0" smtClean="0"/>
              <a:t>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1760" y="2527300"/>
            <a:ext cx="4032448" cy="27739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764742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Common Lower Limb </a:t>
            </a:r>
            <a:r>
              <a:rPr lang="en-GB" dirty="0" err="1"/>
              <a:t>TrP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Rectus </a:t>
            </a:r>
            <a:r>
              <a:rPr lang="en-GB" dirty="0" err="1"/>
              <a:t>Femoris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9752" y="2780928"/>
            <a:ext cx="3600400" cy="36004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492981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Common Lower Limb </a:t>
            </a:r>
            <a:r>
              <a:rPr lang="en-GB" dirty="0" err="1"/>
              <a:t>TrP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Vastus</a:t>
            </a:r>
            <a:r>
              <a:rPr lang="en-GB" dirty="0" smtClean="0"/>
              <a:t> </a:t>
            </a:r>
            <a:r>
              <a:rPr lang="en-GB" dirty="0" err="1"/>
              <a:t>intermedius</a:t>
            </a:r>
            <a:r>
              <a:rPr lang="en-GB" dirty="0"/>
              <a:t> </a:t>
            </a:r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9464" y="2740742"/>
            <a:ext cx="3600400" cy="346157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937292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Common Lower Limb </a:t>
            </a:r>
            <a:r>
              <a:rPr lang="en-GB" dirty="0" err="1"/>
              <a:t>TrP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Vastus</a:t>
            </a:r>
            <a:r>
              <a:rPr lang="en-GB" dirty="0" smtClean="0"/>
              <a:t> </a:t>
            </a:r>
            <a:r>
              <a:rPr lang="en-GB" dirty="0" err="1"/>
              <a:t>Medialis</a:t>
            </a:r>
            <a:r>
              <a:rPr lang="en-GB" dirty="0"/>
              <a:t> </a:t>
            </a:r>
            <a:endParaRPr lang="en-GB" dirty="0">
              <a:latin typeface="Wingdings" charset="2"/>
            </a:endParaRPr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2602693"/>
            <a:ext cx="4549116" cy="381642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265601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Common Lower Limb </a:t>
            </a:r>
            <a:r>
              <a:rPr lang="en-GB" dirty="0" err="1"/>
              <a:t>TrP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Hamstrings</a:t>
            </a:r>
            <a:endParaRPr lang="en-GB" dirty="0">
              <a:latin typeface="Wingdings" charset="2"/>
            </a:endParaRPr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582" y="2571017"/>
            <a:ext cx="5080000" cy="38481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4844895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Common Lower Limb </a:t>
            </a:r>
            <a:r>
              <a:rPr lang="en-GB" dirty="0" err="1"/>
              <a:t>TrP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525934"/>
            <a:ext cx="6446520" cy="4351337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+mj-lt"/>
              </a:rPr>
              <a:t>Adductor Magnus</a:t>
            </a:r>
            <a:endParaRPr lang="en-GB" dirty="0">
              <a:latin typeface="+mj-lt"/>
            </a:endParaRPr>
          </a:p>
          <a:p>
            <a:pPr lvl="1"/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2420888"/>
            <a:ext cx="5472608" cy="345638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5896551"/>
            <a:ext cx="1771676" cy="76154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510744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Common Lower Limb </a:t>
            </a:r>
            <a:r>
              <a:rPr lang="en-GB" dirty="0" err="1"/>
              <a:t>TrP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412776"/>
            <a:ext cx="6446520" cy="4351337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+mj-lt"/>
              </a:rPr>
              <a:t>Adductor </a:t>
            </a:r>
            <a:r>
              <a:rPr lang="en-GB" dirty="0" err="1" smtClean="0">
                <a:latin typeface="+mj-lt"/>
              </a:rPr>
              <a:t>Longus</a:t>
            </a:r>
            <a:r>
              <a:rPr lang="en-GB" dirty="0" smtClean="0">
                <a:latin typeface="+mj-lt"/>
              </a:rPr>
              <a:t> and Brevis</a:t>
            </a:r>
            <a:endParaRPr lang="en-GB" dirty="0">
              <a:latin typeface="+mj-lt"/>
            </a:endParaRPr>
          </a:p>
          <a:p>
            <a:pPr lvl="1"/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3728" y="2204864"/>
            <a:ext cx="4608512" cy="397527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5896551"/>
            <a:ext cx="1771676" cy="76154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714591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Common Lower Limb </a:t>
            </a:r>
            <a:r>
              <a:rPr lang="en-GB" dirty="0" err="1"/>
              <a:t>TrP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412776"/>
            <a:ext cx="6446520" cy="4351337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+mj-lt"/>
              </a:rPr>
              <a:t>Tensor Fascia </a:t>
            </a:r>
            <a:r>
              <a:rPr lang="en-GB" dirty="0" err="1" smtClean="0">
                <a:latin typeface="+mj-lt"/>
              </a:rPr>
              <a:t>Latae</a:t>
            </a:r>
            <a:endParaRPr lang="en-GB" dirty="0">
              <a:latin typeface="+mj-lt"/>
            </a:endParaRPr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1720" y="1905000"/>
            <a:ext cx="3752180" cy="454833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5896551"/>
            <a:ext cx="1771676" cy="76154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720516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Common Lower Limb </a:t>
            </a:r>
            <a:r>
              <a:rPr lang="en-GB" dirty="0" err="1"/>
              <a:t>TrP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412776"/>
            <a:ext cx="6446520" cy="4351337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+mj-lt"/>
              </a:rPr>
              <a:t>Gluteus </a:t>
            </a:r>
            <a:r>
              <a:rPr lang="en-GB" dirty="0" err="1" smtClean="0">
                <a:latin typeface="+mj-lt"/>
              </a:rPr>
              <a:t>Medius</a:t>
            </a:r>
            <a:r>
              <a:rPr lang="en-GB" dirty="0" smtClean="0">
                <a:latin typeface="+mj-lt"/>
              </a:rPr>
              <a:t> and </a:t>
            </a:r>
            <a:r>
              <a:rPr lang="en-GB" dirty="0" err="1" smtClean="0">
                <a:latin typeface="+mj-lt"/>
              </a:rPr>
              <a:t>Minimus</a:t>
            </a:r>
            <a:endParaRPr lang="en-GB" dirty="0">
              <a:latin typeface="+mj-lt"/>
            </a:endParaRPr>
          </a:p>
          <a:p>
            <a:pPr lvl="1"/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526" y="2276872"/>
            <a:ext cx="5080000" cy="4191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5896551"/>
            <a:ext cx="1771676" cy="76154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9519200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Common Lower Limb </a:t>
            </a:r>
            <a:r>
              <a:rPr lang="en-GB" dirty="0" err="1"/>
              <a:t>TrP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412776"/>
            <a:ext cx="6446520" cy="4351337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+mj-lt"/>
              </a:rPr>
              <a:t>Gluteus Maximus</a:t>
            </a:r>
            <a:endParaRPr lang="en-GB" dirty="0">
              <a:latin typeface="+mj-lt"/>
            </a:endParaRPr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2492896"/>
            <a:ext cx="6984776" cy="273630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5896551"/>
            <a:ext cx="1771676" cy="76154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592988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Common Lower Limb </a:t>
            </a:r>
            <a:r>
              <a:rPr lang="en-GB" dirty="0" err="1"/>
              <a:t>TrP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Peroneals</a:t>
            </a:r>
            <a:r>
              <a:rPr lang="en-GB" dirty="0" smtClean="0"/>
              <a:t>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4464" y="2852936"/>
            <a:ext cx="4470400" cy="2819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5896551"/>
            <a:ext cx="1771676" cy="76154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29065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Common Lower Limb </a:t>
            </a:r>
            <a:r>
              <a:rPr lang="en-GB" dirty="0" err="1"/>
              <a:t>TrP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Toe extensors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5368" y="2564904"/>
            <a:ext cx="5328592" cy="328203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5896551"/>
            <a:ext cx="1771676" cy="76154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606339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Common Lower Limb </a:t>
            </a:r>
            <a:r>
              <a:rPr lang="en-GB" dirty="0" err="1"/>
              <a:t>TrP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Tibialis</a:t>
            </a:r>
            <a:r>
              <a:rPr lang="en-GB" dirty="0" smtClean="0"/>
              <a:t> </a:t>
            </a:r>
            <a:r>
              <a:rPr lang="en-GB" dirty="0"/>
              <a:t>anterior </a:t>
            </a:r>
          </a:p>
          <a:p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094" y="2420888"/>
            <a:ext cx="2394058" cy="37592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5896551"/>
            <a:ext cx="1771676" cy="76154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857215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Common Lower Limb </a:t>
            </a:r>
            <a:r>
              <a:rPr lang="en-GB" dirty="0" err="1"/>
              <a:t>TrP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Tibialis</a:t>
            </a:r>
            <a:r>
              <a:rPr lang="en-GB" dirty="0" smtClean="0"/>
              <a:t> posterior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9912" y="2132856"/>
            <a:ext cx="2704247" cy="424847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9592" y="2284132"/>
            <a:ext cx="1214456" cy="422517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5896551"/>
            <a:ext cx="1771676" cy="76154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675175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Common Lower Limb </a:t>
            </a:r>
            <a:r>
              <a:rPr lang="en-GB" dirty="0" err="1"/>
              <a:t>TrP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545214"/>
            <a:ext cx="6446520" cy="4351337"/>
          </a:xfrm>
        </p:spPr>
        <p:txBody>
          <a:bodyPr>
            <a:normAutofit/>
          </a:bodyPr>
          <a:lstStyle/>
          <a:p>
            <a:r>
              <a:rPr lang="en-GB" dirty="0" smtClean="0"/>
              <a:t>Flexor </a:t>
            </a:r>
            <a:r>
              <a:rPr lang="en-GB" dirty="0" err="1"/>
              <a:t>Digitorum</a:t>
            </a:r>
            <a:r>
              <a:rPr lang="en-GB" dirty="0"/>
              <a:t> </a:t>
            </a:r>
            <a:r>
              <a:rPr lang="en-GB" dirty="0" err="1"/>
              <a:t>Longus</a:t>
            </a:r>
            <a:r>
              <a:rPr lang="en-GB" dirty="0"/>
              <a:t> and Flexor </a:t>
            </a:r>
            <a:r>
              <a:rPr lang="en-GB" dirty="0" err="1"/>
              <a:t>Hallucis</a:t>
            </a:r>
            <a:r>
              <a:rPr lang="en-GB" dirty="0"/>
              <a:t> </a:t>
            </a:r>
            <a:r>
              <a:rPr lang="en-GB" dirty="0" err="1"/>
              <a:t>Longus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9344" y="2572759"/>
            <a:ext cx="5760640" cy="332720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5896551"/>
            <a:ext cx="1771676" cy="76154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6350853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Common Lower Limb </a:t>
            </a:r>
            <a:r>
              <a:rPr lang="en-GB" dirty="0" err="1"/>
              <a:t>TrP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539973"/>
            <a:ext cx="6446520" cy="4351337"/>
          </a:xfrm>
        </p:spPr>
        <p:txBody>
          <a:bodyPr>
            <a:normAutofit/>
          </a:bodyPr>
          <a:lstStyle/>
          <a:p>
            <a:r>
              <a:rPr lang="en-GB" dirty="0" smtClean="0"/>
              <a:t>Medial </a:t>
            </a:r>
            <a:r>
              <a:rPr lang="en-GB" dirty="0"/>
              <a:t>and Lateral Head of </a:t>
            </a:r>
            <a:r>
              <a:rPr lang="en-GB" dirty="0" smtClean="0"/>
              <a:t>Gastrocnemius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007" y="2019027"/>
            <a:ext cx="5760640" cy="390326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5896551"/>
            <a:ext cx="1771676" cy="76154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7827574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>
            <a:normAutofit fontScale="90000"/>
          </a:bodyPr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412776"/>
            <a:ext cx="6446520" cy="4351337"/>
          </a:xfrm>
        </p:spPr>
        <p:txBody>
          <a:bodyPr>
            <a:normAutofit/>
          </a:bodyPr>
          <a:lstStyle/>
          <a:p>
            <a:r>
              <a:rPr lang="en-GB" dirty="0" smtClean="0"/>
              <a:t>Active </a:t>
            </a:r>
            <a:r>
              <a:rPr lang="en-GB" dirty="0"/>
              <a:t>V Latent </a:t>
            </a:r>
            <a:r>
              <a:rPr lang="en-GB" dirty="0" err="1"/>
              <a:t>TrP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smtClean="0"/>
              <a:t>Common </a:t>
            </a:r>
            <a:r>
              <a:rPr lang="en-GB" dirty="0"/>
              <a:t>referral patterns in the lower limb </a:t>
            </a:r>
            <a:endParaRPr lang="en-GB" dirty="0" smtClean="0"/>
          </a:p>
          <a:p>
            <a:r>
              <a:rPr lang="en-GB" dirty="0" smtClean="0"/>
              <a:t>Radiating</a:t>
            </a:r>
            <a:r>
              <a:rPr lang="en-GB" dirty="0"/>
              <a:t>, diffuse pain with loss of ROM </a:t>
            </a:r>
          </a:p>
          <a:p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5896551"/>
            <a:ext cx="1771676" cy="76154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831413675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6592</TotalTime>
  <Words>585</Words>
  <Application>Microsoft Office PowerPoint</Application>
  <PresentationFormat>On-screen Show (4:3)</PresentationFormat>
  <Paragraphs>131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0" baseType="lpstr">
      <vt:lpstr>ＭＳ Ｐゴシック</vt:lpstr>
      <vt:lpstr>Arial</vt:lpstr>
      <vt:lpstr>Calibri</vt:lpstr>
      <vt:lpstr>Century Schoolbook</vt:lpstr>
      <vt:lpstr>Rockwell</vt:lpstr>
      <vt:lpstr>Wingdings</vt:lpstr>
      <vt:lpstr>Wingdings 2</vt:lpstr>
      <vt:lpstr>View</vt:lpstr>
      <vt:lpstr>INTRODUCTION TO SPORTS THERAPY  Practical –Trigger Points (TrP)</vt:lpstr>
      <vt:lpstr>Learning Outcomes </vt:lpstr>
      <vt:lpstr>   What are trigger points? </vt:lpstr>
      <vt:lpstr>   Travell and Simons (1999) </vt:lpstr>
      <vt:lpstr> What causes TrP? </vt:lpstr>
      <vt:lpstr> How do patients present? </vt:lpstr>
      <vt:lpstr>Pharmacological Management</vt:lpstr>
      <vt:lpstr>Compression</vt:lpstr>
      <vt:lpstr>Definition</vt:lpstr>
      <vt:lpstr> Effects of Compression</vt:lpstr>
      <vt:lpstr>  Torque Compressions</vt:lpstr>
      <vt:lpstr>  Rolling Compressions</vt:lpstr>
      <vt:lpstr>   Annotating Trigger Points</vt:lpstr>
      <vt:lpstr> Digital Ischaemic Pressure</vt:lpstr>
      <vt:lpstr> Digital Ischaemic Pressure</vt:lpstr>
      <vt:lpstr>  Common Lower Limb TrP</vt:lpstr>
      <vt:lpstr>  Common Lower Limb TrP</vt:lpstr>
      <vt:lpstr>  Common Lower Limb TrP</vt:lpstr>
      <vt:lpstr>  Common Lower Limb TrP</vt:lpstr>
      <vt:lpstr>  Common Lower Limb TrP</vt:lpstr>
      <vt:lpstr>  Common Lower Limb TrP</vt:lpstr>
      <vt:lpstr>  Common Lower Limb TrP</vt:lpstr>
      <vt:lpstr>  Common Lower Limb TrP</vt:lpstr>
      <vt:lpstr>  Common Lower Limb TrP</vt:lpstr>
      <vt:lpstr>  Common Lower Limb TrP</vt:lpstr>
      <vt:lpstr>  Common Lower Limb TrP</vt:lpstr>
      <vt:lpstr>  Common Lower Limb TrP</vt:lpstr>
      <vt:lpstr>  Common Lower Limb TrP</vt:lpstr>
      <vt:lpstr>  Common Lower Limb TrP</vt:lpstr>
      <vt:lpstr>  Common Lower Limb TrP</vt:lpstr>
      <vt:lpstr>  Common Lower Limb TrP</vt:lpstr>
      <vt:lpstr>  Summary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97</cp:revision>
  <cp:lastPrinted>2017-11-03T13:49:44Z</cp:lastPrinted>
  <dcterms:created xsi:type="dcterms:W3CDTF">2016-09-15T12:23:08Z</dcterms:created>
  <dcterms:modified xsi:type="dcterms:W3CDTF">2019-10-28T10:47:50Z</dcterms:modified>
</cp:coreProperties>
</file>