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71" r:id="rId3"/>
    <p:sldId id="257" r:id="rId4"/>
    <p:sldId id="266" r:id="rId5"/>
    <p:sldId id="269" r:id="rId6"/>
    <p:sldId id="262" r:id="rId7"/>
    <p:sldId id="272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310"/>
    <p:restoredTop sz="94663"/>
  </p:normalViewPr>
  <p:slideViewPr>
    <p:cSldViewPr snapToGrid="0">
      <p:cViewPr>
        <p:scale>
          <a:sx n="152" d="100"/>
          <a:sy n="152" d="100"/>
        </p:scale>
        <p:origin x="144" y="-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employee-engagement/3158878?autoplay=true&amp;u=77966930" TargetMode="External"/><Relationship Id="rId2" Type="http://schemas.openxmlformats.org/officeDocument/2006/relationships/hyperlink" Target="https://engageforsuccess.org/what-is-employee-engagement" TargetMode="External"/><Relationship Id="rId1" Type="http://schemas.openxmlformats.org/officeDocument/2006/relationships/hyperlink" Target="https://www.linkedin.com/pulse/marriotts-quest-inspire-every-employee-david-rodriguez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marriotts-quest-inspire-every-employee-david-rodriguez/" TargetMode="External"/><Relationship Id="rId2" Type="http://schemas.openxmlformats.org/officeDocument/2006/relationships/hyperlink" Target="https://www.linkedin.com/learning/employee-engagement/3158878?autoplay=true&amp;u=77966930" TargetMode="External"/><Relationship Id="rId1" Type="http://schemas.openxmlformats.org/officeDocument/2006/relationships/hyperlink" Target="https://engageforsuccess.org/what-is-employee-engagement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D48CA4-D5BE-4C3E-B69E-56E4DB35CF76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43BA28C-6E28-428D-8B89-2D1189097F3A}">
      <dgm:prSet/>
      <dgm:spPr/>
      <dgm:t>
        <a:bodyPr/>
        <a:lstStyle/>
        <a:p>
          <a:r>
            <a:rPr lang="en-US"/>
            <a:t>David MacLeod</a:t>
          </a:r>
        </a:p>
        <a:p>
          <a:r>
            <a:rPr lang="en-US"/>
            <a:t>(David Macleod 2021)</a:t>
          </a:r>
        </a:p>
      </dgm:t>
    </dgm:pt>
    <dgm:pt modelId="{08A1A472-C4C6-47C0-BD23-C40D2844D632}" type="parTrans" cxnId="{411344C1-0A35-476B-9F9F-252E66EC6A1B}">
      <dgm:prSet/>
      <dgm:spPr/>
      <dgm:t>
        <a:bodyPr/>
        <a:lstStyle/>
        <a:p>
          <a:endParaRPr lang="en-US"/>
        </a:p>
      </dgm:t>
    </dgm:pt>
    <dgm:pt modelId="{57C6ED36-5C95-4C18-8039-EB9108FD2493}" type="sibTrans" cxnId="{411344C1-0A35-476B-9F9F-252E66EC6A1B}">
      <dgm:prSet/>
      <dgm:spPr/>
      <dgm:t>
        <a:bodyPr/>
        <a:lstStyle/>
        <a:p>
          <a:endParaRPr lang="en-US"/>
        </a:p>
      </dgm:t>
    </dgm:pt>
    <dgm:pt modelId="{43CD3979-761F-4243-945A-B2D19496DB72}" type="pres">
      <dgm:prSet presAssocID="{16D48CA4-D5BE-4C3E-B69E-56E4DB35CF7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009B56E-8609-5D49-8CAB-5C9476AF2235}" type="pres">
      <dgm:prSet presAssocID="{843BA28C-6E28-428D-8B89-2D1189097F3A}" presName="hierRoot1" presStyleCnt="0"/>
      <dgm:spPr/>
    </dgm:pt>
    <dgm:pt modelId="{8F3D7457-3C37-EE4B-A58D-EF8E45CC2F31}" type="pres">
      <dgm:prSet presAssocID="{843BA28C-6E28-428D-8B89-2D1189097F3A}" presName="composite" presStyleCnt="0"/>
      <dgm:spPr/>
    </dgm:pt>
    <dgm:pt modelId="{FF6DA36B-9249-294E-9F8D-BA65D81F1EEE}" type="pres">
      <dgm:prSet presAssocID="{843BA28C-6E28-428D-8B89-2D1189097F3A}" presName="background" presStyleLbl="node0" presStyleIdx="0" presStyleCnt="1"/>
      <dgm:spPr/>
    </dgm:pt>
    <dgm:pt modelId="{B599F1A6-91E2-EF4A-86CC-E438697A61BF}" type="pres">
      <dgm:prSet presAssocID="{843BA28C-6E28-428D-8B89-2D1189097F3A}" presName="text" presStyleLbl="fgAcc0" presStyleIdx="0" presStyleCnt="1">
        <dgm:presLayoutVars>
          <dgm:chPref val="3"/>
        </dgm:presLayoutVars>
      </dgm:prSet>
      <dgm:spPr/>
    </dgm:pt>
    <dgm:pt modelId="{943B7DF5-51E1-9649-AA0A-F09DF92C7CC5}" type="pres">
      <dgm:prSet presAssocID="{843BA28C-6E28-428D-8B89-2D1189097F3A}" presName="hierChild2" presStyleCnt="0"/>
      <dgm:spPr/>
    </dgm:pt>
  </dgm:ptLst>
  <dgm:cxnLst>
    <dgm:cxn modelId="{72E474AC-9E5B-0C4A-9DCF-F3D4501281FA}" type="presOf" srcId="{16D48CA4-D5BE-4C3E-B69E-56E4DB35CF76}" destId="{43CD3979-761F-4243-945A-B2D19496DB72}" srcOrd="0" destOrd="0" presId="urn:microsoft.com/office/officeart/2005/8/layout/hierarchy1"/>
    <dgm:cxn modelId="{411344C1-0A35-476B-9F9F-252E66EC6A1B}" srcId="{16D48CA4-D5BE-4C3E-B69E-56E4DB35CF76}" destId="{843BA28C-6E28-428D-8B89-2D1189097F3A}" srcOrd="0" destOrd="0" parTransId="{08A1A472-C4C6-47C0-BD23-C40D2844D632}" sibTransId="{57C6ED36-5C95-4C18-8039-EB9108FD2493}"/>
    <dgm:cxn modelId="{C112F8CA-B042-8546-B511-F9B745A4F4BB}" type="presOf" srcId="{843BA28C-6E28-428D-8B89-2D1189097F3A}" destId="{B599F1A6-91E2-EF4A-86CC-E438697A61BF}" srcOrd="0" destOrd="0" presId="urn:microsoft.com/office/officeart/2005/8/layout/hierarchy1"/>
    <dgm:cxn modelId="{85D47A5F-807B-F048-80E8-75362839C22D}" type="presParOf" srcId="{43CD3979-761F-4243-945A-B2D19496DB72}" destId="{1009B56E-8609-5D49-8CAB-5C9476AF2235}" srcOrd="0" destOrd="0" presId="urn:microsoft.com/office/officeart/2005/8/layout/hierarchy1"/>
    <dgm:cxn modelId="{2B23BC00-0678-2A4D-BC9A-A1E16FE396C8}" type="presParOf" srcId="{1009B56E-8609-5D49-8CAB-5C9476AF2235}" destId="{8F3D7457-3C37-EE4B-A58D-EF8E45CC2F31}" srcOrd="0" destOrd="0" presId="urn:microsoft.com/office/officeart/2005/8/layout/hierarchy1"/>
    <dgm:cxn modelId="{FA05358B-5443-C74B-B875-EB144B98A6B4}" type="presParOf" srcId="{8F3D7457-3C37-EE4B-A58D-EF8E45CC2F31}" destId="{FF6DA36B-9249-294E-9F8D-BA65D81F1EEE}" srcOrd="0" destOrd="0" presId="urn:microsoft.com/office/officeart/2005/8/layout/hierarchy1"/>
    <dgm:cxn modelId="{6714B837-F3D0-EE4A-B461-14FFA273C90F}" type="presParOf" srcId="{8F3D7457-3C37-EE4B-A58D-EF8E45CC2F31}" destId="{B599F1A6-91E2-EF4A-86CC-E438697A61BF}" srcOrd="1" destOrd="0" presId="urn:microsoft.com/office/officeart/2005/8/layout/hierarchy1"/>
    <dgm:cxn modelId="{2F2ACBCA-C87B-4F4D-B758-AEC8C33DD908}" type="presParOf" srcId="{1009B56E-8609-5D49-8CAB-5C9476AF2235}" destId="{943B7DF5-51E1-9649-AA0A-F09DF92C7CC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F2732-EB0B-422C-A1CE-DCC1147EB9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F810107-AACA-43B2-A2BA-F1D2AF464176}">
      <dgm:prSet/>
      <dgm:spPr/>
      <dgm:t>
        <a:bodyPr/>
        <a:lstStyle/>
        <a:p>
          <a:r>
            <a:rPr lang="en-US" dirty="0"/>
            <a:t>1</a:t>
          </a:r>
          <a:r>
            <a:rPr lang="en-GB" dirty="0"/>
            <a:t>  Bridger. (2018). </a:t>
          </a:r>
          <a:r>
            <a:rPr lang="en-GB" i="1" dirty="0"/>
            <a:t>Employee engagement : </a:t>
          </a:r>
          <a:r>
            <a:rPr lang="en-GB" i="0" dirty="0"/>
            <a:t>a practical introduction </a:t>
          </a:r>
          <a:r>
            <a:rPr lang="en-GB" dirty="0"/>
            <a:t>(Second edition.). Kogan Page Limited. Accessed (20 November 2022)</a:t>
          </a:r>
          <a:endParaRPr lang="en-US" dirty="0"/>
        </a:p>
      </dgm:t>
    </dgm:pt>
    <dgm:pt modelId="{2C3C203C-58E2-4E83-A696-DFABD1E75DD3}" type="parTrans" cxnId="{66FCB1E2-E6F4-45E5-BD62-B6917ED26011}">
      <dgm:prSet/>
      <dgm:spPr/>
      <dgm:t>
        <a:bodyPr/>
        <a:lstStyle/>
        <a:p>
          <a:endParaRPr lang="en-US"/>
        </a:p>
      </dgm:t>
    </dgm:pt>
    <dgm:pt modelId="{EBFD6877-2079-43C2-884A-D742CDF1DE60}" type="sibTrans" cxnId="{66FCB1E2-E6F4-45E5-BD62-B6917ED26011}">
      <dgm:prSet/>
      <dgm:spPr/>
      <dgm:t>
        <a:bodyPr/>
        <a:lstStyle/>
        <a:p>
          <a:endParaRPr lang="en-US"/>
        </a:p>
      </dgm:t>
    </dgm:pt>
    <dgm:pt modelId="{CC643448-EB56-41A6-BFDB-63EF1C2BBAC7}">
      <dgm:prSet/>
      <dgm:spPr/>
      <dgm:t>
        <a:bodyPr/>
        <a:lstStyle/>
        <a:p>
          <a:r>
            <a:rPr lang="en-US" dirty="0"/>
            <a:t>2</a:t>
          </a:r>
          <a:r>
            <a:rPr lang="en-GB" dirty="0"/>
            <a:t>  Carrillo. (2019). </a:t>
          </a:r>
          <a:r>
            <a:rPr lang="en-GB" i="1" dirty="0"/>
            <a:t>The relationship factor in safety leadership </a:t>
          </a:r>
          <a:r>
            <a:rPr lang="en-GB" dirty="0"/>
            <a:t>: achieving success through employee engagement. Routledge. Accessed ( 23 November 2022)</a:t>
          </a:r>
          <a:endParaRPr lang="en-US" dirty="0"/>
        </a:p>
      </dgm:t>
    </dgm:pt>
    <dgm:pt modelId="{5A7F2745-EE0B-42AA-B2BF-BFBD3F88A61F}" type="parTrans" cxnId="{C3F3F861-369D-476B-AC69-F573B570131C}">
      <dgm:prSet/>
      <dgm:spPr/>
      <dgm:t>
        <a:bodyPr/>
        <a:lstStyle/>
        <a:p>
          <a:endParaRPr lang="en-US"/>
        </a:p>
      </dgm:t>
    </dgm:pt>
    <dgm:pt modelId="{BBFACE5C-C5C1-4C25-8D39-DF5C7CEA2CCE}" type="sibTrans" cxnId="{C3F3F861-369D-476B-AC69-F573B570131C}">
      <dgm:prSet/>
      <dgm:spPr/>
      <dgm:t>
        <a:bodyPr/>
        <a:lstStyle/>
        <a:p>
          <a:endParaRPr lang="en-US"/>
        </a:p>
      </dgm:t>
    </dgm:pt>
    <dgm:pt modelId="{480F1C1C-4E16-4FA9-A611-BDE00A121AA8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5  Donovan. (2009). </a:t>
          </a:r>
          <a:r>
            <a:rPr lang="en-GB" i="1" dirty="0"/>
            <a:t>Employee engagement</a:t>
          </a:r>
          <a:r>
            <a:rPr lang="en-GB" dirty="0"/>
            <a:t>. Henry Stewart Talks. Accessed ( 19 November 2022). Available at :https://</a:t>
          </a:r>
          <a:r>
            <a:rPr lang="en-GB" dirty="0" err="1"/>
            <a:t>hstalks-com.ezproxy.uwtsd.ac.uk</a:t>
          </a:r>
          <a:r>
            <a:rPr lang="en-GB" dirty="0"/>
            <a:t>/t/1364/employee-engagement/?business</a:t>
          </a:r>
          <a:endParaRPr lang="en-US" dirty="0"/>
        </a:p>
      </dgm:t>
    </dgm:pt>
    <dgm:pt modelId="{457E2378-CFD8-41FB-86D6-54450D81C9C6}" type="parTrans" cxnId="{9093E33A-21E8-4F6E-A2BB-26719948094B}">
      <dgm:prSet/>
      <dgm:spPr/>
      <dgm:t>
        <a:bodyPr/>
        <a:lstStyle/>
        <a:p>
          <a:endParaRPr lang="en-US"/>
        </a:p>
      </dgm:t>
    </dgm:pt>
    <dgm:pt modelId="{1F209459-87C0-4380-ADA5-2DC093B1CAAF}" type="sibTrans" cxnId="{9093E33A-21E8-4F6E-A2BB-26719948094B}">
      <dgm:prSet/>
      <dgm:spPr/>
      <dgm:t>
        <a:bodyPr/>
        <a:lstStyle/>
        <a:p>
          <a:endParaRPr lang="en-US"/>
        </a:p>
      </dgm:t>
    </dgm:pt>
    <dgm:pt modelId="{928A968E-7738-46B5-A240-072446DD624B}">
      <dgm:prSet/>
      <dgm:spPr/>
      <dgm:t>
        <a:bodyPr/>
        <a:lstStyle/>
        <a:p>
          <a:r>
            <a:rPr lang="en-GB" dirty="0"/>
            <a:t>6.  Gallagher, &amp; Barry Phillips. (2019). </a:t>
          </a:r>
          <a:r>
            <a:rPr lang="en-GB" i="1" dirty="0"/>
            <a:t>Mastering small business employee engagement </a:t>
          </a:r>
          <a:r>
            <a:rPr lang="en-GB" dirty="0"/>
            <a:t>: 30 quick wins &amp; HR hacks from an IIP platinum employer. Matador.</a:t>
          </a:r>
          <a:endParaRPr lang="en-US" dirty="0"/>
        </a:p>
      </dgm:t>
    </dgm:pt>
    <dgm:pt modelId="{B0218C8B-5EFA-47E4-9FD7-A3CF44A9A105}" type="parTrans" cxnId="{2BBEBB0E-2E4D-4BA9-A5D0-CE899F71205E}">
      <dgm:prSet/>
      <dgm:spPr/>
      <dgm:t>
        <a:bodyPr/>
        <a:lstStyle/>
        <a:p>
          <a:endParaRPr lang="en-US"/>
        </a:p>
      </dgm:t>
    </dgm:pt>
    <dgm:pt modelId="{1AF58EC4-A7AA-44AC-987A-411C53558F07}" type="sibTrans" cxnId="{2BBEBB0E-2E4D-4BA9-A5D0-CE899F71205E}">
      <dgm:prSet/>
      <dgm:spPr/>
      <dgm:t>
        <a:bodyPr/>
        <a:lstStyle/>
        <a:p>
          <a:endParaRPr lang="en-US"/>
        </a:p>
      </dgm:t>
    </dgm:pt>
    <dgm:pt modelId="{2599031B-4242-4D12-8187-1308B9D7EFF8}">
      <dgm:prSet/>
      <dgm:spPr/>
      <dgm:t>
        <a:bodyPr/>
        <a:lstStyle/>
        <a:p>
          <a:r>
            <a:rPr lang="en-GB" dirty="0"/>
            <a:t>7. Gallagher. (2020). </a:t>
          </a:r>
          <a:r>
            <a:rPr lang="en-GB" i="1" dirty="0"/>
            <a:t>Mastering small business employee engagement </a:t>
          </a:r>
          <a:r>
            <a:rPr lang="en-GB" dirty="0"/>
            <a:t>: 30 quick wins &amp; HR hacks </a:t>
          </a:r>
          <a:r>
            <a:rPr lang="en-GB" dirty="0" err="1"/>
            <a:t>fromt</a:t>
          </a:r>
          <a:r>
            <a:rPr lang="en-GB" dirty="0"/>
            <a:t> an IIP platinum employer. Matador. Accessed (21 November 2022)</a:t>
          </a:r>
          <a:endParaRPr lang="en-US" dirty="0"/>
        </a:p>
      </dgm:t>
    </dgm:pt>
    <dgm:pt modelId="{66539266-842C-487A-A7BA-D947FA35D293}" type="parTrans" cxnId="{A9150D70-95A0-4B9A-9BA1-D0426374A172}">
      <dgm:prSet/>
      <dgm:spPr/>
      <dgm:t>
        <a:bodyPr/>
        <a:lstStyle/>
        <a:p>
          <a:endParaRPr lang="en-US"/>
        </a:p>
      </dgm:t>
    </dgm:pt>
    <dgm:pt modelId="{831E27B3-5C27-4657-A95A-2AA171AC1035}" type="sibTrans" cxnId="{A9150D70-95A0-4B9A-9BA1-D0426374A172}">
      <dgm:prSet/>
      <dgm:spPr/>
      <dgm:t>
        <a:bodyPr/>
        <a:lstStyle/>
        <a:p>
          <a:endParaRPr lang="en-US"/>
        </a:p>
      </dgm:t>
    </dgm:pt>
    <dgm:pt modelId="{8BFE4955-5F9D-4DF8-9B07-BED3944798F8}">
      <dgm:prSet/>
      <dgm:spPr/>
      <dgm:t>
        <a:bodyPr/>
        <a:lstStyle/>
        <a:p>
          <a:r>
            <a:rPr lang="en-GB" dirty="0"/>
            <a:t>8.  IE Business Cases. </a:t>
          </a:r>
          <a:r>
            <a:rPr lang="en-GB" i="1" dirty="0"/>
            <a:t>In Search of Purpose </a:t>
          </a:r>
          <a:r>
            <a:rPr lang="en-GB" dirty="0"/>
            <a:t>: Employee Engagement Through Corporate Social Responsibility at Southlake Financial. (n.d.). Instituto de </a:t>
          </a:r>
          <a:r>
            <a:rPr lang="en-GB" dirty="0" err="1"/>
            <a:t>Empresa</a:t>
          </a:r>
          <a:r>
            <a:rPr lang="en-GB" dirty="0"/>
            <a:t> SL. Accessed ( 23 November 2022)</a:t>
          </a:r>
          <a:endParaRPr lang="en-US" dirty="0"/>
        </a:p>
      </dgm:t>
    </dgm:pt>
    <dgm:pt modelId="{FEEF75DF-385C-43B6-8890-B8FCF3B41309}" type="parTrans" cxnId="{D521D4E8-E4FF-4C69-8E97-19A849AC430C}">
      <dgm:prSet/>
      <dgm:spPr/>
      <dgm:t>
        <a:bodyPr/>
        <a:lstStyle/>
        <a:p>
          <a:endParaRPr lang="en-US"/>
        </a:p>
      </dgm:t>
    </dgm:pt>
    <dgm:pt modelId="{6353BB04-BD50-4154-9710-1C44E5D629A7}" type="sibTrans" cxnId="{D521D4E8-E4FF-4C69-8E97-19A849AC430C}">
      <dgm:prSet/>
      <dgm:spPr/>
      <dgm:t>
        <a:bodyPr/>
        <a:lstStyle/>
        <a:p>
          <a:endParaRPr lang="en-US"/>
        </a:p>
      </dgm:t>
    </dgm:pt>
    <dgm:pt modelId="{01F8A6A8-5FDC-4E06-8A06-4712047C75D4}">
      <dgm:prSet/>
      <dgm:spPr/>
      <dgm:t>
        <a:bodyPr/>
        <a:lstStyle/>
        <a:p>
          <a:r>
            <a:rPr lang="en-US" dirty="0"/>
            <a:t>10.Marriott Bonvoy (2021)</a:t>
          </a:r>
          <a:r>
            <a:rPr lang="en-GB" b="1" i="0" dirty="0"/>
            <a:t> </a:t>
          </a:r>
          <a:r>
            <a:rPr lang="en-GB" b="1" i="1" dirty="0"/>
            <a:t>Marriott International. </a:t>
          </a:r>
          <a:r>
            <a:rPr lang="en-GB" b="1" i="1" dirty="0" err="1"/>
            <a:t>Avaliable</a:t>
          </a:r>
          <a:r>
            <a:rPr lang="en-GB" b="1" i="1" dirty="0"/>
            <a:t> at :https://</a:t>
          </a:r>
          <a:r>
            <a:rPr lang="en-GB" b="1" i="1" dirty="0" err="1"/>
            <a:t>www.marriott.co.uk</a:t>
          </a:r>
          <a:r>
            <a:rPr lang="en-GB" b="1" i="1" dirty="0"/>
            <a:t>/</a:t>
          </a:r>
          <a:r>
            <a:rPr lang="en-GB" b="1" i="1" dirty="0" err="1"/>
            <a:t>default.mi?scid</a:t>
          </a:r>
          <a:r>
            <a:rPr lang="en-GB" b="1" i="1" dirty="0"/>
            <a:t>=013cc7cb-ebcb-4e09-9951-b55a13939d77&amp;gclid=CjwKCAiAp7GcBhA0EiwA9U0mtkcyp4y2UkzAUljdFZxs6BQK0D6LAzpwldXhKeFr2XnTkemPPwk4XRoCPSsQAvD_BwE&amp;gclsrc=</a:t>
          </a:r>
          <a:r>
            <a:rPr lang="en-GB" b="1" i="1" dirty="0" err="1"/>
            <a:t>aw.ds</a:t>
          </a:r>
          <a:endParaRPr lang="en-GB" b="1" i="1" dirty="0"/>
        </a:p>
        <a:p>
          <a:r>
            <a:rPr lang="en-GB" b="1" i="1" dirty="0"/>
            <a:t>Accessed ( 03 December 2022)</a:t>
          </a:r>
          <a:endParaRPr lang="en-US" dirty="0"/>
        </a:p>
      </dgm:t>
    </dgm:pt>
    <dgm:pt modelId="{350186AB-6004-4FD8-8D89-EBBFF48ADF33}" type="parTrans" cxnId="{FBD3A690-280E-4DF2-B6A9-177E1D4E1141}">
      <dgm:prSet/>
      <dgm:spPr/>
      <dgm:t>
        <a:bodyPr/>
        <a:lstStyle/>
        <a:p>
          <a:endParaRPr lang="en-US"/>
        </a:p>
      </dgm:t>
    </dgm:pt>
    <dgm:pt modelId="{5487A64E-7A7B-4E62-8D89-D7287A562894}" type="sibTrans" cxnId="{FBD3A690-280E-4DF2-B6A9-177E1D4E1141}">
      <dgm:prSet/>
      <dgm:spPr/>
      <dgm:t>
        <a:bodyPr/>
        <a:lstStyle/>
        <a:p>
          <a:endParaRPr lang="en-US"/>
        </a:p>
      </dgm:t>
    </dgm:pt>
    <dgm:pt modelId="{5BC2706C-AB27-6245-8AF6-AFD864419D5D}">
      <dgm:prSet/>
      <dgm:spPr/>
      <dgm:t>
        <a:bodyPr/>
        <a:lstStyle/>
        <a:p>
          <a:r>
            <a:rPr lang="en-GB" dirty="0"/>
            <a:t>9  Men, &amp; Bowen, S. A. (2017). </a:t>
          </a:r>
          <a:r>
            <a:rPr lang="en-GB" i="1" dirty="0"/>
            <a:t>Excellence in internal communication management </a:t>
          </a:r>
          <a:r>
            <a:rPr lang="en-GB" dirty="0"/>
            <a:t>(First edition.). Business Expert Press. Accessed ( 20 November 22)</a:t>
          </a:r>
          <a:endParaRPr lang="en-US" dirty="0"/>
        </a:p>
      </dgm:t>
    </dgm:pt>
    <dgm:pt modelId="{41741C36-13CB-CF4B-910B-B2CF670B7C2A}" type="parTrans" cxnId="{40F43252-DBFD-BB4C-8970-12168222639F}">
      <dgm:prSet/>
      <dgm:spPr/>
      <dgm:t>
        <a:bodyPr/>
        <a:lstStyle/>
        <a:p>
          <a:endParaRPr lang="en-GB"/>
        </a:p>
      </dgm:t>
    </dgm:pt>
    <dgm:pt modelId="{312E5584-44E8-0148-A98E-D78D572BD099}" type="sibTrans" cxnId="{40F43252-DBFD-BB4C-8970-12168222639F}">
      <dgm:prSet/>
      <dgm:spPr/>
      <dgm:t>
        <a:bodyPr/>
        <a:lstStyle/>
        <a:p>
          <a:endParaRPr lang="en-GB"/>
        </a:p>
      </dgm:t>
    </dgm:pt>
    <dgm:pt modelId="{DB1E8344-A01D-3943-BD8F-0664E5A69CBC}">
      <dgm:prSet/>
      <dgm:spPr/>
      <dgm:t>
        <a:bodyPr/>
        <a:lstStyle/>
        <a:p>
          <a:r>
            <a:rPr lang="en-US" dirty="0"/>
            <a:t>4..</a:t>
          </a:r>
          <a:r>
            <a:rPr lang="en-US" baseline="0" dirty="0"/>
            <a:t> David R (2020) Marriott’s Quest to inspire Every Employee . Accessed (24 November 2022) Available at: </a:t>
          </a:r>
          <a:r>
            <a:rPr lang="en-GB" baseline="0" dirty="0">
              <a:hlinkClick xmlns:r="http://schemas.openxmlformats.org/officeDocument/2006/relationships" r:id="rId1"/>
            </a:rPr>
            <a:t>https://www.linkedin.com/pulse/marriotts-quest-inspire-every-employee-david-rodriguez/</a:t>
          </a:r>
          <a:r>
            <a:rPr lang="en-GB" baseline="0" dirty="0"/>
            <a:t> .</a:t>
          </a:r>
          <a:endParaRPr lang="en-US" dirty="0"/>
        </a:p>
      </dgm:t>
    </dgm:pt>
    <dgm:pt modelId="{67502F9A-006C-AD44-9134-3930D29E024B}" type="parTrans" cxnId="{87003EEB-B1E8-BC4F-B421-52A8FA98C24C}">
      <dgm:prSet/>
      <dgm:spPr/>
      <dgm:t>
        <a:bodyPr/>
        <a:lstStyle/>
        <a:p>
          <a:endParaRPr lang="en-GB"/>
        </a:p>
      </dgm:t>
    </dgm:pt>
    <dgm:pt modelId="{BE58CCFF-FE7A-AF45-8059-99D0AA3BD39B}" type="sibTrans" cxnId="{87003EEB-B1E8-BC4F-B421-52A8FA98C24C}">
      <dgm:prSet/>
      <dgm:spPr/>
      <dgm:t>
        <a:bodyPr/>
        <a:lstStyle/>
        <a:p>
          <a:endParaRPr lang="en-GB"/>
        </a:p>
      </dgm:t>
    </dgm:pt>
    <dgm:pt modelId="{71DAEAD5-2FD9-0144-A360-5DFF0BBF8B50}">
      <dgm:prSet/>
      <dgm:spPr/>
      <dgm:t>
        <a:bodyPr/>
        <a:lstStyle/>
        <a:p>
          <a:r>
            <a:rPr lang="en-US" dirty="0"/>
            <a:t>3 David Macleod (2021) Engage for </a:t>
          </a:r>
          <a:r>
            <a:rPr lang="en-US" dirty="0" err="1"/>
            <a:t>Successed</a:t>
          </a:r>
          <a:r>
            <a:rPr lang="en-US" dirty="0"/>
            <a:t> . Accessed ( 24 November 2022) </a:t>
          </a:r>
          <a:r>
            <a:rPr lang="en-US" dirty="0" err="1"/>
            <a:t>Avalaible</a:t>
          </a:r>
          <a:r>
            <a:rPr lang="en-US" dirty="0"/>
            <a:t> at: </a:t>
          </a:r>
          <a:r>
            <a:rPr lang="en-GB" dirty="0">
              <a:hlinkClick xmlns:r="http://schemas.openxmlformats.org/officeDocument/2006/relationships" r:id="rId2"/>
            </a:rPr>
            <a:t>https://engageforsuccess.org/what-is-employee-engagement</a:t>
          </a:r>
          <a:r>
            <a:rPr lang="en-GB" dirty="0"/>
            <a:t> </a:t>
          </a:r>
          <a:endParaRPr lang="en-US" dirty="0"/>
        </a:p>
      </dgm:t>
    </dgm:pt>
    <dgm:pt modelId="{BB01AE57-EF02-0344-B477-50391F334635}" type="parTrans" cxnId="{4DA42B73-3465-7A48-8FEE-08761F40DFB0}">
      <dgm:prSet/>
      <dgm:spPr/>
      <dgm:t>
        <a:bodyPr/>
        <a:lstStyle/>
        <a:p>
          <a:endParaRPr lang="en-GB"/>
        </a:p>
      </dgm:t>
    </dgm:pt>
    <dgm:pt modelId="{3ED04E74-8256-7B4F-B313-48E8904C1862}" type="sibTrans" cxnId="{4DA42B73-3465-7A48-8FEE-08761F40DFB0}">
      <dgm:prSet/>
      <dgm:spPr/>
      <dgm:t>
        <a:bodyPr/>
        <a:lstStyle/>
        <a:p>
          <a:endParaRPr lang="en-GB"/>
        </a:p>
      </dgm:t>
    </dgm:pt>
    <dgm:pt modelId="{0AAC685E-ECBC-B94B-A2A1-15D3DF60D7A5}">
      <dgm:prSet/>
      <dgm:spPr/>
      <dgm:t>
        <a:bodyPr/>
        <a:lstStyle/>
        <a:p>
          <a:r>
            <a:rPr lang="en-GB" dirty="0"/>
            <a:t>11 Phin. (2017). </a:t>
          </a:r>
          <a:r>
            <a:rPr lang="en-GB" i="1" dirty="0"/>
            <a:t>Employee Engagement. Accessed </a:t>
          </a:r>
          <a:r>
            <a:rPr lang="en-GB" dirty="0"/>
            <a:t>( 22 November 2022) . Available at: </a:t>
          </a:r>
          <a:r>
            <a:rPr lang="en-GB" dirty="0">
              <a:hlinkClick xmlns:r="http://schemas.openxmlformats.org/officeDocument/2006/relationships" r:id="rId3"/>
            </a:rPr>
            <a:t>https://www.linkedin.com/learning/employee-engagement/3158878?autoplay=true&amp;u=77966930</a:t>
          </a:r>
          <a:r>
            <a:rPr lang="en-GB" dirty="0"/>
            <a:t>  </a:t>
          </a:r>
          <a:endParaRPr lang="en-US" dirty="0"/>
        </a:p>
      </dgm:t>
    </dgm:pt>
    <dgm:pt modelId="{4795736E-7359-3B44-9936-C7319FF7F5C5}" type="parTrans" cxnId="{45ADAAD7-DEC7-F249-B48D-D03C2D2E50D6}">
      <dgm:prSet/>
      <dgm:spPr/>
      <dgm:t>
        <a:bodyPr/>
        <a:lstStyle/>
        <a:p>
          <a:endParaRPr lang="en-GB"/>
        </a:p>
      </dgm:t>
    </dgm:pt>
    <dgm:pt modelId="{E1C2EC58-C7B0-6D47-A178-40EC151675FF}" type="sibTrans" cxnId="{45ADAAD7-DEC7-F249-B48D-D03C2D2E50D6}">
      <dgm:prSet/>
      <dgm:spPr/>
      <dgm:t>
        <a:bodyPr/>
        <a:lstStyle/>
        <a:p>
          <a:endParaRPr lang="en-GB"/>
        </a:p>
      </dgm:t>
    </dgm:pt>
    <dgm:pt modelId="{02A32B62-01AA-5D43-9145-18C347557BCA}">
      <dgm:prSet/>
      <dgm:spPr/>
      <dgm:t>
        <a:bodyPr/>
        <a:lstStyle/>
        <a:p>
          <a:endParaRPr lang="en-GB" dirty="0"/>
        </a:p>
      </dgm:t>
    </dgm:pt>
    <dgm:pt modelId="{FCFFBD85-8383-F440-A107-BED72D00E255}" type="sibTrans" cxnId="{AD36D2CD-2246-7D4A-9AEA-B0FD1EF65F84}">
      <dgm:prSet/>
      <dgm:spPr/>
      <dgm:t>
        <a:bodyPr/>
        <a:lstStyle/>
        <a:p>
          <a:endParaRPr lang="en-GB"/>
        </a:p>
      </dgm:t>
    </dgm:pt>
    <dgm:pt modelId="{655B0D19-7509-DD4D-A00B-97B96DE70C32}" type="parTrans" cxnId="{AD36D2CD-2246-7D4A-9AEA-B0FD1EF65F84}">
      <dgm:prSet/>
      <dgm:spPr/>
      <dgm:t>
        <a:bodyPr/>
        <a:lstStyle/>
        <a:p>
          <a:endParaRPr lang="en-GB"/>
        </a:p>
      </dgm:t>
    </dgm:pt>
    <dgm:pt modelId="{0B2DFF65-CE38-FB49-9960-6C87D1E216F4}" type="pres">
      <dgm:prSet presAssocID="{B17F2732-EB0B-422C-A1CE-DCC1147EB9BC}" presName="linear" presStyleCnt="0">
        <dgm:presLayoutVars>
          <dgm:animLvl val="lvl"/>
          <dgm:resizeHandles val="exact"/>
        </dgm:presLayoutVars>
      </dgm:prSet>
      <dgm:spPr/>
    </dgm:pt>
    <dgm:pt modelId="{91FA683A-9816-0348-8A29-48C2C021CA2E}" type="pres">
      <dgm:prSet presAssocID="{9F810107-AACA-43B2-A2BA-F1D2AF464176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16BBB356-1C94-5646-8797-EE62B8EFCA38}" type="pres">
      <dgm:prSet presAssocID="{EBFD6877-2079-43C2-884A-D742CDF1DE60}" presName="spacer" presStyleCnt="0"/>
      <dgm:spPr/>
    </dgm:pt>
    <dgm:pt modelId="{C9EC2AE1-F645-E94A-94A9-6D91823EA4DF}" type="pres">
      <dgm:prSet presAssocID="{CC643448-EB56-41A6-BFDB-63EF1C2BBAC7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5FEF6C54-E354-9B42-8838-624D9B41CD73}" type="pres">
      <dgm:prSet presAssocID="{BBFACE5C-C5C1-4C25-8D39-DF5C7CEA2CCE}" presName="spacer" presStyleCnt="0"/>
      <dgm:spPr/>
    </dgm:pt>
    <dgm:pt modelId="{0E01812E-9F39-D541-ABE4-E789E85EC96E}" type="pres">
      <dgm:prSet presAssocID="{71DAEAD5-2FD9-0144-A360-5DFF0BBF8B50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FD954212-2014-6D4D-9274-BC01D363AB62}" type="pres">
      <dgm:prSet presAssocID="{3ED04E74-8256-7B4F-B313-48E8904C1862}" presName="spacer" presStyleCnt="0"/>
      <dgm:spPr/>
    </dgm:pt>
    <dgm:pt modelId="{3AADC940-8F3F-E54C-9C55-DB0E01EF52BC}" type="pres">
      <dgm:prSet presAssocID="{480F1C1C-4E16-4FA9-A611-BDE00A121AA8}" presName="parentText" presStyleLbl="node1" presStyleIdx="3" presStyleCnt="12" custLinFactY="121800" custLinFactNeighborY="200000">
        <dgm:presLayoutVars>
          <dgm:chMax val="0"/>
          <dgm:bulletEnabled val="1"/>
        </dgm:presLayoutVars>
      </dgm:prSet>
      <dgm:spPr/>
    </dgm:pt>
    <dgm:pt modelId="{683C7C3B-66C9-6847-AD2D-3CCB3CD7B4C5}" type="pres">
      <dgm:prSet presAssocID="{1F209459-87C0-4380-ADA5-2DC093B1CAAF}" presName="spacer" presStyleCnt="0"/>
      <dgm:spPr/>
    </dgm:pt>
    <dgm:pt modelId="{58B5A4F8-E397-434F-87D5-7D912C36B90C}" type="pres">
      <dgm:prSet presAssocID="{928A968E-7738-46B5-A240-072446DD624B}" presName="parentText" presStyleLbl="node1" presStyleIdx="4" presStyleCnt="12" custLinFactY="124216" custLinFactNeighborX="-515" custLinFactNeighborY="200000">
        <dgm:presLayoutVars>
          <dgm:chMax val="0"/>
          <dgm:bulletEnabled val="1"/>
        </dgm:presLayoutVars>
      </dgm:prSet>
      <dgm:spPr/>
    </dgm:pt>
    <dgm:pt modelId="{3BA83F6A-DAA3-1A4C-AE83-AE2C36FC2515}" type="pres">
      <dgm:prSet presAssocID="{1AF58EC4-A7AA-44AC-987A-411C53558F07}" presName="spacer" presStyleCnt="0"/>
      <dgm:spPr/>
    </dgm:pt>
    <dgm:pt modelId="{33A9C88C-759F-D840-88E5-6958D17EA854}" type="pres">
      <dgm:prSet presAssocID="{2599031B-4242-4D12-8187-1308B9D7EFF8}" presName="parentText" presStyleLbl="node1" presStyleIdx="5" presStyleCnt="12" custLinFactY="114176" custLinFactNeighborX="-257" custLinFactNeighborY="200000">
        <dgm:presLayoutVars>
          <dgm:chMax val="0"/>
          <dgm:bulletEnabled val="1"/>
        </dgm:presLayoutVars>
      </dgm:prSet>
      <dgm:spPr/>
    </dgm:pt>
    <dgm:pt modelId="{85A76F3B-2186-114F-B3FD-C0839AD4E408}" type="pres">
      <dgm:prSet presAssocID="{831E27B3-5C27-4657-A95A-2AA171AC1035}" presName="spacer" presStyleCnt="0"/>
      <dgm:spPr/>
    </dgm:pt>
    <dgm:pt modelId="{8D4BE4D5-D7FC-EA44-8172-72CC6A532438}" type="pres">
      <dgm:prSet presAssocID="{8BFE4955-5F9D-4DF8-9B07-BED3944798F8}" presName="parentText" presStyleLbl="node1" presStyleIdx="6" presStyleCnt="12" custLinFactY="120917" custLinFactNeighborX="-515" custLinFactNeighborY="200000">
        <dgm:presLayoutVars>
          <dgm:chMax val="0"/>
          <dgm:bulletEnabled val="1"/>
        </dgm:presLayoutVars>
      </dgm:prSet>
      <dgm:spPr/>
    </dgm:pt>
    <dgm:pt modelId="{72EF7BB2-BD5E-714F-AAA5-71A468AF9C0B}" type="pres">
      <dgm:prSet presAssocID="{6353BB04-BD50-4154-9710-1C44E5D629A7}" presName="spacer" presStyleCnt="0"/>
      <dgm:spPr/>
    </dgm:pt>
    <dgm:pt modelId="{2D66FE40-2EF0-3343-A6F7-77AFA52A6FF5}" type="pres">
      <dgm:prSet presAssocID="{5BC2706C-AB27-6245-8AF6-AFD864419D5D}" presName="parentText" presStyleLbl="node1" presStyleIdx="7" presStyleCnt="12" custLinFactY="110805" custLinFactNeighborX="-257" custLinFactNeighborY="200000">
        <dgm:presLayoutVars>
          <dgm:chMax val="0"/>
          <dgm:bulletEnabled val="1"/>
        </dgm:presLayoutVars>
      </dgm:prSet>
      <dgm:spPr/>
    </dgm:pt>
    <dgm:pt modelId="{422908D0-7807-DE42-AD40-6C0CA5E5BF02}" type="pres">
      <dgm:prSet presAssocID="{312E5584-44E8-0148-A98E-D78D572BD099}" presName="spacer" presStyleCnt="0"/>
      <dgm:spPr/>
    </dgm:pt>
    <dgm:pt modelId="{DEB5DCAF-255B-C34C-8D49-6DE98B359E4F}" type="pres">
      <dgm:prSet presAssocID="{01F8A6A8-5FDC-4E06-8A06-4712047C75D4}" presName="parentText" presStyleLbl="node1" presStyleIdx="8" presStyleCnt="12" custLinFactY="108750" custLinFactNeighborX="-293" custLinFactNeighborY="200000">
        <dgm:presLayoutVars>
          <dgm:chMax val="0"/>
          <dgm:bulletEnabled val="1"/>
        </dgm:presLayoutVars>
      </dgm:prSet>
      <dgm:spPr/>
    </dgm:pt>
    <dgm:pt modelId="{54859130-F6B7-2F40-BB1E-2B722ED4B424}" type="pres">
      <dgm:prSet presAssocID="{5487A64E-7A7B-4E62-8D89-D7287A562894}" presName="spacer" presStyleCnt="0"/>
      <dgm:spPr/>
    </dgm:pt>
    <dgm:pt modelId="{DB934632-7FAB-A94E-B8AC-ED4EFB456810}" type="pres">
      <dgm:prSet presAssocID="{02A32B62-01AA-5D43-9145-18C347557BCA}" presName="parentText" presStyleLbl="node1" presStyleIdx="9" presStyleCnt="12" custLinFactY="124971" custLinFactNeighborX="1610" custLinFactNeighborY="200000">
        <dgm:presLayoutVars>
          <dgm:chMax val="0"/>
          <dgm:bulletEnabled val="1"/>
        </dgm:presLayoutVars>
      </dgm:prSet>
      <dgm:spPr/>
    </dgm:pt>
    <dgm:pt modelId="{B1F9E9DF-8FF4-D540-81AF-7636480B7560}" type="pres">
      <dgm:prSet presAssocID="{FCFFBD85-8383-F440-A107-BED72D00E255}" presName="spacer" presStyleCnt="0"/>
      <dgm:spPr/>
    </dgm:pt>
    <dgm:pt modelId="{3292A67D-FE9E-8E4B-9BA5-791C6292E83D}" type="pres">
      <dgm:prSet presAssocID="{0AAC685E-ECBC-B94B-A2A1-15D3DF60D7A5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E74EC198-4192-6B43-8D05-EEC682E09BF2}" type="pres">
      <dgm:prSet presAssocID="{E1C2EC58-C7B0-6D47-A178-40EC151675FF}" presName="spacer" presStyleCnt="0"/>
      <dgm:spPr/>
    </dgm:pt>
    <dgm:pt modelId="{9297808E-E328-0448-8119-59F1DBEA665B}" type="pres">
      <dgm:prSet presAssocID="{DB1E8344-A01D-3943-BD8F-0664E5A69CBC}" presName="parentText" presStyleLbl="node1" presStyleIdx="11" presStyleCnt="12" custLinFactY="-800000" custLinFactNeighborX="-188" custLinFactNeighborY="-828134">
        <dgm:presLayoutVars>
          <dgm:chMax val="0"/>
          <dgm:bulletEnabled val="1"/>
        </dgm:presLayoutVars>
      </dgm:prSet>
      <dgm:spPr/>
    </dgm:pt>
  </dgm:ptLst>
  <dgm:cxnLst>
    <dgm:cxn modelId="{77C8020E-FB1E-2C48-AE5F-20E814E7335B}" type="presOf" srcId="{01F8A6A8-5FDC-4E06-8A06-4712047C75D4}" destId="{DEB5DCAF-255B-C34C-8D49-6DE98B359E4F}" srcOrd="0" destOrd="0" presId="urn:microsoft.com/office/officeart/2005/8/layout/vList2"/>
    <dgm:cxn modelId="{2BBEBB0E-2E4D-4BA9-A5D0-CE899F71205E}" srcId="{B17F2732-EB0B-422C-A1CE-DCC1147EB9BC}" destId="{928A968E-7738-46B5-A240-072446DD624B}" srcOrd="4" destOrd="0" parTransId="{B0218C8B-5EFA-47E4-9FD7-A3CF44A9A105}" sibTransId="{1AF58EC4-A7AA-44AC-987A-411C53558F07}"/>
    <dgm:cxn modelId="{241B7316-CEE4-D940-B3E4-1C4C6DB940E9}" type="presOf" srcId="{5BC2706C-AB27-6245-8AF6-AFD864419D5D}" destId="{2D66FE40-2EF0-3343-A6F7-77AFA52A6FF5}" srcOrd="0" destOrd="0" presId="urn:microsoft.com/office/officeart/2005/8/layout/vList2"/>
    <dgm:cxn modelId="{7D26C730-9EC5-E043-A41D-9847F5BA8D7C}" type="presOf" srcId="{71DAEAD5-2FD9-0144-A360-5DFF0BBF8B50}" destId="{0E01812E-9F39-D541-ABE4-E789E85EC96E}" srcOrd="0" destOrd="0" presId="urn:microsoft.com/office/officeart/2005/8/layout/vList2"/>
    <dgm:cxn modelId="{9093E33A-21E8-4F6E-A2BB-26719948094B}" srcId="{B17F2732-EB0B-422C-A1CE-DCC1147EB9BC}" destId="{480F1C1C-4E16-4FA9-A611-BDE00A121AA8}" srcOrd="3" destOrd="0" parTransId="{457E2378-CFD8-41FB-86D6-54450D81C9C6}" sibTransId="{1F209459-87C0-4380-ADA5-2DC093B1CAAF}"/>
    <dgm:cxn modelId="{F3D3F143-6050-CD49-B613-413D3735A162}" type="presOf" srcId="{CC643448-EB56-41A6-BFDB-63EF1C2BBAC7}" destId="{C9EC2AE1-F645-E94A-94A9-6D91823EA4DF}" srcOrd="0" destOrd="0" presId="urn:microsoft.com/office/officeart/2005/8/layout/vList2"/>
    <dgm:cxn modelId="{3F21EA44-2024-7249-9146-336CC57762A4}" type="presOf" srcId="{8BFE4955-5F9D-4DF8-9B07-BED3944798F8}" destId="{8D4BE4D5-D7FC-EA44-8172-72CC6A532438}" srcOrd="0" destOrd="0" presId="urn:microsoft.com/office/officeart/2005/8/layout/vList2"/>
    <dgm:cxn modelId="{7F192E4D-A063-4746-99C5-9132B8500E3D}" type="presOf" srcId="{9F810107-AACA-43B2-A2BA-F1D2AF464176}" destId="{91FA683A-9816-0348-8A29-48C2C021CA2E}" srcOrd="0" destOrd="0" presId="urn:microsoft.com/office/officeart/2005/8/layout/vList2"/>
    <dgm:cxn modelId="{40F43252-DBFD-BB4C-8970-12168222639F}" srcId="{B17F2732-EB0B-422C-A1CE-DCC1147EB9BC}" destId="{5BC2706C-AB27-6245-8AF6-AFD864419D5D}" srcOrd="7" destOrd="0" parTransId="{41741C36-13CB-CF4B-910B-B2CF670B7C2A}" sibTransId="{312E5584-44E8-0148-A98E-D78D572BD099}"/>
    <dgm:cxn modelId="{C3F3F861-369D-476B-AC69-F573B570131C}" srcId="{B17F2732-EB0B-422C-A1CE-DCC1147EB9BC}" destId="{CC643448-EB56-41A6-BFDB-63EF1C2BBAC7}" srcOrd="1" destOrd="0" parTransId="{5A7F2745-EE0B-42AA-B2BF-BFBD3F88A61F}" sibTransId="{BBFACE5C-C5C1-4C25-8D39-DF5C7CEA2CCE}"/>
    <dgm:cxn modelId="{A9150D70-95A0-4B9A-9BA1-D0426374A172}" srcId="{B17F2732-EB0B-422C-A1CE-DCC1147EB9BC}" destId="{2599031B-4242-4D12-8187-1308B9D7EFF8}" srcOrd="5" destOrd="0" parTransId="{66539266-842C-487A-A7BA-D947FA35D293}" sibTransId="{831E27B3-5C27-4657-A95A-2AA171AC1035}"/>
    <dgm:cxn modelId="{4DA42B73-3465-7A48-8FEE-08761F40DFB0}" srcId="{B17F2732-EB0B-422C-A1CE-DCC1147EB9BC}" destId="{71DAEAD5-2FD9-0144-A360-5DFF0BBF8B50}" srcOrd="2" destOrd="0" parTransId="{BB01AE57-EF02-0344-B477-50391F334635}" sibTransId="{3ED04E74-8256-7B4F-B313-48E8904C1862}"/>
    <dgm:cxn modelId="{AE187B7C-7152-C347-931C-BF31A1F2C07A}" type="presOf" srcId="{B17F2732-EB0B-422C-A1CE-DCC1147EB9BC}" destId="{0B2DFF65-CE38-FB49-9960-6C87D1E216F4}" srcOrd="0" destOrd="0" presId="urn:microsoft.com/office/officeart/2005/8/layout/vList2"/>
    <dgm:cxn modelId="{FBD3A690-280E-4DF2-B6A9-177E1D4E1141}" srcId="{B17F2732-EB0B-422C-A1CE-DCC1147EB9BC}" destId="{01F8A6A8-5FDC-4E06-8A06-4712047C75D4}" srcOrd="8" destOrd="0" parTransId="{350186AB-6004-4FD8-8D89-EBBFF48ADF33}" sibTransId="{5487A64E-7A7B-4E62-8D89-D7287A562894}"/>
    <dgm:cxn modelId="{AB6AB0AE-40DF-7F47-9DC8-7DACC75E307E}" type="presOf" srcId="{480F1C1C-4E16-4FA9-A611-BDE00A121AA8}" destId="{3AADC940-8F3F-E54C-9C55-DB0E01EF52BC}" srcOrd="0" destOrd="0" presId="urn:microsoft.com/office/officeart/2005/8/layout/vList2"/>
    <dgm:cxn modelId="{9AFB8BB4-FB67-5641-B054-954258A3C5F2}" type="presOf" srcId="{2599031B-4242-4D12-8187-1308B9D7EFF8}" destId="{33A9C88C-759F-D840-88E5-6958D17EA854}" srcOrd="0" destOrd="0" presId="urn:microsoft.com/office/officeart/2005/8/layout/vList2"/>
    <dgm:cxn modelId="{AD36D2CD-2246-7D4A-9AEA-B0FD1EF65F84}" srcId="{B17F2732-EB0B-422C-A1CE-DCC1147EB9BC}" destId="{02A32B62-01AA-5D43-9145-18C347557BCA}" srcOrd="9" destOrd="0" parTransId="{655B0D19-7509-DD4D-A00B-97B96DE70C32}" sibTransId="{FCFFBD85-8383-F440-A107-BED72D00E255}"/>
    <dgm:cxn modelId="{63562ED7-3A62-974A-A11F-69B49F7B0875}" type="presOf" srcId="{02A32B62-01AA-5D43-9145-18C347557BCA}" destId="{DB934632-7FAB-A94E-B8AC-ED4EFB456810}" srcOrd="0" destOrd="0" presId="urn:microsoft.com/office/officeart/2005/8/layout/vList2"/>
    <dgm:cxn modelId="{45ADAAD7-DEC7-F249-B48D-D03C2D2E50D6}" srcId="{B17F2732-EB0B-422C-A1CE-DCC1147EB9BC}" destId="{0AAC685E-ECBC-B94B-A2A1-15D3DF60D7A5}" srcOrd="10" destOrd="0" parTransId="{4795736E-7359-3B44-9936-C7319FF7F5C5}" sibTransId="{E1C2EC58-C7B0-6D47-A178-40EC151675FF}"/>
    <dgm:cxn modelId="{9485ECDC-55C1-8640-9E3A-0152B10476E9}" type="presOf" srcId="{0AAC685E-ECBC-B94B-A2A1-15D3DF60D7A5}" destId="{3292A67D-FE9E-8E4B-9BA5-791C6292E83D}" srcOrd="0" destOrd="0" presId="urn:microsoft.com/office/officeart/2005/8/layout/vList2"/>
    <dgm:cxn modelId="{66FCB1E2-E6F4-45E5-BD62-B6917ED26011}" srcId="{B17F2732-EB0B-422C-A1CE-DCC1147EB9BC}" destId="{9F810107-AACA-43B2-A2BA-F1D2AF464176}" srcOrd="0" destOrd="0" parTransId="{2C3C203C-58E2-4E83-A696-DFABD1E75DD3}" sibTransId="{EBFD6877-2079-43C2-884A-D742CDF1DE60}"/>
    <dgm:cxn modelId="{D521D4E8-E4FF-4C69-8E97-19A849AC430C}" srcId="{B17F2732-EB0B-422C-A1CE-DCC1147EB9BC}" destId="{8BFE4955-5F9D-4DF8-9B07-BED3944798F8}" srcOrd="6" destOrd="0" parTransId="{FEEF75DF-385C-43B6-8890-B8FCF3B41309}" sibTransId="{6353BB04-BD50-4154-9710-1C44E5D629A7}"/>
    <dgm:cxn modelId="{87003EEB-B1E8-BC4F-B421-52A8FA98C24C}" srcId="{B17F2732-EB0B-422C-A1CE-DCC1147EB9BC}" destId="{DB1E8344-A01D-3943-BD8F-0664E5A69CBC}" srcOrd="11" destOrd="0" parTransId="{67502F9A-006C-AD44-9134-3930D29E024B}" sibTransId="{BE58CCFF-FE7A-AF45-8059-99D0AA3BD39B}"/>
    <dgm:cxn modelId="{445072F6-A97F-A447-BB97-6771BAD51B1B}" type="presOf" srcId="{DB1E8344-A01D-3943-BD8F-0664E5A69CBC}" destId="{9297808E-E328-0448-8119-59F1DBEA665B}" srcOrd="0" destOrd="0" presId="urn:microsoft.com/office/officeart/2005/8/layout/vList2"/>
    <dgm:cxn modelId="{9A934AFE-6D83-8943-A52E-5D8CEA6C286D}" type="presOf" srcId="{928A968E-7738-46B5-A240-072446DD624B}" destId="{58B5A4F8-E397-434F-87D5-7D912C36B90C}" srcOrd="0" destOrd="0" presId="urn:microsoft.com/office/officeart/2005/8/layout/vList2"/>
    <dgm:cxn modelId="{D2F9755C-13B9-134A-A8FE-F993FECC6825}" type="presParOf" srcId="{0B2DFF65-CE38-FB49-9960-6C87D1E216F4}" destId="{91FA683A-9816-0348-8A29-48C2C021CA2E}" srcOrd="0" destOrd="0" presId="urn:microsoft.com/office/officeart/2005/8/layout/vList2"/>
    <dgm:cxn modelId="{8B6CF758-D7D1-7541-AB16-67090B27E682}" type="presParOf" srcId="{0B2DFF65-CE38-FB49-9960-6C87D1E216F4}" destId="{16BBB356-1C94-5646-8797-EE62B8EFCA38}" srcOrd="1" destOrd="0" presId="urn:microsoft.com/office/officeart/2005/8/layout/vList2"/>
    <dgm:cxn modelId="{0380E896-B0AA-EC4F-80E0-85DCEB32A51B}" type="presParOf" srcId="{0B2DFF65-CE38-FB49-9960-6C87D1E216F4}" destId="{C9EC2AE1-F645-E94A-94A9-6D91823EA4DF}" srcOrd="2" destOrd="0" presId="urn:microsoft.com/office/officeart/2005/8/layout/vList2"/>
    <dgm:cxn modelId="{9E6BB26D-C0A4-0041-A9E7-ED9DE587801A}" type="presParOf" srcId="{0B2DFF65-CE38-FB49-9960-6C87D1E216F4}" destId="{5FEF6C54-E354-9B42-8838-624D9B41CD73}" srcOrd="3" destOrd="0" presId="urn:microsoft.com/office/officeart/2005/8/layout/vList2"/>
    <dgm:cxn modelId="{8E70530C-488A-224D-A634-F0B35E464836}" type="presParOf" srcId="{0B2DFF65-CE38-FB49-9960-6C87D1E216F4}" destId="{0E01812E-9F39-D541-ABE4-E789E85EC96E}" srcOrd="4" destOrd="0" presId="urn:microsoft.com/office/officeart/2005/8/layout/vList2"/>
    <dgm:cxn modelId="{04BA6736-8D04-5744-8561-EE34FF273DB9}" type="presParOf" srcId="{0B2DFF65-CE38-FB49-9960-6C87D1E216F4}" destId="{FD954212-2014-6D4D-9274-BC01D363AB62}" srcOrd="5" destOrd="0" presId="urn:microsoft.com/office/officeart/2005/8/layout/vList2"/>
    <dgm:cxn modelId="{A2211248-0FEE-8049-BBB3-1C2032BA6B80}" type="presParOf" srcId="{0B2DFF65-CE38-FB49-9960-6C87D1E216F4}" destId="{3AADC940-8F3F-E54C-9C55-DB0E01EF52BC}" srcOrd="6" destOrd="0" presId="urn:microsoft.com/office/officeart/2005/8/layout/vList2"/>
    <dgm:cxn modelId="{417ABEAF-64FB-C549-8930-56C341BB44BA}" type="presParOf" srcId="{0B2DFF65-CE38-FB49-9960-6C87D1E216F4}" destId="{683C7C3B-66C9-6847-AD2D-3CCB3CD7B4C5}" srcOrd="7" destOrd="0" presId="urn:microsoft.com/office/officeart/2005/8/layout/vList2"/>
    <dgm:cxn modelId="{CE5C838A-17F3-1A4B-A8A0-87AB6C4FB711}" type="presParOf" srcId="{0B2DFF65-CE38-FB49-9960-6C87D1E216F4}" destId="{58B5A4F8-E397-434F-87D5-7D912C36B90C}" srcOrd="8" destOrd="0" presId="urn:microsoft.com/office/officeart/2005/8/layout/vList2"/>
    <dgm:cxn modelId="{633F4A5C-84D4-4041-90BA-6E13616CEA5A}" type="presParOf" srcId="{0B2DFF65-CE38-FB49-9960-6C87D1E216F4}" destId="{3BA83F6A-DAA3-1A4C-AE83-AE2C36FC2515}" srcOrd="9" destOrd="0" presId="urn:microsoft.com/office/officeart/2005/8/layout/vList2"/>
    <dgm:cxn modelId="{4B1224DE-3D2C-C94A-84F7-3A22F447E7FE}" type="presParOf" srcId="{0B2DFF65-CE38-FB49-9960-6C87D1E216F4}" destId="{33A9C88C-759F-D840-88E5-6958D17EA854}" srcOrd="10" destOrd="0" presId="urn:microsoft.com/office/officeart/2005/8/layout/vList2"/>
    <dgm:cxn modelId="{599F47DB-335F-5A49-9339-561BAB6085DD}" type="presParOf" srcId="{0B2DFF65-CE38-FB49-9960-6C87D1E216F4}" destId="{85A76F3B-2186-114F-B3FD-C0839AD4E408}" srcOrd="11" destOrd="0" presId="urn:microsoft.com/office/officeart/2005/8/layout/vList2"/>
    <dgm:cxn modelId="{73399F17-CEBE-B74F-A643-495B6BDB3669}" type="presParOf" srcId="{0B2DFF65-CE38-FB49-9960-6C87D1E216F4}" destId="{8D4BE4D5-D7FC-EA44-8172-72CC6A532438}" srcOrd="12" destOrd="0" presId="urn:microsoft.com/office/officeart/2005/8/layout/vList2"/>
    <dgm:cxn modelId="{5231CF27-AF61-0E4F-809B-35AF28ADB220}" type="presParOf" srcId="{0B2DFF65-CE38-FB49-9960-6C87D1E216F4}" destId="{72EF7BB2-BD5E-714F-AAA5-71A468AF9C0B}" srcOrd="13" destOrd="0" presId="urn:microsoft.com/office/officeart/2005/8/layout/vList2"/>
    <dgm:cxn modelId="{6FE8BB2C-0F20-A549-8B5C-D7C90E5D6A15}" type="presParOf" srcId="{0B2DFF65-CE38-FB49-9960-6C87D1E216F4}" destId="{2D66FE40-2EF0-3343-A6F7-77AFA52A6FF5}" srcOrd="14" destOrd="0" presId="urn:microsoft.com/office/officeart/2005/8/layout/vList2"/>
    <dgm:cxn modelId="{B38ACD37-C28E-D04D-9D29-87E038DBEFC8}" type="presParOf" srcId="{0B2DFF65-CE38-FB49-9960-6C87D1E216F4}" destId="{422908D0-7807-DE42-AD40-6C0CA5E5BF02}" srcOrd="15" destOrd="0" presId="urn:microsoft.com/office/officeart/2005/8/layout/vList2"/>
    <dgm:cxn modelId="{CE85C7C8-F349-5F4B-892B-AA0FF9E82A4E}" type="presParOf" srcId="{0B2DFF65-CE38-FB49-9960-6C87D1E216F4}" destId="{DEB5DCAF-255B-C34C-8D49-6DE98B359E4F}" srcOrd="16" destOrd="0" presId="urn:microsoft.com/office/officeart/2005/8/layout/vList2"/>
    <dgm:cxn modelId="{68D299AB-FF89-EA46-8FBC-A352F9B759B8}" type="presParOf" srcId="{0B2DFF65-CE38-FB49-9960-6C87D1E216F4}" destId="{54859130-F6B7-2F40-BB1E-2B722ED4B424}" srcOrd="17" destOrd="0" presId="urn:microsoft.com/office/officeart/2005/8/layout/vList2"/>
    <dgm:cxn modelId="{D9E85EA0-1410-0645-882F-89289831BFA9}" type="presParOf" srcId="{0B2DFF65-CE38-FB49-9960-6C87D1E216F4}" destId="{DB934632-7FAB-A94E-B8AC-ED4EFB456810}" srcOrd="18" destOrd="0" presId="urn:microsoft.com/office/officeart/2005/8/layout/vList2"/>
    <dgm:cxn modelId="{C9D624B2-0214-2744-99E8-EFF6B2410A37}" type="presParOf" srcId="{0B2DFF65-CE38-FB49-9960-6C87D1E216F4}" destId="{B1F9E9DF-8FF4-D540-81AF-7636480B7560}" srcOrd="19" destOrd="0" presId="urn:microsoft.com/office/officeart/2005/8/layout/vList2"/>
    <dgm:cxn modelId="{EA3C27AB-953C-EB41-B250-B828DBBE7E26}" type="presParOf" srcId="{0B2DFF65-CE38-FB49-9960-6C87D1E216F4}" destId="{3292A67D-FE9E-8E4B-9BA5-791C6292E83D}" srcOrd="20" destOrd="0" presId="urn:microsoft.com/office/officeart/2005/8/layout/vList2"/>
    <dgm:cxn modelId="{4EF2EB6E-5E85-8F43-BA85-36BC7B115261}" type="presParOf" srcId="{0B2DFF65-CE38-FB49-9960-6C87D1E216F4}" destId="{E74EC198-4192-6B43-8D05-EEC682E09BF2}" srcOrd="21" destOrd="0" presId="urn:microsoft.com/office/officeart/2005/8/layout/vList2"/>
    <dgm:cxn modelId="{0C4E00BA-C180-8548-91AE-0C2717119A23}" type="presParOf" srcId="{0B2DFF65-CE38-FB49-9960-6C87D1E216F4}" destId="{9297808E-E328-0448-8119-59F1DBEA665B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DA36B-9249-294E-9F8D-BA65D81F1EEE}">
      <dsp:nvSpPr>
        <dsp:cNvPr id="0" name=""/>
        <dsp:cNvSpPr/>
      </dsp:nvSpPr>
      <dsp:spPr>
        <a:xfrm>
          <a:off x="0" y="1019229"/>
          <a:ext cx="2485907" cy="15785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99F1A6-91E2-EF4A-86CC-E438697A61BF}">
      <dsp:nvSpPr>
        <dsp:cNvPr id="0" name=""/>
        <dsp:cNvSpPr/>
      </dsp:nvSpPr>
      <dsp:spPr>
        <a:xfrm>
          <a:off x="276211" y="1281630"/>
          <a:ext cx="2485907" cy="15785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David MacLeod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(David Macleod 2021)</a:t>
          </a:r>
        </a:p>
      </dsp:txBody>
      <dsp:txXfrm>
        <a:off x="322445" y="1327864"/>
        <a:ext cx="2393439" cy="1486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A683A-9816-0348-8A29-48C2C021CA2E}">
      <dsp:nvSpPr>
        <dsp:cNvPr id="0" name=""/>
        <dsp:cNvSpPr/>
      </dsp:nvSpPr>
      <dsp:spPr>
        <a:xfrm>
          <a:off x="0" y="747813"/>
          <a:ext cx="5732205" cy="365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1</a:t>
          </a:r>
          <a:r>
            <a:rPr lang="en-GB" sz="600" kern="1200" dirty="0"/>
            <a:t>  Bridger. (2018). </a:t>
          </a:r>
          <a:r>
            <a:rPr lang="en-GB" sz="600" i="1" kern="1200" dirty="0"/>
            <a:t>Employee engagement : </a:t>
          </a:r>
          <a:r>
            <a:rPr lang="en-GB" sz="600" i="0" kern="1200" dirty="0"/>
            <a:t>a practical introduction </a:t>
          </a:r>
          <a:r>
            <a:rPr lang="en-GB" sz="600" kern="1200" dirty="0"/>
            <a:t>(Second edition.). Kogan Page Limited. Accessed (20 November 2022)</a:t>
          </a:r>
          <a:endParaRPr lang="en-US" sz="600" kern="1200" dirty="0"/>
        </a:p>
      </dsp:txBody>
      <dsp:txXfrm>
        <a:off x="17837" y="765650"/>
        <a:ext cx="5696531" cy="329722"/>
      </dsp:txXfrm>
    </dsp:sp>
    <dsp:sp modelId="{C9EC2AE1-F645-E94A-94A9-6D91823EA4DF}">
      <dsp:nvSpPr>
        <dsp:cNvPr id="0" name=""/>
        <dsp:cNvSpPr/>
      </dsp:nvSpPr>
      <dsp:spPr>
        <a:xfrm>
          <a:off x="0" y="1130490"/>
          <a:ext cx="5732205" cy="365396"/>
        </a:xfrm>
        <a:prstGeom prst="roundRect">
          <a:avLst/>
        </a:prstGeom>
        <a:solidFill>
          <a:schemeClr val="accent2">
            <a:hueOff val="138861"/>
            <a:satOff val="-59"/>
            <a:lumOff val="6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2</a:t>
          </a:r>
          <a:r>
            <a:rPr lang="en-GB" sz="600" kern="1200" dirty="0"/>
            <a:t>  Carrillo. (2019). </a:t>
          </a:r>
          <a:r>
            <a:rPr lang="en-GB" sz="600" i="1" kern="1200" dirty="0"/>
            <a:t>The relationship factor in safety leadership </a:t>
          </a:r>
          <a:r>
            <a:rPr lang="en-GB" sz="600" kern="1200" dirty="0"/>
            <a:t>: achieving success through employee engagement. Routledge. Accessed ( 23 November 2022)</a:t>
          </a:r>
          <a:endParaRPr lang="en-US" sz="600" kern="1200" dirty="0"/>
        </a:p>
      </dsp:txBody>
      <dsp:txXfrm>
        <a:off x="17837" y="1148327"/>
        <a:ext cx="5696531" cy="329722"/>
      </dsp:txXfrm>
    </dsp:sp>
    <dsp:sp modelId="{0E01812E-9F39-D541-ABE4-E789E85EC96E}">
      <dsp:nvSpPr>
        <dsp:cNvPr id="0" name=""/>
        <dsp:cNvSpPr/>
      </dsp:nvSpPr>
      <dsp:spPr>
        <a:xfrm>
          <a:off x="0" y="1513166"/>
          <a:ext cx="5732205" cy="365396"/>
        </a:xfrm>
        <a:prstGeom prst="roundRect">
          <a:avLst/>
        </a:prstGeom>
        <a:solidFill>
          <a:schemeClr val="accent2">
            <a:hueOff val="277723"/>
            <a:satOff val="-119"/>
            <a:lumOff val="12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3 David Macleod (2021) Engage for </a:t>
          </a:r>
          <a:r>
            <a:rPr lang="en-US" sz="600" kern="1200" dirty="0" err="1"/>
            <a:t>Successed</a:t>
          </a:r>
          <a:r>
            <a:rPr lang="en-US" sz="600" kern="1200" dirty="0"/>
            <a:t> . Accessed ( 24 November 2022) </a:t>
          </a:r>
          <a:r>
            <a:rPr lang="en-US" sz="600" kern="1200" dirty="0" err="1"/>
            <a:t>Avalaible</a:t>
          </a:r>
          <a:r>
            <a:rPr lang="en-US" sz="600" kern="1200" dirty="0"/>
            <a:t> at: </a:t>
          </a:r>
          <a:r>
            <a:rPr lang="en-GB" sz="600" kern="1200" dirty="0">
              <a:hlinkClick xmlns:r="http://schemas.openxmlformats.org/officeDocument/2006/relationships" r:id="rId1"/>
            </a:rPr>
            <a:t>https://engageforsuccess.org/what-is-employee-engagement</a:t>
          </a:r>
          <a:r>
            <a:rPr lang="en-GB" sz="600" kern="1200" dirty="0"/>
            <a:t> </a:t>
          </a:r>
          <a:endParaRPr lang="en-US" sz="600" kern="1200" dirty="0"/>
        </a:p>
      </dsp:txBody>
      <dsp:txXfrm>
        <a:off x="17837" y="1531003"/>
        <a:ext cx="5696531" cy="329722"/>
      </dsp:txXfrm>
    </dsp:sp>
    <dsp:sp modelId="{3AADC940-8F3F-E54C-9C55-DB0E01EF52BC}">
      <dsp:nvSpPr>
        <dsp:cNvPr id="0" name=""/>
        <dsp:cNvSpPr/>
      </dsp:nvSpPr>
      <dsp:spPr>
        <a:xfrm>
          <a:off x="0" y="2375455"/>
          <a:ext cx="5732205" cy="365396"/>
        </a:xfrm>
        <a:prstGeom prst="round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5  Donovan. (2009). </a:t>
          </a:r>
          <a:r>
            <a:rPr lang="en-GB" sz="600" i="1" kern="1200" dirty="0"/>
            <a:t>Employee engagement</a:t>
          </a:r>
          <a:r>
            <a:rPr lang="en-GB" sz="600" kern="1200" dirty="0"/>
            <a:t>. Henry Stewart Talks. Accessed ( 19 November 2022). Available at :https://</a:t>
          </a:r>
          <a:r>
            <a:rPr lang="en-GB" sz="600" kern="1200" dirty="0" err="1"/>
            <a:t>hstalks-com.ezproxy.uwtsd.ac.uk</a:t>
          </a:r>
          <a:r>
            <a:rPr lang="en-GB" sz="600" kern="1200" dirty="0"/>
            <a:t>/t/1364/employee-engagement/?business</a:t>
          </a:r>
          <a:endParaRPr lang="en-US" sz="600" kern="1200" dirty="0"/>
        </a:p>
      </dsp:txBody>
      <dsp:txXfrm>
        <a:off x="17837" y="2393292"/>
        <a:ext cx="5696531" cy="329722"/>
      </dsp:txXfrm>
    </dsp:sp>
    <dsp:sp modelId="{58B5A4F8-E397-434F-87D5-7D912C36B90C}">
      <dsp:nvSpPr>
        <dsp:cNvPr id="0" name=""/>
        <dsp:cNvSpPr/>
      </dsp:nvSpPr>
      <dsp:spPr>
        <a:xfrm>
          <a:off x="0" y="2766960"/>
          <a:ext cx="5732205" cy="365396"/>
        </a:xfrm>
        <a:prstGeom prst="roundRect">
          <a:avLst/>
        </a:prstGeom>
        <a:solidFill>
          <a:schemeClr val="accent2">
            <a:hueOff val="555445"/>
            <a:satOff val="-237"/>
            <a:lumOff val="24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6.  Gallagher, &amp; Barry Phillips. (2019). </a:t>
          </a:r>
          <a:r>
            <a:rPr lang="en-GB" sz="600" i="1" kern="1200" dirty="0"/>
            <a:t>Mastering small business employee engagement </a:t>
          </a:r>
          <a:r>
            <a:rPr lang="en-GB" sz="600" kern="1200" dirty="0"/>
            <a:t>: 30 quick wins &amp; HR hacks from an IIP platinum employer. Matador.</a:t>
          </a:r>
          <a:endParaRPr lang="en-US" sz="600" kern="1200" dirty="0"/>
        </a:p>
      </dsp:txBody>
      <dsp:txXfrm>
        <a:off x="17837" y="2784797"/>
        <a:ext cx="5696531" cy="329722"/>
      </dsp:txXfrm>
    </dsp:sp>
    <dsp:sp modelId="{33A9C88C-759F-D840-88E5-6958D17EA854}">
      <dsp:nvSpPr>
        <dsp:cNvPr id="0" name=""/>
        <dsp:cNvSpPr/>
      </dsp:nvSpPr>
      <dsp:spPr>
        <a:xfrm>
          <a:off x="0" y="3112951"/>
          <a:ext cx="5732205" cy="365396"/>
        </a:xfrm>
        <a:prstGeom prst="roundRect">
          <a:avLst/>
        </a:prstGeom>
        <a:solidFill>
          <a:schemeClr val="accent2">
            <a:hueOff val="694307"/>
            <a:satOff val="-296"/>
            <a:lumOff val="31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7. Gallagher. (2020). </a:t>
          </a:r>
          <a:r>
            <a:rPr lang="en-GB" sz="600" i="1" kern="1200" dirty="0"/>
            <a:t>Mastering small business employee engagement </a:t>
          </a:r>
          <a:r>
            <a:rPr lang="en-GB" sz="600" kern="1200" dirty="0"/>
            <a:t>: 30 quick wins &amp; HR hacks </a:t>
          </a:r>
          <a:r>
            <a:rPr lang="en-GB" sz="600" kern="1200" dirty="0" err="1"/>
            <a:t>fromt</a:t>
          </a:r>
          <a:r>
            <a:rPr lang="en-GB" sz="600" kern="1200" dirty="0"/>
            <a:t> an IIP platinum employer. Matador. Accessed (21 November 2022)</a:t>
          </a:r>
          <a:endParaRPr lang="en-US" sz="600" kern="1200" dirty="0"/>
        </a:p>
      </dsp:txBody>
      <dsp:txXfrm>
        <a:off x="17837" y="3130788"/>
        <a:ext cx="5696531" cy="329722"/>
      </dsp:txXfrm>
    </dsp:sp>
    <dsp:sp modelId="{8D4BE4D5-D7FC-EA44-8172-72CC6A532438}">
      <dsp:nvSpPr>
        <dsp:cNvPr id="0" name=""/>
        <dsp:cNvSpPr/>
      </dsp:nvSpPr>
      <dsp:spPr>
        <a:xfrm>
          <a:off x="0" y="3520258"/>
          <a:ext cx="5732205" cy="365396"/>
        </a:xfrm>
        <a:prstGeom prst="roundRect">
          <a:avLst/>
        </a:prstGeom>
        <a:solidFill>
          <a:schemeClr val="accent2">
            <a:hueOff val="833168"/>
            <a:satOff val="-356"/>
            <a:lumOff val="37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8.  IE Business Cases. </a:t>
          </a:r>
          <a:r>
            <a:rPr lang="en-GB" sz="600" i="1" kern="1200" dirty="0"/>
            <a:t>In Search of Purpose </a:t>
          </a:r>
          <a:r>
            <a:rPr lang="en-GB" sz="600" kern="1200" dirty="0"/>
            <a:t>: Employee Engagement Through Corporate Social Responsibility at Southlake Financial. (n.d.). Instituto de </a:t>
          </a:r>
          <a:r>
            <a:rPr lang="en-GB" sz="600" kern="1200" dirty="0" err="1"/>
            <a:t>Empresa</a:t>
          </a:r>
          <a:r>
            <a:rPr lang="en-GB" sz="600" kern="1200" dirty="0"/>
            <a:t> SL. Accessed ( 23 November 2022)</a:t>
          </a:r>
          <a:endParaRPr lang="en-US" sz="600" kern="1200" dirty="0"/>
        </a:p>
      </dsp:txBody>
      <dsp:txXfrm>
        <a:off x="17837" y="3538095"/>
        <a:ext cx="5696531" cy="329722"/>
      </dsp:txXfrm>
    </dsp:sp>
    <dsp:sp modelId="{2D66FE40-2EF0-3343-A6F7-77AFA52A6FF5}">
      <dsp:nvSpPr>
        <dsp:cNvPr id="0" name=""/>
        <dsp:cNvSpPr/>
      </dsp:nvSpPr>
      <dsp:spPr>
        <a:xfrm>
          <a:off x="0" y="3865986"/>
          <a:ext cx="5732205" cy="365396"/>
        </a:xfrm>
        <a:prstGeom prst="roundRect">
          <a:avLst/>
        </a:prstGeom>
        <a:solidFill>
          <a:schemeClr val="accent2">
            <a:hueOff val="972029"/>
            <a:satOff val="-415"/>
            <a:lumOff val="43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9  Men, &amp; Bowen, S. A. (2017). </a:t>
          </a:r>
          <a:r>
            <a:rPr lang="en-GB" sz="600" i="1" kern="1200" dirty="0"/>
            <a:t>Excellence in internal communication management </a:t>
          </a:r>
          <a:r>
            <a:rPr lang="en-GB" sz="600" kern="1200" dirty="0"/>
            <a:t>(First edition.). Business Expert Press. Accessed ( 20 November 22)</a:t>
          </a:r>
          <a:endParaRPr lang="en-US" sz="600" kern="1200" dirty="0"/>
        </a:p>
      </dsp:txBody>
      <dsp:txXfrm>
        <a:off x="17837" y="3883823"/>
        <a:ext cx="5696531" cy="329722"/>
      </dsp:txXfrm>
    </dsp:sp>
    <dsp:sp modelId="{DEB5DCAF-255B-C34C-8D49-6DE98B359E4F}">
      <dsp:nvSpPr>
        <dsp:cNvPr id="0" name=""/>
        <dsp:cNvSpPr/>
      </dsp:nvSpPr>
      <dsp:spPr>
        <a:xfrm>
          <a:off x="0" y="4241154"/>
          <a:ext cx="5732205" cy="365396"/>
        </a:xfrm>
        <a:prstGeom prst="roundRect">
          <a:avLst/>
        </a:prstGeom>
        <a:solidFill>
          <a:schemeClr val="accent2">
            <a:hueOff val="1110891"/>
            <a:satOff val="-474"/>
            <a:lumOff val="49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10.Marriott Bonvoy (2021)</a:t>
          </a:r>
          <a:r>
            <a:rPr lang="en-GB" sz="600" b="1" i="0" kern="1200" dirty="0"/>
            <a:t> </a:t>
          </a:r>
          <a:r>
            <a:rPr lang="en-GB" sz="600" b="1" i="1" kern="1200" dirty="0"/>
            <a:t>Marriott International. </a:t>
          </a:r>
          <a:r>
            <a:rPr lang="en-GB" sz="600" b="1" i="1" kern="1200" dirty="0" err="1"/>
            <a:t>Avaliable</a:t>
          </a:r>
          <a:r>
            <a:rPr lang="en-GB" sz="600" b="1" i="1" kern="1200" dirty="0"/>
            <a:t> at :https://</a:t>
          </a:r>
          <a:r>
            <a:rPr lang="en-GB" sz="600" b="1" i="1" kern="1200" dirty="0" err="1"/>
            <a:t>www.marriott.co.uk</a:t>
          </a:r>
          <a:r>
            <a:rPr lang="en-GB" sz="600" b="1" i="1" kern="1200" dirty="0"/>
            <a:t>/</a:t>
          </a:r>
          <a:r>
            <a:rPr lang="en-GB" sz="600" b="1" i="1" kern="1200" dirty="0" err="1"/>
            <a:t>default.mi?scid</a:t>
          </a:r>
          <a:r>
            <a:rPr lang="en-GB" sz="600" b="1" i="1" kern="1200" dirty="0"/>
            <a:t>=013cc7cb-ebcb-4e09-9951-b55a13939d77&amp;gclid=CjwKCAiAp7GcBhA0EiwA9U0mtkcyp4y2UkzAUljdFZxs6BQK0D6LAzpwldXhKeFr2XnTkemPPwk4XRoCPSsQAvD_BwE&amp;gclsrc=</a:t>
          </a:r>
          <a:r>
            <a:rPr lang="en-GB" sz="600" b="1" i="1" kern="1200" dirty="0" err="1"/>
            <a:t>aw.ds</a:t>
          </a:r>
          <a:endParaRPr lang="en-GB" sz="600" b="1" i="1" kern="1200" dirty="0"/>
        </a:p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1" kern="1200" dirty="0"/>
            <a:t>Accessed ( 03 December 2022)</a:t>
          </a:r>
          <a:endParaRPr lang="en-US" sz="600" kern="1200" dirty="0"/>
        </a:p>
      </dsp:txBody>
      <dsp:txXfrm>
        <a:off x="17837" y="4258991"/>
        <a:ext cx="5696531" cy="329722"/>
      </dsp:txXfrm>
    </dsp:sp>
    <dsp:sp modelId="{DB934632-7FAB-A94E-B8AC-ED4EFB456810}">
      <dsp:nvSpPr>
        <dsp:cNvPr id="0" name=""/>
        <dsp:cNvSpPr/>
      </dsp:nvSpPr>
      <dsp:spPr>
        <a:xfrm>
          <a:off x="0" y="4683101"/>
          <a:ext cx="5732205" cy="365396"/>
        </a:xfrm>
        <a:prstGeom prst="roundRect">
          <a:avLst/>
        </a:prstGeom>
        <a:solidFill>
          <a:schemeClr val="accent2">
            <a:hueOff val="1249752"/>
            <a:satOff val="-533"/>
            <a:lumOff val="5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17837" y="4700938"/>
        <a:ext cx="5696531" cy="329722"/>
      </dsp:txXfrm>
    </dsp:sp>
    <dsp:sp modelId="{3292A67D-FE9E-8E4B-9BA5-791C6292E83D}">
      <dsp:nvSpPr>
        <dsp:cNvPr id="0" name=""/>
        <dsp:cNvSpPr/>
      </dsp:nvSpPr>
      <dsp:spPr>
        <a:xfrm>
          <a:off x="0" y="4574578"/>
          <a:ext cx="5732205" cy="365396"/>
        </a:xfrm>
        <a:prstGeom prst="roundRect">
          <a:avLst/>
        </a:prstGeom>
        <a:solidFill>
          <a:schemeClr val="accent2">
            <a:hueOff val="1388614"/>
            <a:satOff val="-593"/>
            <a:lumOff val="62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11 Phin. (2017). </a:t>
          </a:r>
          <a:r>
            <a:rPr lang="en-GB" sz="600" i="1" kern="1200" dirty="0"/>
            <a:t>Employee Engagement. Accessed </a:t>
          </a:r>
          <a:r>
            <a:rPr lang="en-GB" sz="600" kern="1200" dirty="0"/>
            <a:t>( 22 November 2022) . Available at: </a:t>
          </a:r>
          <a:r>
            <a:rPr lang="en-GB" sz="600" kern="1200" dirty="0">
              <a:hlinkClick xmlns:r="http://schemas.openxmlformats.org/officeDocument/2006/relationships" r:id="rId2"/>
            </a:rPr>
            <a:t>https://www.linkedin.com/learning/employee-engagement/3158878?autoplay=true&amp;u=77966930</a:t>
          </a:r>
          <a:r>
            <a:rPr lang="en-GB" sz="600" kern="1200" dirty="0"/>
            <a:t>  </a:t>
          </a:r>
          <a:endParaRPr lang="en-US" sz="600" kern="1200" dirty="0"/>
        </a:p>
      </dsp:txBody>
      <dsp:txXfrm>
        <a:off x="17837" y="4592415"/>
        <a:ext cx="5696531" cy="329722"/>
      </dsp:txXfrm>
    </dsp:sp>
    <dsp:sp modelId="{9297808E-E328-0448-8119-59F1DBEA665B}">
      <dsp:nvSpPr>
        <dsp:cNvPr id="0" name=""/>
        <dsp:cNvSpPr/>
      </dsp:nvSpPr>
      <dsp:spPr>
        <a:xfrm>
          <a:off x="0" y="1890981"/>
          <a:ext cx="5732205" cy="365396"/>
        </a:xfrm>
        <a:prstGeom prst="roundRect">
          <a:avLst/>
        </a:prstGeom>
        <a:solidFill>
          <a:schemeClr val="accent2">
            <a:hueOff val="1527475"/>
            <a:satOff val="-65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4..</a:t>
          </a:r>
          <a:r>
            <a:rPr lang="en-US" sz="600" kern="1200" baseline="0" dirty="0"/>
            <a:t> David R (2020) Marriott’s Quest to inspire Every Employee . Accessed (24 November 2022) Available at: </a:t>
          </a:r>
          <a:r>
            <a:rPr lang="en-GB" sz="600" kern="1200" baseline="0" dirty="0">
              <a:hlinkClick xmlns:r="http://schemas.openxmlformats.org/officeDocument/2006/relationships" r:id="rId3"/>
            </a:rPr>
            <a:t>https://www.linkedin.com/pulse/marriotts-quest-inspire-every-employee-david-rodriguez/</a:t>
          </a:r>
          <a:r>
            <a:rPr lang="en-GB" sz="600" kern="1200" baseline="0" dirty="0"/>
            <a:t> .</a:t>
          </a:r>
          <a:endParaRPr lang="en-US" sz="600" kern="1200" dirty="0"/>
        </a:p>
      </dsp:txBody>
      <dsp:txXfrm>
        <a:off x="17837" y="1908818"/>
        <a:ext cx="5696531" cy="329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0F675-39B9-654C-9FE9-DC1B2FC3498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BA1A43-CECE-154E-BF2F-F7A243A2F5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931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BA1A43-CECE-154E-BF2F-F7A243A2F5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300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784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0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94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619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0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694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783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0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742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396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69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1314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853369"/>
            <a:ext cx="10363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12/4/22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63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en.wikipedia.org/wiki/List_of_Archibald_Prize_2004_finalists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engagement/the-c-in-employee-engagement-14410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peoplematters.in/article/technology/the-future-of-jobs-reality-or-a-modern-day-fiction-18730" TargetMode="External"/><Relationship Id="rId7" Type="http://schemas.openxmlformats.org/officeDocument/2006/relationships/hyperlink" Target="https://thesarcasticmuse.com/2014/07/10/five-steps-to-meet-your-writing-goal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hyperlink" Target="http://researchleap.com/building-a-framework-for-market-orientation-impact-on-radical-and-incremental-marketing-innovation-research/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5.jpg"/><Relationship Id="rId9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0/11/the-biggest-benefits-of-employee-engagement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7/employee-engagement/view-employee-engagement-long-term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diamond&#10;&#10;Description automatically generated with low confidence">
            <a:extLst>
              <a:ext uri="{FF2B5EF4-FFF2-40B4-BE49-F238E27FC236}">
                <a16:creationId xmlns:a16="http://schemas.microsoft.com/office/drawing/2014/main" id="{6F53F44B-8458-F052-ED5E-EB58A5B362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147" b="20603"/>
          <a:stretch/>
        </p:blipFill>
        <p:spPr>
          <a:xfrm>
            <a:off x="98874" y="37069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A3F26-EBEC-F5F5-A393-AA0C8E7DEF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1729" y="914400"/>
            <a:ext cx="4892948" cy="3427867"/>
          </a:xfrm>
        </p:spPr>
        <p:txBody>
          <a:bodyPr anchor="t">
            <a:normAutofit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Employee Engagement !</a:t>
            </a:r>
            <a:br>
              <a:rPr lang="en-GB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2577BF-1C8C-4D72-E3BF-F681959D6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3503" y="5253051"/>
            <a:ext cx="4941173" cy="812923"/>
          </a:xfrm>
        </p:spPr>
        <p:txBody>
          <a:bodyPr anchor="t">
            <a:noAutofit/>
          </a:bodyPr>
          <a:lstStyle/>
          <a:p>
            <a:pPr algn="r">
              <a:lnSpc>
                <a:spcPct val="120000"/>
              </a:lnSpc>
            </a:pPr>
            <a:r>
              <a:rPr lang="en-GB" sz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 : Delia Sandra Isaic</a:t>
            </a: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20000"/>
              </a:lnSpc>
            </a:pP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Student ID Number: 2119909                                             </a:t>
            </a: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20000"/>
              </a:lnSpc>
            </a:pP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Operating Hotel Facilities (BMIH4006)</a:t>
            </a: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20000"/>
              </a:lnSpc>
            </a:pP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Lisa-Marie Bassler</a:t>
            </a:r>
            <a:endParaRPr lang="en-US" sz="12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222043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8795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AC3CCA1D-B6A3-39DF-1473-43DDBB5A60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4326"/>
          <a:stretch/>
        </p:blipFill>
        <p:spPr>
          <a:xfrm>
            <a:off x="-4703" y="10"/>
            <a:ext cx="7807947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33640" y="-1533639"/>
            <a:ext cx="4735963" cy="780324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9E159-92DD-17CF-1C60-7B51C712E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5593606" cy="3156253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What it’s  employee engagement ? 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1BCEB2-765E-67EF-073E-3BFC9385F2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4531153"/>
              </p:ext>
            </p:extLst>
          </p:nvPr>
        </p:nvGraphicFramePr>
        <p:xfrm>
          <a:off x="8552531" y="71804"/>
          <a:ext cx="2762119" cy="3879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F344534-EFF1-60B4-57B9-EF297D09E0D9}"/>
              </a:ext>
            </a:extLst>
          </p:cNvPr>
          <p:cNvSpPr txBox="1"/>
          <p:nvPr/>
        </p:nvSpPr>
        <p:spPr>
          <a:xfrm>
            <a:off x="5316666" y="6657945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en.wikipedia.org/wiki/List_of_Archibald_Prize_2004_finalis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93F333-2DE3-9E7C-DD3E-EC0F91A92EDA}"/>
              </a:ext>
            </a:extLst>
          </p:cNvPr>
          <p:cNvSpPr txBox="1"/>
          <p:nvPr/>
        </p:nvSpPr>
        <p:spPr>
          <a:xfrm>
            <a:off x="7883686" y="3353160"/>
            <a:ext cx="42278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David MacLeod: “This is about how we create the conditions in which employees offer more of their capability and potential”.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the employee is at a high level it makes us as a hotel to be a high level 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622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icture containing floor&#10;&#10;Description automatically generated">
            <a:extLst>
              <a:ext uri="{FF2B5EF4-FFF2-40B4-BE49-F238E27FC236}">
                <a16:creationId xmlns:a16="http://schemas.microsoft.com/office/drawing/2014/main" id="{E8F2370E-35CB-2621-EE9D-E2C2441480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432" r="19152"/>
          <a:stretch/>
        </p:blipFill>
        <p:spPr>
          <a:xfrm>
            <a:off x="20" y="10"/>
            <a:ext cx="6512527" cy="685799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37121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7F08AC3-445D-39C0-713A-0EEE1256A43A}"/>
              </a:ext>
            </a:extLst>
          </p:cNvPr>
          <p:cNvSpPr txBox="1"/>
          <p:nvPr/>
        </p:nvSpPr>
        <p:spPr>
          <a:xfrm>
            <a:off x="6858000" y="2062011"/>
            <a:ext cx="5029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This is a main factor.</a:t>
            </a:r>
          </a:p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Synonymous with growth.(Carrillo 2019)</a:t>
            </a:r>
          </a:p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Satisfaction with their work.(Bridge 2017)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A factor of efficiency and success.(</a:t>
            </a:r>
            <a:r>
              <a:rPr lang="en-GB" dirty="0"/>
              <a:t>Gallagher 2020)</a:t>
            </a:r>
            <a:endParaRPr lang="en-US" dirty="0"/>
          </a:p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5 to start changing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82A92B-7416-BE66-8127-1E09D33FB964}"/>
              </a:ext>
            </a:extLst>
          </p:cNvPr>
          <p:cNvSpPr txBox="1"/>
          <p:nvPr/>
        </p:nvSpPr>
        <p:spPr>
          <a:xfrm>
            <a:off x="3864065" y="6657945"/>
            <a:ext cx="26484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article/employee-engagement/the-c-in-employee-engagement-144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A9792-0CBF-7647-149D-4F89C50E26F3}"/>
              </a:ext>
            </a:extLst>
          </p:cNvPr>
          <p:cNvSpPr txBox="1"/>
          <p:nvPr/>
        </p:nvSpPr>
        <p:spPr>
          <a:xfrm>
            <a:off x="7220733" y="1238439"/>
            <a:ext cx="4263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Importance of employees( Phin 2017)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229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4D3787-E838-6A0A-61F8-B5BC75D342C7}"/>
              </a:ext>
            </a:extLst>
          </p:cNvPr>
          <p:cNvSpPr txBox="1"/>
          <p:nvPr/>
        </p:nvSpPr>
        <p:spPr>
          <a:xfrm>
            <a:off x="914400" y="2853369"/>
            <a:ext cx="4766661" cy="30884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i="1" dirty="0">
                <a:effectLst/>
              </a:rPr>
              <a:t>5 steps</a:t>
            </a:r>
            <a:r>
              <a:rPr lang="en-US" b="0" i="0" dirty="0">
                <a:effectLst/>
              </a:rPr>
              <a:t>(Phin 2017)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endParaRPr lang="en-US" b="0" i="0" dirty="0">
              <a:effectLst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Recruiting !
</a:t>
            </a:r>
            <a:r>
              <a:rPr lang="en-US" dirty="0"/>
              <a:t>On boarding and Training !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Clear expectations !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Quality of listening time !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Greet !</a:t>
            </a:r>
            <a:endParaRPr lang="en-US" b="0" i="0" dirty="0">
              <a:effectLst/>
            </a:endParaRP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6F2B2CBA-A9B4-45CC-7EA9-58EC0C6F54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122" r="16944" b="2"/>
          <a:stretch/>
        </p:blipFill>
        <p:spPr>
          <a:xfrm>
            <a:off x="6510938" y="1013205"/>
            <a:ext cx="2835431" cy="2418921"/>
          </a:xfrm>
          <a:prstGeom prst="rect">
            <a:avLst/>
          </a:prstGeom>
        </p:spPr>
      </p:pic>
      <p:pic>
        <p:nvPicPr>
          <p:cNvPr id="3" name="Picture 2" descr="Chart&#10;&#10;Description automatically generated">
            <a:extLst>
              <a:ext uri="{FF2B5EF4-FFF2-40B4-BE49-F238E27FC236}">
                <a16:creationId xmlns:a16="http://schemas.microsoft.com/office/drawing/2014/main" id="{F297B755-41A7-399E-C0CE-2BF77888312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188" r="4520" b="-3"/>
          <a:stretch/>
        </p:blipFill>
        <p:spPr>
          <a:xfrm>
            <a:off x="9346365" y="1013205"/>
            <a:ext cx="2845630" cy="2418921"/>
          </a:xfrm>
          <a:prstGeom prst="rect">
            <a:avLst/>
          </a:prstGeom>
        </p:spPr>
      </p:pic>
      <p:pic>
        <p:nvPicPr>
          <p:cNvPr id="7" name="Picture 6" descr="A green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00E4898B-338D-E435-C28F-654FEB30965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7271" r="2" b="26206"/>
          <a:stretch/>
        </p:blipFill>
        <p:spPr>
          <a:xfrm>
            <a:off x="6510938" y="3429432"/>
            <a:ext cx="5681061" cy="2408409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510936" y="5837839"/>
            <a:ext cx="5681065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A6A6DD6-B4A9-9D6A-9F95-AF4448DD6811}"/>
              </a:ext>
            </a:extLst>
          </p:cNvPr>
          <p:cNvSpPr txBox="1"/>
          <p:nvPr/>
        </p:nvSpPr>
        <p:spPr>
          <a:xfrm>
            <a:off x="6697888" y="3232071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article/technology/the-future-of-jobs-reality-or-a-modern-day-fiction-187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EF2803-23E8-AAAE-915C-E0BB06D0D9A8}"/>
              </a:ext>
            </a:extLst>
          </p:cNvPr>
          <p:cNvSpPr txBox="1"/>
          <p:nvPr/>
        </p:nvSpPr>
        <p:spPr>
          <a:xfrm>
            <a:off x="9860909" y="3232071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researchleap.com/building-a-framework-for-market-orientation-impact-on-radical-and-incremental-marketing-innovation-researc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713FFB-74DB-8BBF-D524-2A1CA1A37B33}"/>
              </a:ext>
            </a:extLst>
          </p:cNvPr>
          <p:cNvSpPr txBox="1"/>
          <p:nvPr/>
        </p:nvSpPr>
        <p:spPr>
          <a:xfrm>
            <a:off x="9533900" y="5637786"/>
            <a:ext cx="26580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thesarcasticmuse.com/2014/07/10/five-steps-to-meet-your-writing-goal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098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0FE0EF9-8268-5AA8-DD8C-3453E5B24698}"/>
              </a:ext>
            </a:extLst>
          </p:cNvPr>
          <p:cNvSpPr txBox="1"/>
          <p:nvPr/>
        </p:nvSpPr>
        <p:spPr>
          <a:xfrm>
            <a:off x="3049030" y="2551837"/>
            <a:ext cx="881345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●Employees are more competent.</a:t>
            </a:r>
          </a:p>
          <a:p>
            <a:r>
              <a:rPr lang="en-US" dirty="0"/>
              <a:t>● Satisfaction appears at the workplace.</a:t>
            </a:r>
          </a:p>
          <a:p>
            <a:r>
              <a:rPr lang="en-US" dirty="0"/>
              <a:t>● A solid and creative team is created.</a:t>
            </a:r>
          </a:p>
          <a:p>
            <a:r>
              <a:rPr lang="en-US" dirty="0"/>
              <a:t>● Talents remain in the company.(</a:t>
            </a:r>
            <a:r>
              <a:rPr lang="en-GB" dirty="0"/>
              <a:t>Gallagher and all 2019)</a:t>
            </a:r>
          </a:p>
          <a:p>
            <a:endParaRPr lang="en-US" dirty="0"/>
          </a:p>
          <a:p>
            <a:r>
              <a:rPr lang="en-US" dirty="0"/>
              <a:t>● Skilled employees take on better responsibilities.(Donovan 2009)</a:t>
            </a:r>
          </a:p>
          <a:p>
            <a:r>
              <a:rPr lang="en-US" dirty="0"/>
              <a:t>● Work environment is helpful to the  development.</a:t>
            </a:r>
          </a:p>
        </p:txBody>
      </p:sp>
    </p:spTree>
    <p:extLst>
      <p:ext uri="{BB962C8B-B14F-4D97-AF65-F5344CB8AC3E}">
        <p14:creationId xmlns:p14="http://schemas.microsoft.com/office/powerpoint/2010/main" val="148366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sitting around a table&#10;&#10;Description automatically generated with medium confidence">
            <a:extLst>
              <a:ext uri="{FF2B5EF4-FFF2-40B4-BE49-F238E27FC236}">
                <a16:creationId xmlns:a16="http://schemas.microsoft.com/office/drawing/2014/main" id="{A9122584-094B-4C92-C2FB-ED01C93C45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284" r="2719" b="-1"/>
          <a:stretch/>
        </p:blipFill>
        <p:spPr>
          <a:xfrm>
            <a:off x="0" y="10"/>
            <a:ext cx="7807947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33640" y="-1533639"/>
            <a:ext cx="4735963" cy="780324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AA21E0E-8BE7-7E14-E71E-71307145C1E4}"/>
              </a:ext>
            </a:extLst>
          </p:cNvPr>
          <p:cNvSpPr txBox="1"/>
          <p:nvPr/>
        </p:nvSpPr>
        <p:spPr>
          <a:xfrm>
            <a:off x="8616562" y="1791729"/>
            <a:ext cx="2762119" cy="1210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i="0" u="none" strike="noStrike" dirty="0">
                <a:effectLst/>
              </a:rPr>
              <a:t>Employee involvement with the manager 
</a:t>
            </a:r>
            <a:r>
              <a:rPr lang="en-US" sz="1400" dirty="0"/>
              <a:t>P</a:t>
            </a:r>
            <a:r>
              <a:rPr lang="en-US" sz="1400" i="0" u="none" strike="noStrike" dirty="0">
                <a:effectLst/>
              </a:rPr>
              <a:t>rofessional success. </a:t>
            </a:r>
            <a:endParaRPr lang="en-US" sz="1400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i="0" u="none" strike="noStrike" dirty="0">
                <a:effectLst/>
              </a:rPr>
              <a:t>Like teachers in school years, (Men and all 2017)</a:t>
            </a: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A099EB-6AC2-0FD8-1795-F220FBB79DD8}"/>
              </a:ext>
            </a:extLst>
          </p:cNvPr>
          <p:cNvSpPr txBox="1"/>
          <p:nvPr/>
        </p:nvSpPr>
        <p:spPr>
          <a:xfrm>
            <a:off x="5154763" y="6657945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technofaq.org/posts/2020/11/the-biggest-benefits-of-employee-engage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FAB4B2-A4A4-8100-2571-CB4024B6C231}"/>
              </a:ext>
            </a:extLst>
          </p:cNvPr>
          <p:cNvSpPr txBox="1"/>
          <p:nvPr/>
        </p:nvSpPr>
        <p:spPr>
          <a:xfrm>
            <a:off x="8773296" y="506627"/>
            <a:ext cx="2854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i="0" u="none" strike="noStrike" dirty="0">
                <a:effectLst/>
              </a:rPr>
              <a:t>Employee </a:t>
            </a:r>
            <a:r>
              <a:rPr lang="en-US" sz="1800" dirty="0"/>
              <a:t>and </a:t>
            </a:r>
            <a:r>
              <a:rPr lang="en-US" sz="1800" i="0" u="none" strike="noStrike" dirty="0">
                <a:effectLst/>
              </a:rPr>
              <a:t>manager 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53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Content Placeholder 32" descr="Chart, radar chart&#10;&#10;Description automatically generated">
            <a:extLst>
              <a:ext uri="{FF2B5EF4-FFF2-40B4-BE49-F238E27FC236}">
                <a16:creationId xmlns:a16="http://schemas.microsoft.com/office/drawing/2014/main" id="{B78D345F-6361-B8B9-6B08-3A8E62D84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131" y="688518"/>
            <a:ext cx="5799963" cy="5480963"/>
          </a:xfrm>
          <a:prstGeom prst="rect">
            <a:avLst/>
          </a:prstGeom>
        </p:spPr>
      </p:pic>
      <p:cxnSp>
        <p:nvCxnSpPr>
          <p:cNvPr id="54" name="Straight Connector 50">
            <a:extLst>
              <a:ext uri="{FF2B5EF4-FFF2-40B4-BE49-F238E27FC236}">
                <a16:creationId xmlns:a16="http://schemas.microsoft.com/office/drawing/2014/main" id="{88D00D77-D299-4699-8F8E-BD436FF71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1578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ontent Placeholder 45">
            <a:extLst>
              <a:ext uri="{FF2B5EF4-FFF2-40B4-BE49-F238E27FC236}">
                <a16:creationId xmlns:a16="http://schemas.microsoft.com/office/drawing/2014/main" id="{C73B9EB4-CAE3-0754-BC51-79FD9417A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8495" y="2853368"/>
            <a:ext cx="4079988" cy="3611591"/>
          </a:xfrm>
        </p:spPr>
        <p:txBody>
          <a:bodyPr>
            <a:normAutofit/>
          </a:bodyPr>
          <a:lstStyle/>
          <a:p>
            <a:r>
              <a:rPr lang="en-US" dirty="0"/>
              <a:t>Opportunity : To be a good employee</a:t>
            </a:r>
          </a:p>
          <a:p>
            <a:r>
              <a:rPr lang="en-US" dirty="0"/>
              <a:t>Community: The team is a family </a:t>
            </a:r>
          </a:p>
          <a:p>
            <a:r>
              <a:rPr lang="en-US" dirty="0"/>
              <a:t>Purpose: Helping people to be better</a:t>
            </a:r>
          </a:p>
          <a:p>
            <a:r>
              <a:rPr lang="en-US" dirty="0" err="1"/>
              <a:t>TakeCare</a:t>
            </a:r>
            <a:r>
              <a:rPr lang="en-US" dirty="0"/>
              <a:t>: Of all the person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A4941C8-E592-3EAA-161D-3727BF218AB3}"/>
              </a:ext>
            </a:extLst>
          </p:cNvPr>
          <p:cNvSpPr txBox="1"/>
          <p:nvPr/>
        </p:nvSpPr>
        <p:spPr>
          <a:xfrm>
            <a:off x="3793994" y="5969426"/>
            <a:ext cx="265810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hrbartender.com/2017/employee-engagement/view-employee-engagement-long-ter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F10377D-4F88-4CB6-0F58-B67A32B5A6A4}"/>
              </a:ext>
            </a:extLst>
          </p:cNvPr>
          <p:cNvSpPr txBox="1"/>
          <p:nvPr/>
        </p:nvSpPr>
        <p:spPr>
          <a:xfrm>
            <a:off x="7661189" y="1569308"/>
            <a:ext cx="3039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Marriott</a:t>
            </a:r>
          </a:p>
        </p:txBody>
      </p:sp>
    </p:spTree>
    <p:extLst>
      <p:ext uri="{BB962C8B-B14F-4D97-AF65-F5344CB8AC3E}">
        <p14:creationId xmlns:p14="http://schemas.microsoft.com/office/powerpoint/2010/main" val="390993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725DB-D617-42DC-E69B-FB9D56075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914399"/>
            <a:ext cx="3543300" cy="2026505"/>
          </a:xfrm>
        </p:spPr>
        <p:txBody>
          <a:bodyPr anchor="b">
            <a:normAutofit/>
          </a:bodyPr>
          <a:lstStyle/>
          <a:p>
            <a:r>
              <a:rPr lang="en-US" dirty="0"/>
              <a:t>Reference list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EE0C128-FC66-0A02-77E8-984D79C36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4983692"/>
              </p:ext>
            </p:extLst>
          </p:nvPr>
        </p:nvGraphicFramePr>
        <p:xfrm>
          <a:off x="5545394" y="867225"/>
          <a:ext cx="5732206" cy="6070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963207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LightSeedRightStep">
      <a:dk1>
        <a:srgbClr val="000000"/>
      </a:dk1>
      <a:lt1>
        <a:srgbClr val="FFFFFF"/>
      </a:lt1>
      <a:dk2>
        <a:srgbClr val="332441"/>
      </a:dk2>
      <a:lt2>
        <a:srgbClr val="E8E4E2"/>
      </a:lt2>
      <a:accent1>
        <a:srgbClr val="5BADCA"/>
      </a:accent1>
      <a:accent2>
        <a:srgbClr val="6A8BCF"/>
      </a:accent2>
      <a:accent3>
        <a:srgbClr val="8D85D7"/>
      </a:accent3>
      <a:accent4>
        <a:srgbClr val="9D6ACF"/>
      </a:accent4>
      <a:accent5>
        <a:srgbClr val="D185D7"/>
      </a:accent5>
      <a:accent6>
        <a:srgbClr val="CF6AAC"/>
      </a:accent6>
      <a:hlink>
        <a:srgbClr val="AA7562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42B0E7C6-1071-483F-A575-9AF7EE1B96AC}" vid="{E18014FF-B132-4F63-9D72-5B85E99D64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8126</TotalTime>
  <Words>706</Words>
  <Application>Microsoft Macintosh PowerPoint</Application>
  <PresentationFormat>Widescreen</PresentationFormat>
  <Paragraphs>60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Grandview Display</vt:lpstr>
      <vt:lpstr>DashVTI</vt:lpstr>
      <vt:lpstr>Employee Engagement ! </vt:lpstr>
      <vt:lpstr>What it’s  employee engagement ?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 ! </dc:title>
  <dc:creator>Delia Sandra Isaic (2119909)</dc:creator>
  <cp:lastModifiedBy>Delia Sandra Isaic (2119909)</cp:lastModifiedBy>
  <cp:revision>31</cp:revision>
  <dcterms:created xsi:type="dcterms:W3CDTF">2022-11-22T11:37:58Z</dcterms:created>
  <dcterms:modified xsi:type="dcterms:W3CDTF">2022-12-04T21:45:10Z</dcterms:modified>
</cp:coreProperties>
</file>