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62" r:id="rId4"/>
    <p:sldId id="263" r:id="rId5"/>
    <p:sldId id="260" r:id="rId6"/>
    <p:sldId id="264" r:id="rId7"/>
    <p:sldId id="261" r:id="rId8"/>
    <p:sldId id="259" r:id="rId9"/>
    <p:sldId id="257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D7A6C-F191-46A9-939C-AE69CBB167DB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65DB4-E20A-4B8B-B555-338CD11D4E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323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C6ABBF2-462E-478E-93A0-340269493E98}" type="slidenum">
              <a:rPr lang="en-US" altLang="en-US"/>
              <a:pPr eaLnBrk="1" hangingPunct="1">
                <a:spcBef>
                  <a:spcPct val="0"/>
                </a:spcBef>
              </a:pPr>
              <a:t>2</a:t>
            </a:fld>
            <a:endParaRPr lang="en-US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255617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EEDC55C-24A5-485F-B50C-EEB43FCA8FA2}" type="slidenum">
              <a:rPr lang="en-US" altLang="en-US"/>
              <a:pPr eaLnBrk="1" hangingPunct="1">
                <a:spcBef>
                  <a:spcPct val="0"/>
                </a:spcBef>
              </a:pPr>
              <a:t>7</a:t>
            </a:fld>
            <a:endParaRPr lang="en-US" alt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47657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4D5358C-1D77-43A8-935B-DFA23DF63AA7}" type="slidenum">
              <a:rPr lang="en-US" altLang="en-US"/>
              <a:pPr eaLnBrk="1" hangingPunct="1">
                <a:spcBef>
                  <a:spcPct val="0"/>
                </a:spcBef>
              </a:pPr>
              <a:t>9</a:t>
            </a:fld>
            <a:endParaRPr lang="en-US" alt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05618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180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187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30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45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830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998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590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744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410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277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0965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Principles of Marketing 5e, © Pearson Education 2008</a:t>
            </a:r>
          </a:p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9-</a:t>
            </a:r>
            <a:fld id="{00EE6E71-68C0-43C0-938D-4977650CDE6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1152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C978E-D2C1-4897-A2A9-8F33FB16BF97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7337C-49AD-489E-A12E-EE55E64875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217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Customer Service</a:t>
            </a:r>
            <a:br>
              <a:rPr lang="en-GB" dirty="0" smtClean="0"/>
            </a:br>
            <a:r>
              <a:rPr lang="en-GB" dirty="0" smtClean="0"/>
              <a:t> and Loyalty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682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Touch points</a:t>
            </a:r>
          </a:p>
        </p:txBody>
      </p:sp>
      <p:sp>
        <p:nvSpPr>
          <p:cNvPr id="16387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 smtClean="0"/>
              <a:t>Transaction experiences</a:t>
            </a:r>
          </a:p>
          <a:p>
            <a:pPr eaLnBrk="1" hangingPunct="1"/>
            <a:r>
              <a:rPr lang="en-US" altLang="en-US" dirty="0" smtClean="0"/>
              <a:t>Customer purchases</a:t>
            </a:r>
          </a:p>
          <a:p>
            <a:pPr eaLnBrk="1" hangingPunct="1"/>
            <a:r>
              <a:rPr lang="en-US" altLang="en-US" dirty="0" smtClean="0"/>
              <a:t>Sales force contacts</a:t>
            </a:r>
          </a:p>
          <a:p>
            <a:pPr eaLnBrk="1" hangingPunct="1"/>
            <a:r>
              <a:rPr lang="en-US" altLang="en-US" dirty="0" smtClean="0"/>
              <a:t>Service and support calls</a:t>
            </a:r>
          </a:p>
          <a:p>
            <a:pPr eaLnBrk="1" hangingPunct="1"/>
            <a:r>
              <a:rPr lang="en-US" altLang="en-US" dirty="0" smtClean="0"/>
              <a:t>Website visits</a:t>
            </a:r>
          </a:p>
          <a:p>
            <a:pPr eaLnBrk="1" hangingPunct="1"/>
            <a:r>
              <a:rPr lang="en-US" altLang="en-US" dirty="0" smtClean="0"/>
              <a:t>Satisfaction surveys</a:t>
            </a:r>
          </a:p>
        </p:txBody>
      </p:sp>
      <p:sp>
        <p:nvSpPr>
          <p:cNvPr id="16388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6240016" y="1988841"/>
            <a:ext cx="3970784" cy="345638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 smtClean="0"/>
              <a:t>Credit/payment interactions</a:t>
            </a:r>
          </a:p>
          <a:p>
            <a:pPr eaLnBrk="1" hangingPunct="1"/>
            <a:r>
              <a:rPr lang="en-US" altLang="en-US" dirty="0" smtClean="0"/>
              <a:t>Market research  studies</a:t>
            </a:r>
          </a:p>
          <a:p>
            <a:pPr eaLnBrk="1" hangingPunct="1"/>
            <a:r>
              <a:rPr lang="en-US" altLang="en-US" dirty="0" smtClean="0"/>
              <a:t>Handling complaints</a:t>
            </a:r>
          </a:p>
          <a:p>
            <a:pPr eaLnBrk="1" hangingPunct="1"/>
            <a:r>
              <a:rPr lang="en-US" altLang="en-US" dirty="0" smtClean="0"/>
              <a:t>Other contacts between customer and company</a:t>
            </a:r>
          </a:p>
        </p:txBody>
      </p:sp>
      <p:sp>
        <p:nvSpPr>
          <p:cNvPr id="16389" name="Footer Placeholder 5"/>
          <p:cNvSpPr txBox="1">
            <a:spLocks/>
          </p:cNvSpPr>
          <p:nvPr/>
        </p:nvSpPr>
        <p:spPr bwMode="auto">
          <a:xfrm>
            <a:off x="1524000" y="6381750"/>
            <a:ext cx="4572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</a:rPr>
              <a:t>Kotler et al, Principles of Marketing 5e, © Pearson Education 2008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071346"/>
      </p:ext>
    </p:extLst>
  </p:cSld>
  <p:clrMapOvr>
    <a:masterClrMapping/>
  </p:clrMapOvr>
  <p:transition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2209800" y="115888"/>
            <a:ext cx="7772400" cy="1225550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CUSTOMER SERVICE</a:t>
            </a:r>
            <a:br>
              <a:rPr lang="en-GB" altLang="en-US" smtClean="0"/>
            </a:br>
            <a:r>
              <a:rPr lang="en-GB" altLang="en-US" smtClean="0"/>
              <a:t>- the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851" y="1268413"/>
            <a:ext cx="8569325" cy="525621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 smtClean="0"/>
              <a:t>At the simplest of levels customer service is vitally important because it leads to: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dirty="0" smtClean="0"/>
              <a:t>Improved customer retention that encourages positive word of mouth and improved marketing effectiveness so </a:t>
            </a:r>
            <a:r>
              <a:rPr lang="en-GB" b="1" dirty="0" smtClean="0"/>
              <a:t>higher revenues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dirty="0" smtClean="0"/>
              <a:t>Improved quality to the customer which reduces costs because of less reworking and improved </a:t>
            </a:r>
            <a:r>
              <a:rPr lang="en-GB" b="1" dirty="0" smtClean="0"/>
              <a:t>efficiency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dirty="0" smtClean="0"/>
              <a:t>Higher employee morale and so </a:t>
            </a:r>
            <a:r>
              <a:rPr lang="en-GB" b="1" dirty="0" smtClean="0"/>
              <a:t>less employee turnover.</a:t>
            </a:r>
          </a:p>
        </p:txBody>
      </p:sp>
    </p:spTree>
    <p:extLst>
      <p:ext uri="{BB962C8B-B14F-4D97-AF65-F5344CB8AC3E}">
        <p14:creationId xmlns:p14="http://schemas.microsoft.com/office/powerpoint/2010/main" val="991336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CUSTOMER SERVICE</a:t>
            </a:r>
            <a:br>
              <a:rPr lang="en-GB" altLang="en-US" dirty="0" smtClean="0"/>
            </a:br>
            <a:r>
              <a:rPr lang="en-GB" altLang="en-US" dirty="0" smtClean="0"/>
              <a:t>&amp; service quality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2209800" y="1981200"/>
            <a:ext cx="7918450" cy="4471988"/>
          </a:xfrm>
        </p:spPr>
        <p:txBody>
          <a:bodyPr>
            <a:normAutofit/>
          </a:bodyPr>
          <a:lstStyle/>
          <a:p>
            <a:r>
              <a:rPr lang="en-GB" altLang="en-US"/>
              <a:t>Corporate culture: customer focused</a:t>
            </a:r>
          </a:p>
          <a:p>
            <a:r>
              <a:rPr lang="en-GB" altLang="en-US"/>
              <a:t>Service-supporting internal relationships: customer focused</a:t>
            </a:r>
          </a:p>
          <a:p>
            <a:r>
              <a:rPr lang="en-GB" altLang="en-US"/>
              <a:t>Customer feedback: service adjustments</a:t>
            </a:r>
          </a:p>
          <a:p>
            <a:r>
              <a:rPr lang="en-GB" altLang="en-US"/>
              <a:t>Partnership approach: value chain</a:t>
            </a:r>
          </a:p>
          <a:p>
            <a:r>
              <a:rPr lang="en-GB" altLang="en-US"/>
              <a:t>Promise fulfillment: under-promise &amp; over deliver</a:t>
            </a:r>
          </a:p>
          <a:p>
            <a:r>
              <a:rPr lang="en-GB" altLang="en-US"/>
              <a:t>Support services: warranties, after-sales-service</a:t>
            </a:r>
          </a:p>
          <a:p>
            <a:r>
              <a:rPr lang="en-GB" altLang="en-US"/>
              <a:t>Incentives and reward: reinforce loyalty</a:t>
            </a:r>
          </a:p>
          <a:p>
            <a:r>
              <a:rPr lang="en-GB" altLang="en-US"/>
              <a:t>Customer-friendly systems: support staff efforts</a:t>
            </a:r>
          </a:p>
        </p:txBody>
      </p:sp>
    </p:spTree>
    <p:extLst>
      <p:ext uri="{BB962C8B-B14F-4D97-AF65-F5344CB8AC3E}">
        <p14:creationId xmlns:p14="http://schemas.microsoft.com/office/powerpoint/2010/main" val="3548093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2166938" y="285751"/>
            <a:ext cx="667226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Developing Customer Retention: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The loyalty ladder</a:t>
            </a:r>
          </a:p>
        </p:txBody>
      </p:sp>
      <p:sp>
        <p:nvSpPr>
          <p:cNvPr id="18435" name="Line 3"/>
          <p:cNvSpPr>
            <a:spLocks noChangeShapeType="1"/>
          </p:cNvSpPr>
          <p:nvPr/>
        </p:nvSpPr>
        <p:spPr bwMode="auto">
          <a:xfrm>
            <a:off x="3886200" y="1447800"/>
            <a:ext cx="0" cy="434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>
            <a:off x="6705600" y="1524000"/>
            <a:ext cx="0" cy="4191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>
            <a:off x="3886200" y="2133600"/>
            <a:ext cx="2819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Line 6"/>
          <p:cNvSpPr>
            <a:spLocks noChangeShapeType="1"/>
          </p:cNvSpPr>
          <p:nvPr/>
        </p:nvSpPr>
        <p:spPr bwMode="auto">
          <a:xfrm>
            <a:off x="3886200" y="2895600"/>
            <a:ext cx="2819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Line 7"/>
          <p:cNvSpPr>
            <a:spLocks noChangeShapeType="1"/>
          </p:cNvSpPr>
          <p:nvPr/>
        </p:nvSpPr>
        <p:spPr bwMode="auto">
          <a:xfrm>
            <a:off x="3886200" y="3733800"/>
            <a:ext cx="2819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Line 8"/>
          <p:cNvSpPr>
            <a:spLocks noChangeShapeType="1"/>
          </p:cNvSpPr>
          <p:nvPr/>
        </p:nvSpPr>
        <p:spPr bwMode="auto">
          <a:xfrm>
            <a:off x="3886200" y="4495800"/>
            <a:ext cx="2819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1" name="Line 9"/>
          <p:cNvSpPr>
            <a:spLocks noChangeShapeType="1"/>
          </p:cNvSpPr>
          <p:nvPr/>
        </p:nvSpPr>
        <p:spPr bwMode="auto">
          <a:xfrm>
            <a:off x="3886200" y="5334000"/>
            <a:ext cx="2819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490" name="Text Box 10"/>
          <p:cNvSpPr txBox="1">
            <a:spLocks noChangeArrowheads="1"/>
          </p:cNvSpPr>
          <p:nvPr/>
        </p:nvSpPr>
        <p:spPr bwMode="auto">
          <a:xfrm>
            <a:off x="4452939" y="1714501"/>
            <a:ext cx="1127937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GB" dirty="0"/>
              <a:t>Advocate</a:t>
            </a:r>
          </a:p>
          <a:p>
            <a:pPr eaLnBrk="0" hangingPunct="0">
              <a:defRPr/>
            </a:pPr>
            <a:endParaRPr lang="en-GB" dirty="0"/>
          </a:p>
          <a:p>
            <a:pPr eaLnBrk="0" hangingPunct="0">
              <a:defRPr/>
            </a:pPr>
            <a:endParaRPr lang="en-GB" dirty="0"/>
          </a:p>
          <a:p>
            <a:pPr eaLnBrk="0" hangingPunct="0">
              <a:defRPr/>
            </a:pPr>
            <a:r>
              <a:rPr lang="en-GB" dirty="0"/>
              <a:t>Supporter</a:t>
            </a:r>
          </a:p>
          <a:p>
            <a:pPr eaLnBrk="0" hangingPunct="0">
              <a:defRPr/>
            </a:pPr>
            <a:endParaRPr lang="en-GB" dirty="0"/>
          </a:p>
          <a:p>
            <a:pPr eaLnBrk="0" hangingPunct="0">
              <a:defRPr/>
            </a:pPr>
            <a:endParaRPr lang="en-GB" dirty="0"/>
          </a:p>
          <a:p>
            <a:pPr eaLnBrk="0" hangingPunct="0">
              <a:defRPr/>
            </a:pPr>
            <a:r>
              <a:rPr lang="en-GB" dirty="0"/>
              <a:t>Client</a:t>
            </a:r>
          </a:p>
          <a:p>
            <a:pPr eaLnBrk="0" hangingPunct="0">
              <a:defRPr/>
            </a:pPr>
            <a:endParaRPr lang="en-GB" dirty="0"/>
          </a:p>
          <a:p>
            <a:pPr eaLnBrk="0" hangingPunct="0">
              <a:defRPr/>
            </a:pPr>
            <a:endParaRPr lang="en-GB" dirty="0"/>
          </a:p>
          <a:p>
            <a:pPr eaLnBrk="0" hangingPunct="0">
              <a:defRPr/>
            </a:pPr>
            <a:r>
              <a:rPr lang="en-GB" dirty="0"/>
              <a:t>Customer</a:t>
            </a:r>
          </a:p>
          <a:p>
            <a:pPr eaLnBrk="0" hangingPunct="0">
              <a:defRPr/>
            </a:pPr>
            <a:endParaRPr lang="en-GB" dirty="0"/>
          </a:p>
          <a:p>
            <a:pPr eaLnBrk="0" hangingPunct="0">
              <a:defRPr/>
            </a:pPr>
            <a:endParaRPr lang="en-GB" dirty="0"/>
          </a:p>
          <a:p>
            <a:pPr eaLnBrk="0" hangingPunct="0">
              <a:defRPr/>
            </a:pPr>
            <a:r>
              <a:rPr lang="en-GB" dirty="0"/>
              <a:t>Prospect</a:t>
            </a:r>
          </a:p>
        </p:txBody>
      </p:sp>
      <p:sp>
        <p:nvSpPr>
          <p:cNvPr id="18443" name="AutoShape 11"/>
          <p:cNvSpPr>
            <a:spLocks noChangeArrowheads="1"/>
          </p:cNvSpPr>
          <p:nvPr/>
        </p:nvSpPr>
        <p:spPr bwMode="auto">
          <a:xfrm>
            <a:off x="6934200" y="1524000"/>
            <a:ext cx="533400" cy="2895600"/>
          </a:xfrm>
          <a:prstGeom prst="upDownArrow">
            <a:avLst>
              <a:gd name="adj1" fmla="val 50000"/>
              <a:gd name="adj2" fmla="val 108571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1812926" y="4308476"/>
            <a:ext cx="1350963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Emphasis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on new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(customer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catching)</a:t>
            </a:r>
          </a:p>
        </p:txBody>
      </p:sp>
      <p:sp>
        <p:nvSpPr>
          <p:cNvPr id="18445" name="AutoShape 13"/>
          <p:cNvSpPr>
            <a:spLocks noChangeArrowheads="1"/>
          </p:cNvSpPr>
          <p:nvPr/>
        </p:nvSpPr>
        <p:spPr bwMode="auto">
          <a:xfrm>
            <a:off x="3200400" y="4495800"/>
            <a:ext cx="381000" cy="1295400"/>
          </a:xfrm>
          <a:prstGeom prst="upDownArrow">
            <a:avLst>
              <a:gd name="adj1" fmla="val 50000"/>
              <a:gd name="adj2" fmla="val 68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276494" name="Text Box 14"/>
          <p:cNvSpPr txBox="1">
            <a:spLocks noChangeArrowheads="1"/>
          </p:cNvSpPr>
          <p:nvPr/>
        </p:nvSpPr>
        <p:spPr bwMode="auto">
          <a:xfrm>
            <a:off x="7315202" y="2362200"/>
            <a:ext cx="2957263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eaLnBrk="0" hangingPunct="0">
              <a:defRPr/>
            </a:pPr>
            <a:r>
              <a:rPr lang="en-GB" b="1" dirty="0"/>
              <a:t>Emphasis on developing</a:t>
            </a:r>
          </a:p>
          <a:p>
            <a:pPr eaLnBrk="0" hangingPunct="0">
              <a:defRPr/>
            </a:pPr>
            <a:r>
              <a:rPr lang="en-GB" b="1" dirty="0"/>
              <a:t>and enhancing relationships</a:t>
            </a:r>
          </a:p>
          <a:p>
            <a:pPr eaLnBrk="0" hangingPunct="0">
              <a:defRPr/>
            </a:pPr>
            <a:r>
              <a:rPr lang="en-GB" b="1" dirty="0"/>
              <a:t>(customer retention)</a:t>
            </a:r>
          </a:p>
        </p:txBody>
      </p:sp>
      <p:sp>
        <p:nvSpPr>
          <p:cNvPr id="18447" name="Text Box 15"/>
          <p:cNvSpPr txBox="1">
            <a:spLocks noChangeArrowheads="1"/>
          </p:cNvSpPr>
          <p:nvPr/>
        </p:nvSpPr>
        <p:spPr bwMode="auto">
          <a:xfrm>
            <a:off x="1809751" y="6143626"/>
            <a:ext cx="80930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cs typeface="Arial" panose="020B0604020202020204" pitchFamily="34" charset="0"/>
              </a:rPr>
              <a:t>(Source: Adapted from Payne, Christopher, Clarke &amp; Peck, 1998,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400">
                <a:latin typeface="Arial" panose="020B0604020202020204" pitchFamily="34" charset="0"/>
                <a:cs typeface="Arial" panose="020B0604020202020204" pitchFamily="34" charset="0"/>
              </a:rPr>
              <a:t>in Beamish &amp; Ashford, 2004)</a:t>
            </a: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48" name="Text Box 16"/>
          <p:cNvSpPr txBox="1">
            <a:spLocks noChangeArrowheads="1"/>
          </p:cNvSpPr>
          <p:nvPr/>
        </p:nvSpPr>
        <p:spPr bwMode="auto">
          <a:xfrm>
            <a:off x="7070725" y="4460876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Comic Sans MS" panose="030F0702030302020204" pitchFamily="66" charset="0"/>
            </a:endParaRPr>
          </a:p>
        </p:txBody>
      </p:sp>
      <p:pic>
        <p:nvPicPr>
          <p:cNvPr id="18449" name="Picture 5" descr="MCj0078711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7400" y="4495800"/>
            <a:ext cx="738188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50" name="TextBox 17"/>
          <p:cNvSpPr txBox="1">
            <a:spLocks noChangeArrowheads="1"/>
          </p:cNvSpPr>
          <p:nvPr/>
        </p:nvSpPr>
        <p:spPr bwMode="auto">
          <a:xfrm>
            <a:off x="6858000" y="4648201"/>
            <a:ext cx="289083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Examples of organisations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with a tiered customer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loyalty programme?</a:t>
            </a:r>
          </a:p>
        </p:txBody>
      </p:sp>
    </p:spTree>
    <p:extLst>
      <p:ext uri="{BB962C8B-B14F-4D97-AF65-F5344CB8AC3E}">
        <p14:creationId xmlns:p14="http://schemas.microsoft.com/office/powerpoint/2010/main" val="216487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2209800" y="404813"/>
            <a:ext cx="7772400" cy="1223962"/>
          </a:xfrm>
        </p:spPr>
        <p:txBody>
          <a:bodyPr>
            <a:normAutofit fontScale="90000"/>
          </a:bodyPr>
          <a:lstStyle/>
          <a:p>
            <a:r>
              <a:rPr lang="en-GB" altLang="en-US" smtClean="0"/>
              <a:t>REICHHELDS </a:t>
            </a:r>
            <a:br>
              <a:rPr lang="en-GB" altLang="en-US" smtClean="0"/>
            </a:br>
            <a:r>
              <a:rPr lang="en-GB" altLang="en-US" smtClean="0"/>
              <a:t>- loyalty-based cycle</a:t>
            </a:r>
          </a:p>
        </p:txBody>
      </p:sp>
      <p:pic>
        <p:nvPicPr>
          <p:cNvPr id="18435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5189" y="1700214"/>
            <a:ext cx="8281987" cy="4897437"/>
          </a:xfrm>
        </p:spPr>
      </p:pic>
    </p:spTree>
    <p:extLst>
      <p:ext uri="{BB962C8B-B14F-4D97-AF65-F5344CB8AC3E}">
        <p14:creationId xmlns:p14="http://schemas.microsoft.com/office/powerpoint/2010/main" val="146310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24000" y="6381750"/>
            <a:ext cx="2895600" cy="476250"/>
          </a:xfrm>
        </p:spPr>
        <p:txBody>
          <a:bodyPr/>
          <a:lstStyle/>
          <a:p>
            <a:pPr>
              <a:defRPr/>
            </a:pPr>
            <a:r>
              <a:rPr lang="en-US" sz="1000"/>
              <a:t>Kotler et al, Principles of Marketing 5e, © Pearson Education 2008</a:t>
            </a:r>
          </a:p>
          <a:p>
            <a:pPr>
              <a:defRPr/>
            </a:pPr>
            <a:endParaRPr lang="en-US" smtClean="0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-214313"/>
            <a:ext cx="8858250" cy="1143001"/>
          </a:xfrm>
        </p:spPr>
        <p:txBody>
          <a:bodyPr/>
          <a:lstStyle/>
          <a:p>
            <a:r>
              <a:rPr lang="en-US" altLang="en-US" sz="2800" b="1"/>
              <a:t>An expanded model of the marketing process</a:t>
            </a:r>
          </a:p>
        </p:txBody>
      </p:sp>
      <p:pic>
        <p:nvPicPr>
          <p:cNvPr id="2560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34"/>
          <a:stretch>
            <a:fillRect/>
          </a:stretch>
        </p:blipFill>
        <p:spPr>
          <a:xfrm>
            <a:off x="1952626" y="642938"/>
            <a:ext cx="8501063" cy="5643562"/>
          </a:xfrm>
          <a:noFill/>
        </p:spPr>
      </p:pic>
    </p:spTree>
    <p:extLst>
      <p:ext uri="{BB962C8B-B14F-4D97-AF65-F5344CB8AC3E}">
        <p14:creationId xmlns:p14="http://schemas.microsoft.com/office/powerpoint/2010/main" val="1485616647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1809750" y="5357814"/>
            <a:ext cx="863600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cs typeface="Arial" panose="020B0604020202020204" pitchFamily="34" charset="0"/>
              </a:rPr>
              <a:t>Table 1.1  Transaction marketing vs relationship marketing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800" b="1" i="1">
                <a:latin typeface="Comic Sans MS" panose="030F0702030302020204" pitchFamily="66" charset="0"/>
              </a:rPr>
              <a:t>Source</a:t>
            </a:r>
            <a:r>
              <a:rPr lang="en-GB" altLang="en-US" sz="800" b="1">
                <a:latin typeface="Comic Sans MS" panose="030F0702030302020204" pitchFamily="66" charset="0"/>
              </a:rPr>
              <a:t>: </a:t>
            </a:r>
            <a:r>
              <a:rPr lang="en-GB" altLang="en-US" sz="800" b="1" i="1">
                <a:latin typeface="Comic Sans MS" panose="030F0702030302020204" pitchFamily="66" charset="0"/>
              </a:rPr>
              <a:t>Relationship Marketing</a:t>
            </a:r>
            <a:r>
              <a:rPr lang="en-GB" altLang="en-US" sz="800" b="1">
                <a:latin typeface="Comic Sans MS" panose="030F0702030302020204" pitchFamily="66" charset="0"/>
              </a:rPr>
              <a:t>, Butterworth-Heinemann (Christopher, M., Ballantyne, D., and Payne, A. 1991), This table was published in ‘Relationship Marketing’, Christopher,</a:t>
            </a:r>
            <a:br>
              <a:rPr lang="en-GB" altLang="en-US" sz="800" b="1">
                <a:latin typeface="Comic Sans MS" panose="030F0702030302020204" pitchFamily="66" charset="0"/>
              </a:rPr>
            </a:br>
            <a:r>
              <a:rPr lang="en-GB" altLang="en-US" sz="800" b="1">
                <a:latin typeface="Comic Sans MS" panose="030F0702030302020204" pitchFamily="66" charset="0"/>
              </a:rPr>
              <a:t>M., Ballantyne, D., and Payne, A., Copyright Elsevier (Butterworth-Heinemann 1991)</a:t>
            </a:r>
          </a:p>
        </p:txBody>
      </p:sp>
      <p:pic>
        <p:nvPicPr>
          <p:cNvPr id="23555" name="Picture 3" descr="O:\Graphics\Powerpoint\PE_UK\PE256-Blythe\Final files\GIF\ch01\M01NT00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0" y="1500188"/>
            <a:ext cx="8382000" cy="340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Rectangle 3"/>
          <p:cNvSpPr>
            <a:spLocks noChangeArrowheads="1"/>
          </p:cNvSpPr>
          <p:nvPr/>
        </p:nvSpPr>
        <p:spPr bwMode="auto">
          <a:xfrm>
            <a:off x="4157664" y="285751"/>
            <a:ext cx="36861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Changes in Marketing</a:t>
            </a:r>
          </a:p>
        </p:txBody>
      </p:sp>
    </p:spTree>
    <p:extLst>
      <p:ext uri="{BB962C8B-B14F-4D97-AF65-F5344CB8AC3E}">
        <p14:creationId xmlns:p14="http://schemas.microsoft.com/office/powerpoint/2010/main" val="3400877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US" smtClean="0"/>
              <a:t>What is customer relationship management?</a:t>
            </a:r>
          </a:p>
        </p:txBody>
      </p:sp>
      <p:sp>
        <p:nvSpPr>
          <p:cNvPr id="43315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362200" y="2133600"/>
            <a:ext cx="6781800" cy="3124200"/>
          </a:xfrm>
        </p:spPr>
        <p:txBody>
          <a:bodyPr/>
          <a:lstStyle/>
          <a:p>
            <a:pPr indent="4763">
              <a:buNone/>
            </a:pPr>
            <a:r>
              <a:rPr lang="en-US" altLang="en-US" b="1"/>
              <a:t>Customer relationship management </a:t>
            </a:r>
            <a:r>
              <a:rPr lang="en-US" altLang="en-US"/>
              <a:t>involves managing detailed information about individual customers and carefully manage customer touch points. </a:t>
            </a:r>
          </a:p>
        </p:txBody>
      </p:sp>
      <p:pic>
        <p:nvPicPr>
          <p:cNvPr id="9220" name="Picture 5" descr="OAK_LEA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48564" y="3175001"/>
            <a:ext cx="1285875" cy="1376363"/>
          </a:xfrm>
          <a:noFill/>
        </p:spPr>
      </p:pic>
      <p:sp>
        <p:nvSpPr>
          <p:cNvPr id="9221" name="AutoShape 3"/>
          <p:cNvSpPr>
            <a:spLocks noChangeArrowheads="1"/>
          </p:cNvSpPr>
          <p:nvPr/>
        </p:nvSpPr>
        <p:spPr bwMode="auto">
          <a:xfrm>
            <a:off x="2362200" y="1676400"/>
            <a:ext cx="6934200" cy="3886200"/>
          </a:xfrm>
          <a:prstGeom prst="roundRect">
            <a:avLst>
              <a:gd name="adj" fmla="val 16667"/>
            </a:avLst>
          </a:prstGeom>
          <a:solidFill>
            <a:srgbClr val="FFCC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9222" name="AutoShape 3"/>
          <p:cNvSpPr>
            <a:spLocks noChangeArrowheads="1"/>
          </p:cNvSpPr>
          <p:nvPr/>
        </p:nvSpPr>
        <p:spPr bwMode="auto">
          <a:xfrm>
            <a:off x="2514600" y="1828800"/>
            <a:ext cx="6934200" cy="3886200"/>
          </a:xfrm>
          <a:prstGeom prst="roundRect">
            <a:avLst>
              <a:gd name="adj" fmla="val 16667"/>
            </a:avLst>
          </a:prstGeom>
          <a:solidFill>
            <a:srgbClr val="FFCC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2514600" y="2286000"/>
            <a:ext cx="6781800" cy="31242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4763">
              <a:spcBef>
                <a:spcPct val="20000"/>
              </a:spcBef>
              <a:defRPr/>
            </a:pPr>
            <a:r>
              <a:rPr lang="en-US" sz="2800" b="1"/>
              <a:t>Customer relationship management </a:t>
            </a:r>
            <a:r>
              <a:rPr lang="en-US" sz="2800"/>
              <a:t>involves managing detailed information about individual customers and carefully manage customer touch points. </a:t>
            </a:r>
            <a:endParaRPr lang="en-US" sz="2800" dirty="0"/>
          </a:p>
        </p:txBody>
      </p:sp>
      <p:sp>
        <p:nvSpPr>
          <p:cNvPr id="9224" name="Footer Placeholder 5"/>
          <p:cNvSpPr txBox="1">
            <a:spLocks/>
          </p:cNvSpPr>
          <p:nvPr/>
        </p:nvSpPr>
        <p:spPr bwMode="auto">
          <a:xfrm>
            <a:off x="1524000" y="6381750"/>
            <a:ext cx="45720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</a:rPr>
              <a:t>Kotler et al, Principles of Marketing 5e, © Pearson Education 2008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7771892"/>
      </p:ext>
    </p:extLst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33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3156" grpId="0" build="p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MORE COMPETITIVE ADVANTAGE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/>
              <a:t>CUSTOMER RELATIONSHIP MARKETING</a:t>
            </a:r>
          </a:p>
          <a:p>
            <a:r>
              <a:rPr lang="en-US" smtClean="0"/>
              <a:t>Building relationship</a:t>
            </a:r>
          </a:p>
          <a:p>
            <a:r>
              <a:rPr lang="en-US" smtClean="0"/>
              <a:t>Encouraging dialogue</a:t>
            </a:r>
          </a:p>
          <a:p>
            <a:r>
              <a:rPr lang="en-US" smtClean="0"/>
              <a:t>Providing solution</a:t>
            </a:r>
          </a:p>
          <a:p>
            <a:r>
              <a:rPr lang="en-US" smtClean="0"/>
              <a:t>Working in partnership</a:t>
            </a:r>
          </a:p>
          <a:p>
            <a:r>
              <a:rPr lang="en-US" smtClean="0"/>
              <a:t>Engender loyalty</a:t>
            </a:r>
          </a:p>
        </p:txBody>
      </p:sp>
    </p:spTree>
    <p:extLst>
      <p:ext uri="{BB962C8B-B14F-4D97-AF65-F5344CB8AC3E}">
        <p14:creationId xmlns:p14="http://schemas.microsoft.com/office/powerpoint/2010/main" val="353535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351</Words>
  <Application>Microsoft Office PowerPoint</Application>
  <PresentationFormat>Widescreen</PresentationFormat>
  <Paragraphs>75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Comic Sans MS</vt:lpstr>
      <vt:lpstr>Wingdings</vt:lpstr>
      <vt:lpstr>Office Theme</vt:lpstr>
      <vt:lpstr>Customer Service  and Loyalty</vt:lpstr>
      <vt:lpstr>Touch points</vt:lpstr>
      <vt:lpstr>CUSTOMER SERVICE - the theory</vt:lpstr>
      <vt:lpstr>CUSTOMER SERVICE &amp; service quality</vt:lpstr>
      <vt:lpstr>PowerPoint Presentation</vt:lpstr>
      <vt:lpstr>REICHHELDS  - loyalty-based cycle</vt:lpstr>
      <vt:lpstr>An expanded model of the marketing process</vt:lpstr>
      <vt:lpstr>PowerPoint Presentation</vt:lpstr>
      <vt:lpstr>What is customer relationship management?</vt:lpstr>
      <vt:lpstr>MORE COMPETITIVE ADVANTAGE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 Service  and Loyalty</dc:title>
  <dc:creator>Will Fleming</dc:creator>
  <cp:lastModifiedBy>Will Fleming</cp:lastModifiedBy>
  <cp:revision>1</cp:revision>
  <dcterms:created xsi:type="dcterms:W3CDTF">2018-05-14T12:08:40Z</dcterms:created>
  <dcterms:modified xsi:type="dcterms:W3CDTF">2018-05-14T12:09:01Z</dcterms:modified>
</cp:coreProperties>
</file>