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64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33A45-D217-41A8-8E6B-35AEB4DB7A6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15D4C-922E-463B-BAE5-1497A03C28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283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4FDAD3-7CEE-4805-A5E8-DDD6885C1A0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133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396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659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552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414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202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002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185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646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956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611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349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657600" y="1752600"/>
            <a:ext cx="7315200" cy="838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657600" y="2743200"/>
            <a:ext cx="7315200" cy="4572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65C1A91-312E-47A8-BDFE-6432A5D9FEF5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04777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8EE896A-8BA8-4F55-8227-A8EBFCCB312E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64938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AEA6E5-5D4B-4BB9-BDCB-15BEA15B027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75801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55484" y="1828800"/>
            <a:ext cx="355388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12567" y="1828800"/>
            <a:ext cx="3556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C84EAD5-0FB0-4D0D-8996-63F25F9C9B14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7001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593611A-81C3-4622-943E-9CDDC65576C8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36599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D1073F-F5F1-4461-B04A-AF43FD30D7AD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09430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918C230-1FDE-4BB6-B9F0-533C434CB297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80941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6BB9843-AC13-42F5-8BFF-A14404D17C0C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24203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DDFA728-9D9C-4EE6-AF75-24A471F537F4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25888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62FED12-3742-438B-919E-06C050E8A961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87179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1884" y="762000"/>
            <a:ext cx="1826683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55484" y="762000"/>
            <a:ext cx="5283200" cy="495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28EAC1-2622-4660-944A-96EFE1D8EAFC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0064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70747-2623-4EFC-8DC6-7F34D219D74D}" type="datetimeFigureOut">
              <a:rPr lang="en-GB" smtClean="0"/>
              <a:t>04/07/2021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D2463-9040-4916-B989-96CE895878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607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55484" y="762000"/>
            <a:ext cx="731308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55484" y="1828800"/>
            <a:ext cx="7313083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19200" y="5886450"/>
            <a:ext cx="23368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5886450"/>
            <a:ext cx="38608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79551B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36000" y="5886450"/>
            <a:ext cx="23368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79551B"/>
                </a:solidFill>
                <a:latin typeface="Palatino Linotype" panose="0204050205050503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913F8F9-2FE6-4FAD-961E-5716322B56BC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5864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rgbClr val="79551B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79551B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79551B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rgbClr val="79551B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32000" y="1773238"/>
            <a:ext cx="9286241" cy="2016125"/>
          </a:xfrm>
        </p:spPr>
        <p:txBody>
          <a:bodyPr/>
          <a:lstStyle/>
          <a:p>
            <a:pPr algn="ctr" eaLnBrk="1" hangingPunct="1"/>
            <a:r>
              <a:rPr lang="en-HK" sz="3600" b="1" dirty="0">
                <a:solidFill>
                  <a:srgbClr val="C00000"/>
                </a:solidFill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Research Design for 3H Framework </a:t>
            </a:r>
            <a:r>
              <a:rPr lang="en-HK" sz="3600" b="1" dirty="0" smtClean="0">
                <a:solidFill>
                  <a:srgbClr val="C00000"/>
                </a:solidFill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/>
            </a:r>
            <a:br>
              <a:rPr lang="en-HK" sz="3600" b="1" dirty="0" smtClean="0">
                <a:solidFill>
                  <a:srgbClr val="C00000"/>
                </a:solidFill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r>
              <a:rPr lang="en-HK" sz="3600" b="1" dirty="0" smtClean="0">
                <a:solidFill>
                  <a:srgbClr val="C00000"/>
                </a:solidFill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Based </a:t>
            </a:r>
            <a:r>
              <a:rPr lang="en-HK" sz="3600" b="1" dirty="0">
                <a:solidFill>
                  <a:srgbClr val="C00000"/>
                </a:solidFill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Study</a:t>
            </a:r>
            <a:endParaRPr lang="en-US" altLang="en-US" sz="3600" b="1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248593" y="3789363"/>
            <a:ext cx="5486400" cy="2087562"/>
          </a:xfrm>
        </p:spPr>
        <p:txBody>
          <a:bodyPr/>
          <a:lstStyle/>
          <a:p>
            <a:pPr eaLnBrk="1" hangingPunct="1"/>
            <a:r>
              <a:rPr lang="en-GB" sz="2800" b="1" dirty="0"/>
              <a:t>Dr Eddie Yu</a:t>
            </a:r>
          </a:p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79403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6323" y="604684"/>
            <a:ext cx="8027000" cy="742950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b="1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The conceptual </a:t>
            </a:r>
            <a:r>
              <a:rPr lang="en-HK" b="1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framework</a:t>
            </a:r>
            <a:r>
              <a:rPr lang="en-GB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/>
            </a:r>
            <a:br>
              <a:rPr lang="en-GB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3264" y="976159"/>
            <a:ext cx="9299579" cy="4038600"/>
          </a:xfrm>
        </p:spPr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HK" sz="2400" i="1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Organisation performance, the dependent variable, is a function of the complements among Heart (H</a:t>
            </a:r>
            <a:r>
              <a:rPr lang="en-HK" sz="2400" b="1" i="1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1</a:t>
            </a:r>
            <a:r>
              <a:rPr lang="en-HK" sz="2400" i="1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), Head (H</a:t>
            </a:r>
            <a:r>
              <a:rPr lang="en-HK" sz="2400" b="1" i="1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2</a:t>
            </a:r>
            <a:r>
              <a:rPr lang="en-HK" sz="2400" i="1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) and Hand (H</a:t>
            </a:r>
            <a:r>
              <a:rPr lang="en-HK" sz="2400" b="1" i="1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3</a:t>
            </a:r>
            <a:r>
              <a:rPr lang="en-HK" sz="2400" i="1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) independent variables of that </a:t>
            </a:r>
            <a:r>
              <a:rPr lang="en-HK" sz="2400" i="1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organisation.</a:t>
            </a:r>
            <a:endParaRPr lang="en-GB" sz="2400" dirty="0" smtClean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HK" sz="2400" dirty="0" smtClean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OP = </a:t>
            </a:r>
            <a:r>
              <a:rPr lang="en-HK" sz="2400" i="1" dirty="0" smtClean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 </a:t>
            </a:r>
            <a:r>
              <a:rPr lang="en-HK" sz="2400" dirty="0" smtClean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(H</a:t>
            </a:r>
            <a:r>
              <a:rPr lang="en-HK" sz="2400" b="1" baseline="30000" dirty="0" smtClean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1</a:t>
            </a:r>
            <a:r>
              <a:rPr lang="en-GB" sz="3600" b="1" kern="1200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∩</a:t>
            </a:r>
            <a:r>
              <a:rPr lang="en-HK" sz="2400" dirty="0" smtClean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H</a:t>
            </a:r>
            <a:r>
              <a:rPr lang="en-HK" sz="2400" b="1" baseline="30000" dirty="0" smtClean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2 </a:t>
            </a:r>
            <a:r>
              <a:rPr lang="en-GB" sz="3600" b="1" kern="1200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∩</a:t>
            </a:r>
            <a:r>
              <a:rPr lang="en-HK" sz="2400" dirty="0" smtClean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H</a:t>
            </a:r>
            <a:r>
              <a:rPr lang="en-HK" sz="2400" b="1" baseline="30000" dirty="0" smtClean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3</a:t>
            </a:r>
            <a:r>
              <a:rPr lang="en-HK" sz="2400" dirty="0" smtClean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)</a:t>
            </a:r>
            <a:r>
              <a:rPr lang="en-HK" sz="5400" kern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+mn-ea"/>
                <a:cs typeface="+mn-cs"/>
              </a:rPr>
              <a:t> </a:t>
            </a:r>
            <a:endParaRPr lang="en-GB" sz="2400" dirty="0" smtClean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sz="2000" dirty="0" smtClean="0"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3 H domains is hypothesised positively correlated with the organisational performance.</a:t>
            </a:r>
            <a:endParaRPr lang="en-GB" sz="2000" dirty="0" smtClean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HK" sz="2000" dirty="0" smtClean="0">
                <a:effectLst/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</a:t>
            </a:r>
            <a:r>
              <a:rPr lang="en-HK" sz="2000" b="1" baseline="30000" dirty="0" smtClean="0">
                <a:effectLst/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1</a:t>
            </a:r>
            <a:r>
              <a:rPr lang="en-HK" sz="2000" dirty="0" smtClean="0">
                <a:effectLst/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 = Heart domain (people related: emotional appeal, leading, motivating and engaging people abilities)</a:t>
            </a:r>
            <a:endParaRPr lang="en-GB" sz="2000" dirty="0" smtClean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HK" sz="2000" dirty="0" smtClean="0">
                <a:effectLst/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</a:t>
            </a:r>
            <a:r>
              <a:rPr lang="en-HK" sz="2000" b="1" baseline="30000" dirty="0" smtClean="0">
                <a:effectLst/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2</a:t>
            </a:r>
            <a:r>
              <a:rPr lang="en-HK" sz="2000" dirty="0" smtClean="0">
                <a:effectLst/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 = Head domain (strategic, organisation and business model related: logical &amp; strategic appeal, planning, organisational design, cognitive and innovative abilities)</a:t>
            </a:r>
            <a:endParaRPr lang="en-GB" sz="2000" dirty="0" smtClean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HK" sz="2000" dirty="0" smtClean="0">
                <a:effectLst/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</a:t>
            </a:r>
            <a:r>
              <a:rPr lang="en-HK" sz="2000" b="1" baseline="30000" dirty="0" smtClean="0">
                <a:effectLst/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3</a:t>
            </a:r>
            <a:r>
              <a:rPr lang="en-HK" sz="2000" dirty="0" smtClean="0">
                <a:effectLst/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 = Hand domain (task-oriented issues and competence related: operational/functional skills &amp; abilities).</a:t>
            </a:r>
            <a:endParaRPr lang="en-GB" sz="2000" dirty="0" smtClean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endParaRPr lang="en-GB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EE896A-8BA8-4F55-8227-A8EBFCCB312E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118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Generic design outline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Applicable and adaptable to different research objective, questions and contextual factors, as long as:</a:t>
            </a:r>
          </a:p>
          <a:p>
            <a:pPr marL="0" indent="0">
              <a:buNone/>
            </a:pPr>
            <a:r>
              <a:rPr lang="en-GB" dirty="0" smtClean="0"/>
              <a:t>The research aims to study a holistic approach to manage the research topic.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820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b="1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Propositions of Yu’s 3H framework</a:t>
            </a:r>
            <a:r>
              <a:rPr lang="en-GB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/>
            </a:r>
            <a:br>
              <a:rPr lang="en-GB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Proposition 1:	3H framework posits an integration of 3 individual H domains is a holistic management of people and organisation, which will have a high chance to yield effective and efficient organisational performance.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Proposition 2:	3H framework assumes the 3 individual domains are necessary factors but only with an effective integration among all 3 H domains presents the sufficient condition for achieving Proposition 1.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800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How to prove the validity of the 3H framework?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Step 1: Identify each H domain’s construct and test it with construct and internal validity tests.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Step 2: Literature review of each domain, which seminal literature confirms what construct (s) of: 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Heart H1 domain’s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Head H2 domain’s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Hand H3 </a:t>
            </a:r>
            <a:r>
              <a:rPr lang="en-HK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domain’s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HK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3H integration’s validity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9211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9255"/>
            <a:ext cx="10515600" cy="481036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How to prove the validity of the 3H framework</a:t>
            </a:r>
            <a:r>
              <a:rPr lang="en-HK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? (2)</a:t>
            </a:r>
            <a:r>
              <a:rPr lang="en-GB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/>
            </a:r>
            <a:br>
              <a:rPr lang="en-GB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90291"/>
            <a:ext cx="10515600" cy="5330801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Step 3: Establish a chain of evidence for each necessary factor (H domain) and sufficient condition from, e.g., industry analysts’ reports, credible consultants’ reports, company documents and reports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Step 4: Collect responses from senior management, specialists and veterans in the industry 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Step 5: Testing internal validity, i.e., explaining the causal relationship (e.g., how and why effective implementation of H1 would lead to better organisational performance) between: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H1 and organisational performance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H2 and </a:t>
            </a:r>
            <a:r>
              <a:rPr lang="en-HK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OP</a:t>
            </a:r>
            <a:endParaRPr lang="en-GB" dirty="0" smtClean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HK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H3 </a:t>
            </a: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and </a:t>
            </a:r>
            <a:r>
              <a:rPr lang="en-HK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OP</a:t>
            </a: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HK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4</a:t>
            </a: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	Integrated 3H and OP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9481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How to prove the validity of the 3H framework</a:t>
            </a:r>
            <a:r>
              <a:rPr lang="en-HK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? (3)</a:t>
            </a:r>
            <a:r>
              <a:rPr lang="en-GB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/>
            </a:r>
            <a:br>
              <a:rPr lang="en-GB" dirty="0"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01002"/>
            <a:ext cx="10515600" cy="565699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Step 6:  Reliability establishment with a case study research protocol and case study database to ensure replicate the study will obtain similar findings and conclusion. 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270510"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6.1 Data collection protocol and analysis strategy pertaining to 3H constructs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270510"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6.1.1 Focus group meetings – thematic analysis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270510"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6.1.2 Interviews – thematic analysis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270510"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6.1.3 Observation – thematic analysis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270510"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6.1.4 Documentation reviews – content analysis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270510"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6.1.5 Questionnaire – statistical analysis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0215" algn="l"/>
              </a:tabLst>
            </a:pP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5812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HK" sz="4000" dirty="0">
                <a:solidFill>
                  <a:prstClr val="black"/>
                </a:solidFill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How to prove the validity of the 3H framework</a:t>
            </a:r>
            <a:r>
              <a:rPr lang="en-HK" sz="4000" dirty="0" smtClean="0">
                <a:solidFill>
                  <a:prstClr val="black"/>
                </a:solidFill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? (4)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Step 7: Data will be categorised and analysed as multi-evidence for supporting or refuting Propositions 1 &amp; 2.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Step 8: Discussion and Conclusion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270510"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8.1 Discussing findings and whether the constructs of the framework should be added or deleted and casual relationship should be modified.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270510">
              <a:lnSpc>
                <a:spcPct val="107000"/>
              </a:lnSpc>
              <a:spcAft>
                <a:spcPts val="800"/>
              </a:spcAft>
            </a:pPr>
            <a:r>
              <a:rPr lang="en-HK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8.2 Drawing conclusion on the study </a:t>
            </a:r>
            <a:endParaRPr lang="en-GB" dirty="0"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5427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Referencing and Appending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Harvard referencing system for in-text and bibliography formatting </a:t>
            </a:r>
          </a:p>
          <a:p>
            <a:r>
              <a:rPr lang="en-GB" dirty="0" smtClean="0"/>
              <a:t>Interview transcripts and supporting documents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Reference:</a:t>
            </a:r>
          </a:p>
          <a:p>
            <a:pPr marL="0" indent="0">
              <a:spcAft>
                <a:spcPts val="0"/>
              </a:spcAft>
              <a:buNone/>
            </a:pPr>
            <a:r>
              <a:rPr lang="en-HK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Key articles referenced for preparing this outline including: </a:t>
            </a:r>
            <a:endParaRPr lang="en-HK" baseline="30000" dirty="0" smtClean="0">
              <a:latin typeface="Garamond" panose="02020404030301010803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HK" baseline="30000" dirty="0" err="1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Eisenhardt</a:t>
            </a:r>
            <a:r>
              <a:rPr lang="en-HK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, K.M.(1989), Building theories from case study research. </a:t>
            </a:r>
            <a:r>
              <a:rPr lang="en-HK" i="1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Academy of Management Review</a:t>
            </a:r>
            <a:r>
              <a:rPr lang="en-HK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 14 (4), 532–550; </a:t>
            </a:r>
            <a:endParaRPr lang="en-HK" baseline="30000" dirty="0" smtClean="0">
              <a:latin typeface="Garamond" panose="02020404030301010803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HK" baseline="30000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De </a:t>
            </a:r>
            <a:r>
              <a:rPr lang="en-HK" baseline="30000" dirty="0" err="1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Massis</a:t>
            </a:r>
            <a:r>
              <a:rPr lang="en-HK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, A. and </a:t>
            </a:r>
            <a:r>
              <a:rPr lang="en-HK" baseline="30000" dirty="0" err="1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Kotlar</a:t>
            </a:r>
            <a:r>
              <a:rPr lang="en-HK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, J. (2014), The case study method in family business research: Guidelines for qualitative scholarship, </a:t>
            </a:r>
            <a:r>
              <a:rPr lang="en-GB" i="1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Journal of Family Business Strategy</a:t>
            </a:r>
            <a:r>
              <a:rPr lang="en-GB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, 15–29; </a:t>
            </a:r>
            <a:endParaRPr lang="en-GB" baseline="30000" dirty="0" smtClean="0">
              <a:latin typeface="Garamond" panose="02020404030301010803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HK" baseline="30000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Rule</a:t>
            </a:r>
            <a:r>
              <a:rPr lang="en-HK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, P. and Vaughn, M. </a:t>
            </a:r>
            <a:r>
              <a:rPr lang="en-HK" baseline="30000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J </a:t>
            </a:r>
            <a:r>
              <a:rPr lang="en-HK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(2015), A Necessary Dialogue: Theory in Case Study Research,</a:t>
            </a:r>
            <a:r>
              <a:rPr lang="en-HK" sz="800" baseline="30000" dirty="0" smtClean="0">
                <a:effectLst/>
                <a:latin typeface="Garamond" panose="02020404030301010803" pitchFamily="18" charset="0"/>
                <a:ea typeface="PMingLiU" panose="02020500000000000000" pitchFamily="18" charset="-120"/>
                <a:cs typeface="AdvPAC5B"/>
              </a:rPr>
              <a:t> </a:t>
            </a:r>
            <a:r>
              <a:rPr lang="en-GB" i="1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International Journal of Qualitative Methods</a:t>
            </a:r>
            <a:r>
              <a:rPr lang="en-GB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, 1–11;</a:t>
            </a:r>
            <a:r>
              <a:rPr lang="en-HK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 </a:t>
            </a:r>
            <a:endParaRPr lang="en-HK" baseline="30000" dirty="0" smtClean="0">
              <a:latin typeface="Garamond" panose="02020404030301010803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HK" baseline="30000" dirty="0" smtClean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Yin</a:t>
            </a:r>
            <a:r>
              <a:rPr lang="en-HK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, R. (2009), </a:t>
            </a:r>
            <a:r>
              <a:rPr lang="en-HK" i="1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Case Study Research: Design and Methods</a:t>
            </a:r>
            <a:r>
              <a:rPr lang="en-HK" baseline="30000" dirty="0">
                <a:latin typeface="Garamond" panose="02020404030301010803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, 2nd Edition. Sage, Newbury Park, CA.</a:t>
            </a:r>
            <a:endParaRPr lang="en-GB" sz="3200" baseline="30000" dirty="0" smtClean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14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rinthian columns design template">
  <a:themeElements>
    <a:clrScheme name="Corinthian columns design template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Corinthian columns design template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rinthian column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inthian column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inthian column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inthian column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inthian column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inthian column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inthian column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inthian column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inthian column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inthian column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inthian column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inthian column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628</Words>
  <Application>Microsoft Office PowerPoint</Application>
  <PresentationFormat>Widescreen</PresentationFormat>
  <Paragraphs>55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AdvPAC5B</vt:lpstr>
      <vt:lpstr>PMingLiU</vt:lpstr>
      <vt:lpstr>Arial</vt:lpstr>
      <vt:lpstr>Calibri</vt:lpstr>
      <vt:lpstr>Calibri Light</vt:lpstr>
      <vt:lpstr>Garamond</vt:lpstr>
      <vt:lpstr>Palatino Linotype</vt:lpstr>
      <vt:lpstr>Times New Roman</vt:lpstr>
      <vt:lpstr>Office Theme</vt:lpstr>
      <vt:lpstr>Corinthian columns design template</vt:lpstr>
      <vt:lpstr>Research Design for 3H Framework  Based Study</vt:lpstr>
      <vt:lpstr>The conceptual framework </vt:lpstr>
      <vt:lpstr>Generic design outline </vt:lpstr>
      <vt:lpstr>Propositions of Yu’s 3H framework </vt:lpstr>
      <vt:lpstr>How to prove the validity of the 3H framework?</vt:lpstr>
      <vt:lpstr>How to prove the validity of the 3H framework? (2) </vt:lpstr>
      <vt:lpstr>How to prove the validity of the 3H framework? (3) </vt:lpstr>
      <vt:lpstr>How to prove the validity of the 3H framework? (4)</vt:lpstr>
      <vt:lpstr>Referencing and Appending </vt:lpstr>
    </vt:vector>
  </TitlesOfParts>
  <Company>City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Design for 3H Framework Based Study</dc:title>
  <dc:creator>Ed Yu</dc:creator>
  <cp:lastModifiedBy>Ed Yu</cp:lastModifiedBy>
  <cp:revision>7</cp:revision>
  <dcterms:created xsi:type="dcterms:W3CDTF">2021-07-04T03:34:10Z</dcterms:created>
  <dcterms:modified xsi:type="dcterms:W3CDTF">2021-07-04T04:20:38Z</dcterms:modified>
</cp:coreProperties>
</file>