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 id="2147483894" r:id="rId2"/>
    <p:sldMasterId id="2147483911" r:id="rId3"/>
    <p:sldMasterId id="2147483648" r:id="rId4"/>
  </p:sldMasterIdLst>
  <p:notesMasterIdLst>
    <p:notesMasterId r:id="rId43"/>
  </p:notesMasterIdLst>
  <p:sldIdLst>
    <p:sldId id="268" r:id="rId5"/>
    <p:sldId id="269" r:id="rId6"/>
    <p:sldId id="258" r:id="rId7"/>
    <p:sldId id="270" r:id="rId8"/>
    <p:sldId id="271" r:id="rId9"/>
    <p:sldId id="272" r:id="rId10"/>
    <p:sldId id="273" r:id="rId11"/>
    <p:sldId id="257" r:id="rId12"/>
    <p:sldId id="259" r:id="rId13"/>
    <p:sldId id="260" r:id="rId14"/>
    <p:sldId id="261" r:id="rId15"/>
    <p:sldId id="262" r:id="rId16"/>
    <p:sldId id="263" r:id="rId17"/>
    <p:sldId id="264" r:id="rId18"/>
    <p:sldId id="265" r:id="rId19"/>
    <p:sldId id="266" r:id="rId20"/>
    <p:sldId id="256" r:id="rId21"/>
    <p:sldId id="274" r:id="rId22"/>
    <p:sldId id="275" r:id="rId23"/>
    <p:sldId id="276" r:id="rId24"/>
    <p:sldId id="277" r:id="rId25"/>
    <p:sldId id="278" r:id="rId26"/>
    <p:sldId id="279" r:id="rId27"/>
    <p:sldId id="280" r:id="rId28"/>
    <p:sldId id="281" r:id="rId29"/>
    <p:sldId id="282" r:id="rId30"/>
    <p:sldId id="283" r:id="rId31"/>
    <p:sldId id="267" r:id="rId32"/>
    <p:sldId id="284" r:id="rId33"/>
    <p:sldId id="285" r:id="rId34"/>
    <p:sldId id="286" r:id="rId35"/>
    <p:sldId id="287" r:id="rId36"/>
    <p:sldId id="288" r:id="rId37"/>
    <p:sldId id="289" r:id="rId38"/>
    <p:sldId id="290" r:id="rId39"/>
    <p:sldId id="291" r:id="rId40"/>
    <p:sldId id="292" r:id="rId41"/>
    <p:sldId id="29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7FB061-8250-3D3E-414C-EF9185C6E7C4}" v="36" dt="2025-10-12T19:05:50.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slide" Target="slides/slide35.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slide" Target="slides/slide38.xml" Id="rId42" /><Relationship Type="http://schemas.openxmlformats.org/officeDocument/2006/relationships/tableStyles" Target="tableStyles.xml" Id="rId47" /><Relationship Type="http://schemas.openxmlformats.org/officeDocument/2006/relationships/slide" Target="slides/slide3.xml" Id="rId7" /><Relationship Type="http://schemas.openxmlformats.org/officeDocument/2006/relationships/slideMaster" Target="slideMasters/slideMaster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slide" Target="slides/slide36.xml" Id="rId40" /><Relationship Type="http://schemas.openxmlformats.org/officeDocument/2006/relationships/viewProps" Target="viewProps.xml" Id="rId45"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microsoft.com/office/2015/10/relationships/revisionInfo" Target="revisionInfo.xml" Id="rId49"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presProps" Target="presProps.xml" Id="rId44" /><Relationship Type="http://schemas.openxmlformats.org/officeDocument/2006/relationships/slideMaster" Target="slideMasters/slideMaster4.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notesMaster" Target="notesMasters/notesMaster1.xml" Id="rId43" /><Relationship Type="http://schemas.openxmlformats.org/officeDocument/2006/relationships/slide" Target="slides/slide4.xml" Id="rId8" /><Relationship Type="http://schemas.openxmlformats.org/officeDocument/2006/relationships/slideMaster" Target="slideMasters/slideMaster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theme" Target="theme/theme1.xml" Id="rId46" /><Relationship Type="http://schemas.openxmlformats.org/officeDocument/2006/relationships/slide" Target="slides/slide16.xml" Id="rId20" /><Relationship Type="http://schemas.openxmlformats.org/officeDocument/2006/relationships/slide" Target="slides/slide37.xml" Id="rId41" /><Relationship Type="http://schemas.openxmlformats.org/officeDocument/2006/relationships/slideMaster" Target="slideMasters/slideMaster1.xml" Id="rId1" /><Relationship Type="http://schemas.openxmlformats.org/officeDocument/2006/relationships/slide" Target="slides/slide2.xml" Id="rId6"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26720-DF76-4F1E-9D43-02FE925ADD7F}"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2FF90-4D73-4848-998D-FEA14D7C6AE0}" type="slidenum">
              <a:rPr lang="en-GB" smtClean="0"/>
              <a:t>‹#›</a:t>
            </a:fld>
            <a:endParaRPr lang="en-GB"/>
          </a:p>
        </p:txBody>
      </p:sp>
    </p:spTree>
    <p:extLst>
      <p:ext uri="{BB962C8B-B14F-4D97-AF65-F5344CB8AC3E}">
        <p14:creationId xmlns:p14="http://schemas.microsoft.com/office/powerpoint/2010/main" val="3766489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https://www.england.nhs.uk/long-read/microsoft-teams-and-remote-working/</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4CD427-6006-41D2-9786-9177F8EC7CB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829215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60168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653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8846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92967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27215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4485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792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23483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44701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628468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156987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43022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318733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120195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8162784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2407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42271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629038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539276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6012839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7736193-EDE3-4BB5-AE5F-E6E5472AB8BE}"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035608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7736193-EDE3-4BB5-AE5F-E6E5472AB8BE}"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2129206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7736193-EDE3-4BB5-AE5F-E6E5472AB8BE}"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0862903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736193-EDE3-4BB5-AE5F-E6E5472AB8BE}"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2183288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736193-EDE3-4BB5-AE5F-E6E5472AB8BE}"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995357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7736193-EDE3-4BB5-AE5F-E6E5472AB8BE}"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2510951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4506528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6878100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892296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943417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0989408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3932230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7736193-EDE3-4BB5-AE5F-E6E5472AB8BE}"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88315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0EE3-3D66-ADA1-F0D4-BC247A8113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EC4770C-DA9D-588F-9295-DFF080DEBA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6C7D695-0652-049A-B237-16831456BB94}"/>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4FC6BF48-8254-1ED2-0E7D-51F9BD5C6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D75833-AE63-4CA9-A6BB-1657C11B18E4}"/>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20661411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E96D-B838-B39C-EE90-AD6C64E057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287E2B-6877-0FE9-B645-F87ED65DF6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F1CB74-BAAA-94F6-A1F4-8B7D145167FC}"/>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958641D3-2677-4079-7502-E6B6EA2B3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56F2E-93C4-3568-4F2D-FA678979E465}"/>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9625011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3888F-1F86-3305-3363-7E27478E19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FE1AEDD-B2E6-B81D-B2DB-DBFB6BFBCF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7681C4-5FF1-EAC3-898C-5E8347CD8563}"/>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292DE56C-F1C0-2937-3839-8A8B566CC2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A9AF9-DB13-F3AD-692A-9475593D028C}"/>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043704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3ACD-D7F0-F38E-7460-7800A7803A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D4F0CA-C54F-A285-0361-9B2A0371F6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9148ADF-294C-5022-D658-799BE13BF6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D137FF6-91B5-0244-7EAF-D19806321809}"/>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6" name="Footer Placeholder 5">
            <a:extLst>
              <a:ext uri="{FF2B5EF4-FFF2-40B4-BE49-F238E27FC236}">
                <a16:creationId xmlns:a16="http://schemas.microsoft.com/office/drawing/2014/main" id="{93DE4174-D03B-4024-16AA-C260B911E2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756729-1EAA-F743-AFE9-438D82B0E8C8}"/>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0892549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14B2-0BA6-723D-1FAC-696371E4E5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621CFAC-AC8C-EDFC-9A56-1735BA0331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D4C0D4-F1F3-3268-9A73-59FB70969FE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408B276-07CD-B220-AD14-07E949F76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972AFC-ED2E-C578-9FD6-3A5E50CAB1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2BAF2F-95A2-19B6-1A4A-C2FFD5D8F90D}"/>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8" name="Footer Placeholder 7">
            <a:extLst>
              <a:ext uri="{FF2B5EF4-FFF2-40B4-BE49-F238E27FC236}">
                <a16:creationId xmlns:a16="http://schemas.microsoft.com/office/drawing/2014/main" id="{0C37FA25-83C8-DDDA-8F3E-83F904888D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E0C6B1-1B65-E938-7CC8-BF79635BA3A2}"/>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3967360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6AF1-8243-17F0-3323-6C93A06213D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E120AF8-C5C5-E1C2-C44B-2D7E9CE0558E}"/>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4" name="Footer Placeholder 3">
            <a:extLst>
              <a:ext uri="{FF2B5EF4-FFF2-40B4-BE49-F238E27FC236}">
                <a16:creationId xmlns:a16="http://schemas.microsoft.com/office/drawing/2014/main" id="{36621D4B-9C65-B68C-8474-3897C4F116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8D0005-4D6B-711C-B403-A2713318301F}"/>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9391749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CAEB2E-50FA-FA13-917A-D07AE8993E21}"/>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3" name="Footer Placeholder 2">
            <a:extLst>
              <a:ext uri="{FF2B5EF4-FFF2-40B4-BE49-F238E27FC236}">
                <a16:creationId xmlns:a16="http://schemas.microsoft.com/office/drawing/2014/main" id="{DD7C41D5-649A-96E3-7799-5CC4BC99AD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1F082-B0E3-B8F2-2791-068472C074CF}"/>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18256147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A1048-8EC8-5EF5-B24D-6BE422E42D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F06360A-06A0-8479-31FF-C2D20C221B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7C68C32-8317-A313-FF95-1283C477D0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D80773-C4D1-3168-7F6F-C26C2C0451CA}"/>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6" name="Footer Placeholder 5">
            <a:extLst>
              <a:ext uri="{FF2B5EF4-FFF2-40B4-BE49-F238E27FC236}">
                <a16:creationId xmlns:a16="http://schemas.microsoft.com/office/drawing/2014/main" id="{F36A875C-AABB-2D43-A00D-9A5EF42D4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65C147-F2B9-3DDB-9341-CC88F3C2639C}"/>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4790237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AD91-4FF9-C6B2-A2FF-13FE5F0F31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4AF8ACF-3B31-401B-7356-7B59A8EBAA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2C1C8E-C864-E58D-9E5C-A81839500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0737DA-F4B8-FD1A-3420-34F382B2F052}"/>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6" name="Footer Placeholder 5">
            <a:extLst>
              <a:ext uri="{FF2B5EF4-FFF2-40B4-BE49-F238E27FC236}">
                <a16:creationId xmlns:a16="http://schemas.microsoft.com/office/drawing/2014/main" id="{6373CB55-4784-DD56-3DF8-D79077D67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91FA36-9692-C359-597F-DF2DE147077D}"/>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5974839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21871-99BC-3CC4-CCC8-C5B15747983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D8E4AFD-7390-ACFA-9A4D-242DFA5675E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DC1B2F-900C-994A-D028-FC90A1ED0408}"/>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ADACF55E-F2CF-C206-F91F-4184CC960A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173A42-0059-024A-8BE8-C75761AEA732}"/>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7998338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91ABD2-78EC-BD20-BB97-ADC70522437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9CFA838-6809-CA1E-ECEC-C2A2AB19DB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AEBEADF-FE72-2A86-725D-0315900ABE93}"/>
              </a:ext>
            </a:extLst>
          </p:cNvPr>
          <p:cNvSpPr>
            <a:spLocks noGrp="1"/>
          </p:cNvSpPr>
          <p:nvPr>
            <p:ph type="dt" sz="half" idx="10"/>
          </p:nvPr>
        </p:nvSpPr>
        <p:spPr/>
        <p:txBody>
          <a:body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CE67CA07-E938-2129-704D-E14D755B71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BC8882-C742-4ED7-6515-44F154CB8EC3}"/>
              </a:ext>
            </a:extLst>
          </p:cNvPr>
          <p:cNvSpPr>
            <a:spLocks noGrp="1"/>
          </p:cNvSpPr>
          <p:nvPr>
            <p:ph type="sldNum" sz="quarter" idx="12"/>
          </p:nvPr>
        </p:nvSpPr>
        <p:spPr/>
        <p:txBody>
          <a:bodyPr/>
          <a:lstStyle/>
          <a:p>
            <a:fld id="{93881874-2D2A-48DD-AA87-17AB20BFD1C9}" type="slidenum">
              <a:rPr lang="en-GB" smtClean="0"/>
              <a:t>‹#›</a:t>
            </a:fld>
            <a:endParaRPr lang="en-GB"/>
          </a:p>
        </p:txBody>
      </p:sp>
    </p:spTree>
    <p:extLst>
      <p:ext uri="{BB962C8B-B14F-4D97-AF65-F5344CB8AC3E}">
        <p14:creationId xmlns:p14="http://schemas.microsoft.com/office/powerpoint/2010/main" val="33583766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73AC0DF8-DE60-5E17-E39E-876D723193E8}"/>
              </a:ext>
            </a:extLst>
          </p:cNvPr>
          <p:cNvGrpSpPr/>
          <p:nvPr/>
        </p:nvGrpSpPr>
        <p:grpSpPr>
          <a:xfrm>
            <a:off x="-1" y="-8467"/>
            <a:ext cx="12192006" cy="6866467"/>
            <a:chOff x="-1" y="-8467"/>
            <a:chExt cx="12192006" cy="6866467"/>
          </a:xfrm>
        </p:grpSpPr>
        <p:cxnSp>
          <p:nvCxnSpPr>
            <p:cNvPr id="3" name="Straight Connector 18">
              <a:extLst>
                <a:ext uri="{FF2B5EF4-FFF2-40B4-BE49-F238E27FC236}">
                  <a16:creationId xmlns:a16="http://schemas.microsoft.com/office/drawing/2014/main" id="{20664575-CD8B-C357-5588-11119E221CDC}"/>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300E305F-51F0-6023-281F-8D290F868FD8}"/>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31CCD243-845A-6F9C-6A7D-FAE671C91A6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827FCDF0-CC17-68F5-1EEA-67E9D9A931F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Isosceles Triangle 22">
              <a:extLst>
                <a:ext uri="{FF2B5EF4-FFF2-40B4-BE49-F238E27FC236}">
                  <a16:creationId xmlns:a16="http://schemas.microsoft.com/office/drawing/2014/main" id="{C30ADAD9-D150-B719-6477-077AACFCCB7D}"/>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93BA475D-C372-6AF1-21B3-297EFDFC537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19585681-3485-314F-EBF3-429F2066438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8B867356-5CAA-984C-4757-479A442CF7F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Isosceles Triangle 26">
              <a:extLst>
                <a:ext uri="{FF2B5EF4-FFF2-40B4-BE49-F238E27FC236}">
                  <a16:creationId xmlns:a16="http://schemas.microsoft.com/office/drawing/2014/main" id="{D2804ADA-66D6-E289-EDD8-E3EBC98672B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BFACD370-BA96-94FA-E2DA-A770637C7CB7}"/>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85DBDCF7-2A6A-996F-EAE0-CD83059A8C01}"/>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DA57E03A-BA3D-54FF-DB86-381029859730}"/>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FCA8AF05-5B8D-0F7E-AC86-7A18BDFE1DF5}"/>
              </a:ext>
            </a:extLst>
          </p:cNvPr>
          <p:cNvSpPr txBox="1">
            <a:spLocks noGrp="1"/>
          </p:cNvSpPr>
          <p:nvPr>
            <p:ph type="dt" sz="half" idx="7"/>
          </p:nvPr>
        </p:nvSpPr>
        <p:spPr>
          <a:xfrm>
            <a:off x="7205133" y="6041358"/>
            <a:ext cx="911940" cy="365129"/>
          </a:xfrm>
        </p:spPr>
        <p:txBody>
          <a:bodyPr/>
          <a:lstStyle>
            <a:lvl1pPr>
              <a:defRPr/>
            </a:lvl1pPr>
          </a:lstStyle>
          <a:p>
            <a:pPr lvl="0"/>
            <a:fld id="{E68D3EC0-E87C-4B78-BE36-DCBD141F4E2A}" type="datetime1">
              <a:rPr lang="en-US"/>
              <a:pPr lvl="0"/>
              <a:t>10/12/2025</a:t>
            </a:fld>
            <a:endParaRPr lang="en-US"/>
          </a:p>
        </p:txBody>
      </p:sp>
      <p:sp>
        <p:nvSpPr>
          <p:cNvPr id="16" name="Footer Placeholder 4">
            <a:extLst>
              <a:ext uri="{FF2B5EF4-FFF2-40B4-BE49-F238E27FC236}">
                <a16:creationId xmlns:a16="http://schemas.microsoft.com/office/drawing/2014/main" id="{F7E33A11-10E1-C0D0-3BBA-2076770876BE}"/>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4F48DB49-67FA-4DB6-8986-8154744EB0F4}"/>
              </a:ext>
            </a:extLst>
          </p:cNvPr>
          <p:cNvSpPr txBox="1">
            <a:spLocks noGrp="1"/>
          </p:cNvSpPr>
          <p:nvPr>
            <p:ph type="sldNum" sz="quarter" idx="8"/>
          </p:nvPr>
        </p:nvSpPr>
        <p:spPr>
          <a:xfrm>
            <a:off x="8590659" y="6041358"/>
            <a:ext cx="683340" cy="365129"/>
          </a:xfrm>
        </p:spPr>
        <p:txBody>
          <a:bodyPr/>
          <a:lstStyle>
            <a:lvl1pPr>
              <a:defRPr/>
            </a:lvl1pPr>
          </a:lstStyle>
          <a:p>
            <a:pPr lvl="0"/>
            <a:fld id="{A9F63821-1C56-4E91-A6C4-EF1F9808DB25}" type="slidenum">
              <a:t>‹#›</a:t>
            </a:fld>
            <a:endParaRPr lang="en-US"/>
          </a:p>
        </p:txBody>
      </p:sp>
    </p:spTree>
    <p:extLst>
      <p:ext uri="{BB962C8B-B14F-4D97-AF65-F5344CB8AC3E}">
        <p14:creationId xmlns:p14="http://schemas.microsoft.com/office/powerpoint/2010/main" val="1345197371"/>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987DC39B-878A-CA68-9851-DDD0C30617E6}"/>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8FE3733B-2AF4-0F24-B423-D1EC9A67924E}"/>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54C6D352-0418-9853-3C7E-41F627C54FEF}"/>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473DF615-0141-AA5F-5ECD-16F68A23EC9A}"/>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2F1802C0-6899-2FE6-00C4-E61440220E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6BE8F4E2-5189-F6FE-B8A0-6AA4ECE8DB6D}"/>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88F960AE-7B9A-35B8-19D3-4F61E678541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C1C77414-EF21-FD59-FEAC-C6EE0006D85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86A1AF32-2C4F-D1AA-D7D1-4E95E6A4F3D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64C7392E-5AB1-0E6E-CDE3-3BAAC1D8807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EFEE9F0E-0CF3-A9ED-649A-78B3FE7E0CA0}"/>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3A9616E4-9B53-935C-8485-635ECBB08D91}"/>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3108391-8CDB-FD2D-DE7B-2D75132E6E75}"/>
              </a:ext>
            </a:extLst>
          </p:cNvPr>
          <p:cNvSpPr txBox="1">
            <a:spLocks noGrp="1"/>
          </p:cNvSpPr>
          <p:nvPr>
            <p:ph idx="1"/>
          </p:nvPr>
        </p:nvSpPr>
        <p:spPr>
          <a:xfrm>
            <a:off x="677332" y="2160590"/>
            <a:ext cx="8596667"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D2E1A0-8045-BA93-F0EA-64190254059B}"/>
              </a:ext>
            </a:extLst>
          </p:cNvPr>
          <p:cNvSpPr txBox="1">
            <a:spLocks noGrp="1"/>
          </p:cNvSpPr>
          <p:nvPr>
            <p:ph type="dt" sz="half" idx="7"/>
          </p:nvPr>
        </p:nvSpPr>
        <p:spPr>
          <a:xfrm>
            <a:off x="7205133" y="6041358"/>
            <a:ext cx="911940" cy="365129"/>
          </a:xfrm>
        </p:spPr>
        <p:txBody>
          <a:bodyPr/>
          <a:lstStyle>
            <a:lvl1pPr>
              <a:defRPr/>
            </a:lvl1pPr>
          </a:lstStyle>
          <a:p>
            <a:pPr lvl="0"/>
            <a:fld id="{3F004078-4F8E-49C2-BA75-8913DEDB72D9}" type="datetime1">
              <a:rPr lang="en-US"/>
              <a:pPr lvl="0"/>
              <a:t>10/12/2025</a:t>
            </a:fld>
            <a:endParaRPr lang="en-US"/>
          </a:p>
        </p:txBody>
      </p:sp>
      <p:sp>
        <p:nvSpPr>
          <p:cNvPr id="5" name="Footer Placeholder 4">
            <a:extLst>
              <a:ext uri="{FF2B5EF4-FFF2-40B4-BE49-F238E27FC236}">
                <a16:creationId xmlns:a16="http://schemas.microsoft.com/office/drawing/2014/main" id="{9C6F3E54-91A9-4B4E-BCF5-C0A6F9575048}"/>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5469341-3523-7AF1-81E3-0E2BAA75445B}"/>
              </a:ext>
            </a:extLst>
          </p:cNvPr>
          <p:cNvSpPr txBox="1">
            <a:spLocks noGrp="1"/>
          </p:cNvSpPr>
          <p:nvPr>
            <p:ph type="sldNum" sz="quarter" idx="8"/>
          </p:nvPr>
        </p:nvSpPr>
        <p:spPr>
          <a:xfrm>
            <a:off x="8590659" y="6041358"/>
            <a:ext cx="683340" cy="365129"/>
          </a:xfrm>
        </p:spPr>
        <p:txBody>
          <a:bodyPr/>
          <a:lstStyle>
            <a:lvl1pPr>
              <a:defRPr/>
            </a:lvl1pPr>
          </a:lstStyle>
          <a:p>
            <a:pPr lvl="0"/>
            <a:fld id="{C30FA170-60F4-4C97-A7B7-8DF7F03481A7}" type="slidenum">
              <a:t>‹#›</a:t>
            </a:fld>
            <a:endParaRPr lang="en-US"/>
          </a:p>
        </p:txBody>
      </p:sp>
    </p:spTree>
    <p:extLst>
      <p:ext uri="{BB962C8B-B14F-4D97-AF65-F5344CB8AC3E}">
        <p14:creationId xmlns:p14="http://schemas.microsoft.com/office/powerpoint/2010/main" val="3255509160"/>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3A16EBC3-7A9C-CC84-B01E-B937E5B04308}"/>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65495DA0-7308-00A9-F20F-9E590BE23D33}"/>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0D210270-419F-8820-3A99-F05FAEEFD007}"/>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68118234-3C93-1E8B-8416-7E0F8A3D9A7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0DD23318-EFA9-D5D6-4837-788CA9853F0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4D6D562F-963E-60D7-AE4C-BC73A0076F9C}"/>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4D51559E-042D-5754-D751-00DC39BF1B0C}"/>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75A315AD-A50B-B726-5D98-39FB7970971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5B7C1541-DD82-F5D1-56BC-3B8093BCA694}"/>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27626FA9-B741-B45D-7E49-B6AE2F1898F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C7A52E6D-9389-D9DA-43BB-A97C6512612A}"/>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73A552B1-1310-24DB-CCE6-03ED1169F674}"/>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F849EF2D-FB2C-752A-F8EE-994867DF6B2F}"/>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8CCBD3D-CC8B-C14A-D3EF-3F5E3B1DC5B4}"/>
              </a:ext>
            </a:extLst>
          </p:cNvPr>
          <p:cNvSpPr txBox="1">
            <a:spLocks noGrp="1"/>
          </p:cNvSpPr>
          <p:nvPr>
            <p:ph type="dt" sz="half" idx="7"/>
          </p:nvPr>
        </p:nvSpPr>
        <p:spPr>
          <a:xfrm>
            <a:off x="7205133" y="6041358"/>
            <a:ext cx="911940" cy="365129"/>
          </a:xfrm>
        </p:spPr>
        <p:txBody>
          <a:bodyPr/>
          <a:lstStyle>
            <a:lvl1pPr>
              <a:defRPr/>
            </a:lvl1pPr>
          </a:lstStyle>
          <a:p>
            <a:pPr lvl="0"/>
            <a:fld id="{DC30F3D6-39BA-4AE9-8E1A-8117F1B4EB5E}" type="datetime1">
              <a:rPr lang="en-US"/>
              <a:pPr lvl="0"/>
              <a:t>10/12/2025</a:t>
            </a:fld>
            <a:endParaRPr lang="en-US"/>
          </a:p>
        </p:txBody>
      </p:sp>
      <p:sp>
        <p:nvSpPr>
          <p:cNvPr id="5" name="Footer Placeholder 4">
            <a:extLst>
              <a:ext uri="{FF2B5EF4-FFF2-40B4-BE49-F238E27FC236}">
                <a16:creationId xmlns:a16="http://schemas.microsoft.com/office/drawing/2014/main" id="{D940BB52-120E-5854-D7D2-DF521A462626}"/>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5BBAC6E-8EDC-5D2B-1BA6-ACD424478A0A}"/>
              </a:ext>
            </a:extLst>
          </p:cNvPr>
          <p:cNvSpPr txBox="1">
            <a:spLocks noGrp="1"/>
          </p:cNvSpPr>
          <p:nvPr>
            <p:ph type="sldNum" sz="quarter" idx="8"/>
          </p:nvPr>
        </p:nvSpPr>
        <p:spPr>
          <a:xfrm>
            <a:off x="8590659" y="6041358"/>
            <a:ext cx="683340" cy="365129"/>
          </a:xfrm>
        </p:spPr>
        <p:txBody>
          <a:bodyPr/>
          <a:lstStyle>
            <a:lvl1pPr>
              <a:defRPr/>
            </a:lvl1pPr>
          </a:lstStyle>
          <a:p>
            <a:pPr lvl="0"/>
            <a:fld id="{7150F6D5-9F1E-4C59-B57F-C856F0EC239E}" type="slidenum">
              <a:t>‹#›</a:t>
            </a:fld>
            <a:endParaRPr lang="en-US"/>
          </a:p>
        </p:txBody>
      </p:sp>
    </p:spTree>
    <p:extLst>
      <p:ext uri="{BB962C8B-B14F-4D97-AF65-F5344CB8AC3E}">
        <p14:creationId xmlns:p14="http://schemas.microsoft.com/office/powerpoint/2010/main" val="37329175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28">
            <a:extLst>
              <a:ext uri="{FF2B5EF4-FFF2-40B4-BE49-F238E27FC236}">
                <a16:creationId xmlns:a16="http://schemas.microsoft.com/office/drawing/2014/main" id="{E357CA9B-F2D5-1014-4889-2A98EA535B0C}"/>
              </a:ext>
            </a:extLst>
          </p:cNvPr>
          <p:cNvGrpSpPr/>
          <p:nvPr/>
        </p:nvGrpSpPr>
        <p:grpSpPr>
          <a:xfrm>
            <a:off x="0" y="-8467"/>
            <a:ext cx="12192005" cy="6866467"/>
            <a:chOff x="0" y="-8467"/>
            <a:chExt cx="12192005" cy="6866467"/>
          </a:xfrm>
        </p:grpSpPr>
        <p:cxnSp>
          <p:nvCxnSpPr>
            <p:cNvPr id="9" name="Straight Connector 18">
              <a:extLst>
                <a:ext uri="{FF2B5EF4-FFF2-40B4-BE49-F238E27FC236}">
                  <a16:creationId xmlns:a16="http://schemas.microsoft.com/office/drawing/2014/main" id="{71B352D4-0F86-F6FB-4C77-B23C03F76C5F}"/>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0" name="Straight Connector 19">
              <a:extLst>
                <a:ext uri="{FF2B5EF4-FFF2-40B4-BE49-F238E27FC236}">
                  <a16:creationId xmlns:a16="http://schemas.microsoft.com/office/drawing/2014/main" id="{1C7B7D9B-7F26-0FF8-F53A-EC2E8AE8BF08}"/>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1" name="Rectangle 23">
              <a:extLst>
                <a:ext uri="{FF2B5EF4-FFF2-40B4-BE49-F238E27FC236}">
                  <a16:creationId xmlns:a16="http://schemas.microsoft.com/office/drawing/2014/main" id="{C7F5EA55-4F6C-E163-97FD-787379B6791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5">
              <a:extLst>
                <a:ext uri="{FF2B5EF4-FFF2-40B4-BE49-F238E27FC236}">
                  <a16:creationId xmlns:a16="http://schemas.microsoft.com/office/drawing/2014/main" id="{1B8F6262-6746-44BC-420B-093B9344C09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Isosceles Triangle 22">
              <a:extLst>
                <a:ext uri="{FF2B5EF4-FFF2-40B4-BE49-F238E27FC236}">
                  <a16:creationId xmlns:a16="http://schemas.microsoft.com/office/drawing/2014/main" id="{1451C97D-BA1A-3F52-98C3-DFBA96ACB2A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7">
              <a:extLst>
                <a:ext uri="{FF2B5EF4-FFF2-40B4-BE49-F238E27FC236}">
                  <a16:creationId xmlns:a16="http://schemas.microsoft.com/office/drawing/2014/main" id="{1F59146F-98E9-673C-67B9-74019ACB65F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8">
              <a:extLst>
                <a:ext uri="{FF2B5EF4-FFF2-40B4-BE49-F238E27FC236}">
                  <a16:creationId xmlns:a16="http://schemas.microsoft.com/office/drawing/2014/main" id="{BE13F490-0D2D-278B-FC1C-1C718EC1EED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9">
              <a:extLst>
                <a:ext uri="{FF2B5EF4-FFF2-40B4-BE49-F238E27FC236}">
                  <a16:creationId xmlns:a16="http://schemas.microsoft.com/office/drawing/2014/main" id="{02DE1BA0-88D2-2AE9-6DAF-2C5F6122848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6">
              <a:extLst>
                <a:ext uri="{FF2B5EF4-FFF2-40B4-BE49-F238E27FC236}">
                  <a16:creationId xmlns:a16="http://schemas.microsoft.com/office/drawing/2014/main" id="{03935535-B4A1-94E0-1577-504D37458ACB}"/>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Isosceles Triangle 27">
              <a:extLst>
                <a:ext uri="{FF2B5EF4-FFF2-40B4-BE49-F238E27FC236}">
                  <a16:creationId xmlns:a16="http://schemas.microsoft.com/office/drawing/2014/main" id="{39020720-E381-1222-5189-DDF0B332FAD6}"/>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A63B92B8-57E1-F85E-A18F-DF13EF11ECA1}"/>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A5922F2-995A-FCF9-E188-BF48687623F6}"/>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64E7B0-70D1-389B-B385-632A0D5897DC}"/>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2401EE7-B7FD-EAC2-991F-0B9202126BEE}"/>
              </a:ext>
            </a:extLst>
          </p:cNvPr>
          <p:cNvSpPr txBox="1">
            <a:spLocks noGrp="1"/>
          </p:cNvSpPr>
          <p:nvPr>
            <p:ph type="dt" sz="half" idx="7"/>
          </p:nvPr>
        </p:nvSpPr>
        <p:spPr>
          <a:xfrm>
            <a:off x="7205133" y="6041358"/>
            <a:ext cx="911940" cy="365129"/>
          </a:xfrm>
        </p:spPr>
        <p:txBody>
          <a:bodyPr/>
          <a:lstStyle>
            <a:lvl1pPr>
              <a:defRPr/>
            </a:lvl1pPr>
          </a:lstStyle>
          <a:p>
            <a:pPr lvl="0"/>
            <a:fld id="{EE45406F-E5A3-4342-A485-FF0EAB2F42E3}" type="datetime1">
              <a:rPr lang="en-US"/>
              <a:pPr lvl="0"/>
              <a:t>10/12/2025</a:t>
            </a:fld>
            <a:endParaRPr lang="en-US"/>
          </a:p>
        </p:txBody>
      </p:sp>
      <p:sp>
        <p:nvSpPr>
          <p:cNvPr id="6" name="Footer Placeholder 5">
            <a:extLst>
              <a:ext uri="{FF2B5EF4-FFF2-40B4-BE49-F238E27FC236}">
                <a16:creationId xmlns:a16="http://schemas.microsoft.com/office/drawing/2014/main" id="{302B3FF1-EB3D-83E1-F580-E7529D841B1E}"/>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9245DE2-E068-53BA-3847-229F29C99FC9}"/>
              </a:ext>
            </a:extLst>
          </p:cNvPr>
          <p:cNvSpPr txBox="1">
            <a:spLocks noGrp="1"/>
          </p:cNvSpPr>
          <p:nvPr>
            <p:ph type="sldNum" sz="quarter" idx="8"/>
          </p:nvPr>
        </p:nvSpPr>
        <p:spPr>
          <a:xfrm>
            <a:off x="8590659" y="6041358"/>
            <a:ext cx="683340" cy="365129"/>
          </a:xfrm>
        </p:spPr>
        <p:txBody>
          <a:bodyPr/>
          <a:lstStyle>
            <a:lvl1pPr>
              <a:defRPr/>
            </a:lvl1pPr>
          </a:lstStyle>
          <a:p>
            <a:pPr lvl="0"/>
            <a:fld id="{E8C67834-199A-429E-801C-0D9E22B417A9}" type="slidenum">
              <a:t>‹#›</a:t>
            </a:fld>
            <a:endParaRPr lang="en-US"/>
          </a:p>
        </p:txBody>
      </p:sp>
    </p:spTree>
    <p:extLst>
      <p:ext uri="{BB962C8B-B14F-4D97-AF65-F5344CB8AC3E}">
        <p14:creationId xmlns:p14="http://schemas.microsoft.com/office/powerpoint/2010/main" val="14099892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28">
            <a:extLst>
              <a:ext uri="{FF2B5EF4-FFF2-40B4-BE49-F238E27FC236}">
                <a16:creationId xmlns:a16="http://schemas.microsoft.com/office/drawing/2014/main" id="{75F80A22-339E-DE13-2ED0-3D9D398B5AEC}"/>
              </a:ext>
            </a:extLst>
          </p:cNvPr>
          <p:cNvGrpSpPr/>
          <p:nvPr/>
        </p:nvGrpSpPr>
        <p:grpSpPr>
          <a:xfrm>
            <a:off x="0" y="-8467"/>
            <a:ext cx="12192005" cy="6866467"/>
            <a:chOff x="0" y="-8467"/>
            <a:chExt cx="12192005" cy="6866467"/>
          </a:xfrm>
        </p:grpSpPr>
        <p:cxnSp>
          <p:nvCxnSpPr>
            <p:cNvPr id="11" name="Straight Connector 18">
              <a:extLst>
                <a:ext uri="{FF2B5EF4-FFF2-40B4-BE49-F238E27FC236}">
                  <a16:creationId xmlns:a16="http://schemas.microsoft.com/office/drawing/2014/main" id="{11B3442B-0EB6-0946-AF47-8D66F1A2F991}"/>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2" name="Straight Connector 19">
              <a:extLst>
                <a:ext uri="{FF2B5EF4-FFF2-40B4-BE49-F238E27FC236}">
                  <a16:creationId xmlns:a16="http://schemas.microsoft.com/office/drawing/2014/main" id="{5A392B94-2D08-ABFC-24C2-87C5CC2EAD18}"/>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3" name="Rectangle 23">
              <a:extLst>
                <a:ext uri="{FF2B5EF4-FFF2-40B4-BE49-F238E27FC236}">
                  <a16:creationId xmlns:a16="http://schemas.microsoft.com/office/drawing/2014/main" id="{E89250F1-516C-05E5-7979-04144069027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5">
              <a:extLst>
                <a:ext uri="{FF2B5EF4-FFF2-40B4-BE49-F238E27FC236}">
                  <a16:creationId xmlns:a16="http://schemas.microsoft.com/office/drawing/2014/main" id="{C6BC259E-7701-C2BA-84ED-E825880AB37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Isosceles Triangle 22">
              <a:extLst>
                <a:ext uri="{FF2B5EF4-FFF2-40B4-BE49-F238E27FC236}">
                  <a16:creationId xmlns:a16="http://schemas.microsoft.com/office/drawing/2014/main" id="{AD287EBC-74EF-8FE0-6034-0C6696AC6F9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7">
              <a:extLst>
                <a:ext uri="{FF2B5EF4-FFF2-40B4-BE49-F238E27FC236}">
                  <a16:creationId xmlns:a16="http://schemas.microsoft.com/office/drawing/2014/main" id="{C74C2111-888C-237A-AE9A-4257A944468C}"/>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Rectangle 28">
              <a:extLst>
                <a:ext uri="{FF2B5EF4-FFF2-40B4-BE49-F238E27FC236}">
                  <a16:creationId xmlns:a16="http://schemas.microsoft.com/office/drawing/2014/main" id="{EFFF7439-A5DE-13A0-2A0B-E23E60B3BAA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Rectangle 29">
              <a:extLst>
                <a:ext uri="{FF2B5EF4-FFF2-40B4-BE49-F238E27FC236}">
                  <a16:creationId xmlns:a16="http://schemas.microsoft.com/office/drawing/2014/main" id="{26A459EA-6423-5186-60D0-FA583F4F2B5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9" name="Isosceles Triangle 26">
              <a:extLst>
                <a:ext uri="{FF2B5EF4-FFF2-40B4-BE49-F238E27FC236}">
                  <a16:creationId xmlns:a16="http://schemas.microsoft.com/office/drawing/2014/main" id="{56824331-5724-575F-50DB-73325159C48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20" name="Isosceles Triangle 27">
              <a:extLst>
                <a:ext uri="{FF2B5EF4-FFF2-40B4-BE49-F238E27FC236}">
                  <a16:creationId xmlns:a16="http://schemas.microsoft.com/office/drawing/2014/main" id="{631FA50D-83EF-0F52-E426-CF3B1997E5C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3A7C1697-324E-AA47-4BF0-E4A41C7D4681}"/>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542D344-6CC0-2353-01ED-E786440E6F70}"/>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08A780CC-6FF2-B902-5F9B-2EC1446299AF}"/>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A53E419-9FC8-F37A-5B9C-B6113EE5061B}"/>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3F653D9F-E8F2-2DD2-AA61-9BB796079AD2}"/>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611758E-19D9-54C2-F01D-D2684A94EDBC}"/>
              </a:ext>
            </a:extLst>
          </p:cNvPr>
          <p:cNvSpPr txBox="1">
            <a:spLocks noGrp="1"/>
          </p:cNvSpPr>
          <p:nvPr>
            <p:ph type="dt" sz="half" idx="7"/>
          </p:nvPr>
        </p:nvSpPr>
        <p:spPr>
          <a:xfrm>
            <a:off x="7205133" y="6041358"/>
            <a:ext cx="911940" cy="365129"/>
          </a:xfrm>
        </p:spPr>
        <p:txBody>
          <a:bodyPr/>
          <a:lstStyle>
            <a:lvl1pPr>
              <a:defRPr/>
            </a:lvl1pPr>
          </a:lstStyle>
          <a:p>
            <a:pPr lvl="0"/>
            <a:fld id="{D341BEB5-3483-40F9-BCE7-6E269CFBFC78}" type="datetime1">
              <a:rPr lang="en-US"/>
              <a:pPr lvl="0"/>
              <a:t>10/12/2025</a:t>
            </a:fld>
            <a:endParaRPr lang="en-US"/>
          </a:p>
        </p:txBody>
      </p:sp>
      <p:sp>
        <p:nvSpPr>
          <p:cNvPr id="8" name="Footer Placeholder 7">
            <a:extLst>
              <a:ext uri="{FF2B5EF4-FFF2-40B4-BE49-F238E27FC236}">
                <a16:creationId xmlns:a16="http://schemas.microsoft.com/office/drawing/2014/main" id="{79DBE8E1-E947-0CFB-CAD3-95F5016E2195}"/>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A6A2F57-C6F8-20CE-A9E5-1B7959C9DA2C}"/>
              </a:ext>
            </a:extLst>
          </p:cNvPr>
          <p:cNvSpPr txBox="1">
            <a:spLocks noGrp="1"/>
          </p:cNvSpPr>
          <p:nvPr>
            <p:ph type="sldNum" sz="quarter" idx="8"/>
          </p:nvPr>
        </p:nvSpPr>
        <p:spPr>
          <a:xfrm>
            <a:off x="8590659" y="6041358"/>
            <a:ext cx="683340" cy="365129"/>
          </a:xfrm>
        </p:spPr>
        <p:txBody>
          <a:bodyPr/>
          <a:lstStyle>
            <a:lvl1pPr>
              <a:defRPr/>
            </a:lvl1pPr>
          </a:lstStyle>
          <a:p>
            <a:pPr lvl="0"/>
            <a:fld id="{91812668-E589-4753-A608-925813F2161A}" type="slidenum">
              <a:t>‹#›</a:t>
            </a:fld>
            <a:endParaRPr lang="en-US"/>
          </a:p>
        </p:txBody>
      </p:sp>
    </p:spTree>
    <p:extLst>
      <p:ext uri="{BB962C8B-B14F-4D97-AF65-F5344CB8AC3E}">
        <p14:creationId xmlns:p14="http://schemas.microsoft.com/office/powerpoint/2010/main" val="15554849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28">
            <a:extLst>
              <a:ext uri="{FF2B5EF4-FFF2-40B4-BE49-F238E27FC236}">
                <a16:creationId xmlns:a16="http://schemas.microsoft.com/office/drawing/2014/main" id="{14527B1F-C2CC-2BF1-FDB2-D24391EDA938}"/>
              </a:ext>
            </a:extLst>
          </p:cNvPr>
          <p:cNvGrpSpPr/>
          <p:nvPr/>
        </p:nvGrpSpPr>
        <p:grpSpPr>
          <a:xfrm>
            <a:off x="0" y="-8467"/>
            <a:ext cx="12192005" cy="6866467"/>
            <a:chOff x="0" y="-8467"/>
            <a:chExt cx="12192005" cy="6866467"/>
          </a:xfrm>
        </p:grpSpPr>
        <p:cxnSp>
          <p:nvCxnSpPr>
            <p:cNvPr id="7" name="Straight Connector 18">
              <a:extLst>
                <a:ext uri="{FF2B5EF4-FFF2-40B4-BE49-F238E27FC236}">
                  <a16:creationId xmlns:a16="http://schemas.microsoft.com/office/drawing/2014/main" id="{FDA9657D-84C0-E6DA-C7A3-FB85AA13940B}"/>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8" name="Straight Connector 19">
              <a:extLst>
                <a:ext uri="{FF2B5EF4-FFF2-40B4-BE49-F238E27FC236}">
                  <a16:creationId xmlns:a16="http://schemas.microsoft.com/office/drawing/2014/main" id="{5FA8E3F7-5841-4BEA-2565-3255A74931F2}"/>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9" name="Rectangle 23">
              <a:extLst>
                <a:ext uri="{FF2B5EF4-FFF2-40B4-BE49-F238E27FC236}">
                  <a16:creationId xmlns:a16="http://schemas.microsoft.com/office/drawing/2014/main" id="{C7A2C4EF-7349-D7F0-7161-F6ACA54EA6A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Rectangle 25">
              <a:extLst>
                <a:ext uri="{FF2B5EF4-FFF2-40B4-BE49-F238E27FC236}">
                  <a16:creationId xmlns:a16="http://schemas.microsoft.com/office/drawing/2014/main" id="{AC8AB10D-4723-B22B-7FD9-F9D9EB13411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Isosceles Triangle 22">
              <a:extLst>
                <a:ext uri="{FF2B5EF4-FFF2-40B4-BE49-F238E27FC236}">
                  <a16:creationId xmlns:a16="http://schemas.microsoft.com/office/drawing/2014/main" id="{8CF12D5D-051C-5361-6FD4-2D3FEAC0924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7">
              <a:extLst>
                <a:ext uri="{FF2B5EF4-FFF2-40B4-BE49-F238E27FC236}">
                  <a16:creationId xmlns:a16="http://schemas.microsoft.com/office/drawing/2014/main" id="{9784C0B6-496A-5E09-5C4C-8C65F17CED5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8">
              <a:extLst>
                <a:ext uri="{FF2B5EF4-FFF2-40B4-BE49-F238E27FC236}">
                  <a16:creationId xmlns:a16="http://schemas.microsoft.com/office/drawing/2014/main" id="{03804ADA-1705-AC52-121D-A4E5798512E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9">
              <a:extLst>
                <a:ext uri="{FF2B5EF4-FFF2-40B4-BE49-F238E27FC236}">
                  <a16:creationId xmlns:a16="http://schemas.microsoft.com/office/drawing/2014/main" id="{85C0EE6B-0B80-062D-7E10-72FF016A74B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Isosceles Triangle 26">
              <a:extLst>
                <a:ext uri="{FF2B5EF4-FFF2-40B4-BE49-F238E27FC236}">
                  <a16:creationId xmlns:a16="http://schemas.microsoft.com/office/drawing/2014/main" id="{DE208DC8-D961-40FE-9BD5-C5B3F3C982D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7">
              <a:extLst>
                <a:ext uri="{FF2B5EF4-FFF2-40B4-BE49-F238E27FC236}">
                  <a16:creationId xmlns:a16="http://schemas.microsoft.com/office/drawing/2014/main" id="{70DF47DB-750A-7342-BBF1-A8AC0AF7008A}"/>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5ECB60C-6DE9-26E3-D523-1E3916C93DD2}"/>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C66A7EE-89E2-0262-2444-9BACE26B611F}"/>
              </a:ext>
            </a:extLst>
          </p:cNvPr>
          <p:cNvSpPr txBox="1">
            <a:spLocks noGrp="1"/>
          </p:cNvSpPr>
          <p:nvPr>
            <p:ph type="dt" sz="half" idx="7"/>
          </p:nvPr>
        </p:nvSpPr>
        <p:spPr>
          <a:xfrm>
            <a:off x="7205133" y="6041358"/>
            <a:ext cx="911940" cy="365129"/>
          </a:xfrm>
        </p:spPr>
        <p:txBody>
          <a:bodyPr/>
          <a:lstStyle>
            <a:lvl1pPr>
              <a:defRPr/>
            </a:lvl1pPr>
          </a:lstStyle>
          <a:p>
            <a:pPr lvl="0"/>
            <a:fld id="{50BD521A-BBA7-45D9-8571-3C830A83CF78}" type="datetime1">
              <a:rPr lang="en-US"/>
              <a:pPr lvl="0"/>
              <a:t>10/12/2025</a:t>
            </a:fld>
            <a:endParaRPr lang="en-US"/>
          </a:p>
        </p:txBody>
      </p:sp>
      <p:sp>
        <p:nvSpPr>
          <p:cNvPr id="4" name="Footer Placeholder 3">
            <a:extLst>
              <a:ext uri="{FF2B5EF4-FFF2-40B4-BE49-F238E27FC236}">
                <a16:creationId xmlns:a16="http://schemas.microsoft.com/office/drawing/2014/main" id="{682ED552-D9E4-F226-9251-4E590F59872E}"/>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6591934-2665-310E-F435-ED0F9A522F05}"/>
              </a:ext>
            </a:extLst>
          </p:cNvPr>
          <p:cNvSpPr txBox="1">
            <a:spLocks noGrp="1"/>
          </p:cNvSpPr>
          <p:nvPr>
            <p:ph type="sldNum" sz="quarter" idx="8"/>
          </p:nvPr>
        </p:nvSpPr>
        <p:spPr>
          <a:xfrm>
            <a:off x="8590659" y="6041358"/>
            <a:ext cx="683340" cy="365129"/>
          </a:xfrm>
        </p:spPr>
        <p:txBody>
          <a:bodyPr/>
          <a:lstStyle>
            <a:lvl1pPr>
              <a:defRPr/>
            </a:lvl1pPr>
          </a:lstStyle>
          <a:p>
            <a:pPr lvl="0"/>
            <a:fld id="{D277E96B-8D8F-42B8-A2F2-96FAC674A3A4}" type="slidenum">
              <a:t>‹#›</a:t>
            </a:fld>
            <a:endParaRPr lang="en-US"/>
          </a:p>
        </p:txBody>
      </p:sp>
    </p:spTree>
    <p:extLst>
      <p:ext uri="{BB962C8B-B14F-4D97-AF65-F5344CB8AC3E}">
        <p14:creationId xmlns:p14="http://schemas.microsoft.com/office/powerpoint/2010/main" val="1672577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28">
            <a:extLst>
              <a:ext uri="{FF2B5EF4-FFF2-40B4-BE49-F238E27FC236}">
                <a16:creationId xmlns:a16="http://schemas.microsoft.com/office/drawing/2014/main" id="{F7BEA40F-CD2F-E3D2-2E7F-096CFFBC6109}"/>
              </a:ext>
            </a:extLst>
          </p:cNvPr>
          <p:cNvGrpSpPr/>
          <p:nvPr/>
        </p:nvGrpSpPr>
        <p:grpSpPr>
          <a:xfrm>
            <a:off x="0" y="-8467"/>
            <a:ext cx="12192005" cy="6866467"/>
            <a:chOff x="0" y="-8467"/>
            <a:chExt cx="12192005" cy="6866467"/>
          </a:xfrm>
        </p:grpSpPr>
        <p:cxnSp>
          <p:nvCxnSpPr>
            <p:cNvPr id="6" name="Straight Connector 18">
              <a:extLst>
                <a:ext uri="{FF2B5EF4-FFF2-40B4-BE49-F238E27FC236}">
                  <a16:creationId xmlns:a16="http://schemas.microsoft.com/office/drawing/2014/main" id="{B515138F-06CC-1128-BE52-2CC1AB239936}"/>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7" name="Straight Connector 19">
              <a:extLst>
                <a:ext uri="{FF2B5EF4-FFF2-40B4-BE49-F238E27FC236}">
                  <a16:creationId xmlns:a16="http://schemas.microsoft.com/office/drawing/2014/main" id="{EB4DDF07-8FAB-9605-589D-C9FECE62C1F3}"/>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8" name="Rectangle 23">
              <a:extLst>
                <a:ext uri="{FF2B5EF4-FFF2-40B4-BE49-F238E27FC236}">
                  <a16:creationId xmlns:a16="http://schemas.microsoft.com/office/drawing/2014/main" id="{1AF73417-1191-6403-C78C-B87D5B6D9B6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25">
              <a:extLst>
                <a:ext uri="{FF2B5EF4-FFF2-40B4-BE49-F238E27FC236}">
                  <a16:creationId xmlns:a16="http://schemas.microsoft.com/office/drawing/2014/main" id="{4E26584A-41F4-9344-2B13-4A82FB674AD7}"/>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Isosceles Triangle 22">
              <a:extLst>
                <a:ext uri="{FF2B5EF4-FFF2-40B4-BE49-F238E27FC236}">
                  <a16:creationId xmlns:a16="http://schemas.microsoft.com/office/drawing/2014/main" id="{7F745EF8-1344-CACA-D86D-A6C42F3BDC65}"/>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7">
              <a:extLst>
                <a:ext uri="{FF2B5EF4-FFF2-40B4-BE49-F238E27FC236}">
                  <a16:creationId xmlns:a16="http://schemas.microsoft.com/office/drawing/2014/main" id="{C9A4790C-A430-8A3B-C935-56BEBFEFE80B}"/>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8">
              <a:extLst>
                <a:ext uri="{FF2B5EF4-FFF2-40B4-BE49-F238E27FC236}">
                  <a16:creationId xmlns:a16="http://schemas.microsoft.com/office/drawing/2014/main" id="{2A384E43-3FA6-A26A-A260-9A328CA8CB38}"/>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9">
              <a:extLst>
                <a:ext uri="{FF2B5EF4-FFF2-40B4-BE49-F238E27FC236}">
                  <a16:creationId xmlns:a16="http://schemas.microsoft.com/office/drawing/2014/main" id="{0A5110D4-1531-BC0E-39B3-5712A02017AD}"/>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Isosceles Triangle 26">
              <a:extLst>
                <a:ext uri="{FF2B5EF4-FFF2-40B4-BE49-F238E27FC236}">
                  <a16:creationId xmlns:a16="http://schemas.microsoft.com/office/drawing/2014/main" id="{6F646816-4D4E-441F-F164-877AD57D532F}"/>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Isosceles Triangle 27">
              <a:extLst>
                <a:ext uri="{FF2B5EF4-FFF2-40B4-BE49-F238E27FC236}">
                  <a16:creationId xmlns:a16="http://schemas.microsoft.com/office/drawing/2014/main" id="{8C1D7346-AD3A-795F-F7E0-1E51CAB765EB}"/>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Date Placeholder 1">
            <a:extLst>
              <a:ext uri="{FF2B5EF4-FFF2-40B4-BE49-F238E27FC236}">
                <a16:creationId xmlns:a16="http://schemas.microsoft.com/office/drawing/2014/main" id="{A505A2ED-38F0-6235-6CE5-5FE91055ADC2}"/>
              </a:ext>
            </a:extLst>
          </p:cNvPr>
          <p:cNvSpPr txBox="1">
            <a:spLocks noGrp="1"/>
          </p:cNvSpPr>
          <p:nvPr>
            <p:ph type="dt" sz="half" idx="7"/>
          </p:nvPr>
        </p:nvSpPr>
        <p:spPr>
          <a:xfrm>
            <a:off x="7205133" y="6041358"/>
            <a:ext cx="911940" cy="365129"/>
          </a:xfrm>
        </p:spPr>
        <p:txBody>
          <a:bodyPr/>
          <a:lstStyle>
            <a:lvl1pPr>
              <a:defRPr/>
            </a:lvl1pPr>
          </a:lstStyle>
          <a:p>
            <a:pPr lvl="0"/>
            <a:fld id="{3296C181-BCF7-4FD1-BE14-5B404CDD46AE}" type="datetime1">
              <a:rPr lang="en-US"/>
              <a:pPr lvl="0"/>
              <a:t>10/12/2025</a:t>
            </a:fld>
            <a:endParaRPr lang="en-US"/>
          </a:p>
        </p:txBody>
      </p:sp>
      <p:sp>
        <p:nvSpPr>
          <p:cNvPr id="3" name="Footer Placeholder 2">
            <a:extLst>
              <a:ext uri="{FF2B5EF4-FFF2-40B4-BE49-F238E27FC236}">
                <a16:creationId xmlns:a16="http://schemas.microsoft.com/office/drawing/2014/main" id="{479CB29D-AAD5-E6A6-C2AC-D8AAD5EDC63B}"/>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82E99F5-257C-139C-9E1A-A25511226E3C}"/>
              </a:ext>
            </a:extLst>
          </p:cNvPr>
          <p:cNvSpPr txBox="1">
            <a:spLocks noGrp="1"/>
          </p:cNvSpPr>
          <p:nvPr>
            <p:ph type="sldNum" sz="quarter" idx="8"/>
          </p:nvPr>
        </p:nvSpPr>
        <p:spPr>
          <a:xfrm>
            <a:off x="8590659" y="6041358"/>
            <a:ext cx="683340" cy="365129"/>
          </a:xfrm>
        </p:spPr>
        <p:txBody>
          <a:bodyPr/>
          <a:lstStyle>
            <a:lvl1pPr>
              <a:defRPr/>
            </a:lvl1pPr>
          </a:lstStyle>
          <a:p>
            <a:pPr lvl="0"/>
            <a:fld id="{F1E9C549-96F9-49E8-AF77-FB5B1A71EED9}" type="slidenum">
              <a:t>‹#›</a:t>
            </a:fld>
            <a:endParaRPr lang="en-US"/>
          </a:p>
        </p:txBody>
      </p:sp>
    </p:spTree>
    <p:extLst>
      <p:ext uri="{BB962C8B-B14F-4D97-AF65-F5344CB8AC3E}">
        <p14:creationId xmlns:p14="http://schemas.microsoft.com/office/powerpoint/2010/main" val="39168676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28">
            <a:extLst>
              <a:ext uri="{FF2B5EF4-FFF2-40B4-BE49-F238E27FC236}">
                <a16:creationId xmlns:a16="http://schemas.microsoft.com/office/drawing/2014/main" id="{D08E2560-E07D-A6BD-3382-8F07D129F8D3}"/>
              </a:ext>
            </a:extLst>
          </p:cNvPr>
          <p:cNvGrpSpPr/>
          <p:nvPr/>
        </p:nvGrpSpPr>
        <p:grpSpPr>
          <a:xfrm>
            <a:off x="0" y="-8467"/>
            <a:ext cx="12192005" cy="6866467"/>
            <a:chOff x="0" y="-8467"/>
            <a:chExt cx="12192005" cy="6866467"/>
          </a:xfrm>
        </p:grpSpPr>
        <p:cxnSp>
          <p:nvCxnSpPr>
            <p:cNvPr id="9" name="Straight Connector 18">
              <a:extLst>
                <a:ext uri="{FF2B5EF4-FFF2-40B4-BE49-F238E27FC236}">
                  <a16:creationId xmlns:a16="http://schemas.microsoft.com/office/drawing/2014/main" id="{B1B01DA7-17BE-12DD-D630-5C709B49F096}"/>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0" name="Straight Connector 19">
              <a:extLst>
                <a:ext uri="{FF2B5EF4-FFF2-40B4-BE49-F238E27FC236}">
                  <a16:creationId xmlns:a16="http://schemas.microsoft.com/office/drawing/2014/main" id="{2D657782-67FF-C1D1-7BA8-E96A12A8CE5F}"/>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1" name="Rectangle 23">
              <a:extLst>
                <a:ext uri="{FF2B5EF4-FFF2-40B4-BE49-F238E27FC236}">
                  <a16:creationId xmlns:a16="http://schemas.microsoft.com/office/drawing/2014/main" id="{F5A4F844-9E05-00EF-B08C-E2A313F7568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5">
              <a:extLst>
                <a:ext uri="{FF2B5EF4-FFF2-40B4-BE49-F238E27FC236}">
                  <a16:creationId xmlns:a16="http://schemas.microsoft.com/office/drawing/2014/main" id="{3B959454-5066-D5BE-31B3-2FB7ED987318}"/>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Isosceles Triangle 22">
              <a:extLst>
                <a:ext uri="{FF2B5EF4-FFF2-40B4-BE49-F238E27FC236}">
                  <a16:creationId xmlns:a16="http://schemas.microsoft.com/office/drawing/2014/main" id="{5F618F4E-5B2D-727D-E7CC-80E54D97E6B7}"/>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7">
              <a:extLst>
                <a:ext uri="{FF2B5EF4-FFF2-40B4-BE49-F238E27FC236}">
                  <a16:creationId xmlns:a16="http://schemas.microsoft.com/office/drawing/2014/main" id="{D8372877-AD9C-2E38-8B63-C406C900E07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8">
              <a:extLst>
                <a:ext uri="{FF2B5EF4-FFF2-40B4-BE49-F238E27FC236}">
                  <a16:creationId xmlns:a16="http://schemas.microsoft.com/office/drawing/2014/main" id="{B113983A-703B-D040-247A-651FA1C1FE4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9">
              <a:extLst>
                <a:ext uri="{FF2B5EF4-FFF2-40B4-BE49-F238E27FC236}">
                  <a16:creationId xmlns:a16="http://schemas.microsoft.com/office/drawing/2014/main" id="{8FD397EF-8C01-2128-A5A6-94D63EA2AF6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6">
              <a:extLst>
                <a:ext uri="{FF2B5EF4-FFF2-40B4-BE49-F238E27FC236}">
                  <a16:creationId xmlns:a16="http://schemas.microsoft.com/office/drawing/2014/main" id="{2957B331-E557-0EDE-6248-00F37A045117}"/>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Isosceles Triangle 27">
              <a:extLst>
                <a:ext uri="{FF2B5EF4-FFF2-40B4-BE49-F238E27FC236}">
                  <a16:creationId xmlns:a16="http://schemas.microsoft.com/office/drawing/2014/main" id="{9A4DA90C-F339-0AD7-0B78-569980BD84BC}"/>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809AB145-7C17-5047-68CA-CE936793BDAF}"/>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0ADB6C23-F087-DA0B-4AFA-9732486B203F}"/>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E25D6F1-CDED-0AF1-FD72-1FB6A2AC964A}"/>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C4215C3-C95F-BF6A-9C50-66A0B1FCE308}"/>
              </a:ext>
            </a:extLst>
          </p:cNvPr>
          <p:cNvSpPr txBox="1">
            <a:spLocks noGrp="1"/>
          </p:cNvSpPr>
          <p:nvPr>
            <p:ph type="dt" sz="half" idx="7"/>
          </p:nvPr>
        </p:nvSpPr>
        <p:spPr>
          <a:xfrm>
            <a:off x="7205133" y="6041358"/>
            <a:ext cx="911940" cy="365129"/>
          </a:xfrm>
        </p:spPr>
        <p:txBody>
          <a:bodyPr/>
          <a:lstStyle>
            <a:lvl1pPr>
              <a:defRPr/>
            </a:lvl1pPr>
          </a:lstStyle>
          <a:p>
            <a:pPr lvl="0"/>
            <a:fld id="{90E73196-2E63-4830-8A49-BBBF21502323}" type="datetime1">
              <a:rPr lang="en-US"/>
              <a:pPr lvl="0"/>
              <a:t>10/12/2025</a:t>
            </a:fld>
            <a:endParaRPr lang="en-US"/>
          </a:p>
        </p:txBody>
      </p:sp>
      <p:sp>
        <p:nvSpPr>
          <p:cNvPr id="6" name="Footer Placeholder 5">
            <a:extLst>
              <a:ext uri="{FF2B5EF4-FFF2-40B4-BE49-F238E27FC236}">
                <a16:creationId xmlns:a16="http://schemas.microsoft.com/office/drawing/2014/main" id="{8C955D11-FA30-6CF5-0D8E-C7E7D86AF469}"/>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CD55051-8324-C3F7-0D52-9AD827208516}"/>
              </a:ext>
            </a:extLst>
          </p:cNvPr>
          <p:cNvSpPr txBox="1">
            <a:spLocks noGrp="1"/>
          </p:cNvSpPr>
          <p:nvPr>
            <p:ph type="sldNum" sz="quarter" idx="8"/>
          </p:nvPr>
        </p:nvSpPr>
        <p:spPr>
          <a:xfrm>
            <a:off x="8590659" y="6041358"/>
            <a:ext cx="683340" cy="365129"/>
          </a:xfrm>
        </p:spPr>
        <p:txBody>
          <a:bodyPr/>
          <a:lstStyle>
            <a:lvl1pPr>
              <a:defRPr/>
            </a:lvl1pPr>
          </a:lstStyle>
          <a:p>
            <a:pPr lvl="0"/>
            <a:fld id="{42E8ED8F-0325-406F-A51B-F414C67A58F3}" type="slidenum">
              <a:t>‹#›</a:t>
            </a:fld>
            <a:endParaRPr lang="en-US"/>
          </a:p>
        </p:txBody>
      </p:sp>
    </p:spTree>
    <p:extLst>
      <p:ext uri="{BB962C8B-B14F-4D97-AF65-F5344CB8AC3E}">
        <p14:creationId xmlns:p14="http://schemas.microsoft.com/office/powerpoint/2010/main" val="178977256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28">
            <a:extLst>
              <a:ext uri="{FF2B5EF4-FFF2-40B4-BE49-F238E27FC236}">
                <a16:creationId xmlns:a16="http://schemas.microsoft.com/office/drawing/2014/main" id="{75CEC63B-9787-309E-A823-98BC67F2B538}"/>
              </a:ext>
            </a:extLst>
          </p:cNvPr>
          <p:cNvGrpSpPr/>
          <p:nvPr/>
        </p:nvGrpSpPr>
        <p:grpSpPr>
          <a:xfrm>
            <a:off x="0" y="-8467"/>
            <a:ext cx="12192005" cy="6866467"/>
            <a:chOff x="0" y="-8467"/>
            <a:chExt cx="12192005" cy="6866467"/>
          </a:xfrm>
        </p:grpSpPr>
        <p:cxnSp>
          <p:nvCxnSpPr>
            <p:cNvPr id="9" name="Straight Connector 18">
              <a:extLst>
                <a:ext uri="{FF2B5EF4-FFF2-40B4-BE49-F238E27FC236}">
                  <a16:creationId xmlns:a16="http://schemas.microsoft.com/office/drawing/2014/main" id="{20DD84BA-F37C-DE9F-4A3D-0035E499CED8}"/>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0" name="Straight Connector 19">
              <a:extLst>
                <a:ext uri="{FF2B5EF4-FFF2-40B4-BE49-F238E27FC236}">
                  <a16:creationId xmlns:a16="http://schemas.microsoft.com/office/drawing/2014/main" id="{64685AD3-87BD-92C7-7569-1D22C54A4D69}"/>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1" name="Rectangle 23">
              <a:extLst>
                <a:ext uri="{FF2B5EF4-FFF2-40B4-BE49-F238E27FC236}">
                  <a16:creationId xmlns:a16="http://schemas.microsoft.com/office/drawing/2014/main" id="{B14716CA-7BBD-0771-EE91-03A703894DD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5">
              <a:extLst>
                <a:ext uri="{FF2B5EF4-FFF2-40B4-BE49-F238E27FC236}">
                  <a16:creationId xmlns:a16="http://schemas.microsoft.com/office/drawing/2014/main" id="{DCAB324E-0D9F-5833-B01F-7C92A154308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Isosceles Triangle 22">
              <a:extLst>
                <a:ext uri="{FF2B5EF4-FFF2-40B4-BE49-F238E27FC236}">
                  <a16:creationId xmlns:a16="http://schemas.microsoft.com/office/drawing/2014/main" id="{AAE64FB9-A977-5D0F-D527-CA900089E0E4}"/>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7">
              <a:extLst>
                <a:ext uri="{FF2B5EF4-FFF2-40B4-BE49-F238E27FC236}">
                  <a16:creationId xmlns:a16="http://schemas.microsoft.com/office/drawing/2014/main" id="{5981CB1C-A316-F117-8D7C-07A18632302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8">
              <a:extLst>
                <a:ext uri="{FF2B5EF4-FFF2-40B4-BE49-F238E27FC236}">
                  <a16:creationId xmlns:a16="http://schemas.microsoft.com/office/drawing/2014/main" id="{9687F885-878C-94F7-F1B7-570E8E04319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9">
              <a:extLst>
                <a:ext uri="{FF2B5EF4-FFF2-40B4-BE49-F238E27FC236}">
                  <a16:creationId xmlns:a16="http://schemas.microsoft.com/office/drawing/2014/main" id="{BD645FD4-390B-FF71-8E2A-CB73B2E2E32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6">
              <a:extLst>
                <a:ext uri="{FF2B5EF4-FFF2-40B4-BE49-F238E27FC236}">
                  <a16:creationId xmlns:a16="http://schemas.microsoft.com/office/drawing/2014/main" id="{5D9BCE6B-2803-FD52-0623-425B4ACA73CB}"/>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Isosceles Triangle 27">
              <a:extLst>
                <a:ext uri="{FF2B5EF4-FFF2-40B4-BE49-F238E27FC236}">
                  <a16:creationId xmlns:a16="http://schemas.microsoft.com/office/drawing/2014/main" id="{08B39010-E2FD-2BCF-9DD9-DDC5CB24902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8D013BEA-2B3D-A9A1-18DA-4A5CCFDC7E1F}"/>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99C80A70-3DF2-CF9C-5B6F-167A7C85F89A}"/>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C15923B-A73E-7470-2F1D-B784BA468CC4}"/>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76268D37-1C47-2617-AE66-27C0BC2D2575}"/>
              </a:ext>
            </a:extLst>
          </p:cNvPr>
          <p:cNvSpPr txBox="1">
            <a:spLocks noGrp="1"/>
          </p:cNvSpPr>
          <p:nvPr>
            <p:ph type="dt" sz="half" idx="7"/>
          </p:nvPr>
        </p:nvSpPr>
        <p:spPr>
          <a:xfrm>
            <a:off x="7205133" y="6041358"/>
            <a:ext cx="911940" cy="365129"/>
          </a:xfrm>
        </p:spPr>
        <p:txBody>
          <a:bodyPr/>
          <a:lstStyle>
            <a:lvl1pPr>
              <a:defRPr/>
            </a:lvl1pPr>
          </a:lstStyle>
          <a:p>
            <a:pPr lvl="0"/>
            <a:fld id="{F6A22270-1F27-43A1-AB5D-4214A1D71D17}" type="datetime1">
              <a:rPr lang="en-US"/>
              <a:pPr lvl="0"/>
              <a:t>10/12/2025</a:t>
            </a:fld>
            <a:endParaRPr lang="en-US"/>
          </a:p>
        </p:txBody>
      </p:sp>
      <p:sp>
        <p:nvSpPr>
          <p:cNvPr id="6" name="Footer Placeholder 5">
            <a:extLst>
              <a:ext uri="{FF2B5EF4-FFF2-40B4-BE49-F238E27FC236}">
                <a16:creationId xmlns:a16="http://schemas.microsoft.com/office/drawing/2014/main" id="{3376A6C9-FBD2-3D01-6CC2-F4D0474058EC}"/>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2386C0D-D1B8-5E5E-067C-6ED3F8C33E35}"/>
              </a:ext>
            </a:extLst>
          </p:cNvPr>
          <p:cNvSpPr txBox="1">
            <a:spLocks noGrp="1"/>
          </p:cNvSpPr>
          <p:nvPr>
            <p:ph type="sldNum" sz="quarter" idx="8"/>
          </p:nvPr>
        </p:nvSpPr>
        <p:spPr>
          <a:xfrm>
            <a:off x="8590659" y="6041358"/>
            <a:ext cx="683340" cy="365129"/>
          </a:xfrm>
        </p:spPr>
        <p:txBody>
          <a:bodyPr/>
          <a:lstStyle>
            <a:lvl1pPr>
              <a:defRPr/>
            </a:lvl1pPr>
          </a:lstStyle>
          <a:p>
            <a:pPr lvl="0"/>
            <a:fld id="{E6F26FAA-2871-4118-96EE-76BB6E527C3D}" type="slidenum">
              <a:t>‹#›</a:t>
            </a:fld>
            <a:endParaRPr lang="en-US"/>
          </a:p>
        </p:txBody>
      </p:sp>
    </p:spTree>
    <p:extLst>
      <p:ext uri="{BB962C8B-B14F-4D97-AF65-F5344CB8AC3E}">
        <p14:creationId xmlns:p14="http://schemas.microsoft.com/office/powerpoint/2010/main" val="40795356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70484B5B-3F08-B8EC-2148-54598F95C8FA}"/>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A58F0E45-1E91-4215-D576-3B9DE62CFA9B}"/>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59A14BAC-83BB-E19E-6AAD-A76393A2DFB3}"/>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BC7D764C-D63C-A75F-F504-4667FA1D4DE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0F980F18-427C-EF28-FD53-298E117EED2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8EA589D3-1708-6DC8-56C7-74E0197D1554}"/>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8E37000E-8577-174B-71CC-E5283500B0F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8943BDA0-BDFA-B2A2-C11A-6C20EEA72BA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C0185729-4F25-27F0-232D-BA19C026033E}"/>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6BB86D1B-8452-3547-21E7-A4C56E71E67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71F13A2E-D578-01FC-BC05-DE5F8D33E5F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141722E8-8919-614C-249F-43A68477C709}"/>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DD35A876-7A32-D61B-4A57-73B54D762B82}"/>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4F64A1A-061C-7336-8AB3-2DFA7BD137C7}"/>
              </a:ext>
            </a:extLst>
          </p:cNvPr>
          <p:cNvSpPr txBox="1">
            <a:spLocks noGrp="1"/>
          </p:cNvSpPr>
          <p:nvPr>
            <p:ph type="dt" sz="half" idx="7"/>
          </p:nvPr>
        </p:nvSpPr>
        <p:spPr>
          <a:xfrm>
            <a:off x="7205133" y="6041358"/>
            <a:ext cx="911940" cy="365129"/>
          </a:xfrm>
        </p:spPr>
        <p:txBody>
          <a:bodyPr/>
          <a:lstStyle>
            <a:lvl1pPr>
              <a:defRPr/>
            </a:lvl1pPr>
          </a:lstStyle>
          <a:p>
            <a:pPr lvl="0"/>
            <a:fld id="{744E85CF-4104-4647-B06B-1F5D9BBAAD05}" type="datetime1">
              <a:rPr lang="en-US"/>
              <a:pPr lvl="0"/>
              <a:t>10/12/2025</a:t>
            </a:fld>
            <a:endParaRPr lang="en-US"/>
          </a:p>
        </p:txBody>
      </p:sp>
      <p:sp>
        <p:nvSpPr>
          <p:cNvPr id="5" name="Footer Placeholder 4">
            <a:extLst>
              <a:ext uri="{FF2B5EF4-FFF2-40B4-BE49-F238E27FC236}">
                <a16:creationId xmlns:a16="http://schemas.microsoft.com/office/drawing/2014/main" id="{19042539-7187-D219-17AA-0FE5E52F41BB}"/>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AB24F51-B209-14A7-AF78-D9A3D2ECC531}"/>
              </a:ext>
            </a:extLst>
          </p:cNvPr>
          <p:cNvSpPr txBox="1">
            <a:spLocks noGrp="1"/>
          </p:cNvSpPr>
          <p:nvPr>
            <p:ph type="sldNum" sz="quarter" idx="8"/>
          </p:nvPr>
        </p:nvSpPr>
        <p:spPr>
          <a:xfrm>
            <a:off x="8590659" y="6041358"/>
            <a:ext cx="683340" cy="365129"/>
          </a:xfrm>
        </p:spPr>
        <p:txBody>
          <a:bodyPr/>
          <a:lstStyle>
            <a:lvl1pPr>
              <a:defRPr/>
            </a:lvl1pPr>
          </a:lstStyle>
          <a:p>
            <a:pPr lvl="0"/>
            <a:fld id="{9FBA7B56-0A6D-4918-A443-71F49A37EE6C}" type="slidenum">
              <a:t>‹#›</a:t>
            </a:fld>
            <a:endParaRPr lang="en-US"/>
          </a:p>
        </p:txBody>
      </p:sp>
    </p:spTree>
    <p:extLst>
      <p:ext uri="{BB962C8B-B14F-4D97-AF65-F5344CB8AC3E}">
        <p14:creationId xmlns:p14="http://schemas.microsoft.com/office/powerpoint/2010/main" val="33245236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28">
            <a:extLst>
              <a:ext uri="{FF2B5EF4-FFF2-40B4-BE49-F238E27FC236}">
                <a16:creationId xmlns:a16="http://schemas.microsoft.com/office/drawing/2014/main" id="{8A5878B9-E692-91B2-4F9D-E68ED7CDD9F5}"/>
              </a:ext>
            </a:extLst>
          </p:cNvPr>
          <p:cNvGrpSpPr/>
          <p:nvPr/>
        </p:nvGrpSpPr>
        <p:grpSpPr>
          <a:xfrm>
            <a:off x="0" y="-8467"/>
            <a:ext cx="12192005" cy="6866467"/>
            <a:chOff x="0" y="-8467"/>
            <a:chExt cx="12192005" cy="6866467"/>
          </a:xfrm>
        </p:grpSpPr>
        <p:cxnSp>
          <p:nvCxnSpPr>
            <p:cNvPr id="11" name="Straight Connector 18">
              <a:extLst>
                <a:ext uri="{FF2B5EF4-FFF2-40B4-BE49-F238E27FC236}">
                  <a16:creationId xmlns:a16="http://schemas.microsoft.com/office/drawing/2014/main" id="{8AABF64F-EE4A-5F5A-CD7D-531D7CA32B2E}"/>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2" name="Straight Connector 19">
              <a:extLst>
                <a:ext uri="{FF2B5EF4-FFF2-40B4-BE49-F238E27FC236}">
                  <a16:creationId xmlns:a16="http://schemas.microsoft.com/office/drawing/2014/main" id="{913F3C79-A8CC-222C-7AE1-A10DD0EBE900}"/>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3" name="Rectangle 23">
              <a:extLst>
                <a:ext uri="{FF2B5EF4-FFF2-40B4-BE49-F238E27FC236}">
                  <a16:creationId xmlns:a16="http://schemas.microsoft.com/office/drawing/2014/main" id="{DAB15658-D3D4-05C8-B71E-677AE9680589}"/>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5">
              <a:extLst>
                <a:ext uri="{FF2B5EF4-FFF2-40B4-BE49-F238E27FC236}">
                  <a16:creationId xmlns:a16="http://schemas.microsoft.com/office/drawing/2014/main" id="{D1B9E9F1-700C-7041-D58E-5A8DC8FDFBA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Isosceles Triangle 22">
              <a:extLst>
                <a:ext uri="{FF2B5EF4-FFF2-40B4-BE49-F238E27FC236}">
                  <a16:creationId xmlns:a16="http://schemas.microsoft.com/office/drawing/2014/main" id="{06411B0F-64A8-9A1E-933E-C544B39FF3A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7">
              <a:extLst>
                <a:ext uri="{FF2B5EF4-FFF2-40B4-BE49-F238E27FC236}">
                  <a16:creationId xmlns:a16="http://schemas.microsoft.com/office/drawing/2014/main" id="{CA95ABD3-898E-FC28-4590-2FB511EE12DE}"/>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Rectangle 28">
              <a:extLst>
                <a:ext uri="{FF2B5EF4-FFF2-40B4-BE49-F238E27FC236}">
                  <a16:creationId xmlns:a16="http://schemas.microsoft.com/office/drawing/2014/main" id="{2F6F79CC-BB3E-1DBB-DA5D-7A267E3A35C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Rectangle 29">
              <a:extLst>
                <a:ext uri="{FF2B5EF4-FFF2-40B4-BE49-F238E27FC236}">
                  <a16:creationId xmlns:a16="http://schemas.microsoft.com/office/drawing/2014/main" id="{4980EE6C-443C-F8FB-1D7A-4AC3B15336B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9" name="Isosceles Triangle 26">
              <a:extLst>
                <a:ext uri="{FF2B5EF4-FFF2-40B4-BE49-F238E27FC236}">
                  <a16:creationId xmlns:a16="http://schemas.microsoft.com/office/drawing/2014/main" id="{B314D273-7CC7-6129-864D-6EEA46875537}"/>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20" name="Isosceles Triangle 27">
              <a:extLst>
                <a:ext uri="{FF2B5EF4-FFF2-40B4-BE49-F238E27FC236}">
                  <a16:creationId xmlns:a16="http://schemas.microsoft.com/office/drawing/2014/main" id="{CB6AC3EB-C3AB-D14C-8F91-551268580AF9}"/>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6F7B8D0-0D0A-018C-EC9E-1F3F5D1B380F}"/>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E36EB4A3-75DA-7C24-BECD-41E67516F093}"/>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FF85B67F-6D3E-C3EE-AC56-C19E8A8490EA}"/>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9B55BAA3-205B-667B-402A-2ACC157812F6}"/>
              </a:ext>
            </a:extLst>
          </p:cNvPr>
          <p:cNvSpPr txBox="1">
            <a:spLocks noGrp="1"/>
          </p:cNvSpPr>
          <p:nvPr>
            <p:ph type="dt" sz="half" idx="7"/>
          </p:nvPr>
        </p:nvSpPr>
        <p:spPr>
          <a:xfrm>
            <a:off x="7205133" y="6041358"/>
            <a:ext cx="911940" cy="365129"/>
          </a:xfrm>
        </p:spPr>
        <p:txBody>
          <a:bodyPr/>
          <a:lstStyle>
            <a:lvl1pPr>
              <a:defRPr/>
            </a:lvl1pPr>
          </a:lstStyle>
          <a:p>
            <a:pPr lvl="0"/>
            <a:fld id="{9CF0D19F-6026-4979-B309-AB05A8A52CB8}" type="datetime1">
              <a:rPr lang="en-US"/>
              <a:pPr lvl="0"/>
              <a:t>10/12/2025</a:t>
            </a:fld>
            <a:endParaRPr lang="en-US"/>
          </a:p>
        </p:txBody>
      </p:sp>
      <p:sp>
        <p:nvSpPr>
          <p:cNvPr id="6" name="Footer Placeholder 4">
            <a:extLst>
              <a:ext uri="{FF2B5EF4-FFF2-40B4-BE49-F238E27FC236}">
                <a16:creationId xmlns:a16="http://schemas.microsoft.com/office/drawing/2014/main" id="{53E5498F-3911-7337-1BF5-7BDCC1CE3C62}"/>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09E8664-DAA3-E18A-52AE-828DC63817D3}"/>
              </a:ext>
            </a:extLst>
          </p:cNvPr>
          <p:cNvSpPr txBox="1">
            <a:spLocks noGrp="1"/>
          </p:cNvSpPr>
          <p:nvPr>
            <p:ph type="sldNum" sz="quarter" idx="8"/>
          </p:nvPr>
        </p:nvSpPr>
        <p:spPr>
          <a:xfrm>
            <a:off x="8590659" y="6041358"/>
            <a:ext cx="683340" cy="365129"/>
          </a:xfrm>
        </p:spPr>
        <p:txBody>
          <a:bodyPr/>
          <a:lstStyle>
            <a:lvl1pPr>
              <a:defRPr/>
            </a:lvl1pPr>
          </a:lstStyle>
          <a:p>
            <a:pPr lvl="0"/>
            <a:fld id="{84C17796-6974-45BB-9F06-1047AE240668}" type="slidenum">
              <a:t>‹#›</a:t>
            </a:fld>
            <a:endParaRPr lang="en-US"/>
          </a:p>
        </p:txBody>
      </p:sp>
      <p:sp>
        <p:nvSpPr>
          <p:cNvPr id="8" name="TextBox 23">
            <a:extLst>
              <a:ext uri="{FF2B5EF4-FFF2-40B4-BE49-F238E27FC236}">
                <a16:creationId xmlns:a16="http://schemas.microsoft.com/office/drawing/2014/main" id="{799755C7-A51E-5843-9EEA-95C0F2DFD1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B298606A-6EF1-5ED8-C9C4-898B4A5E40AA}"/>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168500866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DC2AE880-3BED-855D-9DF0-B0086ACAD38D}"/>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9F3E4C47-9C34-0D62-811F-BF4A65A4A8EE}"/>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DC99672C-146F-75DE-5688-9A818FC80063}"/>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703A40B4-9FE3-80BD-B092-043501F738F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B6AE6F3D-DD26-78BF-DF57-E72485CFA4F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45FB3290-D17A-171C-99F3-1BA849737136}"/>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244AD9FF-98C5-1F49-BD79-5DC612DC9AE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D230865E-D325-CB48-17A1-982B7041E3F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F1807950-253B-EC2F-ADDE-553D1FAA62D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963CF605-7AE1-EB6C-B035-036C680E53D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6A0A9B73-F9E3-B765-0C02-B0947F0DDEB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B20EE02C-D18A-BD41-9C22-77B600343018}"/>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C430FA73-B0CE-9E9D-8CE3-7038854BF80B}"/>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C5CC56D-4884-4ADF-EF4F-5A80B7EA6814}"/>
              </a:ext>
            </a:extLst>
          </p:cNvPr>
          <p:cNvSpPr txBox="1">
            <a:spLocks noGrp="1"/>
          </p:cNvSpPr>
          <p:nvPr>
            <p:ph type="dt" sz="half" idx="7"/>
          </p:nvPr>
        </p:nvSpPr>
        <p:spPr>
          <a:xfrm>
            <a:off x="7205133" y="6041358"/>
            <a:ext cx="911940" cy="365129"/>
          </a:xfrm>
        </p:spPr>
        <p:txBody>
          <a:bodyPr/>
          <a:lstStyle>
            <a:lvl1pPr>
              <a:defRPr/>
            </a:lvl1pPr>
          </a:lstStyle>
          <a:p>
            <a:pPr lvl="0"/>
            <a:fld id="{B360CD63-21EF-4238-9B6F-2D9048E813DA}" type="datetime1">
              <a:rPr lang="en-US"/>
              <a:pPr lvl="0"/>
              <a:t>10/12/2025</a:t>
            </a:fld>
            <a:endParaRPr lang="en-US"/>
          </a:p>
        </p:txBody>
      </p:sp>
      <p:sp>
        <p:nvSpPr>
          <p:cNvPr id="5" name="Footer Placeholder 4">
            <a:extLst>
              <a:ext uri="{FF2B5EF4-FFF2-40B4-BE49-F238E27FC236}">
                <a16:creationId xmlns:a16="http://schemas.microsoft.com/office/drawing/2014/main" id="{11E136AB-4BD3-A1A7-481B-63254594B0C0}"/>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6724838-1689-8EF9-A53B-66FDE64F8FC2}"/>
              </a:ext>
            </a:extLst>
          </p:cNvPr>
          <p:cNvSpPr txBox="1">
            <a:spLocks noGrp="1"/>
          </p:cNvSpPr>
          <p:nvPr>
            <p:ph type="sldNum" sz="quarter" idx="8"/>
          </p:nvPr>
        </p:nvSpPr>
        <p:spPr>
          <a:xfrm>
            <a:off x="8590659" y="6041358"/>
            <a:ext cx="683340" cy="365129"/>
          </a:xfrm>
        </p:spPr>
        <p:txBody>
          <a:bodyPr/>
          <a:lstStyle>
            <a:lvl1pPr>
              <a:defRPr/>
            </a:lvl1pPr>
          </a:lstStyle>
          <a:p>
            <a:pPr lvl="0"/>
            <a:fld id="{3B0997AA-657B-476F-8373-EFB4C4AFADE4}" type="slidenum">
              <a:t>‹#›</a:t>
            </a:fld>
            <a:endParaRPr lang="en-US"/>
          </a:p>
        </p:txBody>
      </p:sp>
    </p:spTree>
    <p:extLst>
      <p:ext uri="{BB962C8B-B14F-4D97-AF65-F5344CB8AC3E}">
        <p14:creationId xmlns:p14="http://schemas.microsoft.com/office/powerpoint/2010/main" val="357025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28">
            <a:extLst>
              <a:ext uri="{FF2B5EF4-FFF2-40B4-BE49-F238E27FC236}">
                <a16:creationId xmlns:a16="http://schemas.microsoft.com/office/drawing/2014/main" id="{54440DF7-1B83-F0C3-FACF-EAE524791EEC}"/>
              </a:ext>
            </a:extLst>
          </p:cNvPr>
          <p:cNvGrpSpPr/>
          <p:nvPr/>
        </p:nvGrpSpPr>
        <p:grpSpPr>
          <a:xfrm>
            <a:off x="0" y="-8467"/>
            <a:ext cx="12192005" cy="6866467"/>
            <a:chOff x="0" y="-8467"/>
            <a:chExt cx="12192005" cy="6866467"/>
          </a:xfrm>
        </p:grpSpPr>
        <p:cxnSp>
          <p:nvCxnSpPr>
            <p:cNvPr id="11" name="Straight Connector 18">
              <a:extLst>
                <a:ext uri="{FF2B5EF4-FFF2-40B4-BE49-F238E27FC236}">
                  <a16:creationId xmlns:a16="http://schemas.microsoft.com/office/drawing/2014/main" id="{563E4B83-3C38-9C0C-1685-625F82E84918}"/>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2" name="Straight Connector 19">
              <a:extLst>
                <a:ext uri="{FF2B5EF4-FFF2-40B4-BE49-F238E27FC236}">
                  <a16:creationId xmlns:a16="http://schemas.microsoft.com/office/drawing/2014/main" id="{FC863CDA-6F1C-08AD-E7E0-0BBCEA8D0C34}"/>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3" name="Rectangle 23">
              <a:extLst>
                <a:ext uri="{FF2B5EF4-FFF2-40B4-BE49-F238E27FC236}">
                  <a16:creationId xmlns:a16="http://schemas.microsoft.com/office/drawing/2014/main" id="{5B375CC4-5F3C-92E5-162C-EC786DED0BF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5">
              <a:extLst>
                <a:ext uri="{FF2B5EF4-FFF2-40B4-BE49-F238E27FC236}">
                  <a16:creationId xmlns:a16="http://schemas.microsoft.com/office/drawing/2014/main" id="{3E661734-F35F-0345-76D5-9AD36B98E2E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Isosceles Triangle 22">
              <a:extLst>
                <a:ext uri="{FF2B5EF4-FFF2-40B4-BE49-F238E27FC236}">
                  <a16:creationId xmlns:a16="http://schemas.microsoft.com/office/drawing/2014/main" id="{74AB0774-66FD-D56B-44B7-C6788F56658C}"/>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7">
              <a:extLst>
                <a:ext uri="{FF2B5EF4-FFF2-40B4-BE49-F238E27FC236}">
                  <a16:creationId xmlns:a16="http://schemas.microsoft.com/office/drawing/2014/main" id="{8D0DCB86-1A9B-A360-09E7-23828257DC5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Rectangle 28">
              <a:extLst>
                <a:ext uri="{FF2B5EF4-FFF2-40B4-BE49-F238E27FC236}">
                  <a16:creationId xmlns:a16="http://schemas.microsoft.com/office/drawing/2014/main" id="{1839B336-2D73-5852-99B7-C776DB1AD40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Rectangle 29">
              <a:extLst>
                <a:ext uri="{FF2B5EF4-FFF2-40B4-BE49-F238E27FC236}">
                  <a16:creationId xmlns:a16="http://schemas.microsoft.com/office/drawing/2014/main" id="{7B3D336C-FDC2-87E5-3D45-44743C9DE3B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9" name="Isosceles Triangle 26">
              <a:extLst>
                <a:ext uri="{FF2B5EF4-FFF2-40B4-BE49-F238E27FC236}">
                  <a16:creationId xmlns:a16="http://schemas.microsoft.com/office/drawing/2014/main" id="{5B4875EC-D2B0-2D82-48EB-184A5FC6B6A6}"/>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20" name="Isosceles Triangle 27">
              <a:extLst>
                <a:ext uri="{FF2B5EF4-FFF2-40B4-BE49-F238E27FC236}">
                  <a16:creationId xmlns:a16="http://schemas.microsoft.com/office/drawing/2014/main" id="{48225E5E-29DE-B098-995F-FF8CDE867AB4}"/>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DD9FAE0-8F23-EB1C-DB69-677ACABB93C9}"/>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122A540A-57D2-209B-EBAA-0E2CEA3FC79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CCFAE0BF-C408-ECFC-03DE-4165085C11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91238D4-93A7-AE17-BFCF-C187181821CE}"/>
              </a:ext>
            </a:extLst>
          </p:cNvPr>
          <p:cNvSpPr txBox="1">
            <a:spLocks noGrp="1"/>
          </p:cNvSpPr>
          <p:nvPr>
            <p:ph type="dt" sz="half" idx="7"/>
          </p:nvPr>
        </p:nvSpPr>
        <p:spPr>
          <a:xfrm>
            <a:off x="7205133" y="6041358"/>
            <a:ext cx="911940" cy="365129"/>
          </a:xfrm>
        </p:spPr>
        <p:txBody>
          <a:bodyPr/>
          <a:lstStyle>
            <a:lvl1pPr>
              <a:defRPr/>
            </a:lvl1pPr>
          </a:lstStyle>
          <a:p>
            <a:pPr lvl="0"/>
            <a:fld id="{EA56126E-46CC-406D-A863-1A12700D6CE4}" type="datetime1">
              <a:rPr lang="en-US"/>
              <a:pPr lvl="0"/>
              <a:t>10/12/2025</a:t>
            </a:fld>
            <a:endParaRPr lang="en-US"/>
          </a:p>
        </p:txBody>
      </p:sp>
      <p:sp>
        <p:nvSpPr>
          <p:cNvPr id="6" name="Footer Placeholder 4">
            <a:extLst>
              <a:ext uri="{FF2B5EF4-FFF2-40B4-BE49-F238E27FC236}">
                <a16:creationId xmlns:a16="http://schemas.microsoft.com/office/drawing/2014/main" id="{E61859DC-FADC-5EB3-27A0-3864531F9093}"/>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1F14677B-4696-9E3F-0A80-67F7A35F4EDB}"/>
              </a:ext>
            </a:extLst>
          </p:cNvPr>
          <p:cNvSpPr txBox="1">
            <a:spLocks noGrp="1"/>
          </p:cNvSpPr>
          <p:nvPr>
            <p:ph type="sldNum" sz="quarter" idx="8"/>
          </p:nvPr>
        </p:nvSpPr>
        <p:spPr>
          <a:xfrm>
            <a:off x="8590659" y="6041358"/>
            <a:ext cx="683340" cy="365129"/>
          </a:xfrm>
        </p:spPr>
        <p:txBody>
          <a:bodyPr/>
          <a:lstStyle>
            <a:lvl1pPr>
              <a:defRPr/>
            </a:lvl1pPr>
          </a:lstStyle>
          <a:p>
            <a:pPr lvl="0"/>
            <a:fld id="{D8388221-2A28-451E-8CA8-AA996EED0681}" type="slidenum">
              <a:t>‹#›</a:t>
            </a:fld>
            <a:endParaRPr lang="en-US"/>
          </a:p>
        </p:txBody>
      </p:sp>
      <p:sp>
        <p:nvSpPr>
          <p:cNvPr id="8" name="TextBox 23">
            <a:extLst>
              <a:ext uri="{FF2B5EF4-FFF2-40B4-BE49-F238E27FC236}">
                <a16:creationId xmlns:a16="http://schemas.microsoft.com/office/drawing/2014/main" id="{C4021E49-5284-95C3-CB44-3CFEE627486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2ED99E32-2B9E-BF39-30F2-6C458D4ABE66}"/>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10469113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28">
            <a:extLst>
              <a:ext uri="{FF2B5EF4-FFF2-40B4-BE49-F238E27FC236}">
                <a16:creationId xmlns:a16="http://schemas.microsoft.com/office/drawing/2014/main" id="{85B3B6C8-E309-DDC2-B24E-37BACD238E9A}"/>
              </a:ext>
            </a:extLst>
          </p:cNvPr>
          <p:cNvGrpSpPr/>
          <p:nvPr/>
        </p:nvGrpSpPr>
        <p:grpSpPr>
          <a:xfrm>
            <a:off x="0" y="-8467"/>
            <a:ext cx="12192005" cy="6866467"/>
            <a:chOff x="0" y="-8467"/>
            <a:chExt cx="12192005" cy="6866467"/>
          </a:xfrm>
        </p:grpSpPr>
        <p:cxnSp>
          <p:nvCxnSpPr>
            <p:cNvPr id="9" name="Straight Connector 18">
              <a:extLst>
                <a:ext uri="{FF2B5EF4-FFF2-40B4-BE49-F238E27FC236}">
                  <a16:creationId xmlns:a16="http://schemas.microsoft.com/office/drawing/2014/main" id="{D24772D7-57D7-C021-A64B-2BB0FC75D54B}"/>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10" name="Straight Connector 19">
              <a:extLst>
                <a:ext uri="{FF2B5EF4-FFF2-40B4-BE49-F238E27FC236}">
                  <a16:creationId xmlns:a16="http://schemas.microsoft.com/office/drawing/2014/main" id="{CF0906F9-6EBF-77BF-B663-65D49B12764C}"/>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1" name="Rectangle 23">
              <a:extLst>
                <a:ext uri="{FF2B5EF4-FFF2-40B4-BE49-F238E27FC236}">
                  <a16:creationId xmlns:a16="http://schemas.microsoft.com/office/drawing/2014/main" id="{5FC989B4-2B9A-9875-5A83-55707079AE1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Rectangle 25">
              <a:extLst>
                <a:ext uri="{FF2B5EF4-FFF2-40B4-BE49-F238E27FC236}">
                  <a16:creationId xmlns:a16="http://schemas.microsoft.com/office/drawing/2014/main" id="{630912F2-72EE-1179-0AF0-FBCAAFB91E17}"/>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Isosceles Triangle 22">
              <a:extLst>
                <a:ext uri="{FF2B5EF4-FFF2-40B4-BE49-F238E27FC236}">
                  <a16:creationId xmlns:a16="http://schemas.microsoft.com/office/drawing/2014/main" id="{C8B386D9-DEFD-E56C-7E80-E5A98D113118}"/>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7">
              <a:extLst>
                <a:ext uri="{FF2B5EF4-FFF2-40B4-BE49-F238E27FC236}">
                  <a16:creationId xmlns:a16="http://schemas.microsoft.com/office/drawing/2014/main" id="{479076FF-ACFF-9B90-5902-2BB5B60A168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8">
              <a:extLst>
                <a:ext uri="{FF2B5EF4-FFF2-40B4-BE49-F238E27FC236}">
                  <a16:creationId xmlns:a16="http://schemas.microsoft.com/office/drawing/2014/main" id="{CF6D3134-7408-802B-C41B-63485EB7DDA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Rectangle 29">
              <a:extLst>
                <a:ext uri="{FF2B5EF4-FFF2-40B4-BE49-F238E27FC236}">
                  <a16:creationId xmlns:a16="http://schemas.microsoft.com/office/drawing/2014/main" id="{1F249198-5C4C-9E1B-A6DC-76E744B1C40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6">
              <a:extLst>
                <a:ext uri="{FF2B5EF4-FFF2-40B4-BE49-F238E27FC236}">
                  <a16:creationId xmlns:a16="http://schemas.microsoft.com/office/drawing/2014/main" id="{B6578610-D188-87B1-C259-B55AD9E6B845}"/>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Isosceles Triangle 27">
              <a:extLst>
                <a:ext uri="{FF2B5EF4-FFF2-40B4-BE49-F238E27FC236}">
                  <a16:creationId xmlns:a16="http://schemas.microsoft.com/office/drawing/2014/main" id="{38AF80CC-3B83-073D-3955-9D41C1E2D77E}"/>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AC4E148-A2CC-DE4F-C0F8-AE909CE6902B}"/>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D5021192-875C-DF55-F9DD-2E5217BD5F28}"/>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F496CB"/>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0FBF3C4-39E9-2495-B0B1-99B7E9DB753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8010D9B-BC03-1FA3-63D2-22DA6AD21E06}"/>
              </a:ext>
            </a:extLst>
          </p:cNvPr>
          <p:cNvSpPr txBox="1">
            <a:spLocks noGrp="1"/>
          </p:cNvSpPr>
          <p:nvPr>
            <p:ph type="dt" sz="half" idx="7"/>
          </p:nvPr>
        </p:nvSpPr>
        <p:spPr>
          <a:xfrm>
            <a:off x="7205133" y="6041358"/>
            <a:ext cx="911940" cy="365129"/>
          </a:xfrm>
        </p:spPr>
        <p:txBody>
          <a:bodyPr/>
          <a:lstStyle>
            <a:lvl1pPr>
              <a:defRPr/>
            </a:lvl1pPr>
          </a:lstStyle>
          <a:p>
            <a:pPr lvl="0"/>
            <a:fld id="{89CAD198-971A-410B-BDD1-341645782DE4}" type="datetime1">
              <a:rPr lang="en-US"/>
              <a:pPr lvl="0"/>
              <a:t>10/12/2025</a:t>
            </a:fld>
            <a:endParaRPr lang="en-US"/>
          </a:p>
        </p:txBody>
      </p:sp>
      <p:sp>
        <p:nvSpPr>
          <p:cNvPr id="6" name="Footer Placeholder 4">
            <a:extLst>
              <a:ext uri="{FF2B5EF4-FFF2-40B4-BE49-F238E27FC236}">
                <a16:creationId xmlns:a16="http://schemas.microsoft.com/office/drawing/2014/main" id="{BE70CCB9-5E99-E795-94E0-ADD39F0C222F}"/>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5AF04F8-C674-BBEF-4D7D-7FD4AF6598ED}"/>
              </a:ext>
            </a:extLst>
          </p:cNvPr>
          <p:cNvSpPr txBox="1">
            <a:spLocks noGrp="1"/>
          </p:cNvSpPr>
          <p:nvPr>
            <p:ph type="sldNum" sz="quarter" idx="8"/>
          </p:nvPr>
        </p:nvSpPr>
        <p:spPr>
          <a:xfrm>
            <a:off x="8590659" y="6041358"/>
            <a:ext cx="683340" cy="365129"/>
          </a:xfrm>
        </p:spPr>
        <p:txBody>
          <a:bodyPr/>
          <a:lstStyle>
            <a:lvl1pPr>
              <a:defRPr/>
            </a:lvl1pPr>
          </a:lstStyle>
          <a:p>
            <a:pPr lvl="0"/>
            <a:fld id="{5DEF6028-AA66-4D6A-A2E1-D24A1D247A62}" type="slidenum">
              <a:t>‹#›</a:t>
            </a:fld>
            <a:endParaRPr lang="en-US"/>
          </a:p>
        </p:txBody>
      </p:sp>
    </p:spTree>
    <p:extLst>
      <p:ext uri="{BB962C8B-B14F-4D97-AF65-F5344CB8AC3E}">
        <p14:creationId xmlns:p14="http://schemas.microsoft.com/office/powerpoint/2010/main" val="12082905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7A36AFAF-3056-3BA6-1290-30DECD9A7DB6}"/>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956E7CD8-6A4D-FFFD-3DEB-CB10B689F50C}"/>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F7FF2D0A-4258-AC28-008C-EC4B563C7551}"/>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E5171A68-290A-386F-FDA4-A781C60741D7}"/>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7FFE3FFF-7868-C4BF-B0D1-679108A6F61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4F2CE4CA-15FD-15AE-40C6-8552564B716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86B7BDA4-D8E4-5D68-1918-8CCFFDDF23E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5CC69D37-FF61-A863-657C-D7FBECDDDB1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ACE2BD59-9EC0-1D42-E5B2-A5580E022F2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4A336A0F-4CE6-93F1-0642-A95549762A08}"/>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C1753575-772E-8ED9-7689-59DE95F45155}"/>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D3E25F6D-2B51-C695-B89E-5986B7443C58}"/>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E7FC070-66AF-1284-9152-AC72523B56E3}"/>
              </a:ext>
            </a:extLst>
          </p:cNvPr>
          <p:cNvSpPr txBox="1">
            <a:spLocks noGrp="1"/>
          </p:cNvSpPr>
          <p:nvPr>
            <p:ph type="body" orient="vert" idx="1"/>
          </p:nvPr>
        </p:nvSpPr>
        <p:spPr>
          <a:xfrm>
            <a:off x="677332" y="2160590"/>
            <a:ext cx="8596667" cy="38807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63CACF-6A96-352B-6C92-711CF4935AB1}"/>
              </a:ext>
            </a:extLst>
          </p:cNvPr>
          <p:cNvSpPr txBox="1">
            <a:spLocks noGrp="1"/>
          </p:cNvSpPr>
          <p:nvPr>
            <p:ph type="dt" sz="half" idx="7"/>
          </p:nvPr>
        </p:nvSpPr>
        <p:spPr>
          <a:xfrm>
            <a:off x="7205133" y="6041358"/>
            <a:ext cx="911940" cy="365129"/>
          </a:xfrm>
        </p:spPr>
        <p:txBody>
          <a:bodyPr/>
          <a:lstStyle>
            <a:lvl1pPr>
              <a:defRPr/>
            </a:lvl1pPr>
          </a:lstStyle>
          <a:p>
            <a:pPr lvl="0"/>
            <a:fld id="{0BFF41F8-1CD2-4DFF-908B-589EB3B3F1DE}" type="datetime1">
              <a:rPr lang="en-US"/>
              <a:pPr lvl="0"/>
              <a:t>10/12/2025</a:t>
            </a:fld>
            <a:endParaRPr lang="en-US"/>
          </a:p>
        </p:txBody>
      </p:sp>
      <p:sp>
        <p:nvSpPr>
          <p:cNvPr id="5" name="Footer Placeholder 4">
            <a:extLst>
              <a:ext uri="{FF2B5EF4-FFF2-40B4-BE49-F238E27FC236}">
                <a16:creationId xmlns:a16="http://schemas.microsoft.com/office/drawing/2014/main" id="{25C8262F-BBB6-BA75-D227-50B60F130419}"/>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2E49D38-22D8-F8AA-77FE-DD9DC9AFD397}"/>
              </a:ext>
            </a:extLst>
          </p:cNvPr>
          <p:cNvSpPr txBox="1">
            <a:spLocks noGrp="1"/>
          </p:cNvSpPr>
          <p:nvPr>
            <p:ph type="sldNum" sz="quarter" idx="8"/>
          </p:nvPr>
        </p:nvSpPr>
        <p:spPr>
          <a:xfrm>
            <a:off x="8590659" y="6041358"/>
            <a:ext cx="683340" cy="365129"/>
          </a:xfrm>
        </p:spPr>
        <p:txBody>
          <a:bodyPr/>
          <a:lstStyle>
            <a:lvl1pPr>
              <a:defRPr/>
            </a:lvl1pPr>
          </a:lstStyle>
          <a:p>
            <a:pPr lvl="0"/>
            <a:fld id="{6E62FD3E-39ED-45A0-9D14-356C9456E29B}" type="slidenum">
              <a:t>‹#›</a:t>
            </a:fld>
            <a:endParaRPr lang="en-US"/>
          </a:p>
        </p:txBody>
      </p:sp>
    </p:spTree>
    <p:extLst>
      <p:ext uri="{BB962C8B-B14F-4D97-AF65-F5344CB8AC3E}">
        <p14:creationId xmlns:p14="http://schemas.microsoft.com/office/powerpoint/2010/main" val="323569138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28">
            <a:extLst>
              <a:ext uri="{FF2B5EF4-FFF2-40B4-BE49-F238E27FC236}">
                <a16:creationId xmlns:a16="http://schemas.microsoft.com/office/drawing/2014/main" id="{D0DF743A-C821-B3D1-D9C9-1C237B328554}"/>
              </a:ext>
            </a:extLst>
          </p:cNvPr>
          <p:cNvGrpSpPr/>
          <p:nvPr/>
        </p:nvGrpSpPr>
        <p:grpSpPr>
          <a:xfrm>
            <a:off x="0" y="-8467"/>
            <a:ext cx="12192005" cy="6866467"/>
            <a:chOff x="0" y="-8467"/>
            <a:chExt cx="12192005" cy="6866467"/>
          </a:xfrm>
        </p:grpSpPr>
        <p:cxnSp>
          <p:nvCxnSpPr>
            <p:cNvPr id="8" name="Straight Connector 18">
              <a:extLst>
                <a:ext uri="{FF2B5EF4-FFF2-40B4-BE49-F238E27FC236}">
                  <a16:creationId xmlns:a16="http://schemas.microsoft.com/office/drawing/2014/main" id="{9029EC59-64B6-C03C-DF10-BC62B89EFD38}"/>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9" name="Straight Connector 19">
              <a:extLst>
                <a:ext uri="{FF2B5EF4-FFF2-40B4-BE49-F238E27FC236}">
                  <a16:creationId xmlns:a16="http://schemas.microsoft.com/office/drawing/2014/main" id="{2A9EAA8C-C53E-FAEA-0D74-4CAF0378A9C0}"/>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10" name="Rectangle 23">
              <a:extLst>
                <a:ext uri="{FF2B5EF4-FFF2-40B4-BE49-F238E27FC236}">
                  <a16:creationId xmlns:a16="http://schemas.microsoft.com/office/drawing/2014/main" id="{EE943CF1-3DBB-75E3-74AA-4183C8681D1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Rectangle 25">
              <a:extLst>
                <a:ext uri="{FF2B5EF4-FFF2-40B4-BE49-F238E27FC236}">
                  <a16:creationId xmlns:a16="http://schemas.microsoft.com/office/drawing/2014/main" id="{7AF8299D-B89B-574A-B322-0238907E483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2">
              <a:extLst>
                <a:ext uri="{FF2B5EF4-FFF2-40B4-BE49-F238E27FC236}">
                  <a16:creationId xmlns:a16="http://schemas.microsoft.com/office/drawing/2014/main" id="{308474BC-94D3-53E0-24CE-9D84AEC6D67E}"/>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3" name="Rectangle 27">
              <a:extLst>
                <a:ext uri="{FF2B5EF4-FFF2-40B4-BE49-F238E27FC236}">
                  <a16:creationId xmlns:a16="http://schemas.microsoft.com/office/drawing/2014/main" id="{7C40E1E9-A29D-3559-2455-F78523BEE8E4}"/>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4" name="Rectangle 28">
              <a:extLst>
                <a:ext uri="{FF2B5EF4-FFF2-40B4-BE49-F238E27FC236}">
                  <a16:creationId xmlns:a16="http://schemas.microsoft.com/office/drawing/2014/main" id="{ECB5A9A8-71F2-26D2-C22C-B58924F7013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5" name="Rectangle 29">
              <a:extLst>
                <a:ext uri="{FF2B5EF4-FFF2-40B4-BE49-F238E27FC236}">
                  <a16:creationId xmlns:a16="http://schemas.microsoft.com/office/drawing/2014/main" id="{48C1FA30-9127-E7C6-64BB-4E466ACD4DC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6" name="Isosceles Triangle 26">
              <a:extLst>
                <a:ext uri="{FF2B5EF4-FFF2-40B4-BE49-F238E27FC236}">
                  <a16:creationId xmlns:a16="http://schemas.microsoft.com/office/drawing/2014/main" id="{9511D636-D81B-CA5B-DEAA-08E0233012FE}"/>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7" name="Isosceles Triangle 27">
              <a:extLst>
                <a:ext uri="{FF2B5EF4-FFF2-40B4-BE49-F238E27FC236}">
                  <a16:creationId xmlns:a16="http://schemas.microsoft.com/office/drawing/2014/main" id="{78DC7042-D1F4-1DE3-A8C7-D1DC9B656374}"/>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2" name="Vertical Title 1">
            <a:extLst>
              <a:ext uri="{FF2B5EF4-FFF2-40B4-BE49-F238E27FC236}">
                <a16:creationId xmlns:a16="http://schemas.microsoft.com/office/drawing/2014/main" id="{A0D6CED6-196B-C15D-E96E-72D14C0FAB51}"/>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8AC20AD-0CD9-BD25-A437-C591EC8B3934}"/>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28C261-6CD1-3BE9-0145-25717D7AD311}"/>
              </a:ext>
            </a:extLst>
          </p:cNvPr>
          <p:cNvSpPr txBox="1">
            <a:spLocks noGrp="1"/>
          </p:cNvSpPr>
          <p:nvPr>
            <p:ph type="dt" sz="half" idx="7"/>
          </p:nvPr>
        </p:nvSpPr>
        <p:spPr>
          <a:xfrm>
            <a:off x="7205133" y="6041358"/>
            <a:ext cx="911940" cy="365129"/>
          </a:xfrm>
        </p:spPr>
        <p:txBody>
          <a:bodyPr/>
          <a:lstStyle>
            <a:lvl1pPr>
              <a:defRPr/>
            </a:lvl1pPr>
          </a:lstStyle>
          <a:p>
            <a:pPr lvl="0"/>
            <a:fld id="{1C22A319-9295-4858-A7B1-BB3D4CB3C5FB}" type="datetime1">
              <a:rPr lang="en-US"/>
              <a:pPr lvl="0"/>
              <a:t>10/12/2025</a:t>
            </a:fld>
            <a:endParaRPr lang="en-US"/>
          </a:p>
        </p:txBody>
      </p:sp>
      <p:sp>
        <p:nvSpPr>
          <p:cNvPr id="5" name="Footer Placeholder 4">
            <a:extLst>
              <a:ext uri="{FF2B5EF4-FFF2-40B4-BE49-F238E27FC236}">
                <a16:creationId xmlns:a16="http://schemas.microsoft.com/office/drawing/2014/main" id="{EBA93783-959F-C8BC-76F9-F8CBF87B15DB}"/>
              </a:ext>
            </a:extLst>
          </p:cNvPr>
          <p:cNvSpPr txBox="1">
            <a:spLocks noGrp="1"/>
          </p:cNvSpPr>
          <p:nvPr>
            <p:ph type="ftr" sz="quarter" idx="9"/>
          </p:nvPr>
        </p:nvSpPr>
        <p:spPr>
          <a:xfrm>
            <a:off x="677332" y="6041358"/>
            <a:ext cx="629760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8BED167-45DD-F24F-E3AA-B37EEDC278E9}"/>
              </a:ext>
            </a:extLst>
          </p:cNvPr>
          <p:cNvSpPr txBox="1">
            <a:spLocks noGrp="1"/>
          </p:cNvSpPr>
          <p:nvPr>
            <p:ph type="sldNum" sz="quarter" idx="8"/>
          </p:nvPr>
        </p:nvSpPr>
        <p:spPr>
          <a:xfrm>
            <a:off x="8590659" y="6041358"/>
            <a:ext cx="683340" cy="365129"/>
          </a:xfrm>
        </p:spPr>
        <p:txBody>
          <a:bodyPr/>
          <a:lstStyle>
            <a:lvl1pPr>
              <a:defRPr/>
            </a:lvl1pPr>
          </a:lstStyle>
          <a:p>
            <a:pPr lvl="0"/>
            <a:fld id="{F5A2DEBB-B4BA-4961-A197-5396B994DFFF}" type="slidenum">
              <a:t>‹#›</a:t>
            </a:fld>
            <a:endParaRPr lang="en-US"/>
          </a:p>
        </p:txBody>
      </p:sp>
    </p:spTree>
    <p:extLst>
      <p:ext uri="{BB962C8B-B14F-4D97-AF65-F5344CB8AC3E}">
        <p14:creationId xmlns:p14="http://schemas.microsoft.com/office/powerpoint/2010/main" val="3820326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theme" Target="../theme/theme2.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theme" Target="../theme/theme4.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43532142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7736193-EDE3-4BB5-AE5F-E6E5472AB8BE}" type="datetimeFigureOut">
              <a:rPr lang="en-US" smtClean="0"/>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1CC2C9B9-B4B7-45CC-A7EB-16F8BADE9045}" type="slidenum">
              <a:rPr lang="en-US" smtClean="0"/>
              <a:t>‹#›</a:t>
            </a:fld>
            <a:endParaRPr lang="en-US"/>
          </a:p>
        </p:txBody>
      </p:sp>
    </p:spTree>
    <p:extLst>
      <p:ext uri="{BB962C8B-B14F-4D97-AF65-F5344CB8AC3E}">
        <p14:creationId xmlns:p14="http://schemas.microsoft.com/office/powerpoint/2010/main" val="1252144440"/>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 id="2147483908" r:id="rId14"/>
    <p:sldLayoutId id="2147483909" r:id="rId15"/>
    <p:sldLayoutId id="21474839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7341C0-BFFC-C9F4-6421-6E744814CE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049C6EB-8278-6D48-5621-FC3ECB8F94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FD4A7E-AC9B-8156-E253-9D02C94810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FDAE05-9A27-47EA-8F29-03DA807D8C4A}" type="datetimeFigureOut">
              <a:rPr lang="en-GB" smtClean="0"/>
              <a:t>12/10/2025</a:t>
            </a:fld>
            <a:endParaRPr lang="en-GB"/>
          </a:p>
        </p:txBody>
      </p:sp>
      <p:sp>
        <p:nvSpPr>
          <p:cNvPr id="5" name="Footer Placeholder 4">
            <a:extLst>
              <a:ext uri="{FF2B5EF4-FFF2-40B4-BE49-F238E27FC236}">
                <a16:creationId xmlns:a16="http://schemas.microsoft.com/office/drawing/2014/main" id="{62DC4D94-9181-08B4-ADC4-E6F3A901DF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0C4E6C-FD7B-8250-F333-B8B7E76480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3881874-2D2A-48DD-AA87-17AB20BFD1C9}" type="slidenum">
              <a:rPr lang="en-GB" smtClean="0"/>
              <a:t>‹#›</a:t>
            </a:fld>
            <a:endParaRPr lang="en-GB"/>
          </a:p>
        </p:txBody>
      </p:sp>
    </p:spTree>
    <p:extLst>
      <p:ext uri="{BB962C8B-B14F-4D97-AF65-F5344CB8AC3E}">
        <p14:creationId xmlns:p14="http://schemas.microsoft.com/office/powerpoint/2010/main" val="2972111095"/>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28">
            <a:extLst>
              <a:ext uri="{FF2B5EF4-FFF2-40B4-BE49-F238E27FC236}">
                <a16:creationId xmlns:a16="http://schemas.microsoft.com/office/drawing/2014/main" id="{E65CDC47-7CB3-6531-E9DA-16B6957152FA}"/>
              </a:ext>
            </a:extLst>
          </p:cNvPr>
          <p:cNvGrpSpPr/>
          <p:nvPr/>
        </p:nvGrpSpPr>
        <p:grpSpPr>
          <a:xfrm>
            <a:off x="0" y="-8467"/>
            <a:ext cx="12192005" cy="6866467"/>
            <a:chOff x="0" y="-8467"/>
            <a:chExt cx="12192005" cy="6866467"/>
          </a:xfrm>
        </p:grpSpPr>
        <p:cxnSp>
          <p:nvCxnSpPr>
            <p:cNvPr id="3" name="Straight Connector 18">
              <a:extLst>
                <a:ext uri="{FF2B5EF4-FFF2-40B4-BE49-F238E27FC236}">
                  <a16:creationId xmlns:a16="http://schemas.microsoft.com/office/drawing/2014/main" id="{E72C3BD6-EECB-558D-2EE6-17A6C283575C}"/>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5A895D4C-F2C5-DCC5-7F8E-8C81063E5DBB}"/>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32CA8366-2345-167C-6025-1F975B72F4A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560E49B9-E41C-37AC-800A-0A47E70F0A79}"/>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Isosceles Triangle 22">
              <a:extLst>
                <a:ext uri="{FF2B5EF4-FFF2-40B4-BE49-F238E27FC236}">
                  <a16:creationId xmlns:a16="http://schemas.microsoft.com/office/drawing/2014/main" id="{2F7AD0B9-C193-089D-B208-785C53304056}"/>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8A55B33E-7299-34F1-70A1-610E01AC8D8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50B2E4BC-906C-4964-B88A-EC825EF59C3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6C680A42-EE06-ABE6-7C95-D5EA0000D9F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Isosceles Triangle 26">
              <a:extLst>
                <a:ext uri="{FF2B5EF4-FFF2-40B4-BE49-F238E27FC236}">
                  <a16:creationId xmlns:a16="http://schemas.microsoft.com/office/drawing/2014/main" id="{25801B5E-9C3F-80CB-899B-22D16FA61C30}"/>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Isosceles Triangle 27">
              <a:extLst>
                <a:ext uri="{FF2B5EF4-FFF2-40B4-BE49-F238E27FC236}">
                  <a16:creationId xmlns:a16="http://schemas.microsoft.com/office/drawing/2014/main" id="{27887DFF-2F96-E3CD-7945-0FECDB0F5050}"/>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9DBB4D89-EFA3-B3E2-FF38-2843C13265F5}"/>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5408BB99-7F6F-6627-B1DA-F73DCF6FCFF1}"/>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F0AC37C7-76D0-6AF0-1FDF-5F4592C59563}"/>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3D348CE6-4A7E-4E3B-9FBA-C8ABC39084F7}" type="datetime1">
              <a:rPr lang="en-US"/>
              <a:pPr lvl="0"/>
              <a:t>10/12/2025</a:t>
            </a:fld>
            <a:endParaRPr lang="en-US"/>
          </a:p>
        </p:txBody>
      </p:sp>
      <p:sp>
        <p:nvSpPr>
          <p:cNvPr id="16" name="Footer Placeholder 4">
            <a:extLst>
              <a:ext uri="{FF2B5EF4-FFF2-40B4-BE49-F238E27FC236}">
                <a16:creationId xmlns:a16="http://schemas.microsoft.com/office/drawing/2014/main" id="{786AC5EF-4033-1DA0-D5A2-B7E4139C80E6}"/>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A1593EDB-72B4-1B37-0BFC-2356E484268E}"/>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EB3D9F"/>
                </a:solidFill>
                <a:uFillTx/>
                <a:latin typeface="Trebuchet MS"/>
              </a:defRPr>
            </a:lvl1pPr>
          </a:lstStyle>
          <a:p>
            <a:pPr lvl="0"/>
            <a:fld id="{061B0259-5087-4678-9AC0-1720E9A3CD5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3D9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EB3D9F"/>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EB3D9F"/>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hyperlink" Target="https://eprints.whiterose.ac.uk/id/eprint/214134/1/The%20impact%20of%20digital%20technology%20in%20care%20homes.pdf" TargetMode="External"/><Relationship Id="rId2" Type="http://schemas.openxmlformats.org/officeDocument/2006/relationships/hyperlink" Target="https://academic.oup.com/ageing/article/51/12/afac265/6931853" TargetMode="Externa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microsoft.com/en-us/microsoft-365/frontline/teams-in-hc?view=o365-worldwide"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star-knowledge.com/blog/reasons-why-microsoft-teams-is-perfect-for-healthcare-industry/"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hyperlink" Target="https://www.england.nhs.uk/long-read/digital-skills-health-informatics-competency-standards-frameworks-and-tools-for-healthcare-professionals/" TargetMode="Externa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hyperlink" Target="https://pmc.ncbi.nlm.nih.gov/articles/PMC12058752/" TargetMode="Externa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hyperlink" Target="https://publications.parliament.uk/pa/cm5803/cmselect/cmhealth/223/report.html" TargetMode="Externa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si=tXnwtgkpDyf3zKz6&amp;v=qrsgXWu_H7c&amp;feature=youtu.be" TargetMode="External"/><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avy 3D art">
            <a:extLst>
              <a:ext uri="{FF2B5EF4-FFF2-40B4-BE49-F238E27FC236}">
                <a16:creationId xmlns:a16="http://schemas.microsoft.com/office/drawing/2014/main" id="{F1EEED3E-9CC7-0162-5A21-83C3C6CAB0D5}"/>
              </a:ext>
            </a:extLst>
          </p:cNvPr>
          <p:cNvPicPr>
            <a:picLocks noChangeAspect="1"/>
          </p:cNvPicPr>
          <p:nvPr/>
        </p:nvPicPr>
        <p:blipFill>
          <a:blip r:embed="rId2"/>
          <a:srcRect l="9091" t="16790" b="17227"/>
          <a:stretch>
            <a:fillRect/>
          </a:stretch>
        </p:blipFill>
        <p:spPr>
          <a:xfrm>
            <a:off x="20" y="10"/>
            <a:ext cx="12191980" cy="6857990"/>
          </a:xfrm>
          <a:prstGeom prst="rect">
            <a:avLst/>
          </a:prstGeom>
        </p:spPr>
      </p:pic>
      <p:sp>
        <p:nvSpPr>
          <p:cNvPr id="7" name="Isosceles Triangle 6">
            <a:extLst>
              <a:ext uri="{FF2B5EF4-FFF2-40B4-BE49-F238E27FC236}">
                <a16:creationId xmlns:a16="http://schemas.microsoft.com/office/drawing/2014/main" id="{6023515E-A695-47F8-A1D7-6FBC5C0ED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Parallelogram 7">
            <a:extLst>
              <a:ext uri="{FF2B5EF4-FFF2-40B4-BE49-F238E27FC236}">
                <a16:creationId xmlns:a16="http://schemas.microsoft.com/office/drawing/2014/main" id="{63558CD2-30CF-4237-B530-8AACD9583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08E9F106-7CBF-402A-A9B7-8EC58D4B52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7D6E0D2-3C3D-4C0E-A18E-08A1D2A2D4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4167283E-EB76-403A-BC80-285DBD4C3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1ADF407D-FE97-417A-A0A3-42CA84250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5EF9B0C7-0806-4738-B48B-4D9D41B54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059B58B-695A-3E41-94F6-A0C029F5D3DA}"/>
              </a:ext>
            </a:extLst>
          </p:cNvPr>
          <p:cNvSpPr>
            <a:spLocks noGrp="1"/>
          </p:cNvSpPr>
          <p:nvPr>
            <p:ph type="ctrTitle"/>
          </p:nvPr>
        </p:nvSpPr>
        <p:spPr>
          <a:xfrm>
            <a:off x="5007044" y="1364994"/>
            <a:ext cx="4569803" cy="2369131"/>
          </a:xfrm>
        </p:spPr>
        <p:txBody>
          <a:bodyPr>
            <a:normAutofit/>
          </a:bodyPr>
          <a:lstStyle/>
          <a:p>
            <a:pPr>
              <a:lnSpc>
                <a:spcPct val="90000"/>
              </a:lnSpc>
            </a:pPr>
            <a:r>
              <a:rPr lang="en-GB" sz="3800" b="1" i="1">
                <a:effectLst>
                  <a:outerShdw blurRad="38100" dist="38100" dir="2700000" algn="tl">
                    <a:srgbClr val="000000">
                      <a:alpha val="43137"/>
                    </a:srgbClr>
                  </a:outerShdw>
                </a:effectLst>
              </a:rPr>
              <a:t>Digital Skills and Research Methods LCHS4007</a:t>
            </a:r>
          </a:p>
        </p:txBody>
      </p:sp>
      <p:sp>
        <p:nvSpPr>
          <p:cNvPr id="3" name="Subtitle 2">
            <a:extLst>
              <a:ext uri="{FF2B5EF4-FFF2-40B4-BE49-F238E27FC236}">
                <a16:creationId xmlns:a16="http://schemas.microsoft.com/office/drawing/2014/main" id="{15896F64-737E-118D-19CF-916474F5D00D}"/>
              </a:ext>
            </a:extLst>
          </p:cNvPr>
          <p:cNvSpPr>
            <a:spLocks noGrp="1"/>
          </p:cNvSpPr>
          <p:nvPr>
            <p:ph type="subTitle" idx="1"/>
          </p:nvPr>
        </p:nvSpPr>
        <p:spPr>
          <a:xfrm>
            <a:off x="4700964" y="4050832"/>
            <a:ext cx="4899304" cy="2251997"/>
          </a:xfrm>
        </p:spPr>
        <p:txBody>
          <a:bodyPr>
            <a:normAutofit/>
          </a:bodyPr>
          <a:lstStyle/>
          <a:p>
            <a:pPr>
              <a:lnSpc>
                <a:spcPct val="90000"/>
              </a:lnSpc>
            </a:pPr>
            <a:r>
              <a:rPr lang="en-GB" sz="1000" b="1" i="1">
                <a:solidFill>
                  <a:schemeClr val="bg1"/>
                </a:solidFill>
                <a:effectLst>
                  <a:outerShdw blurRad="38100" dist="38100" dir="2700000" algn="tl">
                    <a:srgbClr val="000000">
                      <a:alpha val="43137"/>
                    </a:srgbClr>
                  </a:outerShdw>
                </a:effectLst>
              </a:rPr>
              <a:t>Presented by:</a:t>
            </a:r>
          </a:p>
          <a:p>
            <a:pPr>
              <a:lnSpc>
                <a:spcPct val="90000"/>
              </a:lnSpc>
            </a:pPr>
            <a:r>
              <a:rPr lang="en-GB" sz="1000" b="1" i="1">
                <a:solidFill>
                  <a:schemeClr val="bg1"/>
                </a:solidFill>
                <a:effectLst>
                  <a:outerShdw blurRad="38100" dist="38100" dir="2700000" algn="tl">
                    <a:srgbClr val="000000">
                      <a:alpha val="43137"/>
                    </a:srgbClr>
                  </a:outerShdw>
                </a:effectLst>
              </a:rPr>
              <a:t>Natalia Patrycja Kozak: 2505641</a:t>
            </a:r>
          </a:p>
          <a:p>
            <a:pPr>
              <a:lnSpc>
                <a:spcPct val="90000"/>
              </a:lnSpc>
            </a:pPr>
            <a:r>
              <a:rPr lang="en-GB" sz="1000" b="1" i="1">
                <a:solidFill>
                  <a:schemeClr val="bg1"/>
                </a:solidFill>
                <a:effectLst>
                  <a:outerShdw blurRad="38100" dist="38100" dir="2700000" algn="tl">
                    <a:srgbClr val="000000">
                      <a:alpha val="43137"/>
                    </a:srgbClr>
                  </a:outerShdw>
                </a:effectLst>
              </a:rPr>
              <a:t>Ruby Naomi Taylor: 2508987</a:t>
            </a:r>
          </a:p>
          <a:p>
            <a:pPr>
              <a:lnSpc>
                <a:spcPct val="90000"/>
              </a:lnSpc>
            </a:pPr>
            <a:r>
              <a:rPr lang="en-GB" sz="1000" b="1" i="1">
                <a:solidFill>
                  <a:schemeClr val="bg1"/>
                </a:solidFill>
                <a:effectLst>
                  <a:outerShdw blurRad="38100" dist="38100" dir="2700000" algn="tl">
                    <a:srgbClr val="000000">
                      <a:alpha val="43137"/>
                    </a:srgbClr>
                  </a:outerShdw>
                </a:effectLst>
              </a:rPr>
              <a:t>Bushara Jubeen: 2512315</a:t>
            </a:r>
          </a:p>
          <a:p>
            <a:pPr>
              <a:lnSpc>
                <a:spcPct val="90000"/>
              </a:lnSpc>
            </a:pPr>
            <a:r>
              <a:rPr lang="en-GB" sz="1000" b="1" i="1">
                <a:solidFill>
                  <a:schemeClr val="bg1"/>
                </a:solidFill>
                <a:effectLst>
                  <a:outerShdw blurRad="38100" dist="38100" dir="2700000" algn="tl">
                    <a:srgbClr val="000000">
                      <a:alpha val="43137"/>
                    </a:srgbClr>
                  </a:outerShdw>
                </a:effectLst>
              </a:rPr>
              <a:t>Milena Maria Mirek: 2505642</a:t>
            </a:r>
          </a:p>
          <a:p>
            <a:pPr>
              <a:lnSpc>
                <a:spcPct val="90000"/>
              </a:lnSpc>
            </a:pPr>
            <a:r>
              <a:rPr lang="en-GB" sz="1000" b="1" i="1">
                <a:solidFill>
                  <a:schemeClr val="bg1"/>
                </a:solidFill>
                <a:effectLst>
                  <a:outerShdw blurRad="38100" dist="38100" dir="2700000" algn="tl">
                    <a:srgbClr val="000000">
                      <a:alpha val="43137"/>
                    </a:srgbClr>
                  </a:outerShdw>
                </a:effectLst>
              </a:rPr>
              <a:t>Hajra Mustasim (Module lead)</a:t>
            </a:r>
          </a:p>
          <a:p>
            <a:pPr>
              <a:lnSpc>
                <a:spcPct val="90000"/>
              </a:lnSpc>
            </a:pPr>
            <a:endParaRPr lang="en-GB" sz="500" b="1">
              <a:solidFill>
                <a:schemeClr val="bg1"/>
              </a:solidFill>
            </a:endParaRPr>
          </a:p>
        </p:txBody>
      </p:sp>
      <p:sp>
        <p:nvSpPr>
          <p:cNvPr id="20" name="Rectangle 27">
            <a:extLst>
              <a:ext uri="{FF2B5EF4-FFF2-40B4-BE49-F238E27FC236}">
                <a16:creationId xmlns:a16="http://schemas.microsoft.com/office/drawing/2014/main" id="{1DE42225-CC3C-4C3D-9B80-F36262C2C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DC75266A-36BA-4E57-B491-517652DB1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AD3AB97B-33BC-46A1-93A3-B668C176E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CF29053C-B6DD-465F-8E05-BDACB3CF0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09051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D3D83-FB69-CB9D-5B2A-B3B1C0EC229B}"/>
              </a:ext>
            </a:extLst>
          </p:cNvPr>
          <p:cNvSpPr>
            <a:spLocks noGrp="1"/>
          </p:cNvSpPr>
          <p:nvPr>
            <p:ph type="title"/>
          </p:nvPr>
        </p:nvSpPr>
        <p:spPr/>
        <p:txBody>
          <a:bodyPr/>
          <a:lstStyle/>
          <a:p>
            <a:r>
              <a:rPr lang="en-GB"/>
              <a:t>Introduction: Sunrise Residential Care Home</a:t>
            </a:r>
          </a:p>
        </p:txBody>
      </p:sp>
      <p:sp>
        <p:nvSpPr>
          <p:cNvPr id="3" name="Content Placeholder 2">
            <a:extLst>
              <a:ext uri="{FF2B5EF4-FFF2-40B4-BE49-F238E27FC236}">
                <a16:creationId xmlns:a16="http://schemas.microsoft.com/office/drawing/2014/main" id="{08C0F4AF-6389-E346-8C83-AF6164DB1D2B}"/>
              </a:ext>
            </a:extLst>
          </p:cNvPr>
          <p:cNvSpPr>
            <a:spLocks noGrp="1"/>
          </p:cNvSpPr>
          <p:nvPr>
            <p:ph idx="1"/>
          </p:nvPr>
        </p:nvSpPr>
        <p:spPr>
          <a:xfrm>
            <a:off x="677333" y="2160589"/>
            <a:ext cx="9054495" cy="4697411"/>
          </a:xfrm>
        </p:spPr>
        <p:txBody>
          <a:bodyPr>
            <a:normAutofit/>
          </a:bodyPr>
          <a:lstStyle/>
          <a:p>
            <a:pPr marL="0" indent="0">
              <a:buNone/>
            </a:pPr>
            <a:r>
              <a:rPr lang="en-GB"/>
              <a:t>Sunrise Residential care home provides long term care for the elderly residents who suffer with mobility issues, dementia or long-term health conditions.</a:t>
            </a:r>
          </a:p>
          <a:p>
            <a:pPr marL="0" indent="0">
              <a:buNone/>
            </a:pPr>
            <a:endParaRPr lang="en-GB"/>
          </a:p>
          <a:p>
            <a:pPr marL="0" indent="0">
              <a:buNone/>
            </a:pPr>
            <a:r>
              <a:rPr lang="en-GB"/>
              <a:t>It is medium sized and has roughly 35 residents and a team of nurses, care workers, administrators &amp; visiting health professionals</a:t>
            </a:r>
          </a:p>
          <a:p>
            <a:pPr marL="0" indent="0">
              <a:buNone/>
            </a:pPr>
            <a:endParaRPr lang="en-GB"/>
          </a:p>
          <a:p>
            <a:pPr marL="0" indent="0">
              <a:buNone/>
            </a:pPr>
            <a:r>
              <a:rPr lang="en-GB"/>
              <a:t>The care home has started introducing digital tools to improve the quality and efficiency of care, it now has access to Microsoft 365 suite; digital tools like Microsoft Excel can improve accuracy, speed and overall processing of data and information.</a:t>
            </a:r>
          </a:p>
          <a:p>
            <a:pPr marL="0" indent="0">
              <a:buNone/>
            </a:pPr>
            <a:endParaRPr lang="en-GB"/>
          </a:p>
          <a:p>
            <a:pPr marL="0" indent="0">
              <a:buNone/>
            </a:pPr>
            <a:r>
              <a:rPr lang="en-GB"/>
              <a:t>In this presentation we will look how Microsoft 365, mainly Microsoft Excel helps and benefits the care home and its limitations.</a:t>
            </a:r>
          </a:p>
        </p:txBody>
      </p:sp>
    </p:spTree>
    <p:extLst>
      <p:ext uri="{BB962C8B-B14F-4D97-AF65-F5344CB8AC3E}">
        <p14:creationId xmlns:p14="http://schemas.microsoft.com/office/powerpoint/2010/main" val="2361001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842A4-A855-2694-61BD-06B2B548B0D5}"/>
              </a:ext>
            </a:extLst>
          </p:cNvPr>
          <p:cNvSpPr>
            <a:spLocks noGrp="1"/>
          </p:cNvSpPr>
          <p:nvPr>
            <p:ph type="title"/>
          </p:nvPr>
        </p:nvSpPr>
        <p:spPr/>
        <p:txBody>
          <a:bodyPr/>
          <a:lstStyle/>
          <a:p>
            <a:r>
              <a:rPr lang="en-GB"/>
              <a:t>Overview of my task</a:t>
            </a:r>
          </a:p>
        </p:txBody>
      </p:sp>
      <p:sp>
        <p:nvSpPr>
          <p:cNvPr id="3" name="Content Placeholder 2">
            <a:extLst>
              <a:ext uri="{FF2B5EF4-FFF2-40B4-BE49-F238E27FC236}">
                <a16:creationId xmlns:a16="http://schemas.microsoft.com/office/drawing/2014/main" id="{B142C705-5B93-35BB-646A-52FD59617740}"/>
              </a:ext>
            </a:extLst>
          </p:cNvPr>
          <p:cNvSpPr>
            <a:spLocks noGrp="1"/>
          </p:cNvSpPr>
          <p:nvPr>
            <p:ph idx="1"/>
          </p:nvPr>
        </p:nvSpPr>
        <p:spPr/>
        <p:txBody>
          <a:bodyPr>
            <a:normAutofit/>
          </a:bodyPr>
          <a:lstStyle/>
          <a:p>
            <a:pPr marL="0" indent="0">
              <a:buNone/>
            </a:pPr>
            <a:r>
              <a:rPr lang="en-GB"/>
              <a:t>We will discuss the use of Microsoft Excel as a Microsoft 365 tool used at sunrise                        residential care home:</a:t>
            </a:r>
          </a:p>
          <a:p>
            <a:pPr marL="0" indent="0">
              <a:buNone/>
            </a:pPr>
            <a:endParaRPr lang="en-GB"/>
          </a:p>
          <a:p>
            <a:r>
              <a:rPr lang="en-GB"/>
              <a:t>Recording &amp; updating residents data</a:t>
            </a:r>
          </a:p>
          <a:p>
            <a:r>
              <a:rPr lang="en-GB"/>
              <a:t>Monitoring residents health</a:t>
            </a:r>
          </a:p>
          <a:p>
            <a:r>
              <a:rPr lang="en-GB"/>
              <a:t>Managing employee shift schedules </a:t>
            </a:r>
          </a:p>
          <a:p>
            <a:r>
              <a:rPr lang="en-GB"/>
              <a:t>Tracking medication stock</a:t>
            </a:r>
          </a:p>
          <a:p>
            <a:r>
              <a:rPr lang="en-GB"/>
              <a:t>Managing budgets within the care home</a:t>
            </a:r>
          </a:p>
          <a:p>
            <a:r>
              <a:rPr lang="en-GB"/>
              <a:t>Tracking employee training records</a:t>
            </a:r>
          </a:p>
        </p:txBody>
      </p:sp>
    </p:spTree>
    <p:extLst>
      <p:ext uri="{BB962C8B-B14F-4D97-AF65-F5344CB8AC3E}">
        <p14:creationId xmlns:p14="http://schemas.microsoft.com/office/powerpoint/2010/main" val="2002261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CFA5F-3DC9-D764-7FFE-C528169CFA90}"/>
              </a:ext>
            </a:extLst>
          </p:cNvPr>
          <p:cNvSpPr>
            <a:spLocks noGrp="1"/>
          </p:cNvSpPr>
          <p:nvPr>
            <p:ph type="title"/>
          </p:nvPr>
        </p:nvSpPr>
        <p:spPr/>
        <p:txBody>
          <a:bodyPr/>
          <a:lstStyle/>
          <a:p>
            <a:r>
              <a:rPr lang="en-GB"/>
              <a:t>Impacts: Benefits and Limitations</a:t>
            </a:r>
          </a:p>
        </p:txBody>
      </p:sp>
      <p:sp>
        <p:nvSpPr>
          <p:cNvPr id="3" name="Content Placeholder 2">
            <a:extLst>
              <a:ext uri="{FF2B5EF4-FFF2-40B4-BE49-F238E27FC236}">
                <a16:creationId xmlns:a16="http://schemas.microsoft.com/office/drawing/2014/main" id="{6A87A868-572D-1B3E-7C1D-C839A1E50221}"/>
              </a:ext>
            </a:extLst>
          </p:cNvPr>
          <p:cNvSpPr>
            <a:spLocks noGrp="1"/>
          </p:cNvSpPr>
          <p:nvPr>
            <p:ph idx="1"/>
          </p:nvPr>
        </p:nvSpPr>
        <p:spPr>
          <a:xfrm>
            <a:off x="677334" y="1572761"/>
            <a:ext cx="4014409" cy="3880773"/>
          </a:xfrm>
        </p:spPr>
        <p:txBody>
          <a:bodyPr>
            <a:normAutofit fontScale="85000" lnSpcReduction="10000"/>
          </a:bodyPr>
          <a:lstStyle/>
          <a:p>
            <a:pPr marL="0" indent="0" algn="ctr">
              <a:buNone/>
            </a:pPr>
            <a:r>
              <a:rPr lang="en-GB" b="1"/>
              <a:t>BENEFITS:</a:t>
            </a:r>
            <a:endParaRPr lang="en-GB"/>
          </a:p>
          <a:p>
            <a:r>
              <a:rPr lang="en-GB"/>
              <a:t>Enables residents' data to be recorded accordingly; seeing which days were better.</a:t>
            </a:r>
          </a:p>
          <a:p>
            <a:r>
              <a:rPr lang="en-GB"/>
              <a:t>Supporting better decision making. (supported by reference list) “forming the basis of a personalised care plan”</a:t>
            </a:r>
          </a:p>
          <a:p>
            <a:pPr marL="0" indent="0">
              <a:buNone/>
            </a:pPr>
            <a:r>
              <a:rPr lang="en-GB"/>
              <a:t>      </a:t>
            </a:r>
            <a:r>
              <a:rPr lang="en-GB" sz="900"/>
              <a:t>“</a:t>
            </a:r>
            <a:r>
              <a:rPr lang="en-GB" sz="1000"/>
              <a:t>a mixed methods study of data routinely collected in care homes”</a:t>
            </a:r>
          </a:p>
          <a:p>
            <a:r>
              <a:rPr lang="en-GB"/>
              <a:t>Ensures good accuracy through spreadsheets; medications, staff rotas (also helping track which staff members worked during specific shifts)</a:t>
            </a:r>
          </a:p>
          <a:p>
            <a:r>
              <a:rPr lang="en-GB"/>
              <a:t>Reduces paperwork, giving faster access to data</a:t>
            </a:r>
          </a:p>
        </p:txBody>
      </p:sp>
      <p:sp>
        <p:nvSpPr>
          <p:cNvPr id="4" name="TextBox 3">
            <a:extLst>
              <a:ext uri="{FF2B5EF4-FFF2-40B4-BE49-F238E27FC236}">
                <a16:creationId xmlns:a16="http://schemas.microsoft.com/office/drawing/2014/main" id="{566C3623-E652-DDB1-A95C-E1382EE44921}"/>
              </a:ext>
            </a:extLst>
          </p:cNvPr>
          <p:cNvSpPr txBox="1"/>
          <p:nvPr/>
        </p:nvSpPr>
        <p:spPr>
          <a:xfrm>
            <a:off x="5312230" y="1572761"/>
            <a:ext cx="4376057" cy="3970318"/>
          </a:xfrm>
          <a:prstGeom prst="rect">
            <a:avLst/>
          </a:prstGeom>
          <a:noFill/>
        </p:spPr>
        <p:txBody>
          <a:bodyPr wrap="square" rtlCol="0">
            <a:spAutoFit/>
          </a:bodyPr>
          <a:lstStyle/>
          <a:p>
            <a:pPr algn="ctr"/>
            <a:r>
              <a:rPr lang="en-GB" b="1"/>
              <a:t>Limitations:</a:t>
            </a:r>
          </a:p>
          <a:p>
            <a:pPr marL="285750" indent="-285750">
              <a:buFont typeface="Wingdings" panose="05000000000000000000" pitchFamily="2" charset="2"/>
              <a:buChar char="Ø"/>
            </a:pPr>
            <a:r>
              <a:rPr lang="en-GB">
                <a:solidFill>
                  <a:schemeClr val="tx1">
                    <a:lumMod val="75000"/>
                    <a:lumOff val="25000"/>
                  </a:schemeClr>
                </a:solidFill>
              </a:rPr>
              <a:t>Extra time and resources are needed to train staff members.</a:t>
            </a:r>
          </a:p>
          <a:p>
            <a:pPr marL="285750" indent="-285750">
              <a:buFont typeface="Wingdings" panose="05000000000000000000" pitchFamily="2" charset="2"/>
              <a:buChar char="Ø"/>
            </a:pPr>
            <a:endParaRPr lang="en-GB">
              <a:solidFill>
                <a:schemeClr val="tx1">
                  <a:lumMod val="75000"/>
                  <a:lumOff val="25000"/>
                </a:schemeClr>
              </a:solidFill>
            </a:endParaRPr>
          </a:p>
          <a:p>
            <a:pPr marL="285750" indent="-285750">
              <a:buFont typeface="Wingdings" panose="05000000000000000000" pitchFamily="2" charset="2"/>
              <a:buChar char="Ø"/>
            </a:pPr>
            <a:r>
              <a:rPr lang="en-GB">
                <a:solidFill>
                  <a:schemeClr val="tx1">
                    <a:lumMod val="75000"/>
                    <a:lumOff val="25000"/>
                  </a:schemeClr>
                </a:solidFill>
              </a:rPr>
              <a:t>Errors can occur if staff are not careful while using formulas </a:t>
            </a:r>
          </a:p>
          <a:p>
            <a:pPr marL="285750" indent="-285750">
              <a:buFont typeface="Wingdings" panose="05000000000000000000" pitchFamily="2" charset="2"/>
              <a:buChar char="Ø"/>
            </a:pPr>
            <a:endParaRPr lang="en-GB">
              <a:solidFill>
                <a:schemeClr val="tx1">
                  <a:lumMod val="75000"/>
                  <a:lumOff val="25000"/>
                </a:schemeClr>
              </a:solidFill>
            </a:endParaRPr>
          </a:p>
          <a:p>
            <a:pPr marL="285750" indent="-285750">
              <a:buFont typeface="Wingdings" panose="05000000000000000000" pitchFamily="2" charset="2"/>
              <a:buChar char="Ø"/>
            </a:pPr>
            <a:r>
              <a:rPr lang="en-GB">
                <a:solidFill>
                  <a:schemeClr val="tx1">
                    <a:lumMod val="75000"/>
                    <a:lumOff val="25000"/>
                  </a:schemeClr>
                </a:solidFill>
              </a:rPr>
              <a:t>^ Due to the risk of human error as any single mistake can cause issues</a:t>
            </a:r>
          </a:p>
          <a:p>
            <a:pPr marL="285750" indent="-285750">
              <a:buFont typeface="Wingdings" panose="05000000000000000000" pitchFamily="2" charset="2"/>
              <a:buChar char="Ø"/>
            </a:pPr>
            <a:endParaRPr lang="en-GB">
              <a:solidFill>
                <a:schemeClr val="tx1">
                  <a:lumMod val="75000"/>
                  <a:lumOff val="25000"/>
                </a:schemeClr>
              </a:solidFill>
            </a:endParaRPr>
          </a:p>
          <a:p>
            <a:pPr marL="285750" indent="-285750">
              <a:buFont typeface="Wingdings" panose="05000000000000000000" pitchFamily="2" charset="2"/>
              <a:buChar char="Ø"/>
            </a:pPr>
            <a:r>
              <a:rPr lang="en-GB">
                <a:solidFill>
                  <a:schemeClr val="tx1">
                    <a:lumMod val="75000"/>
                    <a:lumOff val="25000"/>
                  </a:schemeClr>
                </a:solidFill>
              </a:rPr>
              <a:t>Risk of GDPR if residents or staff data isn’t handled correctly (it’s good to always make sure to password protect data and store it correctly.)</a:t>
            </a:r>
          </a:p>
        </p:txBody>
      </p:sp>
    </p:spTree>
    <p:extLst>
      <p:ext uri="{BB962C8B-B14F-4D97-AF65-F5344CB8AC3E}">
        <p14:creationId xmlns:p14="http://schemas.microsoft.com/office/powerpoint/2010/main" val="402082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FC7A2-8D26-AFB9-E7F8-390D7660FE36}"/>
              </a:ext>
            </a:extLst>
          </p:cNvPr>
          <p:cNvSpPr>
            <a:spLocks noGrp="1"/>
          </p:cNvSpPr>
          <p:nvPr>
            <p:ph type="title"/>
          </p:nvPr>
        </p:nvSpPr>
        <p:spPr/>
        <p:txBody>
          <a:bodyPr/>
          <a:lstStyle/>
          <a:p>
            <a:r>
              <a:rPr lang="en-GB"/>
              <a:t>Impact of using digital tools (MS EXCEL) on sunrise care home workers:</a:t>
            </a:r>
          </a:p>
        </p:txBody>
      </p:sp>
      <p:sp>
        <p:nvSpPr>
          <p:cNvPr id="3" name="Content Placeholder 2">
            <a:extLst>
              <a:ext uri="{FF2B5EF4-FFF2-40B4-BE49-F238E27FC236}">
                <a16:creationId xmlns:a16="http://schemas.microsoft.com/office/drawing/2014/main" id="{896C2F58-94D1-8756-343E-69F0111F3E5C}"/>
              </a:ext>
            </a:extLst>
          </p:cNvPr>
          <p:cNvSpPr>
            <a:spLocks noGrp="1"/>
          </p:cNvSpPr>
          <p:nvPr>
            <p:ph idx="1"/>
          </p:nvPr>
        </p:nvSpPr>
        <p:spPr/>
        <p:txBody>
          <a:bodyPr>
            <a:normAutofit fontScale="92500" lnSpcReduction="20000"/>
          </a:bodyPr>
          <a:lstStyle/>
          <a:p>
            <a:r>
              <a:rPr lang="en-GB"/>
              <a:t>Using MS Excel will save time on admin task for the care home staff, allowing them to focus more time on the residents.</a:t>
            </a:r>
          </a:p>
          <a:p>
            <a:r>
              <a:rPr lang="en-GB"/>
              <a:t>Efficiently working out staff wages and track care home expenses.</a:t>
            </a:r>
          </a:p>
          <a:p>
            <a:r>
              <a:rPr lang="en-GB"/>
              <a:t>It will also improve the coordination between other departments in the care home; for example, between the nurses and care assistants or with tasks such as medicine distribution making sure correct amounts are being dispensed.</a:t>
            </a:r>
          </a:p>
          <a:p>
            <a:pPr marL="0" indent="0">
              <a:buNone/>
            </a:pPr>
            <a:endParaRPr lang="en-GB"/>
          </a:p>
          <a:p>
            <a:pPr marL="0" indent="0">
              <a:buNone/>
            </a:pPr>
            <a:r>
              <a:rPr lang="en-GB"/>
              <a:t>CHALLENGES </a:t>
            </a:r>
          </a:p>
          <a:p>
            <a:r>
              <a:rPr lang="en-GB"/>
              <a:t>Keeping up with ongoing training can be difficult with certain staff members who lack digital literacy</a:t>
            </a:r>
          </a:p>
          <a:p>
            <a:r>
              <a:rPr lang="en-GB"/>
              <a:t>Sharing data is challenging as “external data linking and sharing was limited” as found by “a mixed methods study of data routinely collected in care homes” meaning sharing certain details with hospitals or GP would involve spoken passing of information</a:t>
            </a:r>
          </a:p>
          <a:p>
            <a:endParaRPr lang="en-GB"/>
          </a:p>
        </p:txBody>
      </p:sp>
    </p:spTree>
    <p:extLst>
      <p:ext uri="{BB962C8B-B14F-4D97-AF65-F5344CB8AC3E}">
        <p14:creationId xmlns:p14="http://schemas.microsoft.com/office/powerpoint/2010/main" val="2531777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A88FC-AEE4-A299-1AAB-8BE9E5FBD48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B8818E65-52F3-EA68-57D1-835C9D5A1D6C}"/>
              </a:ext>
            </a:extLst>
          </p:cNvPr>
          <p:cNvSpPr>
            <a:spLocks noGrp="1"/>
          </p:cNvSpPr>
          <p:nvPr>
            <p:ph idx="1"/>
          </p:nvPr>
        </p:nvSpPr>
        <p:spPr/>
        <p:txBody>
          <a:bodyPr/>
          <a:lstStyle/>
          <a:p>
            <a:r>
              <a:rPr lang="en-GB"/>
              <a:t>Microsoft Excel has an important role in improving and maintaining the care home.</a:t>
            </a:r>
          </a:p>
          <a:p>
            <a:r>
              <a:rPr lang="en-GB"/>
              <a:t>It supports data management at sunrise care home ensuring smooth decision making.</a:t>
            </a:r>
          </a:p>
          <a:p>
            <a:r>
              <a:rPr lang="en-GB"/>
              <a:t>Although digital literacy is an ongoing struggle it will improve with continuous training and technical support </a:t>
            </a:r>
          </a:p>
          <a:p>
            <a:pPr marL="0" indent="0">
              <a:buNone/>
            </a:pPr>
            <a:endParaRPr lang="en-GB"/>
          </a:p>
          <a:p>
            <a:pPr marL="0" indent="0">
              <a:buNone/>
            </a:pPr>
            <a:r>
              <a:rPr lang="en-GB"/>
              <a:t>Thank you for listening this is the end of my side of the presentation, now my colleague will discuss the next steps in Moving forward, and how combining MS digital tools like Excel with other digital tools will strengthen its use and help with safeguarding data </a:t>
            </a:r>
          </a:p>
          <a:p>
            <a:pPr marL="0" indent="0">
              <a:buNone/>
            </a:pPr>
            <a:endParaRPr lang="en-GB"/>
          </a:p>
          <a:p>
            <a:endParaRPr lang="en-GB"/>
          </a:p>
        </p:txBody>
      </p:sp>
    </p:spTree>
    <p:extLst>
      <p:ext uri="{BB962C8B-B14F-4D97-AF65-F5344CB8AC3E}">
        <p14:creationId xmlns:p14="http://schemas.microsoft.com/office/powerpoint/2010/main" val="215373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6774A-CB98-A43D-BCBA-98046638816B}"/>
              </a:ext>
            </a:extLst>
          </p:cNvPr>
          <p:cNvSpPr>
            <a:spLocks noGrp="1"/>
          </p:cNvSpPr>
          <p:nvPr>
            <p:ph type="title"/>
          </p:nvPr>
        </p:nvSpPr>
        <p:spPr/>
        <p:txBody>
          <a:bodyPr/>
          <a:lstStyle/>
          <a:p>
            <a:r>
              <a:rPr lang="en-GB"/>
              <a:t>Reference list:</a:t>
            </a:r>
          </a:p>
        </p:txBody>
      </p:sp>
      <p:sp>
        <p:nvSpPr>
          <p:cNvPr id="8" name="Content Placeholder 7">
            <a:extLst>
              <a:ext uri="{FF2B5EF4-FFF2-40B4-BE49-F238E27FC236}">
                <a16:creationId xmlns:a16="http://schemas.microsoft.com/office/drawing/2014/main" id="{2C4B505E-728F-3698-1A0E-1BB2260E09AD}"/>
              </a:ext>
            </a:extLst>
          </p:cNvPr>
          <p:cNvSpPr>
            <a:spLocks noGrp="1"/>
          </p:cNvSpPr>
          <p:nvPr>
            <p:ph idx="1"/>
          </p:nvPr>
        </p:nvSpPr>
        <p:spPr/>
        <p:txBody>
          <a:bodyPr/>
          <a:lstStyle/>
          <a:p>
            <a:r>
              <a:rPr lang="en-GB" err="1"/>
              <a:t>Shehik</a:t>
            </a:r>
            <a:r>
              <a:rPr lang="en-GB"/>
              <a:t>, S.D., Johnston, L., Hockley, J. and Henderson, D.A.G., 2022. Developing a care home data platform in Scotland: a mixed method study of data routinely collected in care homes. Age and Ageing, 51(12) </a:t>
            </a:r>
            <a:r>
              <a:rPr lang="en-GB">
                <a:hlinkClick r:id="rId2"/>
              </a:rPr>
              <a:t>Developing a care home data platform in Scotland: a mixed methods study of data routinely collected in care homes | Age and Ageing | Oxford Academic</a:t>
            </a:r>
            <a:endParaRPr lang="en-GB"/>
          </a:p>
          <a:p>
            <a:r>
              <a:rPr lang="en-GB"/>
              <a:t>Garner, A., Lewis, J., Dixon, S., Preston, N., Knight, J., </a:t>
            </a:r>
            <a:r>
              <a:rPr lang="en-GB" err="1"/>
              <a:t>Calado</a:t>
            </a:r>
            <a:r>
              <a:rPr lang="en-GB"/>
              <a:t>, C.S., Hanratty, B. and Mason, S.M. (2024) ‘The impact of digital technology in care homes on unplanned secondary care usage and associated costs’, Age and Ageing, 53(1), pp. 1–7. Available at: </a:t>
            </a:r>
            <a:r>
              <a:rPr lang="en-GB">
                <a:hlinkClick r:id="rId3"/>
              </a:rPr>
              <a:t>The impact of digital technology in care homes on unplanned secondary care usage and associated costs</a:t>
            </a:r>
            <a:endParaRPr lang="en-GB"/>
          </a:p>
        </p:txBody>
      </p:sp>
    </p:spTree>
    <p:extLst>
      <p:ext uri="{BB962C8B-B14F-4D97-AF65-F5344CB8AC3E}">
        <p14:creationId xmlns:p14="http://schemas.microsoft.com/office/powerpoint/2010/main" val="585639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901B8-0F04-0255-07C5-FE11860E1A9E}"/>
              </a:ext>
            </a:extLst>
          </p:cNvPr>
          <p:cNvSpPr>
            <a:spLocks noGrp="1"/>
          </p:cNvSpPr>
          <p:nvPr>
            <p:ph type="ctrTitle"/>
          </p:nvPr>
        </p:nvSpPr>
        <p:spPr>
          <a:xfrm>
            <a:off x="7537528" y="1032764"/>
            <a:ext cx="4308672" cy="3224045"/>
          </a:xfrm>
        </p:spPr>
        <p:txBody>
          <a:bodyPr anchor="b">
            <a:normAutofit/>
          </a:bodyPr>
          <a:lstStyle/>
          <a:p>
            <a:pPr>
              <a:lnSpc>
                <a:spcPct val="90000"/>
              </a:lnSpc>
            </a:pPr>
            <a:r>
              <a:rPr lang="en-GB" sz="3600"/>
              <a:t>Digital skills and research methods </a:t>
            </a:r>
            <a:br>
              <a:rPr lang="en-GB" sz="3600"/>
            </a:br>
            <a:r>
              <a:rPr lang="en-GB" sz="3600"/>
              <a:t>LCHS4007</a:t>
            </a:r>
            <a:br>
              <a:rPr lang="en-GB" sz="3600"/>
            </a:br>
            <a:r>
              <a:rPr lang="en-GB" sz="3600"/>
              <a:t>Group presentation </a:t>
            </a:r>
            <a:br>
              <a:rPr lang="en-GB" sz="3600"/>
            </a:br>
            <a:endParaRPr lang="en-GB" sz="3600"/>
          </a:p>
        </p:txBody>
      </p:sp>
      <p:sp>
        <p:nvSpPr>
          <p:cNvPr id="3" name="Subtitle 2">
            <a:extLst>
              <a:ext uri="{FF2B5EF4-FFF2-40B4-BE49-F238E27FC236}">
                <a16:creationId xmlns:a16="http://schemas.microsoft.com/office/drawing/2014/main" id="{7EA8531B-93B0-1D12-1163-1BB1C010699A}"/>
              </a:ext>
            </a:extLst>
          </p:cNvPr>
          <p:cNvSpPr>
            <a:spLocks noGrp="1"/>
          </p:cNvSpPr>
          <p:nvPr>
            <p:ph type="subTitle" idx="1"/>
          </p:nvPr>
        </p:nvSpPr>
        <p:spPr>
          <a:xfrm>
            <a:off x="7537528" y="4256809"/>
            <a:ext cx="4308672" cy="1648433"/>
          </a:xfrm>
        </p:spPr>
        <p:txBody>
          <a:bodyPr anchor="t">
            <a:normAutofit fontScale="62500" lnSpcReduction="20000"/>
          </a:bodyPr>
          <a:lstStyle/>
          <a:p>
            <a:r>
              <a:rPr lang="en-GB"/>
              <a:t>Presented BY :</a:t>
            </a:r>
          </a:p>
          <a:p>
            <a:r>
              <a:rPr lang="en-GB"/>
              <a:t>NATALIA PATRCJAN KOZAK (2505641)</a:t>
            </a:r>
          </a:p>
          <a:p>
            <a:r>
              <a:rPr lang="en-GB"/>
              <a:t>Ruby Naomi Taylor (2508987)</a:t>
            </a:r>
          </a:p>
          <a:p>
            <a:r>
              <a:rPr lang="en-GB"/>
              <a:t>Bushra Jubeen (2512315)</a:t>
            </a:r>
          </a:p>
          <a:p>
            <a:r>
              <a:rPr lang="en-GB"/>
              <a:t>MILENA MARIA MIREK (2505642)</a:t>
            </a:r>
          </a:p>
          <a:p>
            <a:r>
              <a:rPr lang="en-GB"/>
              <a:t>LECTURER – MASUD SIDDIQUI</a:t>
            </a:r>
          </a:p>
          <a:p>
            <a:endParaRPr lang="en-GB"/>
          </a:p>
          <a:p>
            <a:endParaRPr lang="en-GB"/>
          </a:p>
        </p:txBody>
      </p:sp>
      <p:pic>
        <p:nvPicPr>
          <p:cNvPr id="96" name="Picture 95" descr="A colourful light bulb with business icons">
            <a:extLst>
              <a:ext uri="{FF2B5EF4-FFF2-40B4-BE49-F238E27FC236}">
                <a16:creationId xmlns:a16="http://schemas.microsoft.com/office/drawing/2014/main" id="{8026703E-C3E4-BCB8-CCF0-3E8070E84674}"/>
              </a:ext>
            </a:extLst>
          </p:cNvPr>
          <p:cNvPicPr>
            <a:picLocks noChangeAspect="1"/>
          </p:cNvPicPr>
          <p:nvPr/>
        </p:nvPicPr>
        <p:blipFill>
          <a:blip r:embed="rId2"/>
          <a:srcRect l="13147" r="16107" b="1"/>
          <a:stretch>
            <a:fillRect/>
          </a:stretch>
        </p:blipFill>
        <p:spPr>
          <a:xfrm>
            <a:off x="20" y="10"/>
            <a:ext cx="6931132" cy="6857990"/>
          </a:xfrm>
          <a:prstGeom prst="rect">
            <a:avLst/>
          </a:prstGeom>
        </p:spPr>
      </p:pic>
    </p:spTree>
    <p:extLst>
      <p:ext uri="{BB962C8B-B14F-4D97-AF65-F5344CB8AC3E}">
        <p14:creationId xmlns:p14="http://schemas.microsoft.com/office/powerpoint/2010/main" val="2839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23B0E-55CC-3162-4DF1-9D26F0DD7E7F}"/>
              </a:ext>
            </a:extLst>
          </p:cNvPr>
          <p:cNvSpPr>
            <a:spLocks noGrp="1"/>
          </p:cNvSpPr>
          <p:nvPr>
            <p:ph type="title"/>
          </p:nvPr>
        </p:nvSpPr>
        <p:spPr>
          <a:xfrm>
            <a:off x="650535" y="402116"/>
            <a:ext cx="10890929" cy="1097280"/>
          </a:xfrm>
        </p:spPr>
        <p:txBody>
          <a:bodyPr>
            <a:normAutofit fontScale="90000"/>
          </a:bodyPr>
          <a:lstStyle/>
          <a:p>
            <a:r>
              <a:rPr lang="en-GB"/>
              <a:t>INTRODUCTION</a:t>
            </a:r>
            <a:br>
              <a:rPr lang="en-GB"/>
            </a:br>
            <a:endParaRPr lang="en-GB"/>
          </a:p>
        </p:txBody>
      </p:sp>
      <p:sp>
        <p:nvSpPr>
          <p:cNvPr id="3" name="Content Placeholder 2">
            <a:extLst>
              <a:ext uri="{FF2B5EF4-FFF2-40B4-BE49-F238E27FC236}">
                <a16:creationId xmlns:a16="http://schemas.microsoft.com/office/drawing/2014/main" id="{19857440-D58D-B1EE-D33D-BBA8561E72A8}"/>
              </a:ext>
            </a:extLst>
          </p:cNvPr>
          <p:cNvSpPr>
            <a:spLocks noGrp="1"/>
          </p:cNvSpPr>
          <p:nvPr>
            <p:ph idx="1"/>
          </p:nvPr>
        </p:nvSpPr>
        <p:spPr/>
        <p:txBody>
          <a:bodyPr/>
          <a:lstStyle/>
          <a:p>
            <a:pPr lvl="1"/>
            <a:r>
              <a:rPr lang="en-GB"/>
              <a:t>Today I am going to be discussing the usage of Microsoft teams within Sunrise Residential care home . I will be briefly outlining different topics into Microsoft teams and how The app can be used in many different way with plenty of features available to use helping with workload within the residential care home and helping the staff to gather a holistic approach to the service users whilst maintaining a high level of professionalism. Not only will I talk about the great usage of my chosen application I will also talk on how there can be some limitations to using  Microsoft teams within the Residential care home whilst combining the two and weighing up the outcome of using Microsoft teams. However, the sustainability of Microsoft Teams depends on the different abilities of staff member with digital skills and data protection requirements.</a:t>
            </a:r>
          </a:p>
        </p:txBody>
      </p:sp>
      <p:sp>
        <p:nvSpPr>
          <p:cNvPr id="4" name="TextBox 3">
            <a:extLst>
              <a:ext uri="{FF2B5EF4-FFF2-40B4-BE49-F238E27FC236}">
                <a16:creationId xmlns:a16="http://schemas.microsoft.com/office/drawing/2014/main" id="{86E25FC7-5F73-7460-C2FC-A34AE859628E}"/>
              </a:ext>
            </a:extLst>
          </p:cNvPr>
          <p:cNvSpPr txBox="1"/>
          <p:nvPr/>
        </p:nvSpPr>
        <p:spPr>
          <a:xfrm>
            <a:off x="5288096" y="1244906"/>
            <a:ext cx="6334699"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rPr>
              <a:t>Microsoft teams within the sunrise residential care home</a:t>
            </a:r>
          </a:p>
        </p:txBody>
      </p:sp>
    </p:spTree>
    <p:extLst>
      <p:ext uri="{BB962C8B-B14F-4D97-AF65-F5344CB8AC3E}">
        <p14:creationId xmlns:p14="http://schemas.microsoft.com/office/powerpoint/2010/main" val="9859496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80">
                                          <p:stCondLst>
                                            <p:cond delay="0"/>
                                          </p:stCondLst>
                                        </p:cTn>
                                        <p:tgtEl>
                                          <p:spTgt spid="3">
                                            <p:txEl>
                                              <p:pRg st="0" end="0"/>
                                            </p:txEl>
                                          </p:spTgt>
                                        </p:tgtEl>
                                      </p:cBhvr>
                                    </p:animEffect>
                                    <p:anim calcmode="lin" valueType="num">
                                      <p:cBhvr>
                                        <p:cTn id="19"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4" dur="26">
                                          <p:stCondLst>
                                            <p:cond delay="650"/>
                                          </p:stCondLst>
                                        </p:cTn>
                                        <p:tgtEl>
                                          <p:spTgt spid="3">
                                            <p:txEl>
                                              <p:pRg st="0" end="0"/>
                                            </p:txEl>
                                          </p:spTgt>
                                        </p:tgtEl>
                                      </p:cBhvr>
                                      <p:to x="100000" y="60000"/>
                                    </p:animScale>
                                    <p:animScale>
                                      <p:cBhvr>
                                        <p:cTn id="25" dur="166" decel="50000">
                                          <p:stCondLst>
                                            <p:cond delay="676"/>
                                          </p:stCondLst>
                                        </p:cTn>
                                        <p:tgtEl>
                                          <p:spTgt spid="3">
                                            <p:txEl>
                                              <p:pRg st="0" end="0"/>
                                            </p:txEl>
                                          </p:spTgt>
                                        </p:tgtEl>
                                      </p:cBhvr>
                                      <p:to x="100000" y="100000"/>
                                    </p:animScale>
                                    <p:animScale>
                                      <p:cBhvr>
                                        <p:cTn id="26" dur="26">
                                          <p:stCondLst>
                                            <p:cond delay="1312"/>
                                          </p:stCondLst>
                                        </p:cTn>
                                        <p:tgtEl>
                                          <p:spTgt spid="3">
                                            <p:txEl>
                                              <p:pRg st="0" end="0"/>
                                            </p:txEl>
                                          </p:spTgt>
                                        </p:tgtEl>
                                      </p:cBhvr>
                                      <p:to x="100000" y="80000"/>
                                    </p:animScale>
                                    <p:animScale>
                                      <p:cBhvr>
                                        <p:cTn id="27" dur="166" decel="50000">
                                          <p:stCondLst>
                                            <p:cond delay="1338"/>
                                          </p:stCondLst>
                                        </p:cTn>
                                        <p:tgtEl>
                                          <p:spTgt spid="3">
                                            <p:txEl>
                                              <p:pRg st="0" end="0"/>
                                            </p:txEl>
                                          </p:spTgt>
                                        </p:tgtEl>
                                      </p:cBhvr>
                                      <p:to x="100000" y="100000"/>
                                    </p:animScale>
                                    <p:animScale>
                                      <p:cBhvr>
                                        <p:cTn id="28" dur="26">
                                          <p:stCondLst>
                                            <p:cond delay="1642"/>
                                          </p:stCondLst>
                                        </p:cTn>
                                        <p:tgtEl>
                                          <p:spTgt spid="3">
                                            <p:txEl>
                                              <p:pRg st="0" end="0"/>
                                            </p:txEl>
                                          </p:spTgt>
                                        </p:tgtEl>
                                      </p:cBhvr>
                                      <p:to x="100000" y="90000"/>
                                    </p:animScale>
                                    <p:animScale>
                                      <p:cBhvr>
                                        <p:cTn id="29" dur="166" decel="50000">
                                          <p:stCondLst>
                                            <p:cond delay="1668"/>
                                          </p:stCondLst>
                                        </p:cTn>
                                        <p:tgtEl>
                                          <p:spTgt spid="3">
                                            <p:txEl>
                                              <p:pRg st="0" end="0"/>
                                            </p:txEl>
                                          </p:spTgt>
                                        </p:tgtEl>
                                      </p:cBhvr>
                                      <p:to x="100000" y="100000"/>
                                    </p:animScale>
                                    <p:animScale>
                                      <p:cBhvr>
                                        <p:cTn id="30" dur="26">
                                          <p:stCondLst>
                                            <p:cond delay="1808"/>
                                          </p:stCondLst>
                                        </p:cTn>
                                        <p:tgtEl>
                                          <p:spTgt spid="3">
                                            <p:txEl>
                                              <p:pRg st="0" end="0"/>
                                            </p:txEl>
                                          </p:spTgt>
                                        </p:tgtEl>
                                      </p:cBhvr>
                                      <p:to x="100000" y="95000"/>
                                    </p:animScale>
                                    <p:animScale>
                                      <p:cBhvr>
                                        <p:cTn id="31"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55B5ACAA-CB26-2759-2182-DB5403468B32}"/>
              </a:ext>
            </a:extLst>
          </p:cNvPr>
          <p:cNvGraphicFramePr>
            <a:graphicFrameLocks noGrp="1"/>
          </p:cNvGraphicFramePr>
          <p:nvPr>
            <p:ph idx="1"/>
          </p:nvPr>
        </p:nvGraphicFramePr>
        <p:xfrm>
          <a:off x="152400" y="276225"/>
          <a:ext cx="11944350" cy="6675120"/>
        </p:xfrm>
        <a:graphic>
          <a:graphicData uri="http://schemas.openxmlformats.org/drawingml/2006/table">
            <a:tbl>
              <a:tblPr firstRow="1" bandRow="1">
                <a:tableStyleId>{5C22544A-7EE6-4342-B048-85BDC9FD1C3A}</a:tableStyleId>
              </a:tblPr>
              <a:tblGrid>
                <a:gridCol w="2388870">
                  <a:extLst>
                    <a:ext uri="{9D8B030D-6E8A-4147-A177-3AD203B41FA5}">
                      <a16:colId xmlns:a16="http://schemas.microsoft.com/office/drawing/2014/main" val="540223961"/>
                    </a:ext>
                  </a:extLst>
                </a:gridCol>
                <a:gridCol w="2388870">
                  <a:extLst>
                    <a:ext uri="{9D8B030D-6E8A-4147-A177-3AD203B41FA5}">
                      <a16:colId xmlns:a16="http://schemas.microsoft.com/office/drawing/2014/main" val="3397064128"/>
                    </a:ext>
                  </a:extLst>
                </a:gridCol>
                <a:gridCol w="2388870">
                  <a:extLst>
                    <a:ext uri="{9D8B030D-6E8A-4147-A177-3AD203B41FA5}">
                      <a16:colId xmlns:a16="http://schemas.microsoft.com/office/drawing/2014/main" val="3715301881"/>
                    </a:ext>
                  </a:extLst>
                </a:gridCol>
                <a:gridCol w="2388870">
                  <a:extLst>
                    <a:ext uri="{9D8B030D-6E8A-4147-A177-3AD203B41FA5}">
                      <a16:colId xmlns:a16="http://schemas.microsoft.com/office/drawing/2014/main" val="3312044183"/>
                    </a:ext>
                  </a:extLst>
                </a:gridCol>
                <a:gridCol w="2388870">
                  <a:extLst>
                    <a:ext uri="{9D8B030D-6E8A-4147-A177-3AD203B41FA5}">
                      <a16:colId xmlns:a16="http://schemas.microsoft.com/office/drawing/2014/main" val="1287069983"/>
                    </a:ext>
                  </a:extLst>
                </a:gridCol>
              </a:tblGrid>
              <a:tr h="394708">
                <a:tc>
                  <a:txBody>
                    <a:bodyPr/>
                    <a:lstStyle/>
                    <a:p>
                      <a:r>
                        <a:rPr lang="en-GB"/>
                        <a:t>Meetings and calls.`</a:t>
                      </a:r>
                    </a:p>
                  </a:txBody>
                  <a:tcPr/>
                </a:tc>
                <a:tc>
                  <a:txBody>
                    <a:bodyPr/>
                    <a:lstStyle/>
                    <a:p>
                      <a:r>
                        <a:rPr lang="en-GB"/>
                        <a:t>Tools to help achieve productivity </a:t>
                      </a:r>
                    </a:p>
                  </a:txBody>
                  <a:tcPr/>
                </a:tc>
                <a:tc>
                  <a:txBody>
                    <a:bodyPr/>
                    <a:lstStyle/>
                    <a:p>
                      <a:r>
                        <a:rPr lang="en-GB"/>
                        <a:t>Educational &amp; training</a:t>
                      </a:r>
                    </a:p>
                  </a:txBody>
                  <a:tcPr/>
                </a:tc>
                <a:tc>
                  <a:txBody>
                    <a:bodyPr/>
                    <a:lstStyle/>
                    <a:p>
                      <a:r>
                        <a:rPr lang="en-GB"/>
                        <a:t>Virtual care </a:t>
                      </a:r>
                    </a:p>
                  </a:txBody>
                  <a:tcPr/>
                </a:tc>
                <a:tc>
                  <a:txBody>
                    <a:bodyPr/>
                    <a:lstStyle/>
                    <a:p>
                      <a:r>
                        <a:rPr lang="en-GB"/>
                        <a:t>Accessibility </a:t>
                      </a:r>
                    </a:p>
                  </a:txBody>
                  <a:tcPr/>
                </a:tc>
                <a:extLst>
                  <a:ext uri="{0D108BD9-81ED-4DB2-BD59-A6C34878D82A}">
                    <a16:rowId xmlns:a16="http://schemas.microsoft.com/office/drawing/2014/main" val="3023366019"/>
                  </a:ext>
                </a:extLst>
              </a:tr>
              <a:tr h="1729771">
                <a:tc>
                  <a:txBody>
                    <a:bodyPr/>
                    <a:lstStyle/>
                    <a:p>
                      <a:r>
                        <a:rPr lang="en-GB"/>
                        <a:t>Meetings can be recorded and shared if they are missed,</a:t>
                      </a:r>
                    </a:p>
                  </a:txBody>
                  <a:tcPr/>
                </a:tc>
                <a:tc>
                  <a:txBody>
                    <a:bodyPr/>
                    <a:lstStyle/>
                    <a:p>
                      <a:r>
                        <a:rPr lang="en-GB"/>
                        <a:t>Inside teams you have a tool which is a Calander that can help to set reminders.</a:t>
                      </a:r>
                    </a:p>
                  </a:txBody>
                  <a:tcPr/>
                </a:tc>
                <a:tc>
                  <a:txBody>
                    <a:bodyPr/>
                    <a:lstStyle/>
                    <a:p>
                      <a:r>
                        <a:rPr lang="en-GB"/>
                        <a:t>You can use a virtual whiteboard to teach and learn</a:t>
                      </a:r>
                    </a:p>
                  </a:txBody>
                  <a:tcPr/>
                </a:tc>
                <a:tc>
                  <a:txBody>
                    <a:bodyPr/>
                    <a:lstStyle/>
                    <a:p>
                      <a:r>
                        <a:rPr lang="en-GB"/>
                        <a:t>Meeting or appointments can be held through teams for service users who are housebound.</a:t>
                      </a:r>
                    </a:p>
                  </a:txBody>
                  <a:tcPr/>
                </a:tc>
                <a:tc>
                  <a:txBody>
                    <a:bodyPr/>
                    <a:lstStyle/>
                    <a:p>
                      <a:r>
                        <a:rPr lang="en-GB"/>
                        <a:t>There is an option for noise suppression to reduce surround sound in busy locations , like care homes.</a:t>
                      </a:r>
                    </a:p>
                  </a:txBody>
                  <a:tcPr/>
                </a:tc>
                <a:extLst>
                  <a:ext uri="{0D108BD9-81ED-4DB2-BD59-A6C34878D82A}">
                    <a16:rowId xmlns:a16="http://schemas.microsoft.com/office/drawing/2014/main" val="3713153276"/>
                  </a:ext>
                </a:extLst>
              </a:tr>
              <a:tr h="1493893">
                <a:tc>
                  <a:txBody>
                    <a:bodyPr/>
                    <a:lstStyle/>
                    <a:p>
                      <a:r>
                        <a:rPr lang="en-GB"/>
                        <a:t>A choice of different background effects that can be customized</a:t>
                      </a:r>
                    </a:p>
                  </a:txBody>
                  <a:tcPr/>
                </a:tc>
                <a:tc>
                  <a:txBody>
                    <a:bodyPr/>
                    <a:lstStyle/>
                    <a:p>
                      <a:r>
                        <a:rPr lang="en-GB"/>
                        <a:t>You can pin conversation that are important so you never loose them and they are easy to find.</a:t>
                      </a:r>
                    </a:p>
                  </a:txBody>
                  <a:tcPr/>
                </a:tc>
                <a:tc>
                  <a:txBody>
                    <a:bodyPr/>
                    <a:lstStyle/>
                    <a:p>
                      <a:r>
                        <a:rPr lang="en-GB"/>
                        <a:t>You can host sessions based on key topics within the care home. </a:t>
                      </a:r>
                    </a:p>
                  </a:txBody>
                  <a:tcPr/>
                </a:tc>
                <a:tc>
                  <a:txBody>
                    <a:bodyPr/>
                    <a:lstStyle/>
                    <a:p>
                      <a:r>
                        <a:rPr lang="en-GB"/>
                        <a:t>The admin of the call can custom when people join the call for confidentiality reasons.</a:t>
                      </a:r>
                    </a:p>
                  </a:txBody>
                  <a:tcPr/>
                </a:tc>
                <a:tc>
                  <a:txBody>
                    <a:bodyPr/>
                    <a:lstStyle/>
                    <a:p>
                      <a:r>
                        <a:rPr lang="en-GB"/>
                        <a:t>Activated DO NOT DISTURB – this allows which ever device is been used to silence any notifications.</a:t>
                      </a:r>
                    </a:p>
                  </a:txBody>
                  <a:tcPr/>
                </a:tc>
                <a:extLst>
                  <a:ext uri="{0D108BD9-81ED-4DB2-BD59-A6C34878D82A}">
                    <a16:rowId xmlns:a16="http://schemas.microsoft.com/office/drawing/2014/main" val="2041118189"/>
                  </a:ext>
                </a:extLst>
              </a:tr>
              <a:tr h="1729771">
                <a:tc>
                  <a:txBody>
                    <a:bodyPr/>
                    <a:lstStyle/>
                    <a:p>
                      <a:r>
                        <a:rPr lang="en-GB"/>
                        <a:t>Ability to be able put everyone in a shared virtual environment.</a:t>
                      </a:r>
                    </a:p>
                  </a:txBody>
                  <a:tcPr/>
                </a:tc>
                <a:tc>
                  <a:txBody>
                    <a:bodyPr/>
                    <a:lstStyle/>
                    <a:p>
                      <a:r>
                        <a:rPr lang="en-GB"/>
                        <a:t>Your Calander can sync with outlook to highlight important dates through outlook. </a:t>
                      </a:r>
                    </a:p>
                  </a:txBody>
                  <a:tcPr/>
                </a:tc>
                <a:tc>
                  <a:txBody>
                    <a:bodyPr/>
                    <a:lstStyle/>
                    <a:p>
                      <a:r>
                        <a:rPr lang="en-GB"/>
                        <a:t>Files can be shared within teams whilst on a conference call to allow everyone access to view.</a:t>
                      </a:r>
                    </a:p>
                  </a:txBody>
                  <a:tcPr/>
                </a:tc>
                <a:tc>
                  <a:txBody>
                    <a:bodyPr/>
                    <a:lstStyle/>
                    <a:p>
                      <a:r>
                        <a:rPr lang="en-GB"/>
                        <a:t>During calls live captions and real life translation can be on</a:t>
                      </a:r>
                    </a:p>
                  </a:txBody>
                  <a:tcPr/>
                </a:tc>
                <a:tc>
                  <a:txBody>
                    <a:bodyPr/>
                    <a:lstStyle/>
                    <a:p>
                      <a:r>
                        <a:rPr lang="en-GB"/>
                        <a:t>There is a feature for </a:t>
                      </a:r>
                      <a:r>
                        <a:rPr lang="en-GB" err="1"/>
                        <a:t>offlind</a:t>
                      </a:r>
                      <a:r>
                        <a:rPr lang="en-GB"/>
                        <a:t> chat access to be able view previous messages whilst not been active on teams.</a:t>
                      </a:r>
                    </a:p>
                  </a:txBody>
                  <a:tcPr/>
                </a:tc>
                <a:extLst>
                  <a:ext uri="{0D108BD9-81ED-4DB2-BD59-A6C34878D82A}">
                    <a16:rowId xmlns:a16="http://schemas.microsoft.com/office/drawing/2014/main" val="3911446850"/>
                  </a:ext>
                </a:extLst>
              </a:tr>
            </a:tbl>
          </a:graphicData>
        </a:graphic>
      </p:graphicFrame>
    </p:spTree>
    <p:extLst>
      <p:ext uri="{BB962C8B-B14F-4D97-AF65-F5344CB8AC3E}">
        <p14:creationId xmlns:p14="http://schemas.microsoft.com/office/powerpoint/2010/main" val="261068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C24A-4247-3E60-455B-2EF174910DA1}"/>
              </a:ext>
            </a:extLst>
          </p:cNvPr>
          <p:cNvSpPr>
            <a:spLocks noGrp="1"/>
          </p:cNvSpPr>
          <p:nvPr>
            <p:ph type="title"/>
          </p:nvPr>
        </p:nvSpPr>
        <p:spPr/>
        <p:txBody>
          <a:bodyPr>
            <a:normAutofit fontScale="90000"/>
          </a:bodyPr>
          <a:lstStyle/>
          <a:p>
            <a:r>
              <a:rPr lang="en-GB"/>
              <a:t>Explanation of one of the main key features beneficial to Sunrise Residential Care Home.</a:t>
            </a:r>
          </a:p>
        </p:txBody>
      </p:sp>
      <p:sp>
        <p:nvSpPr>
          <p:cNvPr id="3" name="Content Placeholder 2">
            <a:extLst>
              <a:ext uri="{FF2B5EF4-FFF2-40B4-BE49-F238E27FC236}">
                <a16:creationId xmlns:a16="http://schemas.microsoft.com/office/drawing/2014/main" id="{CFA58D5B-D473-36F0-415F-98842C6AB0AD}"/>
              </a:ext>
            </a:extLst>
          </p:cNvPr>
          <p:cNvSpPr>
            <a:spLocks noGrp="1"/>
          </p:cNvSpPr>
          <p:nvPr>
            <p:ph idx="1"/>
          </p:nvPr>
        </p:nvSpPr>
        <p:spPr/>
        <p:txBody>
          <a:bodyPr>
            <a:normAutofit fontScale="92500" lnSpcReduction="20000"/>
          </a:bodyPr>
          <a:lstStyle/>
          <a:p>
            <a:pPr marL="0" indent="0">
              <a:buNone/>
            </a:pPr>
            <a:r>
              <a:rPr lang="en-GB"/>
              <a:t>In the previous slide I had designed a table with some of the many features that’s are helpful for a health and social care setting. According to ‘NHS England’ Microsoft teams has many great features for employing organisations across the Health and social care sector.</a:t>
            </a:r>
          </a:p>
          <a:p>
            <a:pPr marL="0" indent="0">
              <a:buNone/>
            </a:pPr>
            <a:r>
              <a:rPr lang="en-GB"/>
              <a:t>One of the key features that would be helpful that has been listed by NHS England is that whilst using Microsoft teams within The Sunrise residential care home is that Emails from within the health and social care sector can also be added into a teams call or meeting with  an email that is not from any profession within this sector , so for service users who may have appointments that they are not able to physically attend they can attend the appointment via teams but also their next of kin or chosen person with power of attorney . Whether that been a friend or relative they can still attend the meeting from their own home also. So, this been a feature that is within Microsoft teams it is very helpful for residents with reduced mobility.</a:t>
            </a:r>
          </a:p>
        </p:txBody>
      </p:sp>
    </p:spTree>
    <p:extLst>
      <p:ext uri="{BB962C8B-B14F-4D97-AF65-F5344CB8AC3E}">
        <p14:creationId xmlns:p14="http://schemas.microsoft.com/office/powerpoint/2010/main" val="103282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C554C-BC83-70D8-9E50-BCC72D07EBCF}"/>
              </a:ext>
            </a:extLst>
          </p:cNvPr>
          <p:cNvSpPr>
            <a:spLocks noGrp="1"/>
          </p:cNvSpPr>
          <p:nvPr>
            <p:ph type="title"/>
          </p:nvPr>
        </p:nvSpPr>
        <p:spPr>
          <a:xfrm>
            <a:off x="554354" y="638176"/>
            <a:ext cx="10890929" cy="1097280"/>
          </a:xfrm>
        </p:spPr>
        <p:txBody>
          <a:bodyPr>
            <a:normAutofit fontScale="90000"/>
          </a:bodyPr>
          <a:lstStyle/>
          <a:p>
            <a:r>
              <a:rPr lang="en-GB"/>
              <a:t>Benefits of using Microsoft teams in Sunrise Residential Care Home</a:t>
            </a:r>
          </a:p>
        </p:txBody>
      </p:sp>
      <p:sp>
        <p:nvSpPr>
          <p:cNvPr id="3" name="Content Placeholder 2">
            <a:extLst>
              <a:ext uri="{FF2B5EF4-FFF2-40B4-BE49-F238E27FC236}">
                <a16:creationId xmlns:a16="http://schemas.microsoft.com/office/drawing/2014/main" id="{6D16EE76-FDD3-60C7-AA59-C95485146921}"/>
              </a:ext>
            </a:extLst>
          </p:cNvPr>
          <p:cNvSpPr>
            <a:spLocks noGrp="1"/>
          </p:cNvSpPr>
          <p:nvPr>
            <p:ph idx="1"/>
          </p:nvPr>
        </p:nvSpPr>
        <p:spPr>
          <a:xfrm>
            <a:off x="554354" y="2259710"/>
            <a:ext cx="10890928" cy="4483989"/>
          </a:xfrm>
        </p:spPr>
        <p:txBody>
          <a:bodyPr>
            <a:normAutofit/>
          </a:bodyPr>
          <a:lstStyle/>
          <a:p>
            <a:r>
              <a:rPr lang="en-GB"/>
              <a:t>One advantage of using Microsoft teams within the care home is that any files that are stored from Microsoft teams is that any sensitive information is protected with data encryption at rest  and in transit . Meaning that by using Teams there will not be any breaches of mis conduct or any form of breaches of confidentiality which will be highly monitored by CQC formally known as Care Quality Commission.</a:t>
            </a:r>
          </a:p>
          <a:p>
            <a:r>
              <a:rPr lang="en-GB"/>
              <a:t>By using  Microsoft Teams, it allows a collaboration of different healthcare professionals . Which means the service users within the care home can be receiving high level care from various health care professionals. Meaning overall the Care can be more adapting to each residents' individual needs depending on the health circumstances.</a:t>
            </a:r>
          </a:p>
          <a:p>
            <a:r>
              <a:rPr lang="en-GB"/>
              <a:t>There is also a feature that is highly helpful to people who have a hearing impairment. When on a call there can be captions for someone to read if they have a hearing impairment. So, with Microsoft Teams been used within  the care home setting this is great feature that could help many elderly people . As it is scientifically proven that as the human body ages Impairments such as hearing can become more common.  </a:t>
            </a:r>
          </a:p>
          <a:p>
            <a:endParaRPr lang="en-GB"/>
          </a:p>
          <a:p>
            <a:endParaRPr lang="en-GB"/>
          </a:p>
          <a:p>
            <a:pPr marL="0" indent="0">
              <a:buNone/>
            </a:pPr>
            <a:endParaRPr lang="en-GB"/>
          </a:p>
        </p:txBody>
      </p:sp>
    </p:spTree>
    <p:extLst>
      <p:ext uri="{BB962C8B-B14F-4D97-AF65-F5344CB8AC3E}">
        <p14:creationId xmlns:p14="http://schemas.microsoft.com/office/powerpoint/2010/main" val="334191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par>
                                <p:cTn id="16" presetID="3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par>
                                <p:cTn id="22" presetID="3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5"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6"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BC20-A8CD-8C43-2316-F0FFB571A303}"/>
              </a:ext>
            </a:extLst>
          </p:cNvPr>
          <p:cNvSpPr>
            <a:spLocks noGrp="1"/>
          </p:cNvSpPr>
          <p:nvPr>
            <p:ph type="title"/>
          </p:nvPr>
        </p:nvSpPr>
        <p:spPr/>
        <p:txBody>
          <a:bodyPr>
            <a:normAutofit fontScale="90000"/>
          </a:bodyPr>
          <a:lstStyle/>
          <a:p>
            <a:r>
              <a:rPr lang="en-GB"/>
              <a:t>Limitations of using Microsoft Teams in Sunrise Residential Home </a:t>
            </a:r>
          </a:p>
        </p:txBody>
      </p:sp>
      <p:sp>
        <p:nvSpPr>
          <p:cNvPr id="3" name="Content Placeholder 2">
            <a:extLst>
              <a:ext uri="{FF2B5EF4-FFF2-40B4-BE49-F238E27FC236}">
                <a16:creationId xmlns:a16="http://schemas.microsoft.com/office/drawing/2014/main" id="{26B524BC-F3CD-C58F-B623-0074EE790810}"/>
              </a:ext>
            </a:extLst>
          </p:cNvPr>
          <p:cNvSpPr>
            <a:spLocks noGrp="1"/>
          </p:cNvSpPr>
          <p:nvPr>
            <p:ph idx="1"/>
          </p:nvPr>
        </p:nvSpPr>
        <p:spPr/>
        <p:txBody>
          <a:bodyPr>
            <a:normAutofit fontScale="70000" lnSpcReduction="20000"/>
          </a:bodyPr>
          <a:lstStyle/>
          <a:p>
            <a:r>
              <a:rPr lang="en-GB"/>
              <a:t>One key limitation of using Microsoft teams within Sunrise residential care home is that there could be poor Wi-Fi coverage , as there could be inconsistent or weak areas within the care home which could disrupt work.</a:t>
            </a:r>
          </a:p>
          <a:p>
            <a:r>
              <a:rPr lang="en-GB"/>
              <a:t>If the use of teams Is not managed correctly .e.g. a lack of correct training there could be a breach of GDPR, or rules not followed that are in line with the care data protection policies.</a:t>
            </a:r>
          </a:p>
          <a:p>
            <a:r>
              <a:rPr lang="en-GB"/>
              <a:t>In Care homes . Care staff are usually extremely busy been very hand on with the service users and helping with everyday life tasks from assisted feeds , to help with mobilising so there could be limited time for digital communication . Which means staff may not be able to check messaged regularly.</a:t>
            </a:r>
          </a:p>
          <a:p>
            <a:r>
              <a:rPr lang="en-GB"/>
              <a:t>Families may have some difficulty accessing teams . They could be older relatives who may not be familiar with smart phones and devices . Which then means there are going to be limitations for what they can be involved with if they are the service users next of kin or have power or attorney.</a:t>
            </a:r>
          </a:p>
          <a:p>
            <a:r>
              <a:rPr lang="en-GB"/>
              <a:t>Care staff would need to be attending ongoing training classes/courses to ensure they can keep up with the rules and regulations of using Microsoft teams and also to be able gain the confidence to use a device with so much sensitive information to have the confidence and the ability to use the application safely.</a:t>
            </a:r>
          </a:p>
          <a:p>
            <a:endParaRPr lang="en-GB"/>
          </a:p>
        </p:txBody>
      </p:sp>
    </p:spTree>
    <p:extLst>
      <p:ext uri="{BB962C8B-B14F-4D97-AF65-F5344CB8AC3E}">
        <p14:creationId xmlns:p14="http://schemas.microsoft.com/office/powerpoint/2010/main" val="3490055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CAE9-7FC5-9519-9860-8B7D870020B2}"/>
              </a:ext>
            </a:extLst>
          </p:cNvPr>
          <p:cNvSpPr>
            <a:spLocks noGrp="1"/>
          </p:cNvSpPr>
          <p:nvPr>
            <p:ph type="title"/>
          </p:nvPr>
        </p:nvSpPr>
        <p:spPr>
          <a:xfrm>
            <a:off x="650535" y="-139064"/>
            <a:ext cx="10890929" cy="1097280"/>
          </a:xfrm>
        </p:spPr>
        <p:txBody>
          <a:bodyPr/>
          <a:lstStyle/>
          <a:p>
            <a:r>
              <a:rPr lang="en-GB"/>
              <a:t>Evaluation</a:t>
            </a:r>
            <a:r>
              <a:rPr lang="en-GB">
                <a:solidFill>
                  <a:srgbClr val="0070C0"/>
                </a:solidFill>
              </a:rPr>
              <a:t> </a:t>
            </a:r>
          </a:p>
        </p:txBody>
      </p:sp>
      <p:graphicFrame>
        <p:nvGraphicFramePr>
          <p:cNvPr id="4" name="Content Placeholder 3">
            <a:extLst>
              <a:ext uri="{FF2B5EF4-FFF2-40B4-BE49-F238E27FC236}">
                <a16:creationId xmlns:a16="http://schemas.microsoft.com/office/drawing/2014/main" id="{A78C803E-282C-E7A4-FF19-2D0EA9454D62}"/>
              </a:ext>
            </a:extLst>
          </p:cNvPr>
          <p:cNvGraphicFramePr>
            <a:graphicFrameLocks noGrp="1"/>
          </p:cNvGraphicFramePr>
          <p:nvPr>
            <p:ph idx="1"/>
          </p:nvPr>
        </p:nvGraphicFramePr>
        <p:xfrm>
          <a:off x="555285" y="748667"/>
          <a:ext cx="10891836" cy="6298248"/>
        </p:xfrm>
        <a:graphic>
          <a:graphicData uri="http://schemas.openxmlformats.org/drawingml/2006/table">
            <a:tbl>
              <a:tblPr firstRow="1" bandRow="1">
                <a:tableStyleId>{5C22544A-7EE6-4342-B048-85BDC9FD1C3A}</a:tableStyleId>
              </a:tblPr>
              <a:tblGrid>
                <a:gridCol w="5445918">
                  <a:extLst>
                    <a:ext uri="{9D8B030D-6E8A-4147-A177-3AD203B41FA5}">
                      <a16:colId xmlns:a16="http://schemas.microsoft.com/office/drawing/2014/main" val="54840764"/>
                    </a:ext>
                  </a:extLst>
                </a:gridCol>
                <a:gridCol w="5445918">
                  <a:extLst>
                    <a:ext uri="{9D8B030D-6E8A-4147-A177-3AD203B41FA5}">
                      <a16:colId xmlns:a16="http://schemas.microsoft.com/office/drawing/2014/main" val="3401863931"/>
                    </a:ext>
                  </a:extLst>
                </a:gridCol>
              </a:tblGrid>
              <a:tr h="537528">
                <a:tc>
                  <a:txBody>
                    <a:bodyPr/>
                    <a:lstStyle/>
                    <a:p>
                      <a:r>
                        <a:rPr lang="en-GB"/>
                        <a:t>Aspect</a:t>
                      </a:r>
                    </a:p>
                  </a:txBody>
                  <a:tcPr/>
                </a:tc>
                <a:tc>
                  <a:txBody>
                    <a:bodyPr/>
                    <a:lstStyle/>
                    <a:p>
                      <a:r>
                        <a:rPr lang="en-GB"/>
                        <a:t>Evaluation</a:t>
                      </a:r>
                    </a:p>
                  </a:txBody>
                  <a:tcPr/>
                </a:tc>
                <a:extLst>
                  <a:ext uri="{0D108BD9-81ED-4DB2-BD59-A6C34878D82A}">
                    <a16:rowId xmlns:a16="http://schemas.microsoft.com/office/drawing/2014/main" val="4270421955"/>
                  </a:ext>
                </a:extLst>
              </a:tr>
              <a:tr h="370840">
                <a:tc>
                  <a:txBody>
                    <a:bodyPr/>
                    <a:lstStyle/>
                    <a:p>
                      <a:r>
                        <a:rPr lang="en-GB"/>
                        <a:t>Data protection </a:t>
                      </a:r>
                    </a:p>
                  </a:txBody>
                  <a:tcPr/>
                </a:tc>
                <a:tc>
                  <a:txBody>
                    <a:bodyPr/>
                    <a:lstStyle/>
                    <a:p>
                      <a:r>
                        <a:rPr lang="en-GB"/>
                        <a:t> Strong -if only Teams is used correctly and highly monitored by management.</a:t>
                      </a:r>
                    </a:p>
                  </a:txBody>
                  <a:tcPr/>
                </a:tc>
                <a:extLst>
                  <a:ext uri="{0D108BD9-81ED-4DB2-BD59-A6C34878D82A}">
                    <a16:rowId xmlns:a16="http://schemas.microsoft.com/office/drawing/2014/main" val="1472487217"/>
                  </a:ext>
                </a:extLst>
              </a:tr>
              <a:tr h="370840">
                <a:tc>
                  <a:txBody>
                    <a:bodyPr/>
                    <a:lstStyle/>
                    <a:p>
                      <a:r>
                        <a:rPr lang="en-GB"/>
                        <a:t>Sustainability </a:t>
                      </a:r>
                    </a:p>
                  </a:txBody>
                  <a:tcPr/>
                </a:tc>
                <a:tc>
                  <a:txBody>
                    <a:bodyPr/>
                    <a:lstStyle/>
                    <a:p>
                      <a:r>
                        <a:rPr lang="en-GB"/>
                        <a:t>The sustainability of Microsoft teams is not that strong , The reason being not all staff members will be confident in using this application as they have been used to pen and paper for documentation or face to face appointments. </a:t>
                      </a:r>
                    </a:p>
                    <a:p>
                      <a:r>
                        <a:rPr lang="en-GB"/>
                        <a:t>Residents will also struggle to use this application independently or it could even confuse or agitate a residents with cognitive illnesses such as dementia </a:t>
                      </a:r>
                    </a:p>
                  </a:txBody>
                  <a:tcPr/>
                </a:tc>
                <a:extLst>
                  <a:ext uri="{0D108BD9-81ED-4DB2-BD59-A6C34878D82A}">
                    <a16:rowId xmlns:a16="http://schemas.microsoft.com/office/drawing/2014/main" val="1384044389"/>
                  </a:ext>
                </a:extLst>
              </a:tr>
              <a:tr h="370840">
                <a:tc>
                  <a:txBody>
                    <a:bodyPr/>
                    <a:lstStyle/>
                    <a:p>
                      <a:r>
                        <a:rPr lang="en-GB"/>
                        <a:t>Effectiveness in Communications within the home and with other professionals.</a:t>
                      </a:r>
                    </a:p>
                  </a:txBody>
                  <a:tcPr/>
                </a:tc>
                <a:tc>
                  <a:txBody>
                    <a:bodyPr/>
                    <a:lstStyle/>
                    <a:p>
                      <a:r>
                        <a:rPr lang="en-GB"/>
                        <a:t>The effectiveness in communication has weakness and strengths as it is an easy way for communicating with other healthcare professionals . But if a member of staff within the Care home is unable to regular check their teams messages there could be a cross in communication as they could be talking in work and get told something different to what has been broadcasted on teams </a:t>
                      </a:r>
                    </a:p>
                  </a:txBody>
                  <a:tcPr/>
                </a:tc>
                <a:extLst>
                  <a:ext uri="{0D108BD9-81ED-4DB2-BD59-A6C34878D82A}">
                    <a16:rowId xmlns:a16="http://schemas.microsoft.com/office/drawing/2014/main" val="3217413280"/>
                  </a:ext>
                </a:extLst>
              </a:tr>
            </a:tbl>
          </a:graphicData>
        </a:graphic>
      </p:graphicFrame>
    </p:spTree>
    <p:extLst>
      <p:ext uri="{BB962C8B-B14F-4D97-AF65-F5344CB8AC3E}">
        <p14:creationId xmlns:p14="http://schemas.microsoft.com/office/powerpoint/2010/main" val="320159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56B0-A8FE-6749-BE30-E2AEFF0EFA34}"/>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39ADFC3-BF46-66CF-5E90-70D8BDB9A8B5}"/>
              </a:ext>
            </a:extLst>
          </p:cNvPr>
          <p:cNvSpPr>
            <a:spLocks noGrp="1"/>
          </p:cNvSpPr>
          <p:nvPr>
            <p:ph idx="1"/>
          </p:nvPr>
        </p:nvSpPr>
        <p:spPr/>
        <p:txBody>
          <a:bodyPr>
            <a:normAutofit fontScale="92500"/>
          </a:bodyPr>
          <a:lstStyle/>
          <a:p>
            <a:r>
              <a:rPr lang="en-GB"/>
              <a:t>In overall Microsoft Teams is an application that should complement and  not replace  face to face communication . However, the effectiveness really depends heavily on the training that staff members will receive and how often the training will be put into place. Digital infrastructure , the </a:t>
            </a:r>
            <a:r>
              <a:rPr lang="en-GB" err="1"/>
              <a:t>wifi</a:t>
            </a:r>
            <a:r>
              <a:rPr lang="en-GB"/>
              <a:t> , devices and clouds should all be secure systems to allow staff to share information correctly , quickly and safely. If all ,of the right support is In place to help the staff with the new digital change it can become a very valuable tool within The Sunrise Residential Care Home as it can improve the quality of care and coordination especially within the management department and even administrations.</a:t>
            </a:r>
          </a:p>
          <a:p>
            <a:r>
              <a:rPr lang="en-GB"/>
              <a:t>So, Microsoft Teams is going to have a big impact within The Sunrise Residential Care Home that will positively uplift and modernise the Home but also help to deliver a great workforce with support and guidance at hand.</a:t>
            </a:r>
          </a:p>
        </p:txBody>
      </p:sp>
    </p:spTree>
    <p:extLst>
      <p:ext uri="{BB962C8B-B14F-4D97-AF65-F5344CB8AC3E}">
        <p14:creationId xmlns:p14="http://schemas.microsoft.com/office/powerpoint/2010/main" val="1451383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A2073-6146-84FE-44CC-332CD9575A7A}"/>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7E828904-B40A-C27C-A393-613E7517F98C}"/>
              </a:ext>
            </a:extLst>
          </p:cNvPr>
          <p:cNvSpPr>
            <a:spLocks noGrp="1"/>
          </p:cNvSpPr>
          <p:nvPr>
            <p:ph idx="1"/>
          </p:nvPr>
        </p:nvSpPr>
        <p:spPr/>
        <p:txBody>
          <a:bodyPr/>
          <a:lstStyle/>
          <a:p>
            <a:r>
              <a:rPr lang="en-GB">
                <a:hlinkClick r:id="rId2"/>
              </a:rPr>
              <a:t>https://www.england.nhs.uk/long-read/microsoft-teams-and-remote-working/</a:t>
            </a:r>
            <a:endParaRPr lang="en-GB"/>
          </a:p>
          <a:p>
            <a:endParaRPr lang="en-GB"/>
          </a:p>
          <a:p>
            <a:pPr marL="0" indent="0">
              <a:buNone/>
            </a:pPr>
            <a:r>
              <a:rPr lang="en-GB">
                <a:hlinkClick r:id="rId3"/>
              </a:rPr>
              <a:t>https://learn.microsoft.com/en-us/microsoft-365/frontline/teams-in-hc?view=o365-worldwide</a:t>
            </a:r>
            <a:endParaRPr lang="en-GB"/>
          </a:p>
          <a:p>
            <a:pPr marL="0" indent="0">
              <a:buNone/>
            </a:pPr>
            <a:endParaRPr lang="en-GB"/>
          </a:p>
          <a:p>
            <a:pPr marL="0" indent="0">
              <a:buNone/>
            </a:pPr>
            <a:r>
              <a:rPr lang="en-GB">
                <a:hlinkClick r:id="rId4"/>
              </a:rPr>
              <a:t>https://star-knowledge.com/blog/reasons-why-microsoft-teams-is-perfect-for-healthcare-industry/</a:t>
            </a:r>
            <a:endParaRPr lang="en-GB"/>
          </a:p>
          <a:p>
            <a:pPr marL="0" indent="0">
              <a:buNone/>
            </a:pPr>
            <a:r>
              <a:rPr lang="en-GB">
                <a:hlinkClick r:id="rId5"/>
              </a:rPr>
              <a:t>https://www.this.nhs.uk/insights/article/microsoft-office-365-benefits</a:t>
            </a: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181707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A378B-E997-2FF5-5773-AA47DD8C33B0}"/>
              </a:ext>
            </a:extLst>
          </p:cNvPr>
          <p:cNvSpPr>
            <a:spLocks noGrp="1"/>
          </p:cNvSpPr>
          <p:nvPr>
            <p:ph type="ctrTitle"/>
          </p:nvPr>
        </p:nvSpPr>
        <p:spPr>
          <a:xfrm>
            <a:off x="643468" y="643467"/>
            <a:ext cx="4620584" cy="4567137"/>
          </a:xfrm>
        </p:spPr>
        <p:txBody>
          <a:bodyPr>
            <a:normAutofit/>
          </a:bodyPr>
          <a:lstStyle/>
          <a:p>
            <a:pPr algn="l"/>
            <a:r>
              <a:rPr lang="en-GB" sz="4400"/>
              <a:t>Group Presentation  </a:t>
            </a:r>
          </a:p>
        </p:txBody>
      </p:sp>
      <p:sp>
        <p:nvSpPr>
          <p:cNvPr id="3" name="Subtitle 2">
            <a:extLst>
              <a:ext uri="{FF2B5EF4-FFF2-40B4-BE49-F238E27FC236}">
                <a16:creationId xmlns:a16="http://schemas.microsoft.com/office/drawing/2014/main" id="{815C5C64-A9DB-15A4-F69E-93ADC980D404}"/>
              </a:ext>
            </a:extLst>
          </p:cNvPr>
          <p:cNvSpPr>
            <a:spLocks noGrp="1"/>
          </p:cNvSpPr>
          <p:nvPr>
            <p:ph type="subTitle" idx="1"/>
          </p:nvPr>
        </p:nvSpPr>
        <p:spPr>
          <a:xfrm>
            <a:off x="643467" y="5277684"/>
            <a:ext cx="4620584" cy="775494"/>
          </a:xfrm>
        </p:spPr>
        <p:txBody>
          <a:bodyPr>
            <a:normAutofit/>
          </a:bodyPr>
          <a:lstStyle/>
          <a:p>
            <a:pPr algn="l"/>
            <a:r>
              <a:rPr lang="en-GB"/>
              <a:t>Bushara Jubeen</a:t>
            </a:r>
          </a:p>
        </p:txBody>
      </p:sp>
      <p:pic>
        <p:nvPicPr>
          <p:cNvPr id="4" name="Picture 3" descr="A cartoon of a nursing home&#10;&#10;Description automatically generated">
            <a:extLst>
              <a:ext uri="{FF2B5EF4-FFF2-40B4-BE49-F238E27FC236}">
                <a16:creationId xmlns:a16="http://schemas.microsoft.com/office/drawing/2014/main" id="{A3ED5E66-CCF8-A3C5-F645-DB2AF425DA62}"/>
              </a:ext>
            </a:extLst>
          </p:cNvPr>
          <p:cNvPicPr>
            <a:picLocks noChangeAspect="1"/>
          </p:cNvPicPr>
          <p:nvPr/>
        </p:nvPicPr>
        <p:blipFill>
          <a:blip r:embed="rId2"/>
          <a:srcRect l="4162" r="889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95846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3E0BF-878E-6926-CC12-5F1274B5FE22}"/>
              </a:ext>
            </a:extLst>
          </p:cNvPr>
          <p:cNvSpPr>
            <a:spLocks noGrp="1"/>
          </p:cNvSpPr>
          <p:nvPr>
            <p:ph type="title"/>
          </p:nvPr>
        </p:nvSpPr>
        <p:spPr>
          <a:xfrm>
            <a:off x="411480" y="987552"/>
            <a:ext cx="4485861" cy="1088136"/>
          </a:xfrm>
        </p:spPr>
        <p:txBody>
          <a:bodyPr anchor="b">
            <a:normAutofit/>
          </a:bodyPr>
          <a:lstStyle/>
          <a:p>
            <a:r>
              <a:rPr lang="en-GB" sz="1100"/>
              <a:t>Objective e xplain the impact of limited digital skills (digital literacy)  Among staff in the sunrise residential care home. Consider how this may affect care delivery, communication and teamworking.</a:t>
            </a:r>
            <a:br>
              <a:rPr lang="en-GB" sz="1100"/>
            </a:br>
            <a:br>
              <a:rPr lang="en-GB" sz="1100"/>
            </a:br>
            <a:endParaRPr lang="en-GB" sz="1100"/>
          </a:p>
        </p:txBody>
      </p:sp>
      <p:sp>
        <p:nvSpPr>
          <p:cNvPr id="8" name="Content Placeholder 7">
            <a:extLst>
              <a:ext uri="{FF2B5EF4-FFF2-40B4-BE49-F238E27FC236}">
                <a16:creationId xmlns:a16="http://schemas.microsoft.com/office/drawing/2014/main" id="{62217714-E4E4-859C-7DB2-2E2A00B88C57}"/>
              </a:ext>
            </a:extLst>
          </p:cNvPr>
          <p:cNvSpPr>
            <a:spLocks noGrp="1"/>
          </p:cNvSpPr>
          <p:nvPr>
            <p:ph idx="1"/>
          </p:nvPr>
        </p:nvSpPr>
        <p:spPr>
          <a:xfrm>
            <a:off x="411479" y="2688336"/>
            <a:ext cx="4498848" cy="3584448"/>
          </a:xfrm>
        </p:spPr>
        <p:txBody>
          <a:bodyPr anchor="t">
            <a:normAutofit/>
          </a:bodyPr>
          <a:lstStyle/>
          <a:p>
            <a:endParaRPr lang="en-US" sz="1800"/>
          </a:p>
        </p:txBody>
      </p:sp>
      <p:pic>
        <p:nvPicPr>
          <p:cNvPr id="4" name="Content Placeholder 3" descr="A group of old people outside a nursing home&#10;&#10;Description automatically generated">
            <a:extLst>
              <a:ext uri="{FF2B5EF4-FFF2-40B4-BE49-F238E27FC236}">
                <a16:creationId xmlns:a16="http://schemas.microsoft.com/office/drawing/2014/main" id="{761F0F31-8E51-AEC9-59A5-6243A040C7F7}"/>
              </a:ext>
            </a:extLst>
          </p:cNvPr>
          <p:cNvPicPr>
            <a:picLocks noChangeAspect="1"/>
          </p:cNvPicPr>
          <p:nvPr/>
        </p:nvPicPr>
        <p:blipFill>
          <a:blip r:embed="rId2"/>
          <a:srcRect r="-1" b="376"/>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364302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9AFE8-E830-0226-DBB8-322BF7586ED9}"/>
              </a:ext>
            </a:extLst>
          </p:cNvPr>
          <p:cNvSpPr>
            <a:spLocks noGrp="1"/>
          </p:cNvSpPr>
          <p:nvPr>
            <p:ph type="title"/>
          </p:nvPr>
        </p:nvSpPr>
        <p:spPr>
          <a:xfrm>
            <a:off x="876693" y="741391"/>
            <a:ext cx="5219307" cy="1616203"/>
          </a:xfrm>
        </p:spPr>
        <p:txBody>
          <a:bodyPr anchor="b">
            <a:normAutofit/>
          </a:bodyPr>
          <a:lstStyle/>
          <a:p>
            <a:r>
              <a:rPr lang="en-GB" sz="3200"/>
              <a:t>What are digital skills and how can they be used?</a:t>
            </a:r>
          </a:p>
        </p:txBody>
      </p:sp>
      <p:sp>
        <p:nvSpPr>
          <p:cNvPr id="3" name="Content Placeholder 2">
            <a:extLst>
              <a:ext uri="{FF2B5EF4-FFF2-40B4-BE49-F238E27FC236}">
                <a16:creationId xmlns:a16="http://schemas.microsoft.com/office/drawing/2014/main" id="{3C69C763-7CC8-7FD6-7F24-281BAA4D348F}"/>
              </a:ext>
            </a:extLst>
          </p:cNvPr>
          <p:cNvSpPr>
            <a:spLocks noGrp="1"/>
          </p:cNvSpPr>
          <p:nvPr>
            <p:ph idx="1"/>
          </p:nvPr>
        </p:nvSpPr>
        <p:spPr>
          <a:xfrm>
            <a:off x="876692" y="2533476"/>
            <a:ext cx="5219307" cy="3537410"/>
          </a:xfrm>
        </p:spPr>
        <p:txBody>
          <a:bodyPr anchor="t">
            <a:normAutofit/>
          </a:bodyPr>
          <a:lstStyle/>
          <a:p>
            <a:r>
              <a:rPr lang="en-GB" sz="1300"/>
              <a:t>Digital skills are ability of staff to use technology to carry out safe and efficient care. Technology includes the use of phones, tablets, laptop, computers internet and apps. This could be used to digitise date records instead of using pen and paper. The use of Microsoft Suite apps and IT skills are important for healthcare professionals over the years as the use has been encouraged by the National Health Service [NHS England 2024]. Social media such as WhatsApp can be used to contact those in need of care or their carers  reaching carer  their instead of waiting of home visits and reaching their carer. The increase in demand of care over time means that Technology could provide faster, cheaper and better care. Other Technology types that are available are acoustic monitoring, smart speakers, wearable artificial intelligence (AI) to detect whether a resident has fallen. However, not all Technology is successfully used today due to the lack of digital skills, the need to upskill workers and due to the need of or informal training[Whitefield G, Kispeter E, Hamblin K, Burns D2025].</a:t>
            </a:r>
          </a:p>
        </p:txBody>
      </p:sp>
      <p:pic>
        <p:nvPicPr>
          <p:cNvPr id="4" name="Picture 3">
            <a:extLst>
              <a:ext uri="{FF2B5EF4-FFF2-40B4-BE49-F238E27FC236}">
                <a16:creationId xmlns:a16="http://schemas.microsoft.com/office/drawing/2014/main" id="{3293C05C-FA90-6A65-F50F-E7C2E8C70880}"/>
              </a:ext>
            </a:extLst>
          </p:cNvPr>
          <p:cNvPicPr>
            <a:picLocks noChangeAspect="1"/>
          </p:cNvPicPr>
          <p:nvPr/>
        </p:nvPicPr>
        <p:blipFill>
          <a:blip r:embed="rId2"/>
          <a:stretch>
            <a:fillRect/>
          </a:stretch>
        </p:blipFill>
        <p:spPr>
          <a:xfrm>
            <a:off x="7008019" y="1902763"/>
            <a:ext cx="4273463" cy="3052473"/>
          </a:xfrm>
          <a:prstGeom prst="rect">
            <a:avLst/>
          </a:prstGeom>
        </p:spPr>
      </p:pic>
      <p:grpSp>
        <p:nvGrpSpPr>
          <p:cNvPr id="15" name="Group 14">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44606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4E323-3880-D34F-8740-B65C450101E9}"/>
              </a:ext>
            </a:extLst>
          </p:cNvPr>
          <p:cNvSpPr>
            <a:spLocks noGrp="1"/>
          </p:cNvSpPr>
          <p:nvPr>
            <p:ph type="title"/>
          </p:nvPr>
        </p:nvSpPr>
        <p:spPr>
          <a:xfrm>
            <a:off x="630936" y="640080"/>
            <a:ext cx="4818888" cy="1481328"/>
          </a:xfrm>
        </p:spPr>
        <p:txBody>
          <a:bodyPr anchor="b">
            <a:normAutofit/>
          </a:bodyPr>
          <a:lstStyle/>
          <a:p>
            <a:r>
              <a:rPr lang="en-GB" sz="3000"/>
              <a:t>How does the limited digital skills affect Sunrise residential care home?</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80C504-11DD-C86A-5C7A-274C6C4F6FD9}"/>
              </a:ext>
            </a:extLst>
          </p:cNvPr>
          <p:cNvSpPr>
            <a:spLocks noGrp="1"/>
          </p:cNvSpPr>
          <p:nvPr>
            <p:ph idx="1"/>
          </p:nvPr>
        </p:nvSpPr>
        <p:spPr>
          <a:xfrm>
            <a:off x="630936" y="2660904"/>
            <a:ext cx="4818888" cy="3547872"/>
          </a:xfrm>
        </p:spPr>
        <p:txBody>
          <a:bodyPr anchor="t">
            <a:normAutofit/>
          </a:bodyPr>
          <a:lstStyle/>
          <a:p>
            <a:r>
              <a:rPr lang="en-GB" sz="1700"/>
              <a:t>Limited digital skills amongst staff would impact the quality of care. This could from not knowing literate or simply from not knowing how to use devices and apps used for care workers to update and record data from residents in the care home. In health settings patients and or their carers can use technology to access this information. The staff are likely to suffer from stress and taking on too many tasks as there is no consideration of technology failures and the time taken to solve problems.[Oung C, Rolewicz L, Crellin N, Kumpunen S, 2021]</a:t>
            </a:r>
          </a:p>
        </p:txBody>
      </p:sp>
      <p:pic>
        <p:nvPicPr>
          <p:cNvPr id="4" name="Picture 3">
            <a:extLst>
              <a:ext uri="{FF2B5EF4-FFF2-40B4-BE49-F238E27FC236}">
                <a16:creationId xmlns:a16="http://schemas.microsoft.com/office/drawing/2014/main" id="{AE22847D-EC67-FDFF-087B-C4B4B7E9D86C}"/>
              </a:ext>
            </a:extLst>
          </p:cNvPr>
          <p:cNvPicPr>
            <a:picLocks noChangeAspect="1"/>
          </p:cNvPicPr>
          <p:nvPr/>
        </p:nvPicPr>
        <p:blipFill>
          <a:blip r:embed="rId2"/>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2179425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55345-828C-800D-4E91-ECF601B97779}"/>
              </a:ext>
            </a:extLst>
          </p:cNvPr>
          <p:cNvSpPr>
            <a:spLocks noGrp="1"/>
          </p:cNvSpPr>
          <p:nvPr>
            <p:ph type="title"/>
          </p:nvPr>
        </p:nvSpPr>
        <p:spPr>
          <a:xfrm>
            <a:off x="5297762" y="329184"/>
            <a:ext cx="6251110" cy="1783080"/>
          </a:xfrm>
        </p:spPr>
        <p:txBody>
          <a:bodyPr anchor="b">
            <a:normAutofit/>
          </a:bodyPr>
          <a:lstStyle/>
          <a:p>
            <a:r>
              <a:rPr lang="en-GB" sz="3400"/>
              <a:t>Impacts on care delivery, communication and teamwork in Sunrise  residential care home</a:t>
            </a:r>
          </a:p>
        </p:txBody>
      </p:sp>
      <p:pic>
        <p:nvPicPr>
          <p:cNvPr id="4" name="Picture 3" descr="A poster of a nursing home&#10;&#10;Description automatically generated">
            <a:extLst>
              <a:ext uri="{FF2B5EF4-FFF2-40B4-BE49-F238E27FC236}">
                <a16:creationId xmlns:a16="http://schemas.microsoft.com/office/drawing/2014/main" id="{6C4977CE-7B56-B960-30CF-9D3E3F24DF18}"/>
              </a:ext>
            </a:extLst>
          </p:cNvPr>
          <p:cNvPicPr>
            <a:picLocks noChangeAspect="1"/>
          </p:cNvPicPr>
          <p:nvPr/>
        </p:nvPicPr>
        <p:blipFill>
          <a:blip r:embed="rId2"/>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D18ADFD7-1F0E-7315-D313-935A7106CFA4}"/>
              </a:ext>
            </a:extLst>
          </p:cNvPr>
          <p:cNvSpPr>
            <a:spLocks noGrp="1"/>
          </p:cNvSpPr>
          <p:nvPr>
            <p:ph idx="1"/>
          </p:nvPr>
        </p:nvSpPr>
        <p:spPr>
          <a:xfrm>
            <a:off x="5297762" y="2706624"/>
            <a:ext cx="6251110" cy="3483864"/>
          </a:xfrm>
        </p:spPr>
        <p:txBody>
          <a:bodyPr>
            <a:normAutofit/>
          </a:bodyPr>
          <a:lstStyle/>
          <a:p>
            <a:r>
              <a:rPr lang="en-GB" sz="2200"/>
              <a:t>Care deliver: Residents in the care home may prefer not to use digital services or may not be able to as they have dementia, mobility issues and long term health conditions. They could feel or be excluded. This impacts care delivery as resident could be uncomfortable and may wish not to communicate with resident staff [Health and social care committee,2023]</a:t>
            </a:r>
          </a:p>
        </p:txBody>
      </p:sp>
    </p:spTree>
    <p:extLst>
      <p:ext uri="{BB962C8B-B14F-4D97-AF65-F5344CB8AC3E}">
        <p14:creationId xmlns:p14="http://schemas.microsoft.com/office/powerpoint/2010/main" val="3237620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E292-EFC5-096F-E84A-8AB992B026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734DD9-F647-6844-ED29-2EEFD033D661}"/>
              </a:ext>
            </a:extLst>
          </p:cNvPr>
          <p:cNvSpPr>
            <a:spLocks noGrp="1"/>
          </p:cNvSpPr>
          <p:nvPr>
            <p:ph idx="1"/>
          </p:nvPr>
        </p:nvSpPr>
        <p:spPr/>
        <p:txBody>
          <a:bodyPr/>
          <a:lstStyle/>
          <a:p>
            <a:r>
              <a:rPr lang="en-GB"/>
              <a:t>Limited digital skills could mean it takes longer for carers to deliver care as they would be doing work outside of their capacity. They could be spending more time with one resident at the expense of another trying to sort out technology issues.[Oung C, Rolewicz L, Crellin N, </a:t>
            </a:r>
            <a:r>
              <a:rPr lang="en-GB" err="1"/>
              <a:t>Kumpuen</a:t>
            </a:r>
            <a:r>
              <a:rPr lang="en-GB"/>
              <a:t> S, 2021]. This can cause communication issues between the staff because timings are changed and specific care could be delayed or skipped.</a:t>
            </a:r>
          </a:p>
        </p:txBody>
      </p:sp>
    </p:spTree>
    <p:extLst>
      <p:ext uri="{BB962C8B-B14F-4D97-AF65-F5344CB8AC3E}">
        <p14:creationId xmlns:p14="http://schemas.microsoft.com/office/powerpoint/2010/main" val="1268920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54A4-9AD3-0EEC-EF6E-2B43F7A11B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DD49F7-A566-4D24-19AE-2D376A608BFA}"/>
              </a:ext>
            </a:extLst>
          </p:cNvPr>
          <p:cNvSpPr>
            <a:spLocks noGrp="1"/>
          </p:cNvSpPr>
          <p:nvPr>
            <p:ph idx="1"/>
          </p:nvPr>
        </p:nvSpPr>
        <p:spPr/>
        <p:txBody>
          <a:bodyPr/>
          <a:lstStyle/>
          <a:p>
            <a:r>
              <a:rPr lang="en-GB"/>
              <a:t>Insufficient access to digital health care services could lead to missed diagnoses, poor treatment and health outcomes. Digital tools are there to enhance health care access especially for rural areas. The location of Sunrise residential care home is important because limited digital skills could mean delayed care. As technology is advancing remote calls are more common. If staff do not know how to use equipment and tools, there is delay in consultations and possible treatment with health professionals[Perm J, 2024].</a:t>
            </a:r>
          </a:p>
        </p:txBody>
      </p:sp>
    </p:spTree>
    <p:extLst>
      <p:ext uri="{BB962C8B-B14F-4D97-AF65-F5344CB8AC3E}">
        <p14:creationId xmlns:p14="http://schemas.microsoft.com/office/powerpoint/2010/main" val="1862102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C8E3D-CC4E-6C71-2A54-2C21C70A54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96878B-D34B-EE4A-F776-01191B85B98A}"/>
              </a:ext>
            </a:extLst>
          </p:cNvPr>
          <p:cNvSpPr>
            <a:spLocks noGrp="1"/>
          </p:cNvSpPr>
          <p:nvPr>
            <p:ph idx="1"/>
          </p:nvPr>
        </p:nvSpPr>
        <p:spPr/>
        <p:txBody>
          <a:bodyPr/>
          <a:lstStyle/>
          <a:p>
            <a:r>
              <a:rPr lang="en-GB"/>
              <a:t>Communication: There could be difficulty accessing digital services that can lead to poor safety of residents and burnout of care workers. There could be different digital systems that cannot be linked together making the data limited and hard care home administrators to transfer to one system [Health and Social Care Committee 2023]</a:t>
            </a:r>
          </a:p>
        </p:txBody>
      </p:sp>
    </p:spTree>
    <p:extLst>
      <p:ext uri="{BB962C8B-B14F-4D97-AF65-F5344CB8AC3E}">
        <p14:creationId xmlns:p14="http://schemas.microsoft.com/office/powerpoint/2010/main" val="1250804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AAFF-3441-CA20-31A5-7DEE036BFF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C9D07C-326D-4481-56DF-A7BF8BFC627E}"/>
              </a:ext>
            </a:extLst>
          </p:cNvPr>
          <p:cNvSpPr>
            <a:spLocks noGrp="1"/>
          </p:cNvSpPr>
          <p:nvPr>
            <p:ph idx="1"/>
          </p:nvPr>
        </p:nvSpPr>
        <p:spPr/>
        <p:txBody>
          <a:bodyPr/>
          <a:lstStyle/>
          <a:p>
            <a:r>
              <a:rPr lang="en-GB"/>
              <a:t>Different systems can interpret information differently making it hard for workers especially if digital skills are limited. Visiting health professionals could have different systems as well which could mean there is potential skills gap due to lack of proper structure of digital services between different systems or could be missing which restricts communication and teamwork [Health and Social Care committee, 2023]</a:t>
            </a:r>
          </a:p>
        </p:txBody>
      </p:sp>
    </p:spTree>
    <p:extLst>
      <p:ext uri="{BB962C8B-B14F-4D97-AF65-F5344CB8AC3E}">
        <p14:creationId xmlns:p14="http://schemas.microsoft.com/office/powerpoint/2010/main" val="3397095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6C01A-C030-6AF4-D69B-E703B7DA3F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A3B975-2B83-B813-BB8C-E7123A2CA852}"/>
              </a:ext>
            </a:extLst>
          </p:cNvPr>
          <p:cNvSpPr>
            <a:spLocks noGrp="1"/>
          </p:cNvSpPr>
          <p:nvPr>
            <p:ph idx="1"/>
          </p:nvPr>
        </p:nvSpPr>
        <p:spPr/>
        <p:txBody>
          <a:bodyPr/>
          <a:lstStyle/>
          <a:p>
            <a:r>
              <a:rPr lang="en-GB"/>
              <a:t>Teamwork: Amongst the staff it could make teamwork harder as care workers and nurses could face more pressure in handling a resident that does not want to communicate[Health and Social Committee 2023]. Communication is not good and can create uncertainty. </a:t>
            </a:r>
          </a:p>
        </p:txBody>
      </p:sp>
    </p:spTree>
    <p:extLst>
      <p:ext uri="{BB962C8B-B14F-4D97-AF65-F5344CB8AC3E}">
        <p14:creationId xmlns:p14="http://schemas.microsoft.com/office/powerpoint/2010/main" val="3964398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6FECD-8DD6-022B-9B8B-2DEF017D5C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5B987E-EC03-AAC5-365A-7B0C74063F10}"/>
              </a:ext>
            </a:extLst>
          </p:cNvPr>
          <p:cNvSpPr>
            <a:spLocks noGrp="1"/>
          </p:cNvSpPr>
          <p:nvPr>
            <p:ph idx="1"/>
          </p:nvPr>
        </p:nvSpPr>
        <p:spPr/>
        <p:txBody>
          <a:bodyPr/>
          <a:lstStyle/>
          <a:p>
            <a:r>
              <a:rPr lang="en-GB"/>
              <a:t>Time is wasted amongst the team try and figure out the digital tools when there is limited digital literacy. Information needed for each role in the team can take longer to find because technology is not being used, it takes longer to complete minor tasks.</a:t>
            </a:r>
          </a:p>
        </p:txBody>
      </p:sp>
    </p:spTree>
    <p:extLst>
      <p:ext uri="{BB962C8B-B14F-4D97-AF65-F5344CB8AC3E}">
        <p14:creationId xmlns:p14="http://schemas.microsoft.com/office/powerpoint/2010/main" val="2449162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D6210-BFEE-5FAE-BCEC-D63462D8F5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D21188-6E1F-08DB-F612-388DE0B9C398}"/>
              </a:ext>
            </a:extLst>
          </p:cNvPr>
          <p:cNvSpPr>
            <a:spLocks noGrp="1"/>
          </p:cNvSpPr>
          <p:nvPr>
            <p:ph idx="1"/>
          </p:nvPr>
        </p:nvSpPr>
        <p:spPr/>
        <p:txBody>
          <a:bodyPr/>
          <a:lstStyle/>
          <a:p>
            <a:pPr marL="0" indent="0">
              <a:buNone/>
            </a:pPr>
            <a:r>
              <a:rPr lang="en-GB" sz="1800" kern="100">
                <a:effectLst/>
                <a:latin typeface="Aptos" panose="020B0004020202020204" pitchFamily="34" charset="0"/>
                <a:ea typeface="Aptos" panose="020B0004020202020204" pitchFamily="34" charset="0"/>
                <a:cs typeface="Arial" panose="020B0604020202020204" pitchFamily="34" charset="0"/>
              </a:rPr>
              <a:t>Amongst the staff team without good digital skills, it is difficult to find out what others are doing which can be frustrating . Instead of being able  communicate directly </a:t>
            </a:r>
            <a:r>
              <a:rPr lang="en-GB" sz="1800" kern="100">
                <a:latin typeface="Aptos" panose="020B0004020202020204" pitchFamily="34" charset="0"/>
                <a:ea typeface="Aptos" panose="020B0004020202020204" pitchFamily="34" charset="0"/>
                <a:cs typeface="Arial" panose="020B0604020202020204" pitchFamily="34" charset="0"/>
              </a:rPr>
              <a:t>using digital tools like Microsoft Teams, members of staff may have to use manual methods. If tools can be used well it could have a positive impact on the team [Nikou S , De Revurer M, Kanafi M,2022] </a:t>
            </a:r>
            <a:endParaRPr lang="en-GB" sz="1800" kern="100">
              <a:effectLst/>
              <a:latin typeface="Aptos" panose="020B0004020202020204" pitchFamily="34" charset="0"/>
              <a:ea typeface="Aptos" panose="020B00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8587158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3C5C-8CE7-1C08-CB5C-C2C200925EB2}"/>
              </a:ext>
            </a:extLst>
          </p:cNvPr>
          <p:cNvSpPr>
            <a:spLocks noGrp="1"/>
          </p:cNvSpPr>
          <p:nvPr>
            <p:ph type="title"/>
          </p:nvPr>
        </p:nvSpPr>
        <p:spPr/>
        <p:txBody>
          <a:bodyPr>
            <a:normAutofit/>
          </a:bodyPr>
          <a:lstStyle/>
          <a:p>
            <a:endParaRPr lang="en-GB"/>
          </a:p>
        </p:txBody>
      </p:sp>
      <p:sp>
        <p:nvSpPr>
          <p:cNvPr id="3" name="Content Placeholder 2">
            <a:extLst>
              <a:ext uri="{FF2B5EF4-FFF2-40B4-BE49-F238E27FC236}">
                <a16:creationId xmlns:a16="http://schemas.microsoft.com/office/drawing/2014/main" id="{844B4086-E5ED-176F-D072-98926591DF7C}"/>
              </a:ext>
            </a:extLst>
          </p:cNvPr>
          <p:cNvSpPr>
            <a:spLocks noGrp="1"/>
          </p:cNvSpPr>
          <p:nvPr>
            <p:ph idx="1"/>
          </p:nvPr>
        </p:nvSpPr>
        <p:spPr/>
        <p:txBody>
          <a:bodyPr/>
          <a:lstStyle/>
          <a:p>
            <a:r>
              <a:rPr lang="en-GB"/>
              <a:t>Bibliography:</a:t>
            </a:r>
          </a:p>
          <a:p>
            <a:endParaRPr lang="en-GB"/>
          </a:p>
          <a:p>
            <a:r>
              <a:rPr lang="en-GB"/>
              <a:t>NHS England, 2024, Digital skills- health informatics competency standards, frameworks and tools for healthcare professionals,  </a:t>
            </a:r>
            <a:r>
              <a:rPr lang="en-GB">
                <a:hlinkClick r:id="rId2"/>
              </a:rPr>
              <a:t>https://www.england.nhs.uk/long-read/digital-skills-health-informatics-competency-standards-frameworks-and-tools-for-healthcare-professionals/</a:t>
            </a:r>
            <a:r>
              <a:rPr lang="en-GB"/>
              <a:t>,  [Accessed on 9th October 2025]</a:t>
            </a:r>
          </a:p>
        </p:txBody>
      </p:sp>
    </p:spTree>
    <p:extLst>
      <p:ext uri="{BB962C8B-B14F-4D97-AF65-F5344CB8AC3E}">
        <p14:creationId xmlns:p14="http://schemas.microsoft.com/office/powerpoint/2010/main" val="1090595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856C-2E9A-408E-B53F-8BB0BA6E9C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6F6A42-D991-D463-5796-F89BFFE050D3}"/>
              </a:ext>
            </a:extLst>
          </p:cNvPr>
          <p:cNvSpPr>
            <a:spLocks noGrp="1"/>
          </p:cNvSpPr>
          <p:nvPr>
            <p:ph idx="1"/>
          </p:nvPr>
        </p:nvSpPr>
        <p:spPr/>
        <p:txBody>
          <a:bodyPr/>
          <a:lstStyle/>
          <a:p>
            <a:r>
              <a:rPr lang="en-GB"/>
              <a:t>Whitfield G, Kispeter E, Hamblin K, Burns D, 2025, How the care workforce navigates the digital ‘skills gap’: problems and opportunities from policy to practice, </a:t>
            </a:r>
            <a:r>
              <a:rPr lang="en-GB">
                <a:hlinkClick r:id="rId2"/>
              </a:rPr>
              <a:t>https://pmc.ncbi.nlm.nih.gov/articles/PMC12058752/</a:t>
            </a:r>
            <a:r>
              <a:rPr lang="en-GB"/>
              <a:t> [Accessed  on 9th October 2025]</a:t>
            </a:r>
          </a:p>
          <a:p>
            <a:endParaRPr lang="en-GB"/>
          </a:p>
        </p:txBody>
      </p:sp>
    </p:spTree>
    <p:extLst>
      <p:ext uri="{BB962C8B-B14F-4D97-AF65-F5344CB8AC3E}">
        <p14:creationId xmlns:p14="http://schemas.microsoft.com/office/powerpoint/2010/main" val="735348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C5C11-6980-A1B4-BA3B-692C859A3A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C0D6BA-7700-889C-CC5D-16597BBEE8F9}"/>
              </a:ext>
            </a:extLst>
          </p:cNvPr>
          <p:cNvSpPr>
            <a:spLocks noGrp="1"/>
          </p:cNvSpPr>
          <p:nvPr>
            <p:ph idx="1"/>
          </p:nvPr>
        </p:nvSpPr>
        <p:spPr/>
        <p:txBody>
          <a:bodyPr/>
          <a:lstStyle/>
          <a:p>
            <a:pPr marL="0" indent="0">
              <a:buNone/>
            </a:pPr>
            <a:endParaRPr lang="en-GB"/>
          </a:p>
          <a:p>
            <a:r>
              <a:rPr lang="en-GB"/>
              <a:t>Health and Social Care Committee, 2023, Digital Transformation in the NHS, </a:t>
            </a:r>
            <a:r>
              <a:rPr lang="en-GB">
                <a:hlinkClick r:id="rId2"/>
              </a:rPr>
              <a:t>https://publications.parliament.uk/pa/cm5803/cmselect/cmhealth/223/report.html</a:t>
            </a:r>
            <a:r>
              <a:rPr lang="en-GB"/>
              <a:t>,  [Accessed on 10th October 2025]</a:t>
            </a:r>
          </a:p>
        </p:txBody>
      </p:sp>
    </p:spTree>
    <p:extLst>
      <p:ext uri="{BB962C8B-B14F-4D97-AF65-F5344CB8AC3E}">
        <p14:creationId xmlns:p14="http://schemas.microsoft.com/office/powerpoint/2010/main" val="12492056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1">
    <p:bg>
      <p:bgPr>
        <a:solidFill>
          <a:srgbClr val="EBEBEB"/>
        </a:solidFill>
        <a:effectLst/>
      </p:bgPr>
    </p:bg>
    <p:spTree>
      <p:nvGrpSpPr>
        <p:cNvPr id="1" name=""/>
        <p:cNvGrpSpPr/>
        <p:nvPr/>
      </p:nvGrpSpPr>
      <p:grpSpPr>
        <a:xfrm>
          <a:off x="0" y="0"/>
          <a:ext cx="0" cy="0"/>
          <a:chOff x="0" y="0"/>
          <a:chExt cx="0" cy="0"/>
        </a:xfrm>
      </p:grpSpPr>
      <p:pic>
        <p:nvPicPr>
          <p:cNvPr id="2" name="Picture 3" descr="Pink flowers and leaves on white background">
            <a:extLst>
              <a:ext uri="{FF2B5EF4-FFF2-40B4-BE49-F238E27FC236}">
                <a16:creationId xmlns:a16="http://schemas.microsoft.com/office/drawing/2014/main" id="{A40B346C-512D-0233-478E-5CE80EFDBCED}"/>
              </a:ext>
            </a:extLst>
          </p:cNvPr>
          <p:cNvPicPr>
            <a:picLocks noChangeAspect="1"/>
          </p:cNvPicPr>
          <p:nvPr/>
        </p:nvPicPr>
        <p:blipFill>
          <a:blip r:embed="rId2"/>
          <a:srcRect l="17605" r="12884"/>
          <a:stretch>
            <a:fillRect/>
          </a:stretch>
        </p:blipFill>
        <p:spPr>
          <a:xfrm>
            <a:off x="4743449" y="9"/>
            <a:ext cx="7448546" cy="6857990"/>
          </a:xfrm>
          <a:prstGeom prst="rect">
            <a:avLst/>
          </a:prstGeom>
          <a:noFill/>
          <a:ln cap="flat">
            <a:noFill/>
          </a:ln>
        </p:spPr>
      </p:pic>
      <p:sp>
        <p:nvSpPr>
          <p:cNvPr id="3" name="Title 1">
            <a:extLst>
              <a:ext uri="{FF2B5EF4-FFF2-40B4-BE49-F238E27FC236}">
                <a16:creationId xmlns:a16="http://schemas.microsoft.com/office/drawing/2014/main" id="{501D8D59-1C86-0D68-756F-1D508F869268}"/>
              </a:ext>
            </a:extLst>
          </p:cNvPr>
          <p:cNvSpPr txBox="1">
            <a:spLocks noGrp="1"/>
          </p:cNvSpPr>
          <p:nvPr>
            <p:ph type="ctrTitle"/>
          </p:nvPr>
        </p:nvSpPr>
        <p:spPr>
          <a:xfrm>
            <a:off x="914400" y="685800"/>
            <a:ext cx="2833140" cy="4249710"/>
          </a:xfrm>
        </p:spPr>
        <p:txBody>
          <a:bodyPr anchor="t">
            <a:normAutofit/>
          </a:bodyPr>
          <a:lstStyle/>
          <a:p>
            <a:endParaRPr lang="en-US"/>
          </a:p>
        </p:txBody>
      </p:sp>
      <p:sp>
        <p:nvSpPr>
          <p:cNvPr id="4" name="Subtitle 2">
            <a:extLst>
              <a:ext uri="{FF2B5EF4-FFF2-40B4-BE49-F238E27FC236}">
                <a16:creationId xmlns:a16="http://schemas.microsoft.com/office/drawing/2014/main" id="{022D6781-557A-B343-909C-5BC6E0904884}"/>
              </a:ext>
            </a:extLst>
          </p:cNvPr>
          <p:cNvSpPr txBox="1">
            <a:spLocks noGrp="1"/>
          </p:cNvSpPr>
          <p:nvPr>
            <p:ph type="subTitle" idx="1"/>
          </p:nvPr>
        </p:nvSpPr>
        <p:spPr>
          <a:xfrm>
            <a:off x="4069829" y="685800"/>
            <a:ext cx="6640647" cy="860532"/>
          </a:xfrm>
        </p:spPr>
        <p:txBody>
          <a:bodyPr anchor="ctr"/>
          <a:lstStyle/>
          <a:p>
            <a:pPr lvl="0"/>
            <a:r>
              <a:rPr lang="en-GB"/>
              <a:t>DIGITAL SAFETY AND CONFIDENTIALITY</a:t>
            </a:r>
          </a:p>
          <a:p>
            <a:pPr lvl="0"/>
            <a:endParaRPr lang="en-GB"/>
          </a:p>
        </p:txBody>
      </p:sp>
      <p:pic>
        <p:nvPicPr>
          <p:cNvPr id="5" name="Picture 5" descr="A poster of an old couple&#10;&#10;AI-generated content may be incorrect.">
            <a:extLst>
              <a:ext uri="{FF2B5EF4-FFF2-40B4-BE49-F238E27FC236}">
                <a16:creationId xmlns:a16="http://schemas.microsoft.com/office/drawing/2014/main" id="{9EFC7CD3-15C4-A68D-C06F-DF41F22BF738}"/>
              </a:ext>
            </a:extLst>
          </p:cNvPr>
          <p:cNvPicPr>
            <a:picLocks noChangeAspect="1"/>
          </p:cNvPicPr>
          <p:nvPr/>
        </p:nvPicPr>
        <p:blipFill>
          <a:blip r:embed="rId3"/>
          <a:stretch>
            <a:fillRect/>
          </a:stretch>
        </p:blipFill>
        <p:spPr>
          <a:xfrm>
            <a:off x="457200" y="428625"/>
            <a:ext cx="4144783" cy="6217170"/>
          </a:xfrm>
          <a:prstGeom prst="rect">
            <a:avLst/>
          </a:prstGeom>
          <a:noFill/>
          <a:ln cap="flat">
            <a:noFill/>
          </a:ln>
        </p:spPr>
      </p:pic>
      <p:sp>
        <p:nvSpPr>
          <p:cNvPr id="6" name="TextBox 6">
            <a:extLst>
              <a:ext uri="{FF2B5EF4-FFF2-40B4-BE49-F238E27FC236}">
                <a16:creationId xmlns:a16="http://schemas.microsoft.com/office/drawing/2014/main" id="{45F5E0E9-FF99-4CDE-92E1-43871E0F8A31}"/>
              </a:ext>
            </a:extLst>
          </p:cNvPr>
          <p:cNvSpPr txBox="1"/>
          <p:nvPr/>
        </p:nvSpPr>
        <p:spPr>
          <a:xfrm>
            <a:off x="6580680" y="1361669"/>
            <a:ext cx="635582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CHECKLIST FOR SUNRISE CARE HOME </a:t>
            </a:r>
          </a:p>
        </p:txBody>
      </p:sp>
    </p:spTree>
    <p:extLst>
      <p:ext uri="{BB962C8B-B14F-4D97-AF65-F5344CB8AC3E}">
        <p14:creationId xmlns:p14="http://schemas.microsoft.com/office/powerpoint/2010/main" val="552761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0AF0-7AB8-D5C3-20A1-0794B8A2C118}"/>
              </a:ext>
            </a:extLst>
          </p:cNvPr>
          <p:cNvSpPr txBox="1">
            <a:spLocks noGrp="1"/>
          </p:cNvSpPr>
          <p:nvPr>
            <p:ph type="title"/>
          </p:nvPr>
        </p:nvSpPr>
        <p:spPr>
          <a:xfrm>
            <a:off x="677332" y="609603"/>
            <a:ext cx="8596667" cy="1320795"/>
          </a:xfrm>
        </p:spPr>
        <p:txBody>
          <a:bodyPr/>
          <a:lstStyle/>
          <a:p>
            <a:pPr lvl="0"/>
            <a:r>
              <a:rPr lang="en-GB" sz="2400"/>
              <a:t>         SECURE LOGINS AND ACCESS CONTROL</a:t>
            </a:r>
          </a:p>
        </p:txBody>
      </p:sp>
      <p:sp>
        <p:nvSpPr>
          <p:cNvPr id="3" name="Content Placeholder 2">
            <a:extLst>
              <a:ext uri="{FF2B5EF4-FFF2-40B4-BE49-F238E27FC236}">
                <a16:creationId xmlns:a16="http://schemas.microsoft.com/office/drawing/2014/main" id="{8577446B-A85E-8510-2126-AA49BEB7DE39}"/>
              </a:ext>
            </a:extLst>
          </p:cNvPr>
          <p:cNvSpPr txBox="1">
            <a:spLocks noGrp="1"/>
          </p:cNvSpPr>
          <p:nvPr>
            <p:ph idx="1"/>
          </p:nvPr>
        </p:nvSpPr>
        <p:spPr>
          <a:xfrm>
            <a:off x="1138574" y="2174927"/>
            <a:ext cx="9914857" cy="4123322"/>
          </a:xfrm>
        </p:spPr>
        <p:txBody>
          <a:bodyPr/>
          <a:lstStyle/>
          <a:p>
            <a:pPr lvl="0"/>
            <a:r>
              <a:rPr lang="en-GB"/>
              <a:t>1.</a:t>
            </a:r>
            <a:r>
              <a:rPr lang="en-GB" sz="2400"/>
              <a:t>Strong password policy ( 12 characters,no reuse )</a:t>
            </a:r>
          </a:p>
          <a:p>
            <a:pPr lvl="0"/>
            <a:r>
              <a:rPr lang="en-GB" sz="2400"/>
              <a:t>2.Automatic screen lock ( after inactivity) </a:t>
            </a:r>
          </a:p>
          <a:p>
            <a:pPr lvl="0"/>
            <a:r>
              <a:rPr lang="en-GB" sz="2400"/>
              <a:t>3.Deactivate accounts ( when changing the role)  </a:t>
            </a:r>
          </a:p>
          <a:p>
            <a:pPr lvl="0"/>
            <a:r>
              <a:rPr lang="en-GB" sz="2400"/>
              <a:t>4. Use Personal account’s ( don’t share login’s) </a:t>
            </a:r>
          </a:p>
          <a:p>
            <a:pPr lvl="0"/>
            <a:endParaRPr lang="en-GB" sz="2400"/>
          </a:p>
          <a:p>
            <a:pPr marL="0" lvl="0" indent="0">
              <a:buNone/>
            </a:pPr>
            <a:r>
              <a:rPr lang="en-GB" sz="2400"/>
              <a:t>   </a:t>
            </a:r>
            <a:endParaRPr lang="en-GB"/>
          </a:p>
        </p:txBody>
      </p:sp>
    </p:spTree>
    <p:extLst>
      <p:ext uri="{BB962C8B-B14F-4D97-AF65-F5344CB8AC3E}">
        <p14:creationId xmlns:p14="http://schemas.microsoft.com/office/powerpoint/2010/main" val="1176455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F29C2-7253-E873-55E5-DBF2E7CAC053}"/>
              </a:ext>
            </a:extLst>
          </p:cNvPr>
          <p:cNvSpPr txBox="1">
            <a:spLocks noGrp="1"/>
          </p:cNvSpPr>
          <p:nvPr>
            <p:ph type="title"/>
          </p:nvPr>
        </p:nvSpPr>
        <p:spPr>
          <a:xfrm>
            <a:off x="677332" y="609603"/>
            <a:ext cx="8596667" cy="1320795"/>
          </a:xfrm>
        </p:spPr>
        <p:txBody>
          <a:bodyPr/>
          <a:lstStyle/>
          <a:p>
            <a:pPr lvl="0"/>
            <a:r>
              <a:rPr lang="en-GB" sz="3200"/>
              <a:t>EMAIL AND COMMUNICATION SAFETY</a:t>
            </a:r>
          </a:p>
        </p:txBody>
      </p:sp>
      <p:sp>
        <p:nvSpPr>
          <p:cNvPr id="3" name="Content Placeholder 2">
            <a:extLst>
              <a:ext uri="{FF2B5EF4-FFF2-40B4-BE49-F238E27FC236}">
                <a16:creationId xmlns:a16="http://schemas.microsoft.com/office/drawing/2014/main" id="{E4B44498-6467-CE10-DCF5-DA3E6B4D57D2}"/>
              </a:ext>
            </a:extLst>
          </p:cNvPr>
          <p:cNvSpPr txBox="1">
            <a:spLocks noGrp="1"/>
          </p:cNvSpPr>
          <p:nvPr>
            <p:ph idx="1"/>
          </p:nvPr>
        </p:nvSpPr>
        <p:spPr>
          <a:xfrm>
            <a:off x="677332" y="2160590"/>
            <a:ext cx="8596667" cy="3880768"/>
          </a:xfrm>
        </p:spPr>
        <p:txBody>
          <a:bodyPr/>
          <a:lstStyle/>
          <a:p>
            <a:pPr lvl="0">
              <a:lnSpc>
                <a:spcPct val="90000"/>
              </a:lnSpc>
            </a:pPr>
            <a:r>
              <a:rPr lang="en-GB" sz="2400"/>
              <a:t>1.</a:t>
            </a:r>
            <a:r>
              <a:rPr lang="en-GB" sz="2400" b="1"/>
              <a:t>Encrypt emails with resident date ( for example when sending to a doctor or any other places )</a:t>
            </a:r>
          </a:p>
          <a:p>
            <a:pPr lvl="0">
              <a:lnSpc>
                <a:spcPct val="90000"/>
              </a:lnSpc>
            </a:pPr>
            <a:r>
              <a:rPr lang="en-GB" sz="2400" b="1"/>
              <a:t>2. Do not include indentifiers in subject lines .</a:t>
            </a:r>
          </a:p>
          <a:p>
            <a:pPr lvl="0">
              <a:lnSpc>
                <a:spcPct val="90000"/>
              </a:lnSpc>
            </a:pPr>
            <a:r>
              <a:rPr lang="en-GB" sz="2400" b="1"/>
              <a:t>3.Access -Only specific person can edit or view the documents </a:t>
            </a:r>
          </a:p>
          <a:p>
            <a:pPr lvl="0">
              <a:lnSpc>
                <a:spcPct val="90000"/>
              </a:lnSpc>
            </a:pPr>
            <a:r>
              <a:rPr lang="en-GB" sz="2400" b="1"/>
              <a:t>4.Block dangerous files and documents </a:t>
            </a:r>
          </a:p>
          <a:p>
            <a:pPr lvl="0">
              <a:lnSpc>
                <a:spcPct val="90000"/>
              </a:lnSpc>
            </a:pPr>
            <a:r>
              <a:rPr lang="en-GB" sz="2400" b="1"/>
              <a:t>5.Regular Staff training (For cyber Attacks )</a:t>
            </a:r>
          </a:p>
          <a:p>
            <a:pPr lvl="0">
              <a:lnSpc>
                <a:spcPct val="90000"/>
              </a:lnSpc>
            </a:pPr>
            <a:r>
              <a:rPr lang="en-GB" sz="2400" b="1"/>
              <a:t>6.Make sure you know who u sending the email to if you can please use secure messaging sysystem </a:t>
            </a:r>
          </a:p>
        </p:txBody>
      </p:sp>
    </p:spTree>
    <p:extLst>
      <p:ext uri="{BB962C8B-B14F-4D97-AF65-F5344CB8AC3E}">
        <p14:creationId xmlns:p14="http://schemas.microsoft.com/office/powerpoint/2010/main" val="31485781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D5E6B-F498-41C8-320B-1DB5AE24425A}"/>
              </a:ext>
            </a:extLst>
          </p:cNvPr>
          <p:cNvSpPr txBox="1">
            <a:spLocks noGrp="1"/>
          </p:cNvSpPr>
          <p:nvPr>
            <p:ph type="title"/>
          </p:nvPr>
        </p:nvSpPr>
        <p:spPr>
          <a:xfrm>
            <a:off x="269821" y="590665"/>
            <a:ext cx="11572408" cy="1329007"/>
          </a:xfrm>
        </p:spPr>
        <p:txBody>
          <a:bodyPr/>
          <a:lstStyle/>
          <a:p>
            <a:pPr lvl="0"/>
            <a:r>
              <a:rPr lang="en-GB" sz="3200"/>
              <a:t>SAFE DOCUMENT STORAGE AND HANDLING</a:t>
            </a:r>
          </a:p>
        </p:txBody>
      </p:sp>
      <p:sp>
        <p:nvSpPr>
          <p:cNvPr id="3" name="Content Placeholder 2">
            <a:extLst>
              <a:ext uri="{FF2B5EF4-FFF2-40B4-BE49-F238E27FC236}">
                <a16:creationId xmlns:a16="http://schemas.microsoft.com/office/drawing/2014/main" id="{15F591A0-F3AE-4A22-204D-E94A74F6136E}"/>
              </a:ext>
            </a:extLst>
          </p:cNvPr>
          <p:cNvSpPr txBox="1">
            <a:spLocks noGrp="1"/>
          </p:cNvSpPr>
          <p:nvPr>
            <p:ph idx="1"/>
          </p:nvPr>
        </p:nvSpPr>
        <p:spPr>
          <a:xfrm>
            <a:off x="677332" y="2160590"/>
            <a:ext cx="8596667" cy="3880768"/>
          </a:xfrm>
        </p:spPr>
        <p:txBody>
          <a:bodyPr/>
          <a:lstStyle/>
          <a:p>
            <a:pPr lvl="0"/>
            <a:r>
              <a:rPr lang="en-GB" sz="1700"/>
              <a:t>1</a:t>
            </a:r>
            <a:r>
              <a:rPr lang="en-GB" sz="2200"/>
              <a:t>.</a:t>
            </a:r>
            <a:r>
              <a:rPr lang="en-GB" sz="2200" b="1"/>
              <a:t>Regular backups ( make sure to have a copy of everything ) </a:t>
            </a:r>
          </a:p>
          <a:p>
            <a:pPr lvl="0"/>
            <a:r>
              <a:rPr lang="en-GB" sz="2200" b="1"/>
              <a:t>2.Encryption ( u can store your files , reports or u can do it at rest )</a:t>
            </a:r>
          </a:p>
          <a:p>
            <a:pPr lvl="0"/>
            <a:r>
              <a:rPr lang="en-GB" sz="2200" b="1"/>
              <a:t>3.shredding ( get rid of the documents you no longer need either the files or physical paper records )</a:t>
            </a:r>
          </a:p>
          <a:p>
            <a:pPr lvl="0"/>
            <a:r>
              <a:rPr lang="en-GB" sz="2200" b="1"/>
              <a:t>4.Tracking ( always track who had access or edited the documents and all  of the changes they did ) </a:t>
            </a:r>
          </a:p>
          <a:p>
            <a:pPr lvl="0"/>
            <a:r>
              <a:rPr lang="en-GB" sz="2200" b="1"/>
              <a:t>5. Restric access for files system (make sure who can have the delete permissions).</a:t>
            </a:r>
            <a:endParaRPr lang="en-GB" sz="1700"/>
          </a:p>
        </p:txBody>
      </p:sp>
    </p:spTree>
    <p:extLst>
      <p:ext uri="{BB962C8B-B14F-4D97-AF65-F5344CB8AC3E}">
        <p14:creationId xmlns:p14="http://schemas.microsoft.com/office/powerpoint/2010/main" val="4148633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96121-6A9B-787F-FAE3-843324A1375E}"/>
              </a:ext>
            </a:extLst>
          </p:cNvPr>
          <p:cNvSpPr txBox="1">
            <a:spLocks noGrp="1"/>
          </p:cNvSpPr>
          <p:nvPr>
            <p:ph type="title"/>
          </p:nvPr>
        </p:nvSpPr>
        <p:spPr>
          <a:xfrm>
            <a:off x="559210" y="590665"/>
            <a:ext cx="10625245" cy="1329007"/>
          </a:xfrm>
        </p:spPr>
        <p:txBody>
          <a:bodyPr/>
          <a:lstStyle/>
          <a:p>
            <a:pPr lvl="0"/>
            <a:r>
              <a:rPr lang="en-GB" sz="2800"/>
              <a:t>PATIENT CONFIDENTIALITY AND GOVERNANCE</a:t>
            </a:r>
          </a:p>
        </p:txBody>
      </p:sp>
      <p:sp>
        <p:nvSpPr>
          <p:cNvPr id="3" name="Content Placeholder 2">
            <a:extLst>
              <a:ext uri="{FF2B5EF4-FFF2-40B4-BE49-F238E27FC236}">
                <a16:creationId xmlns:a16="http://schemas.microsoft.com/office/drawing/2014/main" id="{857AADA5-7E7C-16C9-0B22-35EFE1B5952A}"/>
              </a:ext>
            </a:extLst>
          </p:cNvPr>
          <p:cNvSpPr txBox="1">
            <a:spLocks noGrp="1"/>
          </p:cNvSpPr>
          <p:nvPr>
            <p:ph idx="1"/>
          </p:nvPr>
        </p:nvSpPr>
        <p:spPr>
          <a:xfrm>
            <a:off x="677332" y="2160590"/>
            <a:ext cx="8596667" cy="3880768"/>
          </a:xfrm>
        </p:spPr>
        <p:txBody>
          <a:bodyPr/>
          <a:lstStyle/>
          <a:p>
            <a:pPr lvl="0"/>
            <a:r>
              <a:rPr lang="en-GB" sz="2200" b="1"/>
              <a:t>1.Adopt to follow confidentiality frameworks ( access only what neededor required for care)</a:t>
            </a:r>
          </a:p>
          <a:p>
            <a:pPr lvl="0"/>
            <a:r>
              <a:rPr lang="en-GB" sz="2200" b="1"/>
              <a:t>2.Train staff and have all sign confidentiality agreements </a:t>
            </a:r>
          </a:p>
          <a:p>
            <a:pPr lvl="0"/>
            <a:r>
              <a:rPr lang="en-GB" sz="2200" b="1"/>
              <a:t>3.Make sure all the residents know how their data is used and shared and what is it for .</a:t>
            </a:r>
          </a:p>
          <a:p>
            <a:pPr lvl="0"/>
            <a:r>
              <a:rPr lang="en-GB" sz="2200" b="1"/>
              <a:t>4.Gain consent before sharing data </a:t>
            </a:r>
          </a:p>
          <a:p>
            <a:pPr lvl="0"/>
            <a:r>
              <a:rPr lang="en-GB" sz="2200" b="1"/>
              <a:t>5.Approval for unusual request ( if someone out of the remit ask to see data always make sure you have require permission ).</a:t>
            </a:r>
          </a:p>
        </p:txBody>
      </p:sp>
    </p:spTree>
    <p:extLst>
      <p:ext uri="{BB962C8B-B14F-4D97-AF65-F5344CB8AC3E}">
        <p14:creationId xmlns:p14="http://schemas.microsoft.com/office/powerpoint/2010/main" val="14894236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B7D5-56D9-CE1F-D891-FCDB75AD06DC}"/>
              </a:ext>
            </a:extLst>
          </p:cNvPr>
          <p:cNvSpPr txBox="1">
            <a:spLocks noGrp="1"/>
          </p:cNvSpPr>
          <p:nvPr>
            <p:ph type="title"/>
          </p:nvPr>
        </p:nvSpPr>
        <p:spPr>
          <a:xfrm>
            <a:off x="899412" y="500725"/>
            <a:ext cx="12191996" cy="1329007"/>
          </a:xfrm>
        </p:spPr>
        <p:txBody>
          <a:bodyPr/>
          <a:lstStyle/>
          <a:p>
            <a:pPr lvl="0"/>
            <a:r>
              <a:rPr lang="en-GB"/>
              <a:t>APPLICATION TO SUNRISE CAREHOME </a:t>
            </a:r>
          </a:p>
        </p:txBody>
      </p:sp>
      <p:sp>
        <p:nvSpPr>
          <p:cNvPr id="3" name="Content Placeholder 2">
            <a:extLst>
              <a:ext uri="{FF2B5EF4-FFF2-40B4-BE49-F238E27FC236}">
                <a16:creationId xmlns:a16="http://schemas.microsoft.com/office/drawing/2014/main" id="{ECA2BD73-0926-9B9D-6B0E-7525682AD53A}"/>
              </a:ext>
            </a:extLst>
          </p:cNvPr>
          <p:cNvSpPr txBox="1">
            <a:spLocks noGrp="1"/>
          </p:cNvSpPr>
          <p:nvPr>
            <p:ph idx="1"/>
          </p:nvPr>
        </p:nvSpPr>
        <p:spPr>
          <a:xfrm>
            <a:off x="677332" y="2160590"/>
            <a:ext cx="8596667" cy="3880768"/>
          </a:xfrm>
        </p:spPr>
        <p:txBody>
          <a:bodyPr/>
          <a:lstStyle/>
          <a:p>
            <a:pPr marL="0" lvl="0" indent="0">
              <a:lnSpc>
                <a:spcPct val="80000"/>
              </a:lnSpc>
              <a:buNone/>
            </a:pPr>
            <a:r>
              <a:rPr lang="en-GB" sz="2200" b="1"/>
              <a:t>1.When you leave your shift your login is disabled immediately so no one can gain access .</a:t>
            </a:r>
          </a:p>
          <a:p>
            <a:pPr marL="0" lvl="0" indent="0">
              <a:lnSpc>
                <a:spcPct val="80000"/>
              </a:lnSpc>
              <a:buNone/>
            </a:pPr>
            <a:r>
              <a:rPr lang="en-GB" sz="2200" b="1"/>
              <a:t>2.If anybody needs to access records , they must have approval from the care manager .</a:t>
            </a:r>
          </a:p>
          <a:p>
            <a:pPr marL="0" lvl="0" indent="0">
              <a:lnSpc>
                <a:spcPct val="80000"/>
              </a:lnSpc>
              <a:buNone/>
            </a:pPr>
            <a:r>
              <a:rPr lang="en-GB" sz="2200" b="1"/>
              <a:t>3.When you email to a gp or any other doctor about the resident  please do not include full name or birthdate in the subject </a:t>
            </a:r>
          </a:p>
          <a:p>
            <a:pPr marL="0" lvl="0" indent="0">
              <a:lnSpc>
                <a:spcPct val="80000"/>
              </a:lnSpc>
              <a:buNone/>
            </a:pPr>
            <a:r>
              <a:rPr lang="en-GB" sz="2200" b="1"/>
              <a:t>4.Sensitive records are stored in secure folder and only a senior staff got access to it .</a:t>
            </a:r>
          </a:p>
          <a:p>
            <a:pPr marL="0" lvl="0" indent="0">
              <a:lnSpc>
                <a:spcPct val="80000"/>
              </a:lnSpc>
              <a:buNone/>
            </a:pPr>
            <a:r>
              <a:rPr lang="en-GB" sz="2200" b="1"/>
              <a:t>5.The data protection officer will check the audit logs to see if any staff accessed the records  outside of care home .</a:t>
            </a:r>
          </a:p>
        </p:txBody>
      </p:sp>
    </p:spTree>
    <p:extLst>
      <p:ext uri="{BB962C8B-B14F-4D97-AF65-F5344CB8AC3E}">
        <p14:creationId xmlns:p14="http://schemas.microsoft.com/office/powerpoint/2010/main" val="15960796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6D15C-A41F-232A-476C-98388AF6A530}"/>
              </a:ext>
            </a:extLst>
          </p:cNvPr>
          <p:cNvSpPr txBox="1">
            <a:spLocks noGrp="1"/>
          </p:cNvSpPr>
          <p:nvPr>
            <p:ph type="title"/>
          </p:nvPr>
        </p:nvSpPr>
        <p:spPr>
          <a:xfrm>
            <a:off x="149906" y="590665"/>
            <a:ext cx="12296933" cy="1329007"/>
          </a:xfrm>
        </p:spPr>
        <p:txBody>
          <a:bodyPr/>
          <a:lstStyle/>
          <a:p>
            <a:pPr lvl="0"/>
            <a:r>
              <a:rPr lang="en-GB"/>
              <a:t>RESEARCH PROCESS ANREFERENCES </a:t>
            </a:r>
          </a:p>
        </p:txBody>
      </p:sp>
      <p:sp>
        <p:nvSpPr>
          <p:cNvPr id="3" name="Content Placeholder 2">
            <a:extLst>
              <a:ext uri="{FF2B5EF4-FFF2-40B4-BE49-F238E27FC236}">
                <a16:creationId xmlns:a16="http://schemas.microsoft.com/office/drawing/2014/main" id="{A9896D73-7D80-AC14-7DEC-61101E9BCCA1}"/>
              </a:ext>
            </a:extLst>
          </p:cNvPr>
          <p:cNvSpPr txBox="1">
            <a:spLocks noGrp="1"/>
          </p:cNvSpPr>
          <p:nvPr>
            <p:ph idx="1"/>
          </p:nvPr>
        </p:nvSpPr>
        <p:spPr>
          <a:xfrm>
            <a:off x="677332" y="2160590"/>
            <a:ext cx="8596667" cy="3880768"/>
          </a:xfrm>
        </p:spPr>
        <p:txBody>
          <a:bodyPr/>
          <a:lstStyle/>
          <a:p>
            <a:pPr lvl="0"/>
            <a:r>
              <a:rPr lang="en-GB"/>
              <a:t>NHS-(N/D/transform.England.nhs.uk/using digital services in your care home ) accessed 11/10/2025.</a:t>
            </a:r>
          </a:p>
          <a:p>
            <a:pPr lvl="0"/>
            <a:r>
              <a:rPr lang="en-GB"/>
              <a:t>Hcpc (  introduction to confidentiality /01/09/2024 /hcpc-uk-org.) accessed 11/10/2025)</a:t>
            </a:r>
          </a:p>
          <a:p>
            <a:pPr lvl="0"/>
            <a:r>
              <a:rPr lang="en-GB"/>
              <a:t>Youtube (n.t.b.o.m/the hidden risk of email communication in healthcare /2024/URL:</a:t>
            </a:r>
            <a:r>
              <a:rPr lang="en-GB">
                <a:hlinkClick r:id="rId2">
                  <a:extLst>
                    <a:ext uri="{A12FA001-AC4F-418D-AE19-62706E023703}">
                      <ahyp:hlinkClr xmlns:ahyp="http://schemas.microsoft.com/office/drawing/2018/hyperlinkcolor" val="tx"/>
                    </a:ext>
                  </a:extLst>
                </a:hlinkClick>
              </a:rPr>
              <a:t>The Hidden Risks of Email Communication in Healthcare – YouTube</a:t>
            </a:r>
            <a:r>
              <a:rPr lang="en-GB"/>
              <a:t>)</a:t>
            </a:r>
          </a:p>
          <a:p>
            <a:pPr lvl="0"/>
            <a:endParaRPr lang="en-GB"/>
          </a:p>
          <a:p>
            <a:pPr lvl="0"/>
            <a:endParaRPr lang="en-GB"/>
          </a:p>
          <a:p>
            <a:pPr lvl="0"/>
            <a:endParaRPr lang="en-GB"/>
          </a:p>
        </p:txBody>
      </p:sp>
    </p:spTree>
    <p:extLst>
      <p:ext uri="{BB962C8B-B14F-4D97-AF65-F5344CB8AC3E}">
        <p14:creationId xmlns:p14="http://schemas.microsoft.com/office/powerpoint/2010/main" val="2276773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38</Slides>
  <Notes>1</Notes>
  <HiddenSlides>0</HiddenSlides>
  <ScaleCrop>false</ScaleCrop>
  <HeadingPairs>
    <vt:vector size="4" baseType="variant">
      <vt:variant>
        <vt:lpstr>Theme</vt:lpstr>
      </vt:variant>
      <vt:variant>
        <vt:i4>4</vt:i4>
      </vt:variant>
      <vt:variant>
        <vt:lpstr>Slide Titles</vt:lpstr>
      </vt:variant>
      <vt:variant>
        <vt:i4>38</vt:i4>
      </vt:variant>
    </vt:vector>
  </HeadingPairs>
  <TitlesOfParts>
    <vt:vector size="42" baseType="lpstr">
      <vt:lpstr>Ion Boardroom</vt:lpstr>
      <vt:lpstr>Facet</vt:lpstr>
      <vt:lpstr>Office Theme</vt:lpstr>
      <vt:lpstr>Facet</vt:lpstr>
      <vt:lpstr>Digital Skills and Research Methods LCHS4007</vt:lpstr>
      <vt:lpstr>Introduction: Sunrise Residential Care Home</vt:lpstr>
      <vt:lpstr>Overview of my task</vt:lpstr>
      <vt:lpstr>Impacts: Benefits and Limitations</vt:lpstr>
      <vt:lpstr>Impact of using digital tools (MS EXCEL) on sunrise care home workers:</vt:lpstr>
      <vt:lpstr>Conclusion</vt:lpstr>
      <vt:lpstr>Reference list:</vt:lpstr>
      <vt:lpstr>Digital skills and research methods  LCHS4007 Group presentation  </vt:lpstr>
      <vt:lpstr>INTRODUCTION </vt:lpstr>
      <vt:lpstr>PowerPoint Presentation</vt:lpstr>
      <vt:lpstr>Explanation of one of the main key features beneficial to Sunrise Residential Care Home.</vt:lpstr>
      <vt:lpstr>Benefits of using Microsoft teams in Sunrise Residential Care Home</vt:lpstr>
      <vt:lpstr>Limitations of using Microsoft Teams in Sunrise Residential Home </vt:lpstr>
      <vt:lpstr>Evaluation </vt:lpstr>
      <vt:lpstr>Conclusion</vt:lpstr>
      <vt:lpstr>References </vt:lpstr>
      <vt:lpstr>Group Presentation  </vt:lpstr>
      <vt:lpstr>Objective e xplain the impact of limited digital skills (digital literacy)  Among staff in the sunrise residential care home. Consider how this may affect care delivery, communication and teamworking.  </vt:lpstr>
      <vt:lpstr>What are digital skills and how can they be used?</vt:lpstr>
      <vt:lpstr>How does the limited digital skills affect Sunrise residential care home?</vt:lpstr>
      <vt:lpstr>Impacts on care delivery, communication and teamwork in Sunrise  residential care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SECURE LOGINS AND ACCESS CONTROL</vt:lpstr>
      <vt:lpstr>EMAIL AND COMMUNICATION SAFETY</vt:lpstr>
      <vt:lpstr>SAFE DOCUMENT STORAGE AND HANDLING</vt:lpstr>
      <vt:lpstr>PATIENT CONFIDENTIALITY AND GOVERNANCE</vt:lpstr>
      <vt:lpstr>APPLICATION TO SUNRISE CAREHOME </vt:lpstr>
      <vt:lpstr>RESEARCH PROCESS ANREFERENCES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Annim Darko (2242612)</dc:creator>
  <cp:revision>8</cp:revision>
  <dcterms:created xsi:type="dcterms:W3CDTF">2025-10-01T16:05:18Z</dcterms:created>
  <dcterms:modified xsi:type="dcterms:W3CDTF">2025-10-12T19:05:50Z</dcterms:modified>
</cp:coreProperties>
</file>