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Default Extension="xlsx" ContentType="application/vnd.openxmlformats-officedocument.spreadsheetml.sheet"/>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charts/chart1.xml" ContentType="application/vnd.openxmlformats-officedocument.drawingml.char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diagrams/quickStyle1.xml" ContentType="application/vnd.openxmlformats-officedocument.drawingml.diagramStyle+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7"/>
  </p:notesMasterIdLst>
  <p:handoutMasterIdLst>
    <p:handoutMasterId r:id="rId68"/>
  </p:handoutMasterIdLst>
  <p:sldIdLst>
    <p:sldId id="256" r:id="rId2"/>
    <p:sldId id="269" r:id="rId3"/>
    <p:sldId id="257" r:id="rId4"/>
    <p:sldId id="258" r:id="rId5"/>
    <p:sldId id="265" r:id="rId6"/>
    <p:sldId id="266" r:id="rId7"/>
    <p:sldId id="270" r:id="rId8"/>
    <p:sldId id="271" r:id="rId9"/>
    <p:sldId id="259" r:id="rId10"/>
    <p:sldId id="260" r:id="rId11"/>
    <p:sldId id="261" r:id="rId12"/>
    <p:sldId id="262" r:id="rId13"/>
    <p:sldId id="263" r:id="rId14"/>
    <p:sldId id="264" r:id="rId15"/>
    <p:sldId id="321"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6" r:id="rId38"/>
    <p:sldId id="297" r:id="rId39"/>
    <p:sldId id="298" r:id="rId40"/>
    <p:sldId id="299" r:id="rId41"/>
    <p:sldId id="300" r:id="rId42"/>
    <p:sldId id="301" r:id="rId43"/>
    <p:sldId id="302" r:id="rId44"/>
    <p:sldId id="303" r:id="rId45"/>
    <p:sldId id="305" r:id="rId46"/>
    <p:sldId id="306" r:id="rId47"/>
    <p:sldId id="307" r:id="rId48"/>
    <p:sldId id="308" r:id="rId49"/>
    <p:sldId id="309" r:id="rId50"/>
    <p:sldId id="310" r:id="rId51"/>
    <p:sldId id="311" r:id="rId52"/>
    <p:sldId id="314" r:id="rId53"/>
    <p:sldId id="315" r:id="rId54"/>
    <p:sldId id="316" r:id="rId55"/>
    <p:sldId id="319" r:id="rId56"/>
    <p:sldId id="320" r:id="rId57"/>
    <p:sldId id="322" r:id="rId58"/>
    <p:sldId id="323" r:id="rId59"/>
    <p:sldId id="324" r:id="rId60"/>
    <p:sldId id="325" r:id="rId61"/>
    <p:sldId id="326" r:id="rId62"/>
    <p:sldId id="327" r:id="rId63"/>
    <p:sldId id="328" r:id="rId64"/>
    <p:sldId id="329" r:id="rId65"/>
    <p:sldId id="330" r:id="rId6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55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chart>
    <c:autoTitleDeleted val="1"/>
    <c:plotArea>
      <c:layout/>
      <c:pieChart>
        <c:varyColors val="1"/>
        <c:ser>
          <c:idx val="0"/>
          <c:order val="0"/>
          <c:tx>
            <c:strRef>
              <c:f>Sheet1!$B$1</c:f>
              <c:strCache>
                <c:ptCount val="1"/>
                <c:pt idx="0">
                  <c:v>Sales</c:v>
                </c:pt>
              </c:strCache>
            </c:strRef>
          </c:tx>
          <c:dLbls>
            <c:txPr>
              <a:bodyPr/>
              <a:lstStyle/>
              <a:p>
                <a:pPr>
                  <a:defRPr lang="en-GB"/>
                </a:pPr>
                <a:endParaRPr lang="en-US"/>
              </a:p>
            </c:txPr>
            <c:showPercent val="1"/>
            <c:showLeaderLines val="1"/>
          </c:dLbls>
          <c:cat>
            <c:strRef>
              <c:f>Sheet1!$A$2:$A$5</c:f>
              <c:strCache>
                <c:ptCount val="4"/>
                <c:pt idx="0">
                  <c:v>Formal Process</c:v>
                </c:pt>
                <c:pt idx="1">
                  <c:v>Informal</c:v>
                </c:pt>
                <c:pt idx="2">
                  <c:v>Never had a SP Process</c:v>
                </c:pt>
                <c:pt idx="3">
                  <c:v>Had in past, but not now</c:v>
                </c:pt>
              </c:strCache>
            </c:strRef>
          </c:cat>
          <c:val>
            <c:numRef>
              <c:f>Sheet1!$B$2:$B$5</c:f>
              <c:numCache>
                <c:formatCode>General</c:formatCode>
                <c:ptCount val="4"/>
                <c:pt idx="0">
                  <c:v>28</c:v>
                </c:pt>
                <c:pt idx="1">
                  <c:v>28</c:v>
                </c:pt>
                <c:pt idx="2">
                  <c:v>41</c:v>
                </c:pt>
                <c:pt idx="3">
                  <c:v>3</c:v>
                </c:pt>
              </c:numCache>
            </c:numRef>
          </c:val>
        </c:ser>
        <c:firstSliceAng val="0"/>
      </c:pieChart>
    </c:plotArea>
    <c:legend>
      <c:legendPos val="r"/>
      <c:layout/>
      <c:txPr>
        <a:bodyPr/>
        <a:lstStyle/>
        <a:p>
          <a:pPr>
            <a:defRPr lang="en-GB"/>
          </a:pPr>
          <a:endParaRPr lang="en-US"/>
        </a:p>
      </c:txPr>
    </c:legend>
    <c:plotVisOnly val="1"/>
  </c:chart>
  <c:txPr>
    <a:bodyPr/>
    <a:lstStyle/>
    <a:p>
      <a:pPr>
        <a:defRPr sz="1800"/>
      </a:pPr>
      <a:endParaRPr lang="en-US"/>
    </a:p>
  </c:txPr>
  <c:externalData r:id="rId1"/>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E94017-FF29-4E40-BEC2-496E7E473977}"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2EC69E9B-9417-4370-9F36-210897B57D4F}">
      <dgm:prSet phldrT="[Text]"/>
      <dgm:spPr/>
      <dgm:t>
        <a:bodyPr/>
        <a:lstStyle/>
        <a:p>
          <a:r>
            <a:rPr lang="en-GB" baseline="0" dirty="0" smtClean="0">
              <a:solidFill>
                <a:schemeClr val="tx1"/>
              </a:solidFill>
            </a:rPr>
            <a:t>CV’s and Application Forms</a:t>
          </a:r>
          <a:endParaRPr lang="en-GB" baseline="0" dirty="0">
            <a:solidFill>
              <a:schemeClr val="tx1"/>
            </a:solidFill>
          </a:endParaRPr>
        </a:p>
      </dgm:t>
    </dgm:pt>
    <dgm:pt modelId="{CDB4BB31-CF0C-49F0-889E-20E11B287309}" type="parTrans" cxnId="{C139D471-0D05-49E1-B20E-D54C004ECA59}">
      <dgm:prSet/>
      <dgm:spPr/>
      <dgm:t>
        <a:bodyPr/>
        <a:lstStyle/>
        <a:p>
          <a:endParaRPr lang="en-GB"/>
        </a:p>
      </dgm:t>
    </dgm:pt>
    <dgm:pt modelId="{8D126B81-64E9-4480-BE23-D0CFCC23868E}" type="sibTrans" cxnId="{C139D471-0D05-49E1-B20E-D54C004ECA59}">
      <dgm:prSet/>
      <dgm:spPr/>
      <dgm:t>
        <a:bodyPr/>
        <a:lstStyle/>
        <a:p>
          <a:endParaRPr lang="en-GB" dirty="0"/>
        </a:p>
      </dgm:t>
    </dgm:pt>
    <dgm:pt modelId="{759DFD0A-1F67-4DAF-904F-14C6C222B0FF}">
      <dgm:prSet phldrT="[Text]"/>
      <dgm:spPr/>
      <dgm:t>
        <a:bodyPr/>
        <a:lstStyle/>
        <a:p>
          <a:r>
            <a:rPr lang="en-GB" baseline="0" dirty="0" smtClean="0">
              <a:solidFill>
                <a:schemeClr val="tx1"/>
              </a:solidFill>
            </a:rPr>
            <a:t>Interview</a:t>
          </a:r>
          <a:endParaRPr lang="en-GB" baseline="0" dirty="0">
            <a:solidFill>
              <a:schemeClr val="tx1"/>
            </a:solidFill>
          </a:endParaRPr>
        </a:p>
      </dgm:t>
    </dgm:pt>
    <dgm:pt modelId="{403305E6-69C3-4307-AE7E-B878D9B91007}" type="parTrans" cxnId="{DED1BC72-0C23-4C8A-9FA7-6F6608C92D18}">
      <dgm:prSet/>
      <dgm:spPr/>
      <dgm:t>
        <a:bodyPr/>
        <a:lstStyle/>
        <a:p>
          <a:endParaRPr lang="en-GB"/>
        </a:p>
      </dgm:t>
    </dgm:pt>
    <dgm:pt modelId="{078904B0-F215-402D-9865-D65832B335C6}" type="sibTrans" cxnId="{DED1BC72-0C23-4C8A-9FA7-6F6608C92D18}">
      <dgm:prSet/>
      <dgm:spPr/>
      <dgm:t>
        <a:bodyPr/>
        <a:lstStyle/>
        <a:p>
          <a:endParaRPr lang="en-GB" dirty="0"/>
        </a:p>
      </dgm:t>
    </dgm:pt>
    <dgm:pt modelId="{6BACDBF8-06B1-4A00-970C-CAB67948F3B7}">
      <dgm:prSet phldrT="[Text]"/>
      <dgm:spPr/>
      <dgm:t>
        <a:bodyPr/>
        <a:lstStyle/>
        <a:p>
          <a:r>
            <a:rPr lang="en-GB" baseline="0" dirty="0" smtClean="0">
              <a:solidFill>
                <a:schemeClr val="tx1"/>
              </a:solidFill>
            </a:rPr>
            <a:t>Reference Checking</a:t>
          </a:r>
          <a:endParaRPr lang="en-GB" baseline="0" dirty="0">
            <a:solidFill>
              <a:schemeClr val="tx1"/>
            </a:solidFill>
          </a:endParaRPr>
        </a:p>
      </dgm:t>
    </dgm:pt>
    <dgm:pt modelId="{9694F2E0-BD1A-4F62-BA7F-BBABC7FCD386}" type="parTrans" cxnId="{BA771E4C-9A3F-4506-B207-9A8CDEC497DF}">
      <dgm:prSet/>
      <dgm:spPr/>
      <dgm:t>
        <a:bodyPr/>
        <a:lstStyle/>
        <a:p>
          <a:endParaRPr lang="en-GB"/>
        </a:p>
      </dgm:t>
    </dgm:pt>
    <dgm:pt modelId="{F32600A6-D15A-4FE6-9EBF-EF153B28E9F7}" type="sibTrans" cxnId="{BA771E4C-9A3F-4506-B207-9A8CDEC497DF}">
      <dgm:prSet/>
      <dgm:spPr/>
      <dgm:t>
        <a:bodyPr/>
        <a:lstStyle/>
        <a:p>
          <a:endParaRPr lang="en-GB" dirty="0"/>
        </a:p>
      </dgm:t>
    </dgm:pt>
    <dgm:pt modelId="{BDBB19C0-BF17-46EE-9A4D-2949C928A0CA}" type="pres">
      <dgm:prSet presAssocID="{07E94017-FF29-4E40-BEC2-496E7E473977}" presName="Name0" presStyleCnt="0">
        <dgm:presLayoutVars>
          <dgm:dir/>
          <dgm:resizeHandles val="exact"/>
        </dgm:presLayoutVars>
      </dgm:prSet>
      <dgm:spPr/>
      <dgm:t>
        <a:bodyPr/>
        <a:lstStyle/>
        <a:p>
          <a:endParaRPr lang="en-GB"/>
        </a:p>
      </dgm:t>
    </dgm:pt>
    <dgm:pt modelId="{BFA8AC8D-1030-4850-A2FE-272B3F59F3EF}" type="pres">
      <dgm:prSet presAssocID="{2EC69E9B-9417-4370-9F36-210897B57D4F}" presName="node" presStyleLbl="node1" presStyleIdx="0" presStyleCnt="3" custRadScaleRad="100132" custRadScaleInc="3992">
        <dgm:presLayoutVars>
          <dgm:bulletEnabled val="1"/>
        </dgm:presLayoutVars>
      </dgm:prSet>
      <dgm:spPr/>
      <dgm:t>
        <a:bodyPr/>
        <a:lstStyle/>
        <a:p>
          <a:endParaRPr lang="en-GB"/>
        </a:p>
      </dgm:t>
    </dgm:pt>
    <dgm:pt modelId="{E3C83845-43D7-4165-A711-636ED7FF5077}" type="pres">
      <dgm:prSet presAssocID="{8D126B81-64E9-4480-BE23-D0CFCC23868E}" presName="sibTrans" presStyleLbl="sibTrans2D1" presStyleIdx="0" presStyleCnt="3"/>
      <dgm:spPr/>
      <dgm:t>
        <a:bodyPr/>
        <a:lstStyle/>
        <a:p>
          <a:endParaRPr lang="en-GB"/>
        </a:p>
      </dgm:t>
    </dgm:pt>
    <dgm:pt modelId="{DD3CCFD6-DEB1-46FA-ACA0-45FDAED27205}" type="pres">
      <dgm:prSet presAssocID="{8D126B81-64E9-4480-BE23-D0CFCC23868E}" presName="connectorText" presStyleLbl="sibTrans2D1" presStyleIdx="0" presStyleCnt="3"/>
      <dgm:spPr/>
      <dgm:t>
        <a:bodyPr/>
        <a:lstStyle/>
        <a:p>
          <a:endParaRPr lang="en-GB"/>
        </a:p>
      </dgm:t>
    </dgm:pt>
    <dgm:pt modelId="{BBB18BD9-A6D2-448B-B8E6-A55D7845EABB}" type="pres">
      <dgm:prSet presAssocID="{759DFD0A-1F67-4DAF-904F-14C6C222B0FF}" presName="node" presStyleLbl="node1" presStyleIdx="1" presStyleCnt="3">
        <dgm:presLayoutVars>
          <dgm:bulletEnabled val="1"/>
        </dgm:presLayoutVars>
      </dgm:prSet>
      <dgm:spPr/>
      <dgm:t>
        <a:bodyPr/>
        <a:lstStyle/>
        <a:p>
          <a:endParaRPr lang="en-GB"/>
        </a:p>
      </dgm:t>
    </dgm:pt>
    <dgm:pt modelId="{A60C5346-15AD-4BC0-B5D0-9B979BB2F91C}" type="pres">
      <dgm:prSet presAssocID="{078904B0-F215-402D-9865-D65832B335C6}" presName="sibTrans" presStyleLbl="sibTrans2D1" presStyleIdx="1" presStyleCnt="3"/>
      <dgm:spPr/>
      <dgm:t>
        <a:bodyPr/>
        <a:lstStyle/>
        <a:p>
          <a:endParaRPr lang="en-GB"/>
        </a:p>
      </dgm:t>
    </dgm:pt>
    <dgm:pt modelId="{B1DB0E21-C734-44C8-82EC-BE5F9B33865D}" type="pres">
      <dgm:prSet presAssocID="{078904B0-F215-402D-9865-D65832B335C6}" presName="connectorText" presStyleLbl="sibTrans2D1" presStyleIdx="1" presStyleCnt="3"/>
      <dgm:spPr/>
      <dgm:t>
        <a:bodyPr/>
        <a:lstStyle/>
        <a:p>
          <a:endParaRPr lang="en-GB"/>
        </a:p>
      </dgm:t>
    </dgm:pt>
    <dgm:pt modelId="{3A16E5BC-ED35-4130-ABF4-492FB9CC2C10}" type="pres">
      <dgm:prSet presAssocID="{6BACDBF8-06B1-4A00-970C-CAB67948F3B7}" presName="node" presStyleLbl="node1" presStyleIdx="2" presStyleCnt="3">
        <dgm:presLayoutVars>
          <dgm:bulletEnabled val="1"/>
        </dgm:presLayoutVars>
      </dgm:prSet>
      <dgm:spPr/>
      <dgm:t>
        <a:bodyPr/>
        <a:lstStyle/>
        <a:p>
          <a:endParaRPr lang="en-GB"/>
        </a:p>
      </dgm:t>
    </dgm:pt>
    <dgm:pt modelId="{1AB20AFB-0BD5-4A6C-8053-2B55D733BD1D}" type="pres">
      <dgm:prSet presAssocID="{F32600A6-D15A-4FE6-9EBF-EF153B28E9F7}" presName="sibTrans" presStyleLbl="sibTrans2D1" presStyleIdx="2" presStyleCnt="3"/>
      <dgm:spPr/>
      <dgm:t>
        <a:bodyPr/>
        <a:lstStyle/>
        <a:p>
          <a:endParaRPr lang="en-GB"/>
        </a:p>
      </dgm:t>
    </dgm:pt>
    <dgm:pt modelId="{7FC5D5B7-248D-4287-9F03-B2A852A4567F}" type="pres">
      <dgm:prSet presAssocID="{F32600A6-D15A-4FE6-9EBF-EF153B28E9F7}" presName="connectorText" presStyleLbl="sibTrans2D1" presStyleIdx="2" presStyleCnt="3"/>
      <dgm:spPr/>
      <dgm:t>
        <a:bodyPr/>
        <a:lstStyle/>
        <a:p>
          <a:endParaRPr lang="en-GB"/>
        </a:p>
      </dgm:t>
    </dgm:pt>
  </dgm:ptLst>
  <dgm:cxnLst>
    <dgm:cxn modelId="{BBCE0227-20EB-422C-9A9A-7D77CF99342A}" type="presOf" srcId="{8D126B81-64E9-4480-BE23-D0CFCC23868E}" destId="{DD3CCFD6-DEB1-46FA-ACA0-45FDAED27205}" srcOrd="1" destOrd="0" presId="urn:microsoft.com/office/officeart/2005/8/layout/cycle7"/>
    <dgm:cxn modelId="{32A2BFA4-9D0A-4D52-85BD-D41A9AD2CFBC}" type="presOf" srcId="{07E94017-FF29-4E40-BEC2-496E7E473977}" destId="{BDBB19C0-BF17-46EE-9A4D-2949C928A0CA}" srcOrd="0" destOrd="0" presId="urn:microsoft.com/office/officeart/2005/8/layout/cycle7"/>
    <dgm:cxn modelId="{BA771E4C-9A3F-4506-B207-9A8CDEC497DF}" srcId="{07E94017-FF29-4E40-BEC2-496E7E473977}" destId="{6BACDBF8-06B1-4A00-970C-CAB67948F3B7}" srcOrd="2" destOrd="0" parTransId="{9694F2E0-BD1A-4F62-BA7F-BBABC7FCD386}" sibTransId="{F32600A6-D15A-4FE6-9EBF-EF153B28E9F7}"/>
    <dgm:cxn modelId="{1E989182-8C7F-4EB2-88FC-DA95B66951FB}" type="presOf" srcId="{F32600A6-D15A-4FE6-9EBF-EF153B28E9F7}" destId="{1AB20AFB-0BD5-4A6C-8053-2B55D733BD1D}" srcOrd="0" destOrd="0" presId="urn:microsoft.com/office/officeart/2005/8/layout/cycle7"/>
    <dgm:cxn modelId="{C139D471-0D05-49E1-B20E-D54C004ECA59}" srcId="{07E94017-FF29-4E40-BEC2-496E7E473977}" destId="{2EC69E9B-9417-4370-9F36-210897B57D4F}" srcOrd="0" destOrd="0" parTransId="{CDB4BB31-CF0C-49F0-889E-20E11B287309}" sibTransId="{8D126B81-64E9-4480-BE23-D0CFCC23868E}"/>
    <dgm:cxn modelId="{D9B312EE-03DF-4688-AB66-14ECFE65C7B4}" type="presOf" srcId="{078904B0-F215-402D-9865-D65832B335C6}" destId="{B1DB0E21-C734-44C8-82EC-BE5F9B33865D}" srcOrd="1" destOrd="0" presId="urn:microsoft.com/office/officeart/2005/8/layout/cycle7"/>
    <dgm:cxn modelId="{F416CD10-5208-4004-A456-7C7081CF713D}" type="presOf" srcId="{2EC69E9B-9417-4370-9F36-210897B57D4F}" destId="{BFA8AC8D-1030-4850-A2FE-272B3F59F3EF}" srcOrd="0" destOrd="0" presId="urn:microsoft.com/office/officeart/2005/8/layout/cycle7"/>
    <dgm:cxn modelId="{6FF9AEE9-1CE7-4956-B7F7-F36161772116}" type="presOf" srcId="{6BACDBF8-06B1-4A00-970C-CAB67948F3B7}" destId="{3A16E5BC-ED35-4130-ABF4-492FB9CC2C10}" srcOrd="0" destOrd="0" presId="urn:microsoft.com/office/officeart/2005/8/layout/cycle7"/>
    <dgm:cxn modelId="{2102C40D-AED4-44AB-B6ED-E90B709A5B2E}" type="presOf" srcId="{F32600A6-D15A-4FE6-9EBF-EF153B28E9F7}" destId="{7FC5D5B7-248D-4287-9F03-B2A852A4567F}" srcOrd="1" destOrd="0" presId="urn:microsoft.com/office/officeart/2005/8/layout/cycle7"/>
    <dgm:cxn modelId="{0643ED3B-A7AE-41C1-9E66-38630B43EE1A}" type="presOf" srcId="{078904B0-F215-402D-9865-D65832B335C6}" destId="{A60C5346-15AD-4BC0-B5D0-9B979BB2F91C}" srcOrd="0" destOrd="0" presId="urn:microsoft.com/office/officeart/2005/8/layout/cycle7"/>
    <dgm:cxn modelId="{DED1BC72-0C23-4C8A-9FA7-6F6608C92D18}" srcId="{07E94017-FF29-4E40-BEC2-496E7E473977}" destId="{759DFD0A-1F67-4DAF-904F-14C6C222B0FF}" srcOrd="1" destOrd="0" parTransId="{403305E6-69C3-4307-AE7E-B878D9B91007}" sibTransId="{078904B0-F215-402D-9865-D65832B335C6}"/>
    <dgm:cxn modelId="{5700795B-6B97-46A4-B3B6-A5C80C0D73BB}" type="presOf" srcId="{759DFD0A-1F67-4DAF-904F-14C6C222B0FF}" destId="{BBB18BD9-A6D2-448B-B8E6-A55D7845EABB}" srcOrd="0" destOrd="0" presId="urn:microsoft.com/office/officeart/2005/8/layout/cycle7"/>
    <dgm:cxn modelId="{24BD9984-7CE4-4E01-81E9-DD7E2CD7871D}" type="presOf" srcId="{8D126B81-64E9-4480-BE23-D0CFCC23868E}" destId="{E3C83845-43D7-4165-A711-636ED7FF5077}" srcOrd="0" destOrd="0" presId="urn:microsoft.com/office/officeart/2005/8/layout/cycle7"/>
    <dgm:cxn modelId="{7F566CDF-E7A7-422F-B01E-1DB09F2C488F}" type="presParOf" srcId="{BDBB19C0-BF17-46EE-9A4D-2949C928A0CA}" destId="{BFA8AC8D-1030-4850-A2FE-272B3F59F3EF}" srcOrd="0" destOrd="0" presId="urn:microsoft.com/office/officeart/2005/8/layout/cycle7"/>
    <dgm:cxn modelId="{68C020F1-CE95-4681-82D7-FD399D80E4A1}" type="presParOf" srcId="{BDBB19C0-BF17-46EE-9A4D-2949C928A0CA}" destId="{E3C83845-43D7-4165-A711-636ED7FF5077}" srcOrd="1" destOrd="0" presId="urn:microsoft.com/office/officeart/2005/8/layout/cycle7"/>
    <dgm:cxn modelId="{2319A9F9-97AB-455F-A6DA-4746EED2E94C}" type="presParOf" srcId="{E3C83845-43D7-4165-A711-636ED7FF5077}" destId="{DD3CCFD6-DEB1-46FA-ACA0-45FDAED27205}" srcOrd="0" destOrd="0" presId="urn:microsoft.com/office/officeart/2005/8/layout/cycle7"/>
    <dgm:cxn modelId="{CC3B3786-B898-481D-A286-5129F3B7A15E}" type="presParOf" srcId="{BDBB19C0-BF17-46EE-9A4D-2949C928A0CA}" destId="{BBB18BD9-A6D2-448B-B8E6-A55D7845EABB}" srcOrd="2" destOrd="0" presId="urn:microsoft.com/office/officeart/2005/8/layout/cycle7"/>
    <dgm:cxn modelId="{09206969-D68F-4F50-81B1-34292E0367CF}" type="presParOf" srcId="{BDBB19C0-BF17-46EE-9A4D-2949C928A0CA}" destId="{A60C5346-15AD-4BC0-B5D0-9B979BB2F91C}" srcOrd="3" destOrd="0" presId="urn:microsoft.com/office/officeart/2005/8/layout/cycle7"/>
    <dgm:cxn modelId="{73351115-1B6D-47DD-B27C-6BAD5AA22BA1}" type="presParOf" srcId="{A60C5346-15AD-4BC0-B5D0-9B979BB2F91C}" destId="{B1DB0E21-C734-44C8-82EC-BE5F9B33865D}" srcOrd="0" destOrd="0" presId="urn:microsoft.com/office/officeart/2005/8/layout/cycle7"/>
    <dgm:cxn modelId="{CB6874A6-3F9C-4C35-9644-CE0F552A5117}" type="presParOf" srcId="{BDBB19C0-BF17-46EE-9A4D-2949C928A0CA}" destId="{3A16E5BC-ED35-4130-ABF4-492FB9CC2C10}" srcOrd="4" destOrd="0" presId="urn:microsoft.com/office/officeart/2005/8/layout/cycle7"/>
    <dgm:cxn modelId="{C0D44DF4-2367-4BA3-BD78-F99A1751CA7A}" type="presParOf" srcId="{BDBB19C0-BF17-46EE-9A4D-2949C928A0CA}" destId="{1AB20AFB-0BD5-4A6C-8053-2B55D733BD1D}" srcOrd="5" destOrd="0" presId="urn:microsoft.com/office/officeart/2005/8/layout/cycle7"/>
    <dgm:cxn modelId="{1DBE78C5-C767-4C1C-AF64-2F389BB1D203}" type="presParOf" srcId="{1AB20AFB-0BD5-4A6C-8053-2B55D733BD1D}" destId="{7FC5D5B7-248D-4287-9F03-B2A852A4567F}" srcOrd="0" destOrd="0" presId="urn:microsoft.com/office/officeart/2005/8/layout/cycle7"/>
  </dgm:cxnLst>
  <dgm:bg/>
  <dgm:whole/>
</dgm:dataModel>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8D4BAB2-FC88-4C52-AF2E-8950F22E1575}" type="datetimeFigureOut">
              <a:rPr lang="en-US" smtClean="0"/>
              <a:t>2/9/2012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1BBBD0D-58BF-48BC-8173-B992FFD8A715}"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F55FAF8-C05F-495A-9B10-81188554BBB5}" type="datetimeFigureOut">
              <a:rPr lang="en-US" smtClean="0"/>
              <a:pPr/>
              <a:t>2/9/2012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7197F4A-6FE9-48CA-9BA0-6DEF10F4B2C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r>
              <a:rPr lang="en-GB" dirty="0" smtClean="0"/>
              <a:t>Best Companies has established its reputation through an authoritative and highly rigorous methodology.</a:t>
            </a:r>
          </a:p>
          <a:p>
            <a:pPr fontAlgn="t"/>
            <a:r>
              <a:rPr lang="en-GB" dirty="0" smtClean="0"/>
              <a:t>This methodology identifies workplace performance and best practice according to eight key factors. These factors are particularly significant as they are defined through the results from the survey process, and therefore by employees themselves, as critical factors in workplace engagement.</a:t>
            </a:r>
          </a:p>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19210BE-4EE5-4FE2-A760-7A9DB61AFF51}" type="slidenum">
              <a:rPr lang="en-GB" smtClean="0"/>
              <a:pPr fontAlgn="base">
                <a:spcBef>
                  <a:spcPct val="0"/>
                </a:spcBef>
                <a:spcAft>
                  <a:spcPct val="0"/>
                </a:spcAft>
                <a:defRPr/>
              </a:pPr>
              <a:t>16</a:t>
            </a:fld>
            <a:endParaRPr lang="en-GB" smtClean="0"/>
          </a:p>
        </p:txBody>
      </p:sp>
      <p:sp>
        <p:nvSpPr>
          <p:cNvPr id="1198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1981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dirty="0" smtClean="0"/>
              <a:t>The recruitment process involves working through a series of stages:</a:t>
            </a:r>
          </a:p>
          <a:p>
            <a:pPr marL="228600" indent="-228600" eaLnBrk="1" fontAlgn="auto" hangingPunct="1">
              <a:spcBef>
                <a:spcPts val="0"/>
              </a:spcBef>
              <a:spcAft>
                <a:spcPts val="0"/>
              </a:spcAft>
              <a:buFont typeface="+mj-lt"/>
              <a:buAutoNum type="arabicPeriod"/>
              <a:defRPr/>
            </a:pPr>
            <a:r>
              <a:rPr lang="en-GB" dirty="0" smtClean="0"/>
              <a:t>defining the role</a:t>
            </a:r>
          </a:p>
          <a:p>
            <a:pPr marL="228600" indent="-228600" eaLnBrk="1" fontAlgn="auto" hangingPunct="1">
              <a:spcBef>
                <a:spcPts val="0"/>
              </a:spcBef>
              <a:spcAft>
                <a:spcPts val="0"/>
              </a:spcAft>
              <a:buFont typeface="+mj-lt"/>
              <a:buAutoNum type="arabicPeriod"/>
              <a:defRPr/>
            </a:pPr>
            <a:r>
              <a:rPr lang="en-GB" dirty="0" smtClean="0"/>
              <a:t>attracting applications</a:t>
            </a:r>
          </a:p>
          <a:p>
            <a:pPr marL="228600" indent="-228600" eaLnBrk="1" fontAlgn="auto" hangingPunct="1">
              <a:spcBef>
                <a:spcPts val="0"/>
              </a:spcBef>
              <a:spcAft>
                <a:spcPts val="0"/>
              </a:spcAft>
              <a:buFont typeface="+mj-lt"/>
              <a:buAutoNum type="arabicPeriod"/>
              <a:defRPr/>
            </a:pPr>
            <a:r>
              <a:rPr lang="en-GB" dirty="0" smtClean="0"/>
              <a:t>managing the application and selection process</a:t>
            </a:r>
          </a:p>
          <a:p>
            <a:pPr marL="228600" indent="-228600" eaLnBrk="1" fontAlgn="auto" hangingPunct="1">
              <a:spcBef>
                <a:spcPts val="0"/>
              </a:spcBef>
              <a:spcAft>
                <a:spcPts val="0"/>
              </a:spcAft>
              <a:buFont typeface="+mj-lt"/>
              <a:buAutoNum type="arabicPeriod"/>
              <a:defRPr/>
            </a:pPr>
            <a:r>
              <a:rPr lang="en-GB" dirty="0" smtClean="0"/>
              <a:t>making the appointment.</a:t>
            </a:r>
          </a:p>
          <a:p>
            <a:pPr eaLnBrk="1" fontAlgn="auto" hangingPunct="1">
              <a:spcBef>
                <a:spcPts val="0"/>
              </a:spcBef>
              <a:spcAft>
                <a:spcPts val="0"/>
              </a:spcAft>
              <a:defRPr/>
            </a:pPr>
            <a:endParaRPr lang="en-GB" dirty="0"/>
          </a:p>
        </p:txBody>
      </p:sp>
      <p:sp>
        <p:nvSpPr>
          <p:cNvPr id="1484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8C1067E-3A8C-4CD5-8991-BD7FCE1CA05E}" type="slidenum">
              <a:rPr lang="en-GB" smtClean="0"/>
              <a:pPr fontAlgn="base">
                <a:spcBef>
                  <a:spcPct val="0"/>
                </a:spcBef>
                <a:spcAft>
                  <a:spcPct val="0"/>
                </a:spcAft>
                <a:defRPr/>
              </a:pPr>
              <a:t>20</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bwMode="auto">
          <a:noFill/>
          <a:ln>
            <a:solidFill>
              <a:srgbClr val="000000"/>
            </a:solidFill>
            <a:miter lim="800000"/>
            <a:headEnd/>
            <a:tailEnd/>
          </a:ln>
        </p:spPr>
      </p:sp>
      <p:sp>
        <p:nvSpPr>
          <p:cNvPr id="1218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A person specification or job profile states the necessary and desirable criteria for selection. Increasingly such specifications are based on a set of competencies identified as necessary for the performance of the job. </a:t>
            </a:r>
            <a:br>
              <a:rPr lang="en-GB" smtClean="0"/>
            </a:br>
            <a:r>
              <a:rPr lang="en-GB" smtClean="0"/>
              <a:t/>
            </a:r>
            <a:br>
              <a:rPr lang="en-GB" smtClean="0"/>
            </a:br>
            <a:endParaRPr lang="en-GB" smtClean="0"/>
          </a:p>
        </p:txBody>
      </p:sp>
      <p:sp>
        <p:nvSpPr>
          <p:cNvPr id="1515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67D54F4-4891-4F30-A2AF-ED039ED4559B}" type="slidenum">
              <a:rPr lang="en-GB" smtClean="0"/>
              <a:pPr fontAlgn="base">
                <a:spcBef>
                  <a:spcPct val="0"/>
                </a:spcBef>
                <a:spcAft>
                  <a:spcPct val="0"/>
                </a:spcAft>
                <a:defRPr/>
              </a:pPr>
              <a:t>22</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DA6C774-392C-4FC1-9109-7568D11CE792}" type="slidenum">
              <a:rPr lang="en-GB" smtClean="0"/>
              <a:pPr fontAlgn="base">
                <a:spcBef>
                  <a:spcPct val="0"/>
                </a:spcBef>
                <a:spcAft>
                  <a:spcPct val="0"/>
                </a:spcAft>
                <a:defRPr/>
              </a:pPr>
              <a:t>24</a:t>
            </a:fld>
            <a:endParaRPr lang="en-GB" smtClean="0"/>
          </a:p>
        </p:txBody>
      </p:sp>
      <p:sp>
        <p:nvSpPr>
          <p:cNvPr id="1228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28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DF9E1A4-E2BC-47DD-A656-0D1BA7ACADBD}" type="slidenum">
              <a:rPr lang="en-GB" smtClean="0"/>
              <a:pPr fontAlgn="base">
                <a:spcBef>
                  <a:spcPct val="0"/>
                </a:spcBef>
                <a:spcAft>
                  <a:spcPct val="0"/>
                </a:spcAft>
                <a:defRPr/>
              </a:pPr>
              <a:t>29</a:t>
            </a:fld>
            <a:endParaRPr lang="en-GB" smtClean="0"/>
          </a:p>
        </p:txBody>
      </p:sp>
      <p:sp>
        <p:nvSpPr>
          <p:cNvPr id="1239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39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bwMode="auto">
          <a:noFill/>
          <a:ln>
            <a:solidFill>
              <a:srgbClr val="000000"/>
            </a:solidFill>
            <a:miter lim="800000"/>
            <a:headEnd/>
            <a:tailEnd/>
          </a:ln>
        </p:spPr>
      </p:sp>
      <p:sp>
        <p:nvSpPr>
          <p:cNvPr id="1249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
        <p:nvSpPr>
          <p:cNvPr id="155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DBDA8E1-02CB-40C2-B192-172D4603BE08}" type="slidenum">
              <a:rPr lang="en-GB" smtClean="0"/>
              <a:pPr fontAlgn="base">
                <a:spcBef>
                  <a:spcPct val="0"/>
                </a:spcBef>
                <a:spcAft>
                  <a:spcPct val="0"/>
                </a:spcAft>
                <a:defRPr/>
              </a:pPr>
              <a:t>30</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52A4B24-D456-46BD-A032-DD1E7025DAC6}" type="slidenum">
              <a:rPr lang="en-GB" smtClean="0"/>
              <a:pPr fontAlgn="base">
                <a:spcBef>
                  <a:spcPct val="0"/>
                </a:spcBef>
                <a:spcAft>
                  <a:spcPct val="0"/>
                </a:spcAft>
                <a:defRPr/>
              </a:pPr>
              <a:t>31</a:t>
            </a:fld>
            <a:endParaRPr lang="en-GB" smtClean="0"/>
          </a:p>
        </p:txBody>
      </p:sp>
      <p:sp>
        <p:nvSpPr>
          <p:cNvPr id="1259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59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bwMode="auto">
          <a:noFill/>
          <a:ln>
            <a:solidFill>
              <a:srgbClr val="000000"/>
            </a:solidFill>
            <a:miter lim="800000"/>
            <a:headEnd/>
            <a:tailEnd/>
          </a:ln>
        </p:spPr>
      </p:sp>
      <p:sp>
        <p:nvSpPr>
          <p:cNvPr id="1269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577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36F3E5F-D9FF-42E0-93C5-E0F7BD66243D}" type="slidenum">
              <a:rPr lang="en-GB" smtClean="0"/>
              <a:pPr fontAlgn="base">
                <a:spcBef>
                  <a:spcPct val="0"/>
                </a:spcBef>
                <a:spcAft>
                  <a:spcPct val="0"/>
                </a:spcAft>
                <a:defRPr/>
              </a:pPr>
              <a:t>32</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bwMode="auto">
          <a:noFill/>
          <a:ln>
            <a:solidFill>
              <a:srgbClr val="000000"/>
            </a:solidFill>
            <a:miter lim="800000"/>
            <a:headEnd/>
            <a:tailEnd/>
          </a:ln>
        </p:spPr>
      </p:sp>
      <p:sp>
        <p:nvSpPr>
          <p:cNvPr id="1280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
        <p:nvSpPr>
          <p:cNvPr id="159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6034AF6-A307-4ED0-A915-223EA9669EBA}" type="slidenum">
              <a:rPr lang="en-GB" smtClean="0"/>
              <a:pPr fontAlgn="base">
                <a:spcBef>
                  <a:spcPct val="0"/>
                </a:spcBef>
                <a:spcAft>
                  <a:spcPct val="0"/>
                </a:spcAft>
                <a:defRPr/>
              </a:pPr>
              <a:t>33</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5ABF997-849A-4A85-AF94-CA6732F61C5D}" type="slidenum">
              <a:rPr lang="en-GB" smtClean="0"/>
              <a:pPr fontAlgn="base">
                <a:spcBef>
                  <a:spcPct val="0"/>
                </a:spcBef>
                <a:spcAft>
                  <a:spcPct val="0"/>
                </a:spcAft>
                <a:defRPr/>
              </a:pPr>
              <a:t>34</a:t>
            </a:fld>
            <a:endParaRPr lang="en-GB" smtClean="0"/>
          </a:p>
        </p:txBody>
      </p:sp>
      <p:sp>
        <p:nvSpPr>
          <p:cNvPr id="1290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290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7DC520A-8EBE-47A3-A45F-3D3E394AADCB}" type="slidenum">
              <a:rPr lang="en-GB" smtClean="0"/>
              <a:pPr fontAlgn="base">
                <a:spcBef>
                  <a:spcPct val="0"/>
                </a:spcBef>
                <a:spcAft>
                  <a:spcPct val="0"/>
                </a:spcAft>
                <a:defRPr/>
              </a:pPr>
              <a:t>35</a:t>
            </a:fld>
            <a:endParaRPr lang="en-GB" smtClean="0"/>
          </a:p>
        </p:txBody>
      </p:sp>
      <p:sp>
        <p:nvSpPr>
          <p:cNvPr id="1300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00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E8CA51B-3CA7-4061-B3AC-F1E7A7608319}" type="slidenum">
              <a:rPr lang="en-GB" smtClean="0"/>
              <a:pPr fontAlgn="base">
                <a:spcBef>
                  <a:spcPct val="0"/>
                </a:spcBef>
                <a:spcAft>
                  <a:spcPct val="0"/>
                </a:spcAft>
                <a:defRPr/>
              </a:pPr>
              <a:t>38</a:t>
            </a:fld>
            <a:endParaRPr lang="en-GB" smtClean="0"/>
          </a:p>
        </p:txBody>
      </p:sp>
      <p:sp>
        <p:nvSpPr>
          <p:cNvPr id="1310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10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E2D5E7A-FA36-435C-A406-9E76A7C3A5AC}" type="slidenum">
              <a:rPr lang="en-GB" smtClean="0"/>
              <a:pPr fontAlgn="base">
                <a:spcBef>
                  <a:spcPct val="0"/>
                </a:spcBef>
                <a:spcAft>
                  <a:spcPct val="0"/>
                </a:spcAft>
                <a:defRPr/>
              </a:pPr>
              <a:t>39</a:t>
            </a:fld>
            <a:endParaRPr lang="en-GB" smtClean="0"/>
          </a:p>
        </p:txBody>
      </p:sp>
      <p:sp>
        <p:nvSpPr>
          <p:cNvPr id="1320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210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50000"/>
              </a:spcBef>
              <a:buFontTx/>
              <a:buChar char="•"/>
            </a:pPr>
            <a:r>
              <a:rPr lang="en-GB" smtClean="0">
                <a:latin typeface="Arial Unicode MS" pitchFamily="34" charset="-128"/>
              </a:rPr>
              <a:t>Application form (used by over 80% of employers).</a:t>
            </a:r>
          </a:p>
          <a:p>
            <a:pPr eaLnBrk="1" hangingPunct="1">
              <a:spcBef>
                <a:spcPct val="50000"/>
              </a:spcBef>
              <a:buFontTx/>
              <a:buChar char="•"/>
            </a:pPr>
            <a:r>
              <a:rPr lang="en-GB" smtClean="0">
                <a:latin typeface="Arial Unicode MS" pitchFamily="34" charset="-128"/>
              </a:rPr>
              <a:t> Interview (used almost universally).</a:t>
            </a:r>
          </a:p>
          <a:p>
            <a:pPr eaLnBrk="1" hangingPunct="1">
              <a:spcBef>
                <a:spcPct val="50000"/>
              </a:spcBef>
              <a:buFontTx/>
              <a:buChar char="•"/>
            </a:pPr>
            <a:r>
              <a:rPr lang="en-GB" smtClean="0">
                <a:latin typeface="Arial Unicode MS" pitchFamily="34" charset="-128"/>
              </a:rPr>
              <a:t> Reference checking (used by over 75% of employers).</a:t>
            </a:r>
          </a:p>
          <a:p>
            <a:pPr eaLnBrk="1" hangingPunct="1">
              <a:spcBef>
                <a:spcPct val="50000"/>
              </a:spcBef>
            </a:pPr>
            <a:endParaRPr lang="en-GB" smtClean="0">
              <a:latin typeface="Arial Unicode MS" pitchFamily="34" charset="-128"/>
            </a:endParaRPr>
          </a:p>
          <a:p>
            <a:pPr eaLnBrk="1" hangingPunct="1">
              <a:spcBef>
                <a:spcPct val="50000"/>
              </a:spcBef>
            </a:pPr>
            <a:endParaRPr lang="en-GB" smtClean="0">
              <a:latin typeface="Arial Unicode MS" pitchFamily="34" charset="-128"/>
            </a:endParaRPr>
          </a:p>
          <a:p>
            <a:pPr eaLnBrk="1" hangingPunct="1">
              <a:spcBef>
                <a:spcPct val="50000"/>
              </a:spcBef>
            </a:pPr>
            <a:r>
              <a:rPr lang="en-GB" smtClean="0">
                <a:latin typeface="Arial Unicode MS" pitchFamily="34" charset="-128"/>
              </a:rPr>
              <a:t>Whilst extremely popular in practice, these techniques have been heavily criticised by occupational psychologists on the grounds of validity – how accurately they predict job performance.</a:t>
            </a:r>
          </a:p>
          <a:p>
            <a:pPr eaLnBrk="1" hangingPunct="1">
              <a:spcBef>
                <a:spcPct val="50000"/>
              </a:spcBef>
            </a:pPr>
            <a:r>
              <a:rPr lang="en-GB" smtClean="0">
                <a:latin typeface="Arial Unicode MS" pitchFamily="34" charset="-128"/>
              </a:rPr>
              <a:t>Validity studies on these techniques reveal them to be markedly poorer than more sophisticated techniques such as personality tests and assessment centres.</a:t>
            </a:r>
          </a:p>
          <a:p>
            <a:pPr eaLnBrk="1" hangingPunct="1">
              <a:spcBef>
                <a:spcPct val="0"/>
              </a:spcBef>
            </a:pPr>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C9C5C8E-A9A5-42D1-BC6E-5354CB4E2C5F}" type="slidenum">
              <a:rPr lang="en-GB" smtClean="0"/>
              <a:pPr fontAlgn="base">
                <a:spcBef>
                  <a:spcPct val="0"/>
                </a:spcBef>
                <a:spcAft>
                  <a:spcPct val="0"/>
                </a:spcAft>
                <a:defRPr/>
              </a:pPr>
              <a:t>40</a:t>
            </a:fld>
            <a:endParaRPr lang="en-GB" smtClean="0"/>
          </a:p>
        </p:txBody>
      </p:sp>
      <p:sp>
        <p:nvSpPr>
          <p:cNvPr id="1331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31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p:cNvSpPr>
            <a:spLocks noGrp="1" noRot="1" noChangeAspect="1" noTextEdit="1"/>
          </p:cNvSpPr>
          <p:nvPr>
            <p:ph type="sldImg"/>
          </p:nvPr>
        </p:nvSpPr>
        <p:spPr bwMode="auto">
          <a:noFill/>
          <a:ln>
            <a:solidFill>
              <a:srgbClr val="000000"/>
            </a:solidFill>
            <a:miter lim="800000"/>
            <a:headEnd/>
            <a:tailEnd/>
          </a:ln>
        </p:spPr>
      </p:sp>
      <p:sp>
        <p:nvSpPr>
          <p:cNvPr id="1341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689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DE385A0-7312-41CD-8AF6-C3DDCBE51902}" type="slidenum">
              <a:rPr lang="en-GB" smtClean="0"/>
              <a:pPr fontAlgn="base">
                <a:spcBef>
                  <a:spcPct val="0"/>
                </a:spcBef>
                <a:spcAft>
                  <a:spcPct val="0"/>
                </a:spcAft>
                <a:defRPr/>
              </a:pPr>
              <a:t>41</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p:cNvSpPr>
            <a:spLocks noGrp="1" noRot="1" noChangeAspect="1" noTextEdit="1"/>
          </p:cNvSpPr>
          <p:nvPr>
            <p:ph type="sldImg"/>
          </p:nvPr>
        </p:nvSpPr>
        <p:spPr bwMode="auto">
          <a:noFill/>
          <a:ln>
            <a:solidFill>
              <a:srgbClr val="000000"/>
            </a:solidFill>
            <a:miter lim="800000"/>
            <a:headEnd/>
            <a:tailEnd/>
          </a:ln>
        </p:spPr>
      </p:sp>
      <p:sp>
        <p:nvSpPr>
          <p:cNvPr id="1351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Based on academic studies across many countries</a:t>
            </a:r>
          </a:p>
          <a:p>
            <a:pPr eaLnBrk="1" hangingPunct="1">
              <a:spcBef>
                <a:spcPct val="0"/>
              </a:spcBef>
            </a:pPr>
            <a:endParaRPr lang="en-GB" dirty="0" smtClean="0"/>
          </a:p>
          <a:p>
            <a:pPr eaLnBrk="1" hangingPunct="1">
              <a:spcBef>
                <a:spcPct val="0"/>
              </a:spcBef>
            </a:pPr>
            <a:r>
              <a:rPr lang="en-GB" dirty="0" smtClean="0"/>
              <a:t>Expectancy – positive or negative expectations of a candidate formed by his her CV or application form</a:t>
            </a:r>
          </a:p>
          <a:p>
            <a:pPr eaLnBrk="1" hangingPunct="1">
              <a:spcBef>
                <a:spcPct val="0"/>
              </a:spcBef>
            </a:pPr>
            <a:r>
              <a:rPr lang="en-GB" dirty="0" smtClean="0"/>
              <a:t>Self - Fulfilling prophecy – asking questions designed to confirm initial impression gained from CV or early on in the interview</a:t>
            </a:r>
          </a:p>
          <a:p>
            <a:pPr eaLnBrk="1" hangingPunct="1">
              <a:spcBef>
                <a:spcPct val="0"/>
              </a:spcBef>
            </a:pPr>
            <a:r>
              <a:rPr lang="en-GB" dirty="0" smtClean="0"/>
              <a:t>Prototyping – favouring a particular type of personality regardless of job factors</a:t>
            </a:r>
          </a:p>
          <a:p>
            <a:pPr eaLnBrk="1" hangingPunct="1">
              <a:spcBef>
                <a:spcPct val="0"/>
              </a:spcBef>
            </a:pPr>
            <a:r>
              <a:rPr lang="en-GB" dirty="0" smtClean="0"/>
              <a:t>Either good or bad across the board – unbalanced decisions</a:t>
            </a:r>
          </a:p>
          <a:p>
            <a:pPr eaLnBrk="1" hangingPunct="1">
              <a:spcBef>
                <a:spcPct val="0"/>
              </a:spcBef>
            </a:pPr>
            <a:endParaRPr lang="en-GB" dirty="0" smtClean="0"/>
          </a:p>
          <a:p>
            <a:pPr eaLnBrk="1" hangingPunct="1">
              <a:spcBef>
                <a:spcPct val="0"/>
              </a:spcBef>
            </a:pPr>
            <a:endParaRPr lang="en-GB" dirty="0" smtClean="0"/>
          </a:p>
        </p:txBody>
      </p:sp>
      <p:sp>
        <p:nvSpPr>
          <p:cNvPr id="1669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CFF20BF-9777-4569-BF81-6F25C66ACC70}" type="slidenum">
              <a:rPr lang="en-GB" smtClean="0"/>
              <a:pPr fontAlgn="base">
                <a:spcBef>
                  <a:spcPct val="0"/>
                </a:spcBef>
                <a:spcAft>
                  <a:spcPct val="0"/>
                </a:spcAft>
                <a:defRPr/>
              </a:pPr>
              <a:t>42</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bwMode="auto">
          <a:noFill/>
          <a:ln>
            <a:solidFill>
              <a:srgbClr val="000000"/>
            </a:solidFill>
            <a:miter lim="800000"/>
            <a:headEnd/>
            <a:tailEnd/>
          </a:ln>
        </p:spPr>
      </p:sp>
      <p:sp>
        <p:nvSpPr>
          <p:cNvPr id="1361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792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076E457-97F8-4247-9F1B-5207BF0F783A}" type="slidenum">
              <a:rPr lang="en-GB" smtClean="0"/>
              <a:pPr fontAlgn="base">
                <a:spcBef>
                  <a:spcPct val="0"/>
                </a:spcBef>
                <a:spcAft>
                  <a:spcPct val="0"/>
                </a:spcAft>
                <a:defRPr/>
              </a:pPr>
              <a:t>43</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bwMode="auto">
          <a:noFill/>
          <a:ln>
            <a:solidFill>
              <a:srgbClr val="000000"/>
            </a:solidFill>
            <a:miter lim="800000"/>
            <a:headEnd/>
            <a:tailEnd/>
          </a:ln>
        </p:spPr>
      </p:sp>
      <p:sp>
        <p:nvSpPr>
          <p:cNvPr id="1372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67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E46C53A-BEAF-43E2-A4A8-4E6B25AA41F4}" type="slidenum">
              <a:rPr lang="en-GB" smtClean="0"/>
              <a:pPr fontAlgn="base">
                <a:spcBef>
                  <a:spcPct val="0"/>
                </a:spcBef>
                <a:spcAft>
                  <a:spcPct val="0"/>
                </a:spcAft>
                <a:defRPr/>
              </a:pPr>
              <a:t>44</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D986B64-DFC9-4F19-92AD-8351CD9FECBC}" type="slidenum">
              <a:rPr lang="en-GB" smtClean="0"/>
              <a:pPr fontAlgn="base">
                <a:spcBef>
                  <a:spcPct val="0"/>
                </a:spcBef>
                <a:spcAft>
                  <a:spcPct val="0"/>
                </a:spcAft>
                <a:defRPr/>
              </a:pPr>
              <a:t>45</a:t>
            </a:fld>
            <a:endParaRPr lang="en-GB" smtClean="0"/>
          </a:p>
        </p:txBody>
      </p:sp>
      <p:sp>
        <p:nvSpPr>
          <p:cNvPr id="1392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392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A graphologist looks at things like the angle of the letters, the slant of the writing on the page, the pressure, and the shape of the letters. For example, many graphologists believe that hard pressure indicates anger or emotional distress, or that letters which trail off at the end of the line indicate mental instability.</a:t>
            </a:r>
          </a:p>
          <a:p>
            <a:pPr eaLnBrk="1" hangingPunct="1">
              <a:spcBef>
                <a:spcPct val="0"/>
              </a:spcBef>
            </a:pPr>
            <a:r>
              <a:rPr lang="en-GB" smtClean="0"/>
              <a:t>The idea behind graphology is that the subconscious often bubbles through in writing. By looking at how people use language and how they write, a trained examiner is supposed to be able to draw conclusions about the author.</a:t>
            </a:r>
          </a:p>
          <a:p>
            <a:pPr eaLnBrk="1" hangingPunct="1">
              <a:spcBef>
                <a:spcPct val="0"/>
              </a:spcBef>
            </a:pPr>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840F11F-30E8-400F-9FD8-0F7A919FDC24}" type="slidenum">
              <a:rPr lang="en-GB" smtClean="0"/>
              <a:pPr fontAlgn="base">
                <a:spcBef>
                  <a:spcPct val="0"/>
                </a:spcBef>
                <a:spcAft>
                  <a:spcPct val="0"/>
                </a:spcAft>
                <a:defRPr/>
              </a:pPr>
              <a:t>46</a:t>
            </a:fld>
            <a:endParaRPr lang="en-GB" smtClean="0"/>
          </a:p>
        </p:txBody>
      </p:sp>
      <p:sp>
        <p:nvSpPr>
          <p:cNvPr id="1402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02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4806C0E-4775-4DBD-82DB-7788A20F9D2E}" type="slidenum">
              <a:rPr lang="en-GB" smtClean="0"/>
              <a:pPr fontAlgn="base">
                <a:spcBef>
                  <a:spcPct val="0"/>
                </a:spcBef>
                <a:spcAft>
                  <a:spcPct val="0"/>
                </a:spcAft>
                <a:defRPr/>
              </a:pPr>
              <a:t>48</a:t>
            </a:fld>
            <a:endParaRPr lang="en-GB" smtClean="0"/>
          </a:p>
        </p:txBody>
      </p:sp>
      <p:sp>
        <p:nvSpPr>
          <p:cNvPr id="1413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13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D925E41-7980-42FE-9A30-847C1C16CA22}" type="slidenum">
              <a:rPr lang="en-GB" smtClean="0"/>
              <a:pPr fontAlgn="base">
                <a:spcBef>
                  <a:spcPct val="0"/>
                </a:spcBef>
                <a:spcAft>
                  <a:spcPct val="0"/>
                </a:spcAft>
                <a:defRPr/>
              </a:pPr>
              <a:t>49</a:t>
            </a:fld>
            <a:endParaRPr lang="en-GB" smtClean="0"/>
          </a:p>
        </p:txBody>
      </p:sp>
      <p:sp>
        <p:nvSpPr>
          <p:cNvPr id="1423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23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latin typeface="Arial Unicode MS" pitchFamily="34" charset="-128"/>
              </a:rPr>
              <a:t>There is an inherent fairness in such an approach. The potential downside is that good candidates can potentially be screened out if the criteria drawn up are too exacting.</a:t>
            </a:r>
          </a:p>
          <a:p>
            <a:pPr eaLnBrk="1" hangingPunct="1">
              <a:spcBef>
                <a:spcPct val="0"/>
              </a:spcBef>
            </a:pPr>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bwMode="auto">
          <a:noFill/>
          <a:ln>
            <a:solidFill>
              <a:srgbClr val="000000"/>
            </a:solidFill>
            <a:miter lim="800000"/>
            <a:headEnd/>
            <a:tailEnd/>
          </a:ln>
        </p:spPr>
      </p:sp>
      <p:sp>
        <p:nvSpPr>
          <p:cNvPr id="1433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
        <p:nvSpPr>
          <p:cNvPr id="17613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E658ADC-FEA3-49CE-8D2C-76F5BE609FE7}" type="slidenum">
              <a:rPr lang="en-GB" smtClean="0"/>
              <a:pPr fontAlgn="base">
                <a:spcBef>
                  <a:spcPct val="0"/>
                </a:spcBef>
                <a:spcAft>
                  <a:spcPct val="0"/>
                </a:spcAft>
                <a:defRPr/>
              </a:pPr>
              <a:t>50</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8AD2A28-6E30-4270-8BC4-72C27234A53A}" type="slidenum">
              <a:rPr lang="en-GB" smtClean="0"/>
              <a:pPr fontAlgn="base">
                <a:spcBef>
                  <a:spcPct val="0"/>
                </a:spcBef>
                <a:spcAft>
                  <a:spcPct val="0"/>
                </a:spcAft>
                <a:defRPr/>
              </a:pPr>
              <a:t>51</a:t>
            </a:fld>
            <a:endParaRPr lang="en-GB" smtClean="0"/>
          </a:p>
        </p:txBody>
      </p:sp>
      <p:sp>
        <p:nvSpPr>
          <p:cNvPr id="1443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438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51F20EC-FC30-463E-813C-069C3F289C71}" type="slidenum">
              <a:rPr lang="en-GB" smtClean="0"/>
              <a:pPr fontAlgn="base">
                <a:spcBef>
                  <a:spcPct val="0"/>
                </a:spcBef>
                <a:spcAft>
                  <a:spcPct val="0"/>
                </a:spcAft>
                <a:defRPr/>
              </a:pPr>
              <a:t>52</a:t>
            </a:fld>
            <a:endParaRPr lang="en-GB" smtClean="0"/>
          </a:p>
        </p:txBody>
      </p:sp>
      <p:sp>
        <p:nvSpPr>
          <p:cNvPr id="1464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64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mtClean="0"/>
              <a:t>According to the CIPD (2009) only 19% of  employers take up references prior to making an appointment.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7C339EF-A06E-4967-BFF9-828708A1CDD8}" type="slidenum">
              <a:rPr lang="en-GB" smtClean="0"/>
              <a:pPr fontAlgn="base">
                <a:spcBef>
                  <a:spcPct val="0"/>
                </a:spcBef>
                <a:spcAft>
                  <a:spcPct val="0"/>
                </a:spcAft>
                <a:defRPr/>
              </a:pPr>
              <a:t>53</a:t>
            </a:fld>
            <a:endParaRPr lang="en-GB" smtClean="0"/>
          </a:p>
        </p:txBody>
      </p:sp>
      <p:sp>
        <p:nvSpPr>
          <p:cNvPr id="1474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4746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fi-FI"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bwMode="auto">
          <a:noFill/>
          <a:ln>
            <a:solidFill>
              <a:srgbClr val="000000"/>
            </a:solidFill>
            <a:miter lim="800000"/>
            <a:headEnd/>
            <a:tailEnd/>
          </a:ln>
        </p:spPr>
      </p:sp>
      <p:sp>
        <p:nvSpPr>
          <p:cNvPr id="148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Enhanced if supervising or training children or vulnerable adults or the person is in sole charge of an individual or a group.</a:t>
            </a:r>
          </a:p>
        </p:txBody>
      </p:sp>
      <p:sp>
        <p:nvSpPr>
          <p:cNvPr id="18227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6A5A20D-6FE9-4957-A83F-465F2F8FE91E}" type="slidenum">
              <a:rPr lang="en-GB" smtClean="0"/>
              <a:pPr fontAlgn="base">
                <a:spcBef>
                  <a:spcPct val="0"/>
                </a:spcBef>
                <a:spcAft>
                  <a:spcPct val="0"/>
                </a:spcAft>
                <a:defRPr/>
              </a:pPr>
              <a:t>54</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B81A04B-F1AA-4373-B0CD-C6F25CA6F95B}" type="slidenum">
              <a:rPr lang="en-GB" smtClean="0"/>
              <a:pPr/>
              <a:t>57</a:t>
            </a:fld>
            <a:endParaRPr lang="en-GB"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B81A04B-F1AA-4373-B0CD-C6F25CA6F95B}" type="slidenum">
              <a:rPr lang="en-GB" smtClean="0"/>
              <a:pPr/>
              <a:t>58</a:t>
            </a:fld>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would you approach</a:t>
            </a:r>
            <a:r>
              <a:rPr lang="en-GB" baseline="0" dirty="0" smtClean="0"/>
              <a:t> each of these steps?  </a:t>
            </a:r>
          </a:p>
          <a:p>
            <a:endParaRPr lang="en-GB" baseline="0" dirty="0" smtClean="0"/>
          </a:p>
          <a:p>
            <a:r>
              <a:rPr lang="en-GB" baseline="0" dirty="0" smtClean="0"/>
              <a:t>What HR Tools/processes could you use to assist you in each of these key phases?</a:t>
            </a:r>
            <a:endParaRPr lang="en-GB" dirty="0"/>
          </a:p>
        </p:txBody>
      </p:sp>
      <p:sp>
        <p:nvSpPr>
          <p:cNvPr id="4" name="Slide Number Placeholder 3"/>
          <p:cNvSpPr>
            <a:spLocks noGrp="1"/>
          </p:cNvSpPr>
          <p:nvPr>
            <p:ph type="sldNum" sz="quarter" idx="10"/>
          </p:nvPr>
        </p:nvSpPr>
        <p:spPr/>
        <p:txBody>
          <a:bodyPr/>
          <a:lstStyle/>
          <a:p>
            <a:fld id="{8B81A04B-F1AA-4373-B0CD-C6F25CA6F95B}" type="slidenum">
              <a:rPr lang="en-GB" smtClean="0"/>
              <a:pPr/>
              <a:t>59</a:t>
            </a:fld>
            <a:endParaRPr lang="en-GB"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B81A04B-F1AA-4373-B0CD-C6F25CA6F95B}" type="slidenum">
              <a:rPr lang="en-GB" smtClean="0"/>
              <a:pPr/>
              <a:t>62</a:t>
            </a:fld>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bwMode="auto">
          <a:noFill/>
          <a:ln>
            <a:solidFill>
              <a:srgbClr val="000000"/>
            </a:solidFill>
            <a:miter lim="800000"/>
            <a:headEnd/>
            <a:tailEnd/>
          </a:ln>
        </p:spPr>
      </p:sp>
      <p:sp>
        <p:nvSpPr>
          <p:cNvPr id="149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843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40FA736-03F0-4902-AB04-2FF96CD74275}" type="slidenum">
              <a:rPr lang="en-GB" smtClean="0"/>
              <a:pPr fontAlgn="base">
                <a:spcBef>
                  <a:spcPct val="0"/>
                </a:spcBef>
                <a:spcAft>
                  <a:spcPct val="0"/>
                </a:spcAft>
                <a:defRPr/>
              </a:pPr>
              <a:t>65</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AD640F6-146A-4C5C-9700-3F8620AC4401}" type="datetimeFigureOut">
              <a:rPr lang="en-US" smtClean="0"/>
              <a:pPr/>
              <a:t>2/9/2012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AD5ED43-DCEE-4E01-BF29-8BB8FABDA1C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AD5ED43-DCEE-4E01-BF29-8BB8FABDA1C3}"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AD5ED43-DCEE-4E01-BF29-8BB8FABDA1C3}"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AD5ED43-DCEE-4E01-BF29-8BB8FABDA1C3}"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AD5ED43-DCEE-4E01-BF29-8BB8FABDA1C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AD5ED43-DCEE-4E01-BF29-8BB8FABDA1C3}"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9AD5ED43-DCEE-4E01-BF29-8BB8FABDA1C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AD640F6-146A-4C5C-9700-3F8620AC4401}" type="datetimeFigureOut">
              <a:rPr lang="en-US" smtClean="0"/>
              <a:pPr/>
              <a:t>2/9/2012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AD5ED43-DCEE-4E01-BF29-8BB8FABDA1C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AD640F6-146A-4C5C-9700-3F8620AC4401}" type="datetimeFigureOut">
              <a:rPr lang="en-US" smtClean="0"/>
              <a:pPr/>
              <a:t>2/9/2012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AD5ED43-DCEE-4E01-BF29-8BB8FABDA1C3}"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AD5ED43-DCEE-4E01-BF29-8BB8FABDA1C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AD640F6-146A-4C5C-9700-3F8620AC4401}" type="datetimeFigureOut">
              <a:rPr lang="en-US" smtClean="0"/>
              <a:pPr/>
              <a:t>2/9/2012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AD5ED43-DCEE-4E01-BF29-8BB8FABDA1C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AD640F6-146A-4C5C-9700-3F8620AC4401}" type="datetimeFigureOut">
              <a:rPr lang="en-US" smtClean="0"/>
              <a:pPr/>
              <a:t>2/9/2012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AD5ED43-DCEE-4E01-BF29-8BB8FABDA1C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ing.com/videos/search?q=emplyer+of+choice+award&amp;pq=emplyer%20of%20choice%20award&amp;sc=0-8&amp;sp=-1&amp;sk=&amp;mid=78CAA6E6FE2BDB72CC6E78CAA6E6FE2BDB72CC6E&amp;FORM=LKVR26"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Employer of choice </a:t>
            </a:r>
            <a:br>
              <a:rPr lang="en-GB" dirty="0" smtClean="0"/>
            </a:br>
            <a:r>
              <a:rPr lang="en-GB" dirty="0" smtClean="0"/>
              <a:t>Recruitment and Selection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Labour Market analysis and identification of impact on your organisation</a:t>
            </a:r>
          </a:p>
          <a:p>
            <a:r>
              <a:rPr lang="en-GB" dirty="0" smtClean="0"/>
              <a:t>Workforce planning – the strategic importance to organisations and different approaches taken</a:t>
            </a:r>
          </a:p>
          <a:p>
            <a:r>
              <a:rPr lang="en-GB" dirty="0" smtClean="0"/>
              <a:t>Employment Branding as a tool for attracting candidates</a:t>
            </a:r>
            <a:endParaRPr lang="en-GB" dirty="0"/>
          </a:p>
        </p:txBody>
      </p:sp>
      <p:sp>
        <p:nvSpPr>
          <p:cNvPr id="2" name="Title 1"/>
          <p:cNvSpPr>
            <a:spLocks noGrp="1"/>
          </p:cNvSpPr>
          <p:nvPr>
            <p:ph type="title"/>
          </p:nvPr>
        </p:nvSpPr>
        <p:spPr/>
        <p:txBody>
          <a:bodyPr/>
          <a:lstStyle/>
          <a:p>
            <a:r>
              <a:rPr lang="en-GB" dirty="0" smtClean="0"/>
              <a:t>Recap on last week....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Grp="1" noChangeAspect="1" noChangeArrowheads="1"/>
          </p:cNvPicPr>
          <p:nvPr>
            <p:ph idx="1"/>
          </p:nvPr>
        </p:nvPicPr>
        <p:blipFill>
          <a:blip r:embed="rId2"/>
          <a:srcRect/>
          <a:stretch>
            <a:fillRect/>
          </a:stretch>
        </p:blipFill>
        <p:spPr bwMode="auto">
          <a:xfrm>
            <a:off x="1643042" y="1785926"/>
            <a:ext cx="5689284" cy="3657397"/>
          </a:xfrm>
          <a:prstGeom prst="rect">
            <a:avLst/>
          </a:prstGeom>
          <a:noFill/>
          <a:ln w="9525">
            <a:noFill/>
            <a:miter lim="800000"/>
            <a:headEnd/>
            <a:tailEnd/>
          </a:ln>
          <a:effectLst/>
        </p:spPr>
      </p:pic>
      <p:sp>
        <p:nvSpPr>
          <p:cNvPr id="4" name="Title 3"/>
          <p:cNvSpPr>
            <a:spLocks noGrp="1"/>
          </p:cNvSpPr>
          <p:nvPr>
            <p:ph type="title"/>
          </p:nvPr>
        </p:nvSpPr>
        <p:spPr/>
        <p:txBody>
          <a:bodyPr>
            <a:normAutofit fontScale="90000"/>
          </a:bodyPr>
          <a:lstStyle/>
          <a:p>
            <a:r>
              <a:rPr lang="en-GB" dirty="0" smtClean="0"/>
              <a:t>Employer Branding  - Measuring Return on Investment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500042"/>
            <a:ext cx="8229600" cy="1143000"/>
          </a:xfrm>
        </p:spPr>
        <p:txBody>
          <a:bodyPr>
            <a:normAutofit fontScale="90000"/>
          </a:bodyPr>
          <a:lstStyle/>
          <a:p>
            <a:r>
              <a:rPr lang="en-GB" b="1" dirty="0" smtClean="0"/>
              <a:t>Human resources measures and corresponding indicators of success employer brand success</a:t>
            </a:r>
            <a:endParaRPr lang="en-GB" dirty="0"/>
          </a:p>
        </p:txBody>
      </p:sp>
      <p:sp>
        <p:nvSpPr>
          <p:cNvPr id="3" name="Content Placeholder 2"/>
          <p:cNvSpPr>
            <a:spLocks noGrp="1"/>
          </p:cNvSpPr>
          <p:nvPr>
            <p:ph sz="quarter" idx="2"/>
          </p:nvPr>
        </p:nvSpPr>
        <p:spPr>
          <a:xfrm>
            <a:off x="428596" y="2143116"/>
            <a:ext cx="4040188" cy="3941763"/>
          </a:xfrm>
          <a:ln>
            <a:solidFill>
              <a:schemeClr val="accent1"/>
            </a:solidFill>
          </a:ln>
        </p:spPr>
        <p:txBody>
          <a:bodyPr>
            <a:normAutofit/>
          </a:bodyPr>
          <a:lstStyle/>
          <a:p>
            <a:pPr>
              <a:buNone/>
            </a:pPr>
            <a:r>
              <a:rPr lang="en-GB" sz="2000" b="1" i="1" u="sng" dirty="0" smtClean="0"/>
              <a:t>Externally </a:t>
            </a:r>
            <a:r>
              <a:rPr lang="en-GB" sz="2000" b="1" i="1" u="sng" dirty="0"/>
              <a:t>focused </a:t>
            </a:r>
            <a:r>
              <a:rPr lang="en-GB" sz="2000" b="1" i="1" u="sng" dirty="0" smtClean="0"/>
              <a:t>measures</a:t>
            </a:r>
          </a:p>
          <a:p>
            <a:pPr>
              <a:buNone/>
            </a:pPr>
            <a:endParaRPr lang="en-GB" sz="2000" b="1" u="sng" dirty="0" smtClean="0"/>
          </a:p>
          <a:p>
            <a:pPr>
              <a:buFont typeface="Wingdings" pitchFamily="2" charset="2"/>
              <a:buChar char="q"/>
            </a:pPr>
            <a:r>
              <a:rPr lang="en-GB" sz="2000" b="1" u="sng" dirty="0" smtClean="0"/>
              <a:t>% </a:t>
            </a:r>
            <a:r>
              <a:rPr lang="en-GB" sz="2000" b="1" u="sng" dirty="0"/>
              <a:t>of job offers accepted </a:t>
            </a:r>
            <a:r>
              <a:rPr lang="en-GB" sz="2000" b="1" dirty="0"/>
              <a:t>Higher</a:t>
            </a:r>
            <a:r>
              <a:rPr lang="en-GB" sz="2000" dirty="0"/>
              <a:t> percentage than industry average indicates attractive</a:t>
            </a:r>
          </a:p>
          <a:p>
            <a:pPr>
              <a:buFont typeface="Wingdings" pitchFamily="2" charset="2"/>
              <a:buChar char="q"/>
            </a:pPr>
            <a:r>
              <a:rPr lang="en-GB" sz="2000" b="1" u="sng" dirty="0"/>
              <a:t>Number applicants per role </a:t>
            </a:r>
            <a:r>
              <a:rPr lang="en-GB" sz="2000" b="1" dirty="0"/>
              <a:t>Higher</a:t>
            </a:r>
            <a:r>
              <a:rPr lang="en-GB" sz="2000" dirty="0"/>
              <a:t> number of applicants than industry average indicates </a:t>
            </a:r>
            <a:r>
              <a:rPr lang="en-GB" sz="2000" dirty="0" smtClean="0"/>
              <a:t>attractive</a:t>
            </a:r>
            <a:endParaRPr lang="en-GB" sz="2000" dirty="0"/>
          </a:p>
        </p:txBody>
      </p:sp>
      <p:sp>
        <p:nvSpPr>
          <p:cNvPr id="9" name="Content Placeholder 8"/>
          <p:cNvSpPr>
            <a:spLocks noGrp="1"/>
          </p:cNvSpPr>
          <p:nvPr>
            <p:ph sz="quarter" idx="4"/>
          </p:nvPr>
        </p:nvSpPr>
        <p:spPr>
          <a:xfrm>
            <a:off x="4714876" y="2143116"/>
            <a:ext cx="4041775" cy="3929090"/>
          </a:xfrm>
          <a:noFill/>
          <a:ln>
            <a:solidFill>
              <a:schemeClr val="accent1"/>
            </a:solidFill>
          </a:ln>
        </p:spPr>
        <p:txBody>
          <a:bodyPr>
            <a:normAutofit fontScale="77500" lnSpcReduction="20000"/>
          </a:bodyPr>
          <a:lstStyle/>
          <a:p>
            <a:pPr>
              <a:buNone/>
            </a:pPr>
            <a:r>
              <a:rPr lang="en-GB" sz="2600" b="1" i="1" u="sng" dirty="0" smtClean="0"/>
              <a:t>Internally focused measures</a:t>
            </a:r>
          </a:p>
          <a:p>
            <a:pPr>
              <a:buNone/>
            </a:pPr>
            <a:endParaRPr lang="en-GB" sz="2600" b="1" i="1" dirty="0" smtClean="0"/>
          </a:p>
          <a:p>
            <a:pPr>
              <a:buFont typeface="Wingdings" pitchFamily="2" charset="2"/>
              <a:buChar char="q"/>
            </a:pPr>
            <a:r>
              <a:rPr lang="en-GB" sz="2600" b="1" u="sng" dirty="0" smtClean="0"/>
              <a:t>Average length of service </a:t>
            </a:r>
            <a:r>
              <a:rPr lang="en-GB" sz="2600" b="1" dirty="0" smtClean="0"/>
              <a:t>Higher</a:t>
            </a:r>
            <a:r>
              <a:rPr lang="en-GB" sz="2600" dirty="0" smtClean="0"/>
              <a:t> than industry average indicates attractive</a:t>
            </a:r>
          </a:p>
          <a:p>
            <a:endParaRPr lang="en-GB" sz="2600" dirty="0" smtClean="0"/>
          </a:p>
          <a:p>
            <a:pPr>
              <a:buFont typeface="Wingdings" pitchFamily="2" charset="2"/>
              <a:buChar char="q"/>
            </a:pPr>
            <a:r>
              <a:rPr lang="en-GB" sz="2600" b="1" u="sng" dirty="0" smtClean="0"/>
              <a:t>Average staff turnover</a:t>
            </a:r>
          </a:p>
          <a:p>
            <a:pPr>
              <a:buNone/>
            </a:pPr>
            <a:r>
              <a:rPr lang="en-GB" sz="2600" dirty="0" smtClean="0"/>
              <a:t>	</a:t>
            </a:r>
            <a:r>
              <a:rPr lang="en-GB" sz="2600" b="1" dirty="0" smtClean="0"/>
              <a:t>Lower</a:t>
            </a:r>
            <a:r>
              <a:rPr lang="en-GB" sz="2600" dirty="0" smtClean="0"/>
              <a:t> than industry average indicates accurate (contract fulfilled)</a:t>
            </a:r>
          </a:p>
          <a:p>
            <a:endParaRPr lang="en-GB" sz="2600" dirty="0" smtClean="0"/>
          </a:p>
          <a:p>
            <a:pPr>
              <a:buFont typeface="Wingdings" pitchFamily="2" charset="2"/>
              <a:buChar char="q"/>
            </a:pPr>
            <a:r>
              <a:rPr lang="en-GB" sz="2600" b="1" u="sng" dirty="0" smtClean="0"/>
              <a:t>Level of staff engagement </a:t>
            </a:r>
            <a:r>
              <a:rPr lang="en-GB" sz="2600" b="1" dirty="0" smtClean="0"/>
              <a:t>Higher</a:t>
            </a:r>
            <a:r>
              <a:rPr lang="en-GB" sz="2600" dirty="0" smtClean="0"/>
              <a:t> than industry average indicates accurate (contract fulfilled)</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normAutofit/>
          </a:bodyPr>
          <a:lstStyle/>
          <a:p>
            <a:pPr>
              <a:buFont typeface="Wingdings" pitchFamily="2" charset="2"/>
              <a:buChar char="Ø"/>
            </a:pPr>
            <a:r>
              <a:rPr lang="en-GB" dirty="0" smtClean="0"/>
              <a:t>Signifies an organisation of reputable quality &amp; reliability</a:t>
            </a:r>
          </a:p>
          <a:p>
            <a:pPr>
              <a:buFont typeface="Wingdings" pitchFamily="2" charset="2"/>
              <a:buChar char="Ø"/>
            </a:pPr>
            <a:r>
              <a:rPr lang="en-GB" dirty="0" smtClean="0"/>
              <a:t>Helps differentiate the employment offering from that of competitors</a:t>
            </a:r>
          </a:p>
          <a:p>
            <a:pPr>
              <a:buFont typeface="Wingdings" pitchFamily="2" charset="2"/>
              <a:buChar char="Ø"/>
            </a:pPr>
            <a:r>
              <a:rPr lang="en-GB" dirty="0" smtClean="0"/>
              <a:t>Builds familiarity – attracting employees away from competitors</a:t>
            </a:r>
          </a:p>
          <a:p>
            <a:pPr>
              <a:buFont typeface="Wingdings" pitchFamily="2" charset="2"/>
              <a:buChar char="Ø"/>
            </a:pPr>
            <a:r>
              <a:rPr lang="en-GB" dirty="0" smtClean="0"/>
              <a:t>Supports development of employee loyalty – encouraging employees to switch</a:t>
            </a:r>
          </a:p>
          <a:p>
            <a:pPr>
              <a:buFont typeface="Wingdings" pitchFamily="2" charset="2"/>
              <a:buChar char="Ø"/>
            </a:pPr>
            <a:r>
              <a:rPr lang="en-GB" dirty="0" smtClean="0"/>
              <a:t>Less money spent on recruitment advertising</a:t>
            </a:r>
          </a:p>
          <a:p>
            <a:pPr>
              <a:buFont typeface="Wingdings" pitchFamily="2" charset="2"/>
              <a:buChar char="Ø"/>
            </a:pPr>
            <a:r>
              <a:rPr lang="en-GB" dirty="0" smtClean="0"/>
              <a:t>Greater retention of existing employees</a:t>
            </a:r>
          </a:p>
          <a:p>
            <a:endParaRPr lang="en-GB" dirty="0" smtClean="0"/>
          </a:p>
          <a:p>
            <a:endParaRPr lang="en-GB" dirty="0"/>
          </a:p>
        </p:txBody>
      </p:sp>
      <p:sp>
        <p:nvSpPr>
          <p:cNvPr id="3" name="Title 2"/>
          <p:cNvSpPr>
            <a:spLocks noGrp="1"/>
          </p:cNvSpPr>
          <p:nvPr>
            <p:ph type="title"/>
          </p:nvPr>
        </p:nvSpPr>
        <p:spPr>
          <a:xfrm>
            <a:off x="500034" y="285728"/>
            <a:ext cx="8229600" cy="1143000"/>
          </a:xfrm>
        </p:spPr>
        <p:txBody>
          <a:bodyPr/>
          <a:lstStyle/>
          <a:p>
            <a:r>
              <a:rPr lang="en-GB" dirty="0" smtClean="0"/>
              <a:t>Benefits of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928802"/>
            <a:ext cx="8229600" cy="4525963"/>
          </a:xfrm>
        </p:spPr>
        <p:txBody>
          <a:bodyPr/>
          <a:lstStyle/>
          <a:p>
            <a:r>
              <a:rPr lang="en-GB" dirty="0" smtClean="0"/>
              <a:t>“Employer branding is a useful tool to help organisations differentiate what they have to offer in the labour market, and recruit, retain and engage the people they need to succeed” 						</a:t>
            </a:r>
            <a:r>
              <a:rPr lang="en-GB" sz="2000" dirty="0" smtClean="0"/>
              <a:t>Source: CIPD, 2010</a:t>
            </a:r>
          </a:p>
        </p:txBody>
      </p:sp>
      <p:sp>
        <p:nvSpPr>
          <p:cNvPr id="3" name="Title 2"/>
          <p:cNvSpPr>
            <a:spLocks noGrp="1"/>
          </p:cNvSpPr>
          <p:nvPr>
            <p:ph type="title"/>
          </p:nvPr>
        </p:nvSpPr>
        <p:spPr/>
        <p:txBody>
          <a:bodyPr>
            <a:normAutofit fontScale="90000"/>
          </a:bodyPr>
          <a:lstStyle/>
          <a:p>
            <a:r>
              <a:rPr lang="en-GB" dirty="0" smtClean="0"/>
              <a:t>Benefits of effective employer branding</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GB" dirty="0" smtClean="0"/>
              <a:t>This week....</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Understand what is meant by the term employer of choice</a:t>
            </a:r>
          </a:p>
          <a:p>
            <a:r>
              <a:rPr lang="en-GB" dirty="0" smtClean="0"/>
              <a:t>Explain how organisations seek to and become an employer of choice</a:t>
            </a:r>
          </a:p>
          <a:p>
            <a:r>
              <a:rPr lang="en-GB" dirty="0" smtClean="0"/>
              <a:t>Identify best practice approaches to recruitment and selection</a:t>
            </a:r>
            <a:endParaRPr lang="en-GB" dirty="0"/>
          </a:p>
        </p:txBody>
      </p:sp>
      <p:sp>
        <p:nvSpPr>
          <p:cNvPr id="2" name="Title 1"/>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Somewhere people want to work - as the organisation is able to :</a:t>
            </a:r>
          </a:p>
          <a:p>
            <a:r>
              <a:rPr lang="en-GB" dirty="0" smtClean="0"/>
              <a:t>meet peoples needs in relation to job satisfaction</a:t>
            </a:r>
          </a:p>
          <a:p>
            <a:r>
              <a:rPr lang="en-GB" dirty="0" smtClean="0"/>
              <a:t>Provide a great working environment</a:t>
            </a:r>
          </a:p>
          <a:p>
            <a:r>
              <a:rPr lang="en-GB" dirty="0" smtClean="0"/>
              <a:t>Offer prospects for development and promotion</a:t>
            </a:r>
          </a:p>
          <a:p>
            <a:pPr algn="r">
              <a:buNone/>
            </a:pPr>
            <a:r>
              <a:rPr lang="en-GB" sz="2000" i="1" dirty="0" smtClean="0"/>
              <a:t>Adapted from </a:t>
            </a:r>
            <a:r>
              <a:rPr lang="en-GB" sz="2000" dirty="0" smtClean="0"/>
              <a:t>Purcell et al (2003)</a:t>
            </a:r>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‘What do we mean by the term Employer of Choice’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Over 1 million employees have participated in this survey since its launch </a:t>
            </a:r>
          </a:p>
          <a:p>
            <a:r>
              <a:rPr lang="en-GB" dirty="0" smtClean="0"/>
              <a:t>Provides data on how employees feel about a number of factors associated with their employer</a:t>
            </a:r>
          </a:p>
          <a:p>
            <a:r>
              <a:rPr lang="en-GB" dirty="0" smtClean="0"/>
              <a:t>Provides a set of rankings which are used to rate employers</a:t>
            </a:r>
          </a:p>
          <a:p>
            <a:r>
              <a:rPr lang="en-GB" dirty="0" smtClean="0"/>
              <a:t>Provides an overall listing of the “Best” UK Companies to work for </a:t>
            </a:r>
          </a:p>
          <a:p>
            <a:r>
              <a:rPr lang="en-GB" dirty="0" smtClean="0"/>
              <a:t>Valuable resource for job hunters and employers</a:t>
            </a:r>
            <a:endParaRPr lang="en-GB" dirty="0"/>
          </a:p>
        </p:txBody>
      </p:sp>
      <p:sp>
        <p:nvSpPr>
          <p:cNvPr id="2" name="Title 1"/>
          <p:cNvSpPr>
            <a:spLocks noGrp="1"/>
          </p:cNvSpPr>
          <p:nvPr>
            <p:ph type="title"/>
          </p:nvPr>
        </p:nvSpPr>
        <p:spPr>
          <a:xfrm>
            <a:off x="1142976" y="357166"/>
            <a:ext cx="8229600" cy="1143000"/>
          </a:xfrm>
        </p:spPr>
        <p:txBody>
          <a:bodyPr>
            <a:normAutofit/>
          </a:bodyPr>
          <a:lstStyle/>
          <a:p>
            <a:r>
              <a:rPr lang="en-GB" dirty="0" smtClean="0"/>
              <a:t>    Best Companies to work for</a:t>
            </a:r>
            <a:endParaRPr lang="en-GB" dirty="0"/>
          </a:p>
        </p:txBody>
      </p:sp>
      <p:pic>
        <p:nvPicPr>
          <p:cNvPr id="5" name="Picture 1"/>
          <p:cNvPicPr>
            <a:picLocks noChangeAspect="1" noChangeArrowheads="1"/>
          </p:cNvPicPr>
          <p:nvPr/>
        </p:nvPicPr>
        <p:blipFill>
          <a:blip r:embed="rId2" cstate="print"/>
          <a:srcRect/>
          <a:stretch>
            <a:fillRect/>
          </a:stretch>
        </p:blipFill>
        <p:spPr bwMode="auto">
          <a:xfrm>
            <a:off x="214282" y="214290"/>
            <a:ext cx="1285852" cy="114298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‘Best’ </a:t>
            </a:r>
            <a:r>
              <a:rPr lang="en-GB" dirty="0"/>
              <a:t>Companies mission statement is “To help make the world a better workplace</a:t>
            </a:r>
            <a:r>
              <a:rPr lang="en-GB" dirty="0" smtClean="0"/>
              <a:t>”</a:t>
            </a:r>
          </a:p>
          <a:p>
            <a:endParaRPr lang="en-GB" dirty="0" smtClean="0"/>
          </a:p>
          <a:p>
            <a:endParaRPr lang="en-GB" dirty="0" smtClean="0"/>
          </a:p>
          <a:p>
            <a:pPr>
              <a:buNone/>
            </a:pP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Becoming an employer of choice</a:t>
            </a:r>
            <a:endParaRPr lang="en-GB" dirty="0"/>
          </a:p>
        </p:txBody>
      </p:sp>
      <p:pic>
        <p:nvPicPr>
          <p:cNvPr id="5124" name="Picture 4"/>
          <p:cNvPicPr>
            <a:picLocks noChangeAspect="1" noChangeArrowheads="1"/>
          </p:cNvPicPr>
          <p:nvPr/>
        </p:nvPicPr>
        <p:blipFill>
          <a:blip r:embed="rId3"/>
          <a:srcRect/>
          <a:stretch>
            <a:fillRect/>
          </a:stretch>
        </p:blipFill>
        <p:spPr bwMode="auto">
          <a:xfrm>
            <a:off x="2571736" y="2757488"/>
            <a:ext cx="3500462" cy="3576560"/>
          </a:xfrm>
          <a:prstGeom prst="rect">
            <a:avLst/>
          </a:prstGeom>
          <a:noFill/>
          <a:ln w="9525">
            <a:noFill/>
            <a:miter lim="800000"/>
            <a:headEnd/>
            <a:tailEnd/>
          </a:ln>
          <a:effectLst/>
        </p:spPr>
      </p:pic>
      <p:sp>
        <p:nvSpPr>
          <p:cNvPr id="12" name="Rectangle 11"/>
          <p:cNvSpPr/>
          <p:nvPr/>
        </p:nvSpPr>
        <p:spPr>
          <a:xfrm>
            <a:off x="2500298" y="5929330"/>
            <a:ext cx="3857652" cy="5715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noAutofit/>
          </a:bodyPr>
          <a:lstStyle/>
          <a:p>
            <a:pPr fontAlgn="t">
              <a:buNone/>
            </a:pPr>
            <a:r>
              <a:rPr lang="en-GB" sz="2400" b="1" u="sng" dirty="0" smtClean="0"/>
              <a:t>Leadership</a:t>
            </a:r>
          </a:p>
          <a:p>
            <a:pPr fontAlgn="t"/>
            <a:r>
              <a:rPr lang="en-GB" sz="2400" dirty="0" smtClean="0"/>
              <a:t>How employees feel about the head of the organisation, senior managers, and the organisations values and principles</a:t>
            </a:r>
          </a:p>
          <a:p>
            <a:pPr fontAlgn="t">
              <a:buNone/>
            </a:pPr>
            <a:r>
              <a:rPr lang="en-GB" sz="2400" b="1" u="sng" dirty="0" smtClean="0"/>
              <a:t>My Manager</a:t>
            </a:r>
          </a:p>
          <a:p>
            <a:pPr fontAlgn="t"/>
            <a:r>
              <a:rPr lang="en-GB" sz="2400" dirty="0" smtClean="0"/>
              <a:t>How employees feel about and communicate with their direct manager</a:t>
            </a:r>
          </a:p>
          <a:p>
            <a:pPr fontAlgn="t">
              <a:buNone/>
            </a:pPr>
            <a:r>
              <a:rPr lang="en-GB" sz="2400" b="1" u="sng" dirty="0" smtClean="0"/>
              <a:t>Personal Growth</a:t>
            </a:r>
          </a:p>
          <a:p>
            <a:pPr fontAlgn="t"/>
            <a:r>
              <a:rPr lang="en-GB" sz="2400" dirty="0" smtClean="0"/>
              <a:t>What employees feel about training and their future prospects</a:t>
            </a:r>
          </a:p>
          <a:p>
            <a:pPr fontAlgn="t">
              <a:buNone/>
            </a:pPr>
            <a:r>
              <a:rPr lang="en-GB" sz="2400" b="1" u="sng" dirty="0" smtClean="0"/>
              <a:t>Wellbeing</a:t>
            </a:r>
          </a:p>
          <a:p>
            <a:pPr fontAlgn="t"/>
            <a:r>
              <a:rPr lang="en-GB" sz="2400" dirty="0" smtClean="0"/>
              <a:t>How employees feel about stress, pressure at work, and work life balance</a:t>
            </a:r>
          </a:p>
          <a:p>
            <a:pPr fontAlgn="t"/>
            <a:endParaRPr lang="en-GB" sz="2400" dirty="0" smtClean="0"/>
          </a:p>
          <a:p>
            <a:endParaRPr lang="en-GB" sz="2400" dirty="0"/>
          </a:p>
        </p:txBody>
      </p:sp>
      <p:sp>
        <p:nvSpPr>
          <p:cNvPr id="2" name="Title 1"/>
          <p:cNvSpPr>
            <a:spLocks noGrp="1"/>
          </p:cNvSpPr>
          <p:nvPr>
            <p:ph type="title"/>
          </p:nvPr>
        </p:nvSpPr>
        <p:spPr/>
        <p:txBody>
          <a:bodyPr>
            <a:normAutofit/>
          </a:bodyPr>
          <a:lstStyle/>
          <a:p>
            <a:r>
              <a:rPr lang="en-GB" dirty="0" smtClean="0"/>
              <a:t>The Times Top 100 </a:t>
            </a:r>
            <a:br>
              <a:rPr lang="en-GB" dirty="0" smtClean="0"/>
            </a:br>
            <a:r>
              <a:rPr lang="en-GB" sz="1800" dirty="0" smtClean="0"/>
              <a:t>Dimensions measured</a:t>
            </a:r>
            <a:endParaRPr lang="en-GB" sz="1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643050"/>
            <a:ext cx="8229600" cy="4525963"/>
          </a:xfrm>
        </p:spPr>
        <p:txBody>
          <a:bodyPr>
            <a:normAutofit fontScale="92500" lnSpcReduction="20000"/>
          </a:bodyPr>
          <a:lstStyle/>
          <a:p>
            <a:pPr fontAlgn="t">
              <a:buNone/>
            </a:pPr>
            <a:r>
              <a:rPr lang="en-GB" b="1" u="sng" dirty="0" smtClean="0"/>
              <a:t>My Team</a:t>
            </a:r>
          </a:p>
          <a:p>
            <a:pPr fontAlgn="t"/>
            <a:r>
              <a:rPr lang="en-GB" dirty="0" smtClean="0"/>
              <a:t>Employees feelings towards their immediate colleagues and how well they work together</a:t>
            </a:r>
          </a:p>
          <a:p>
            <a:pPr fontAlgn="t">
              <a:buNone/>
            </a:pPr>
            <a:r>
              <a:rPr lang="en-GB" b="1" u="sng" dirty="0" smtClean="0"/>
              <a:t>Giving Something Back</a:t>
            </a:r>
          </a:p>
          <a:p>
            <a:pPr fontAlgn="t"/>
            <a:r>
              <a:rPr lang="en-GB" dirty="0" smtClean="0"/>
              <a:t>The extent to which employees feel their organisation has a positive impact on society</a:t>
            </a:r>
          </a:p>
          <a:p>
            <a:pPr fontAlgn="t">
              <a:buNone/>
            </a:pPr>
            <a:r>
              <a:rPr lang="en-GB" b="1" u="sng" dirty="0" smtClean="0"/>
              <a:t>My Company</a:t>
            </a:r>
          </a:p>
          <a:p>
            <a:pPr fontAlgn="t"/>
            <a:r>
              <a:rPr lang="en-GB" dirty="0" smtClean="0"/>
              <a:t>The level of engagement employees have for their job and organisation</a:t>
            </a:r>
          </a:p>
          <a:p>
            <a:pPr fontAlgn="t">
              <a:buNone/>
            </a:pPr>
            <a:r>
              <a:rPr lang="en-GB" b="1" u="sng" dirty="0" smtClean="0"/>
              <a:t>Fair Deal</a:t>
            </a:r>
          </a:p>
          <a:p>
            <a:pPr fontAlgn="t"/>
            <a:r>
              <a:rPr lang="en-GB" dirty="0" smtClean="0"/>
              <a:t>How happy employees are with their pay and benefits</a:t>
            </a:r>
          </a:p>
          <a:p>
            <a:endParaRPr lang="en-GB" dirty="0"/>
          </a:p>
        </p:txBody>
      </p:sp>
      <p:sp>
        <p:nvSpPr>
          <p:cNvPr id="2" name="Title 1"/>
          <p:cNvSpPr>
            <a:spLocks noGrp="1"/>
          </p:cNvSpPr>
          <p:nvPr>
            <p:ph type="title"/>
          </p:nvPr>
        </p:nvSpPr>
        <p:spPr/>
        <p:txBody>
          <a:bodyPr/>
          <a:lstStyle/>
          <a:p>
            <a:r>
              <a:rPr lang="en-GB" dirty="0" smtClean="0"/>
              <a:t>The Times Top 100 </a:t>
            </a:r>
            <a:r>
              <a:rPr lang="en-GB" sz="2400" dirty="0" smtClean="0"/>
              <a:t>(Continued)</a:t>
            </a:r>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p:cNvPicPr>
            <a:picLocks noChangeAspect="1" noChangeArrowheads="1"/>
          </p:cNvPicPr>
          <p:nvPr/>
        </p:nvPicPr>
        <p:blipFill>
          <a:blip r:embed="rId2"/>
          <a:srcRect/>
          <a:stretch>
            <a:fillRect/>
          </a:stretch>
        </p:blipFill>
        <p:spPr bwMode="auto">
          <a:xfrm>
            <a:off x="1071538" y="1857364"/>
            <a:ext cx="6731363" cy="3794140"/>
          </a:xfrm>
          <a:prstGeom prst="rect">
            <a:avLst/>
          </a:prstGeom>
          <a:noFill/>
          <a:ln w="9525">
            <a:noFill/>
            <a:miter lim="800000"/>
            <a:headEnd/>
            <a:tailEnd/>
          </a:ln>
          <a:effectLst/>
        </p:spPr>
      </p:pic>
      <p:sp>
        <p:nvSpPr>
          <p:cNvPr id="9" name="Title 8"/>
          <p:cNvSpPr>
            <a:spLocks noGrp="1"/>
          </p:cNvSpPr>
          <p:nvPr>
            <p:ph type="title"/>
          </p:nvPr>
        </p:nvSpPr>
        <p:spPr/>
        <p:txBody>
          <a:bodyPr>
            <a:normAutofit fontScale="90000"/>
          </a:bodyPr>
          <a:lstStyle/>
          <a:p>
            <a:r>
              <a:rPr lang="en-GB" dirty="0" smtClean="0"/>
              <a:t>Top 11 Best Companies to work for  2011</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endParaRPr lang="en-GB" sz="1100" dirty="0" smtClean="0">
              <a:hlinkClick r:id="rId2"/>
            </a:endParaRPr>
          </a:p>
          <a:p>
            <a:r>
              <a:rPr lang="en-GB" sz="1100" dirty="0" smtClean="0">
                <a:hlinkClick r:id="rId2"/>
              </a:rPr>
              <a:t>http://www.bing.com/videos/search?q=emplyer+of+choice+award&amp;pq=emplyer%2520of%2520choice%2520award&amp;sc=0-8&amp;sp=-1&amp;sk=&amp;mid=78CAA6E6FE2BDB72CC6E78CAA6E6FE2BDB72CC6E&amp;FORM=LKVR26#</a:t>
            </a:r>
            <a:endParaRPr lang="en-GB" sz="1100" dirty="0" smtClean="0"/>
          </a:p>
          <a:p>
            <a:endParaRPr lang="en-GB" dirty="0"/>
          </a:p>
        </p:txBody>
      </p:sp>
      <p:pic>
        <p:nvPicPr>
          <p:cNvPr id="7" name="Picture 2"/>
          <p:cNvPicPr>
            <a:picLocks noChangeAspect="1" noChangeArrowheads="1"/>
          </p:cNvPicPr>
          <p:nvPr/>
        </p:nvPicPr>
        <p:blipFill>
          <a:blip r:embed="rId3"/>
          <a:srcRect/>
          <a:stretch>
            <a:fillRect/>
          </a:stretch>
        </p:blipFill>
        <p:spPr bwMode="auto">
          <a:xfrm>
            <a:off x="633904" y="1357299"/>
            <a:ext cx="7876191" cy="29289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normAutofit/>
          </a:bodyPr>
          <a:lstStyle/>
          <a:p>
            <a:pPr eaLnBrk="1" fontAlgn="auto" hangingPunct="1">
              <a:spcAft>
                <a:spcPts val="0"/>
              </a:spcAft>
              <a:defRPr/>
            </a:pPr>
            <a:r>
              <a:rPr lang="en-GB" dirty="0" smtClean="0"/>
              <a:t>Recruitment &amp; Selection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p:cNvSpPr>
            <a:spLocks noGrp="1"/>
          </p:cNvSpPr>
          <p:nvPr>
            <p:ph idx="1"/>
          </p:nvPr>
        </p:nvSpPr>
        <p:spPr>
          <a:xfrm>
            <a:off x="285720" y="1142984"/>
            <a:ext cx="8229600" cy="5715016"/>
          </a:xfrm>
        </p:spPr>
        <p:txBody>
          <a:bodyPr>
            <a:normAutofit/>
          </a:bodyPr>
          <a:lstStyle/>
          <a:p>
            <a:pPr eaLnBrk="1" hangingPunct="1">
              <a:buFont typeface="Wingdings 3" pitchFamily="18" charset="2"/>
              <a:buNone/>
            </a:pPr>
            <a:r>
              <a:rPr lang="en-GB" dirty="0" smtClean="0"/>
              <a:t>What are the key differences between recruitment and selection?</a:t>
            </a:r>
          </a:p>
          <a:p>
            <a:pPr eaLnBrk="1" hangingPunct="1">
              <a:buFont typeface="Wingdings 3" pitchFamily="18" charset="2"/>
              <a:buNone/>
            </a:pPr>
            <a:r>
              <a:rPr lang="en-GB" b="1" u="sng" dirty="0" smtClean="0"/>
              <a:t>Recruitment</a:t>
            </a:r>
          </a:p>
          <a:p>
            <a:pPr eaLnBrk="1" hangingPunct="1">
              <a:buFont typeface="Wingdings 3" pitchFamily="18" charset="2"/>
              <a:buNone/>
            </a:pPr>
            <a:r>
              <a:rPr lang="en-GB" dirty="0" smtClean="0"/>
              <a:t>Searching for and obtaining potential job candidates in sufficient numbers and quantity so that the organisation can select the most appropriate people to fill its job needs (Dowling and Schuler,1990)</a:t>
            </a:r>
          </a:p>
          <a:p>
            <a:pPr eaLnBrk="1" hangingPunct="1">
              <a:buFont typeface="Wingdings 3" pitchFamily="18" charset="2"/>
              <a:buNone/>
            </a:pPr>
            <a:r>
              <a:rPr lang="en-GB" b="1" u="sng" dirty="0" smtClean="0"/>
              <a:t>Selection</a:t>
            </a:r>
          </a:p>
          <a:p>
            <a:pPr eaLnBrk="1" hangingPunct="1">
              <a:buFont typeface="Wingdings 3" pitchFamily="18" charset="2"/>
              <a:buNone/>
            </a:pPr>
            <a:r>
              <a:rPr lang="en-GB" dirty="0" smtClean="0"/>
              <a:t>Predicting what candidates will make the most appropriate contribution to the organisation – now and in the future (Hackett, 1991)</a:t>
            </a:r>
          </a:p>
        </p:txBody>
      </p:sp>
      <p:sp>
        <p:nvSpPr>
          <p:cNvPr id="3" name="Title 2"/>
          <p:cNvSpPr>
            <a:spLocks noGrp="1"/>
          </p:cNvSpPr>
          <p:nvPr>
            <p:ph type="title"/>
          </p:nvPr>
        </p:nvSpPr>
        <p:spPr/>
        <p:txBody>
          <a:bodyPr/>
          <a:lstStyle/>
          <a:p>
            <a:pPr eaLnBrk="1" fontAlgn="auto" hangingPunct="1">
              <a:spcAft>
                <a:spcPts val="0"/>
              </a:spcAft>
              <a:defRPr/>
            </a:pPr>
            <a:r>
              <a:rPr lang="en-GB" dirty="0" smtClean="0"/>
              <a:t>Consider....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250">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3250">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3250">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325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4"/>
          <p:cNvSpPr>
            <a:spLocks noGrp="1"/>
          </p:cNvSpPr>
          <p:nvPr>
            <p:ph idx="1"/>
          </p:nvPr>
        </p:nvSpPr>
        <p:spPr>
          <a:xfrm>
            <a:off x="395288" y="1341438"/>
            <a:ext cx="8229600" cy="4810125"/>
          </a:xfrm>
        </p:spPr>
        <p:txBody>
          <a:bodyPr/>
          <a:lstStyle/>
          <a:p>
            <a:pPr marL="177800" indent="0" eaLnBrk="1" hangingPunct="1">
              <a:buFont typeface="Wingdings 3" pitchFamily="18" charset="2"/>
              <a:buNone/>
            </a:pPr>
            <a:r>
              <a:rPr lang="en-GB" sz="1800" b="1" i="1" smtClean="0">
                <a:latin typeface="Arial" charset="0"/>
                <a:cs typeface="Arial" charset="0"/>
              </a:rPr>
              <a:t>Strategic thinking </a:t>
            </a:r>
            <a:r>
              <a:rPr lang="en-GB" sz="1800" smtClean="0">
                <a:latin typeface="Arial" charset="0"/>
                <a:cs typeface="Arial" charset="0"/>
              </a:rPr>
              <a:t>is most evident when company’s embark upon projects such as </a:t>
            </a:r>
            <a:r>
              <a:rPr lang="en-GB" sz="1800" b="1" i="1" smtClean="0">
                <a:latin typeface="Arial" charset="0"/>
                <a:cs typeface="Arial" charset="0"/>
              </a:rPr>
              <a:t>expansions, retractions, reorganisation &amp; change</a:t>
            </a:r>
            <a:r>
              <a:rPr lang="en-GB" sz="1800" smtClean="0">
                <a:latin typeface="Arial" charset="0"/>
                <a:cs typeface="Arial" charset="0"/>
              </a:rPr>
              <a:t>.</a:t>
            </a:r>
          </a:p>
          <a:p>
            <a:pPr marL="177800" indent="0" eaLnBrk="1" hangingPunct="1">
              <a:buFont typeface="Wingdings 3" pitchFamily="18" charset="2"/>
              <a:buNone/>
            </a:pPr>
            <a:endParaRPr lang="en-GB" sz="1000" b="1" smtClean="0">
              <a:latin typeface="Arial" charset="0"/>
              <a:cs typeface="Arial" charset="0"/>
            </a:endParaRPr>
          </a:p>
          <a:p>
            <a:pPr marL="177800" indent="0" eaLnBrk="1" hangingPunct="1">
              <a:buFont typeface="Wingdings 3" pitchFamily="18" charset="2"/>
              <a:buNone/>
            </a:pPr>
            <a:r>
              <a:rPr lang="en-GB" sz="1800" b="1" i="1" smtClean="0">
                <a:latin typeface="Arial" charset="0"/>
                <a:cs typeface="Arial" charset="0"/>
              </a:rPr>
              <a:t>Effective approaches </a:t>
            </a:r>
            <a:r>
              <a:rPr lang="en-GB" sz="1800" smtClean="0">
                <a:latin typeface="Arial" charset="0"/>
                <a:cs typeface="Arial" charset="0"/>
              </a:rPr>
              <a:t>are </a:t>
            </a:r>
            <a:r>
              <a:rPr lang="en-GB" sz="1800" b="1" i="1" smtClean="0">
                <a:latin typeface="Arial" charset="0"/>
                <a:cs typeface="Arial" charset="0"/>
              </a:rPr>
              <a:t>“bottom up”</a:t>
            </a:r>
            <a:r>
              <a:rPr lang="en-GB" sz="1800" smtClean="0">
                <a:latin typeface="Arial" charset="0"/>
                <a:cs typeface="Arial" charset="0"/>
              </a:rPr>
              <a:t> rather than “top down” (Millmore et al, 2007).  For example:</a:t>
            </a:r>
            <a:endParaRPr lang="en-GB" sz="1000" smtClean="0">
              <a:latin typeface="Arial" charset="0"/>
              <a:cs typeface="Arial" charset="0"/>
            </a:endParaRPr>
          </a:p>
          <a:p>
            <a:pPr marL="533400" lvl="1" indent="-355600" eaLnBrk="1" hangingPunct="1">
              <a:buFont typeface="Wingdings" pitchFamily="2" charset="2"/>
              <a:buChar char="Ø"/>
            </a:pPr>
            <a:r>
              <a:rPr lang="en-GB" sz="1800" smtClean="0">
                <a:latin typeface="Arial" charset="0"/>
                <a:cs typeface="Arial" charset="0"/>
              </a:rPr>
              <a:t>Line managers become involved with staff in establishing shared vision</a:t>
            </a:r>
          </a:p>
          <a:p>
            <a:pPr marL="533400" lvl="1" indent="-355600" eaLnBrk="1" hangingPunct="1">
              <a:buFont typeface="Wingdings" pitchFamily="2" charset="2"/>
              <a:buChar char="Ø"/>
            </a:pPr>
            <a:r>
              <a:rPr lang="en-GB" sz="1800" smtClean="0">
                <a:latin typeface="Arial" charset="0"/>
                <a:cs typeface="Arial" charset="0"/>
              </a:rPr>
              <a:t>HR become involved by developing supporting interventions, policies &amp; practices by providing aligned training &amp; development opportunities.</a:t>
            </a:r>
          </a:p>
          <a:p>
            <a:pPr marL="177800" indent="0" eaLnBrk="1" hangingPunct="1">
              <a:buFont typeface="Arial" charset="0"/>
              <a:buNone/>
            </a:pPr>
            <a:endParaRPr lang="en-GB" sz="1000" b="1" smtClean="0">
              <a:latin typeface="Arial" charset="0"/>
              <a:cs typeface="Arial" charset="0"/>
            </a:endParaRPr>
          </a:p>
          <a:p>
            <a:pPr marL="177800" indent="0" eaLnBrk="1" hangingPunct="1">
              <a:buFont typeface="Arial" charset="0"/>
              <a:buNone/>
            </a:pPr>
            <a:r>
              <a:rPr lang="en-GB" sz="1800" smtClean="0">
                <a:latin typeface="Arial" charset="0"/>
                <a:cs typeface="Arial" charset="0"/>
              </a:rPr>
              <a:t>Millmore (2007) suggests “three interdependent primary features” for strategic Recruitment &amp; Selection</a:t>
            </a:r>
          </a:p>
          <a:p>
            <a:pPr marL="533400" lvl="1" indent="-355600" eaLnBrk="1" hangingPunct="1">
              <a:buFont typeface="Lucida Sans Unicode" pitchFamily="34" charset="0"/>
              <a:buAutoNum type="arabicPeriod"/>
            </a:pPr>
            <a:r>
              <a:rPr lang="en-GB" sz="1800" smtClean="0">
                <a:latin typeface="Arial" charset="0"/>
                <a:cs typeface="Arial" charset="0"/>
              </a:rPr>
              <a:t>Recruitment &amp; Selection should reflect strategic plans</a:t>
            </a:r>
          </a:p>
          <a:p>
            <a:pPr marL="533400" lvl="1" indent="-355600" eaLnBrk="1" hangingPunct="1">
              <a:buFont typeface="Lucida Sans Unicode" pitchFamily="34" charset="0"/>
              <a:buAutoNum type="arabicPeriod"/>
            </a:pPr>
            <a:r>
              <a:rPr lang="en-GB" sz="1800" smtClean="0">
                <a:latin typeface="Arial" charset="0"/>
                <a:cs typeface="Arial" charset="0"/>
              </a:rPr>
              <a:t>A long term focus should be apparent</a:t>
            </a:r>
          </a:p>
          <a:p>
            <a:pPr marL="533400" lvl="1" indent="-355600" eaLnBrk="1" hangingPunct="1">
              <a:buFont typeface="Lucida Sans Unicode" pitchFamily="34" charset="0"/>
              <a:buAutoNum type="arabicPeriod"/>
            </a:pPr>
            <a:r>
              <a:rPr lang="en-GB" sz="1800" smtClean="0">
                <a:latin typeface="Arial" charset="0"/>
                <a:cs typeface="Arial" charset="0"/>
              </a:rPr>
              <a:t>A bridging mechanism for making long term Resourcing &amp; Selection plans happen e.g. Human Resource Planning</a:t>
            </a:r>
          </a:p>
        </p:txBody>
      </p:sp>
      <p:sp>
        <p:nvSpPr>
          <p:cNvPr id="69635" name="Date Placeholder 7"/>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85954638-C289-4B1E-9686-83C52D369814}" type="datetime5">
              <a:rPr lang="en-US" smtClean="0"/>
              <a:pPr fontAlgn="base">
                <a:spcBef>
                  <a:spcPct val="0"/>
                </a:spcBef>
                <a:spcAft>
                  <a:spcPct val="0"/>
                </a:spcAft>
                <a:defRPr/>
              </a:pPr>
              <a:t>9-Feb-12</a:t>
            </a:fld>
            <a:endParaRPr lang="en-GB" smtClean="0"/>
          </a:p>
        </p:txBody>
      </p:sp>
      <p:sp>
        <p:nvSpPr>
          <p:cNvPr id="69636" name="Slide Number Placeholder 5"/>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5C2FE708-B494-4A6B-9F68-191111E31F22}" type="slidenum">
              <a:rPr lang="en-GB" smtClean="0"/>
              <a:pPr fontAlgn="base">
                <a:spcBef>
                  <a:spcPct val="0"/>
                </a:spcBef>
                <a:spcAft>
                  <a:spcPct val="0"/>
                </a:spcAft>
                <a:defRPr/>
              </a:pPr>
              <a:t>18</a:t>
            </a:fld>
            <a:endParaRPr lang="en-GB" smtClean="0"/>
          </a:p>
        </p:txBody>
      </p:sp>
      <p:sp>
        <p:nvSpPr>
          <p:cNvPr id="3074" name="Title 3"/>
          <p:cNvSpPr>
            <a:spLocks noGrp="1"/>
          </p:cNvSpPr>
          <p:nvPr>
            <p:ph type="title"/>
          </p:nvPr>
        </p:nvSpPr>
        <p:spPr/>
        <p:txBody>
          <a:bodyPr/>
          <a:lstStyle/>
          <a:p>
            <a:pPr algn="ctr" eaLnBrk="1" fontAlgn="auto" hangingPunct="1">
              <a:spcAft>
                <a:spcPts val="0"/>
              </a:spcAft>
              <a:defRPr/>
            </a:pPr>
            <a:r>
              <a:rPr lang="en-GB" sz="2400" dirty="0" smtClean="0">
                <a:solidFill>
                  <a:schemeClr val="tx1"/>
                </a:solidFill>
                <a:latin typeface="Arial" pitchFamily="34" charset="0"/>
                <a:cs typeface="Arial" pitchFamily="34" charset="0"/>
              </a:rPr>
              <a:t>People Resourcing Strategy</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eaLnBrk="1" fontAlgn="auto" hangingPunct="1">
              <a:spcAft>
                <a:spcPts val="0"/>
              </a:spcAft>
              <a:defRPr/>
            </a:pPr>
            <a:r>
              <a:rPr lang="en-GB" dirty="0" smtClean="0"/>
              <a:t>Factors to consider when recruiting</a:t>
            </a:r>
            <a:endParaRPr lang="en-GB" dirty="0"/>
          </a:p>
        </p:txBody>
      </p:sp>
      <p:sp>
        <p:nvSpPr>
          <p:cNvPr id="56323" name="Text Placeholder 4"/>
          <p:cNvSpPr>
            <a:spLocks noGrp="1"/>
          </p:cNvSpPr>
          <p:nvPr>
            <p:ph type="body" idx="1"/>
          </p:nvPr>
        </p:nvSpPr>
        <p:spPr>
          <a:xfrm>
            <a:off x="642938" y="1571625"/>
            <a:ext cx="4040187" cy="762000"/>
          </a:xfrm>
        </p:spPr>
        <p:txBody>
          <a:bodyPr/>
          <a:lstStyle/>
          <a:p>
            <a:pPr eaLnBrk="1" hangingPunct="1"/>
            <a:r>
              <a:rPr lang="en-GB" smtClean="0"/>
              <a:t>Internal</a:t>
            </a:r>
          </a:p>
        </p:txBody>
      </p:sp>
      <p:sp>
        <p:nvSpPr>
          <p:cNvPr id="56324" name="Text Placeholder 6"/>
          <p:cNvSpPr>
            <a:spLocks noGrp="1"/>
          </p:cNvSpPr>
          <p:nvPr>
            <p:ph type="body" sz="half" idx="3"/>
          </p:nvPr>
        </p:nvSpPr>
        <p:spPr>
          <a:xfrm>
            <a:off x="4786313" y="1571625"/>
            <a:ext cx="4041775" cy="762000"/>
          </a:xfrm>
        </p:spPr>
        <p:txBody>
          <a:bodyPr/>
          <a:lstStyle/>
          <a:p>
            <a:pPr eaLnBrk="1" hangingPunct="1"/>
            <a:r>
              <a:rPr lang="en-GB" smtClean="0"/>
              <a:t>External</a:t>
            </a:r>
          </a:p>
        </p:txBody>
      </p:sp>
      <p:sp>
        <p:nvSpPr>
          <p:cNvPr id="13317" name="Content Placeholder 5"/>
          <p:cNvSpPr>
            <a:spLocks noGrp="1"/>
          </p:cNvSpPr>
          <p:nvPr>
            <p:ph sz="quarter" idx="2"/>
          </p:nvPr>
        </p:nvSpPr>
        <p:spPr>
          <a:xfrm>
            <a:off x="428625" y="2571750"/>
            <a:ext cx="4040188" cy="3941763"/>
          </a:xfrm>
          <a:ln>
            <a:prstDash val="solid"/>
          </a:ln>
        </p:spPr>
        <p:txBody>
          <a:bodyPr/>
          <a:lstStyle/>
          <a:p>
            <a:pPr eaLnBrk="1" hangingPunct="1"/>
            <a:r>
              <a:rPr lang="en-GB" smtClean="0"/>
              <a:t>Size</a:t>
            </a:r>
          </a:p>
          <a:p>
            <a:pPr eaLnBrk="1" hangingPunct="1"/>
            <a:r>
              <a:rPr lang="en-GB" smtClean="0"/>
              <a:t>Financial situation</a:t>
            </a:r>
          </a:p>
          <a:p>
            <a:pPr eaLnBrk="1" hangingPunct="1"/>
            <a:r>
              <a:rPr lang="en-GB" smtClean="0"/>
              <a:t>Sector</a:t>
            </a:r>
          </a:p>
          <a:p>
            <a:pPr eaLnBrk="1" hangingPunct="1"/>
            <a:r>
              <a:rPr lang="en-GB" smtClean="0"/>
              <a:t>PR</a:t>
            </a:r>
          </a:p>
          <a:p>
            <a:pPr eaLnBrk="1" hangingPunct="1"/>
            <a:r>
              <a:rPr lang="en-GB" smtClean="0"/>
              <a:t>Succession plan</a:t>
            </a:r>
          </a:p>
          <a:p>
            <a:pPr eaLnBrk="1" hangingPunct="1"/>
            <a:r>
              <a:rPr lang="en-GB" smtClean="0"/>
              <a:t>Development opportunities/career structure</a:t>
            </a:r>
          </a:p>
          <a:p>
            <a:pPr eaLnBrk="1" hangingPunct="1"/>
            <a:endParaRPr lang="en-GB" smtClean="0"/>
          </a:p>
        </p:txBody>
      </p:sp>
      <p:sp>
        <p:nvSpPr>
          <p:cNvPr id="13318" name="Content Placeholder 7"/>
          <p:cNvSpPr>
            <a:spLocks noGrp="1"/>
          </p:cNvSpPr>
          <p:nvPr>
            <p:ph sz="quarter" idx="4"/>
          </p:nvPr>
        </p:nvSpPr>
        <p:spPr>
          <a:xfrm>
            <a:off x="4786313" y="2571750"/>
            <a:ext cx="4041775" cy="3941763"/>
          </a:xfrm>
          <a:ln>
            <a:prstDash val="solid"/>
          </a:ln>
        </p:spPr>
        <p:txBody>
          <a:bodyPr/>
          <a:lstStyle/>
          <a:p>
            <a:pPr eaLnBrk="1" hangingPunct="1">
              <a:spcBef>
                <a:spcPct val="0"/>
              </a:spcBef>
            </a:pPr>
            <a:r>
              <a:rPr lang="en-GB" smtClean="0"/>
              <a:t>Size of labour market</a:t>
            </a:r>
          </a:p>
          <a:p>
            <a:pPr eaLnBrk="1" hangingPunct="1">
              <a:spcBef>
                <a:spcPct val="0"/>
              </a:spcBef>
            </a:pPr>
            <a:r>
              <a:rPr lang="en-GB" smtClean="0"/>
              <a:t>Demographics</a:t>
            </a:r>
          </a:p>
          <a:p>
            <a:pPr eaLnBrk="1" hangingPunct="1">
              <a:spcBef>
                <a:spcPct val="0"/>
              </a:spcBef>
            </a:pPr>
            <a:r>
              <a:rPr lang="en-GB" smtClean="0"/>
              <a:t>Competition for skills</a:t>
            </a:r>
          </a:p>
          <a:p>
            <a:pPr eaLnBrk="1" hangingPunct="1">
              <a:spcBef>
                <a:spcPct val="0"/>
              </a:spcBef>
            </a:pPr>
            <a:r>
              <a:rPr lang="en-GB" smtClean="0"/>
              <a:t>Unemployment levels</a:t>
            </a:r>
          </a:p>
          <a:p>
            <a:pPr eaLnBrk="1" hangingPunct="1">
              <a:spcBef>
                <a:spcPct val="0"/>
              </a:spcBef>
            </a:pPr>
            <a:r>
              <a:rPr lang="en-GB" smtClean="0"/>
              <a:t>Legislation</a:t>
            </a:r>
          </a:p>
          <a:p>
            <a:pPr eaLnBrk="1" hangingPunct="1">
              <a:spcBef>
                <a:spcPct val="0"/>
              </a:spcBef>
              <a:buFont typeface="Wingdings 3" pitchFamily="18" charset="2"/>
              <a:buNone/>
            </a:pPr>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8">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318">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318">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31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build="p"/>
      <p:bldP spid="1331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EB1C7A8F-E95B-4B8B-BBC9-C9496B9C817A}" type="datetime5">
              <a:rPr lang="en-US" smtClean="0"/>
              <a:pPr fontAlgn="base">
                <a:spcBef>
                  <a:spcPct val="0"/>
                </a:spcBef>
                <a:spcAft>
                  <a:spcPct val="0"/>
                </a:spcAft>
                <a:defRPr/>
              </a:pPr>
              <a:t>9-Feb-12</a:t>
            </a:fld>
            <a:endParaRPr lang="en-GB" smtClean="0"/>
          </a:p>
        </p:txBody>
      </p:sp>
      <p:sp>
        <p:nvSpPr>
          <p:cNvPr id="73731" name="Footer Placeholder 3"/>
          <p:cNvSpPr>
            <a:spLocks noGrp="1"/>
          </p:cNvSpPr>
          <p:nvPr>
            <p:ph type="ftr" sz="quarter" idx="11"/>
          </p:nvPr>
        </p:nvSpPr>
        <p:spPr bwMode="auto">
          <a:xfrm>
            <a:off x="3348038" y="6308725"/>
            <a:ext cx="5400675" cy="365125"/>
          </a:xfrm>
          <a:ln>
            <a:miter lim="800000"/>
            <a:headEnd/>
            <a:tailEnd/>
          </a:ln>
        </p:spPr>
        <p:txBody>
          <a:bodyPr wrap="square" lIns="91440" tIns="45720" rIns="91440" bIns="45720" numCol="1" anchorCtr="0" compatLnSpc="1">
            <a:prstTxWarp prst="textNoShape">
              <a:avLst/>
            </a:prstTxWarp>
          </a:bodyPr>
          <a:lstStyle/>
          <a:p>
            <a:pPr algn="l" fontAlgn="base">
              <a:spcBef>
                <a:spcPct val="0"/>
              </a:spcBef>
              <a:spcAft>
                <a:spcPct val="0"/>
              </a:spcAft>
              <a:defRPr/>
            </a:pPr>
            <a:r>
              <a:rPr lang="en-GB" dirty="0" smtClean="0"/>
              <a:t>Ref:  Taylor, S (2008:187) ‘Stages in good practice recruitment &amp; selection’ (p187)</a:t>
            </a:r>
          </a:p>
          <a:p>
            <a:pPr algn="l" fontAlgn="base">
              <a:spcBef>
                <a:spcPct val="0"/>
              </a:spcBef>
              <a:spcAft>
                <a:spcPct val="0"/>
              </a:spcAft>
              <a:defRPr/>
            </a:pPr>
            <a:r>
              <a:rPr lang="en-GB" dirty="0" smtClean="0"/>
              <a:t>         Personnel Resourcing, London CIPD</a:t>
            </a:r>
          </a:p>
        </p:txBody>
      </p:sp>
      <p:sp>
        <p:nvSpPr>
          <p:cNvPr id="73732"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9D820041-D5FC-4630-BF9D-FB01097B0004}" type="slidenum">
              <a:rPr lang="en-GB" smtClean="0"/>
              <a:pPr fontAlgn="base">
                <a:spcBef>
                  <a:spcPct val="0"/>
                </a:spcBef>
                <a:spcAft>
                  <a:spcPct val="0"/>
                </a:spcAft>
                <a:defRPr/>
              </a:pPr>
              <a:t>20</a:t>
            </a:fld>
            <a:endParaRPr lang="en-GB" smtClean="0"/>
          </a:p>
        </p:txBody>
      </p:sp>
      <p:sp>
        <p:nvSpPr>
          <p:cNvPr id="6" name="Title 5"/>
          <p:cNvSpPr>
            <a:spLocks noGrp="1"/>
          </p:cNvSpPr>
          <p:nvPr>
            <p:ph type="title"/>
          </p:nvPr>
        </p:nvSpPr>
        <p:spPr>
          <a:xfrm>
            <a:off x="467544" y="188640"/>
            <a:ext cx="8229600" cy="634082"/>
          </a:xfrm>
        </p:spPr>
        <p:txBody>
          <a:bodyPr/>
          <a:lstStyle/>
          <a:p>
            <a:pPr algn="ctr" eaLnBrk="1" fontAlgn="auto" hangingPunct="1">
              <a:spcAft>
                <a:spcPts val="0"/>
              </a:spcAft>
              <a:defRPr/>
            </a:pPr>
            <a:r>
              <a:rPr lang="en-GB" sz="2400" dirty="0" smtClean="0">
                <a:solidFill>
                  <a:schemeClr val="tx1"/>
                </a:solidFill>
                <a:effectLst/>
                <a:latin typeface="Arial" pitchFamily="34" charset="0"/>
                <a:cs typeface="Arial" pitchFamily="34" charset="0"/>
              </a:rPr>
              <a:t>Establishing  people requirements</a:t>
            </a:r>
            <a:endParaRPr lang="en-GB" sz="2400" dirty="0">
              <a:solidFill>
                <a:schemeClr val="tx1"/>
              </a:solidFill>
              <a:effectLst/>
            </a:endParaRPr>
          </a:p>
        </p:txBody>
      </p:sp>
      <p:sp>
        <p:nvSpPr>
          <p:cNvPr id="7" name="Rectangle 6"/>
          <p:cNvSpPr/>
          <p:nvPr/>
        </p:nvSpPr>
        <p:spPr>
          <a:xfrm>
            <a:off x="1476375" y="908050"/>
            <a:ext cx="1800225" cy="504825"/>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Job analysis </a:t>
            </a:r>
          </a:p>
        </p:txBody>
      </p:sp>
      <p:sp>
        <p:nvSpPr>
          <p:cNvPr id="8" name="Rectangle 7"/>
          <p:cNvSpPr/>
          <p:nvPr/>
        </p:nvSpPr>
        <p:spPr>
          <a:xfrm>
            <a:off x="5651500" y="1268413"/>
            <a:ext cx="1779588" cy="720725"/>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Competency analysis</a:t>
            </a:r>
          </a:p>
        </p:txBody>
      </p:sp>
      <p:sp>
        <p:nvSpPr>
          <p:cNvPr id="9" name="Rectangle 8"/>
          <p:cNvSpPr/>
          <p:nvPr/>
        </p:nvSpPr>
        <p:spPr>
          <a:xfrm>
            <a:off x="1403350" y="1773238"/>
            <a:ext cx="1944688" cy="503237"/>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Job description</a:t>
            </a:r>
          </a:p>
        </p:txBody>
      </p:sp>
      <p:sp>
        <p:nvSpPr>
          <p:cNvPr id="10" name="Rectangle 9"/>
          <p:cNvSpPr/>
          <p:nvPr/>
        </p:nvSpPr>
        <p:spPr>
          <a:xfrm>
            <a:off x="5795963" y="2420938"/>
            <a:ext cx="1584325" cy="576262"/>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Competency framework</a:t>
            </a:r>
          </a:p>
        </p:txBody>
      </p:sp>
      <p:sp>
        <p:nvSpPr>
          <p:cNvPr id="11" name="Rectangle 10"/>
          <p:cNvSpPr/>
          <p:nvPr/>
        </p:nvSpPr>
        <p:spPr>
          <a:xfrm>
            <a:off x="1476375" y="2636838"/>
            <a:ext cx="1871663" cy="647700"/>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Person specification</a:t>
            </a:r>
          </a:p>
        </p:txBody>
      </p:sp>
      <p:sp>
        <p:nvSpPr>
          <p:cNvPr id="12" name="Rectangle 11"/>
          <p:cNvSpPr/>
          <p:nvPr/>
        </p:nvSpPr>
        <p:spPr>
          <a:xfrm>
            <a:off x="3851275" y="3789363"/>
            <a:ext cx="1657350" cy="50323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rPr>
              <a:t>Recruitment </a:t>
            </a:r>
          </a:p>
        </p:txBody>
      </p:sp>
      <p:sp>
        <p:nvSpPr>
          <p:cNvPr id="14" name="Rectangle 13"/>
          <p:cNvSpPr/>
          <p:nvPr/>
        </p:nvSpPr>
        <p:spPr>
          <a:xfrm>
            <a:off x="3851275" y="4508500"/>
            <a:ext cx="1728788" cy="36036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rPr>
              <a:t>Selection</a:t>
            </a:r>
          </a:p>
        </p:txBody>
      </p:sp>
      <p:sp>
        <p:nvSpPr>
          <p:cNvPr id="15" name="Rectangle 14"/>
          <p:cNvSpPr/>
          <p:nvPr/>
        </p:nvSpPr>
        <p:spPr>
          <a:xfrm>
            <a:off x="3851275" y="5229225"/>
            <a:ext cx="1728788" cy="431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dirty="0"/>
          </a:p>
          <a:p>
            <a:pPr algn="ctr" fontAlgn="auto">
              <a:spcBef>
                <a:spcPts val="0"/>
              </a:spcBef>
              <a:spcAft>
                <a:spcPts val="0"/>
              </a:spcAft>
              <a:defRPr/>
            </a:pPr>
            <a:r>
              <a:rPr lang="en-GB" b="1" dirty="0">
                <a:solidFill>
                  <a:schemeClr val="tx1"/>
                </a:solidFill>
              </a:rPr>
              <a:t>Appointment</a:t>
            </a:r>
          </a:p>
          <a:p>
            <a:pPr algn="ctr" fontAlgn="auto">
              <a:spcBef>
                <a:spcPts val="0"/>
              </a:spcBef>
              <a:spcAft>
                <a:spcPts val="0"/>
              </a:spcAft>
              <a:defRPr/>
            </a:pPr>
            <a:endParaRPr lang="en-GB" dirty="0"/>
          </a:p>
        </p:txBody>
      </p:sp>
      <p:sp>
        <p:nvSpPr>
          <p:cNvPr id="16" name="Rectangle 15"/>
          <p:cNvSpPr/>
          <p:nvPr/>
        </p:nvSpPr>
        <p:spPr>
          <a:xfrm>
            <a:off x="3851275" y="5949950"/>
            <a:ext cx="1728788" cy="28733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mj-lt"/>
                <a:cs typeface="Arial" pitchFamily="34" charset="0"/>
              </a:rPr>
              <a:t>Induction</a:t>
            </a:r>
          </a:p>
        </p:txBody>
      </p:sp>
      <p:cxnSp>
        <p:nvCxnSpPr>
          <p:cNvPr id="18" name="Straight Arrow Connector 17"/>
          <p:cNvCxnSpPr>
            <a:stCxn id="7" idx="2"/>
            <a:endCxn id="9" idx="0"/>
          </p:cNvCxnSpPr>
          <p:nvPr/>
        </p:nvCxnSpPr>
        <p:spPr>
          <a:xfrm rot="5400000">
            <a:off x="2195512" y="1592263"/>
            <a:ext cx="360363"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9" idx="2"/>
          </p:cNvCxnSpPr>
          <p:nvPr/>
        </p:nvCxnSpPr>
        <p:spPr>
          <a:xfrm rot="5400000">
            <a:off x="2194719" y="2456656"/>
            <a:ext cx="36195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10" idx="0"/>
          </p:cNvCxnSpPr>
          <p:nvPr/>
        </p:nvCxnSpPr>
        <p:spPr>
          <a:xfrm rot="5400000">
            <a:off x="6373019" y="2204244"/>
            <a:ext cx="431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6299993" y="3212307"/>
            <a:ext cx="5762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a:stCxn id="11" idx="2"/>
          </p:cNvCxnSpPr>
          <p:nvPr/>
        </p:nvCxnSpPr>
        <p:spPr>
          <a:xfrm rot="5400000">
            <a:off x="2303463" y="3392488"/>
            <a:ext cx="2159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2411413" y="3500438"/>
            <a:ext cx="41767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rot="5400000">
            <a:off x="4428332" y="3644106"/>
            <a:ext cx="287338" cy="31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12" idx="2"/>
          </p:cNvCxnSpPr>
          <p:nvPr/>
        </p:nvCxnSpPr>
        <p:spPr>
          <a:xfrm rot="5400000">
            <a:off x="4572794" y="4401344"/>
            <a:ext cx="2159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14" idx="2"/>
            <a:endCxn id="15" idx="0"/>
          </p:cNvCxnSpPr>
          <p:nvPr/>
        </p:nvCxnSpPr>
        <p:spPr>
          <a:xfrm rot="5400000">
            <a:off x="4536281" y="5049044"/>
            <a:ext cx="3587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7" name="Straight Arrow Connector 56"/>
          <p:cNvCxnSpPr>
            <a:stCxn id="15" idx="2"/>
          </p:cNvCxnSpPr>
          <p:nvPr/>
        </p:nvCxnSpPr>
        <p:spPr>
          <a:xfrm rot="5400000">
            <a:off x="4606925" y="5768975"/>
            <a:ext cx="21748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0" name="Oval 69"/>
          <p:cNvSpPr/>
          <p:nvPr/>
        </p:nvSpPr>
        <p:spPr>
          <a:xfrm>
            <a:off x="611188" y="4221163"/>
            <a:ext cx="2160587" cy="914400"/>
          </a:xfrm>
          <a:prstGeom prst="ellipse">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Traditional approach </a:t>
            </a:r>
          </a:p>
        </p:txBody>
      </p:sp>
      <p:sp>
        <p:nvSpPr>
          <p:cNvPr id="71" name="Oval 70"/>
          <p:cNvSpPr/>
          <p:nvPr/>
        </p:nvSpPr>
        <p:spPr>
          <a:xfrm>
            <a:off x="6572250" y="3929063"/>
            <a:ext cx="2376488" cy="1008062"/>
          </a:xfrm>
          <a:prstGeom prst="ellipse">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b="1" dirty="0">
                <a:solidFill>
                  <a:schemeClr val="tx1"/>
                </a:solidFill>
                <a:latin typeface="Arial" pitchFamily="34" charset="0"/>
                <a:cs typeface="Arial" pitchFamily="34" charset="0"/>
              </a:rPr>
              <a:t>More modern approach</a:t>
            </a:r>
          </a:p>
        </p:txBody>
      </p:sp>
      <p:sp>
        <p:nvSpPr>
          <p:cNvPr id="72" name="Left Brace 71"/>
          <p:cNvSpPr/>
          <p:nvPr/>
        </p:nvSpPr>
        <p:spPr>
          <a:xfrm>
            <a:off x="1042988" y="1000125"/>
            <a:ext cx="314325" cy="2214563"/>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dirty="0"/>
          </a:p>
        </p:txBody>
      </p:sp>
      <p:cxnSp>
        <p:nvCxnSpPr>
          <p:cNvPr id="74" name="Straight Arrow Connector 73"/>
          <p:cNvCxnSpPr>
            <a:stCxn id="72" idx="1"/>
          </p:cNvCxnSpPr>
          <p:nvPr/>
        </p:nvCxnSpPr>
        <p:spPr>
          <a:xfrm rot="10800000" flipV="1">
            <a:off x="1042988" y="2106613"/>
            <a:ext cx="1587" cy="2185987"/>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75" name="Right Brace 74"/>
          <p:cNvSpPr/>
          <p:nvPr/>
        </p:nvSpPr>
        <p:spPr>
          <a:xfrm>
            <a:off x="7380288" y="1125538"/>
            <a:ext cx="360362" cy="2016125"/>
          </a:xfrm>
          <a:prstGeom prst="rightBrace">
            <a:avLst/>
          </a:prstGeom>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dirty="0"/>
          </a:p>
        </p:txBody>
      </p:sp>
      <p:cxnSp>
        <p:nvCxnSpPr>
          <p:cNvPr id="77" name="Straight Arrow Connector 76"/>
          <p:cNvCxnSpPr>
            <a:stCxn id="75" idx="1"/>
          </p:cNvCxnSpPr>
          <p:nvPr/>
        </p:nvCxnSpPr>
        <p:spPr>
          <a:xfrm rot="10800000" flipV="1">
            <a:off x="7740650" y="2133600"/>
            <a:ext cx="1588" cy="180022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57375" name="TextBox 31"/>
          <p:cNvSpPr txBox="1">
            <a:spLocks noChangeArrowheads="1"/>
          </p:cNvSpPr>
          <p:nvPr/>
        </p:nvSpPr>
        <p:spPr bwMode="auto">
          <a:xfrm>
            <a:off x="4000500" y="1500188"/>
            <a:ext cx="1016000" cy="369887"/>
          </a:xfrm>
          <a:prstGeom prst="rect">
            <a:avLst/>
          </a:prstGeom>
          <a:noFill/>
          <a:ln w="9525">
            <a:noFill/>
            <a:miter lim="800000"/>
            <a:headEnd/>
            <a:tailEnd/>
          </a:ln>
        </p:spPr>
        <p:txBody>
          <a:bodyPr wrap="none">
            <a:spAutoFit/>
          </a:bodyPr>
          <a:lstStyle/>
          <a:p>
            <a:r>
              <a:rPr lang="en-GB">
                <a:latin typeface="Lucida Sans Unicode" pitchFamily="34" charset="0"/>
              </a:rPr>
              <a:t>Stage 1</a:t>
            </a:r>
          </a:p>
        </p:txBody>
      </p:sp>
      <p:sp>
        <p:nvSpPr>
          <p:cNvPr id="57376" name="TextBox 33"/>
          <p:cNvSpPr txBox="1">
            <a:spLocks noChangeArrowheads="1"/>
          </p:cNvSpPr>
          <p:nvPr/>
        </p:nvSpPr>
        <p:spPr bwMode="auto">
          <a:xfrm>
            <a:off x="5643563" y="3857625"/>
            <a:ext cx="1016000" cy="369888"/>
          </a:xfrm>
          <a:prstGeom prst="rect">
            <a:avLst/>
          </a:prstGeom>
          <a:noFill/>
          <a:ln w="9525">
            <a:noFill/>
            <a:miter lim="800000"/>
            <a:headEnd/>
            <a:tailEnd/>
          </a:ln>
        </p:spPr>
        <p:txBody>
          <a:bodyPr wrap="none">
            <a:spAutoFit/>
          </a:bodyPr>
          <a:lstStyle/>
          <a:p>
            <a:r>
              <a:rPr lang="en-GB">
                <a:latin typeface="Lucida Sans Unicode" pitchFamily="34" charset="0"/>
              </a:rPr>
              <a:t>Stage 2</a:t>
            </a:r>
          </a:p>
        </p:txBody>
      </p:sp>
      <p:sp>
        <p:nvSpPr>
          <p:cNvPr id="57377" name="TextBox 35"/>
          <p:cNvSpPr txBox="1">
            <a:spLocks noChangeArrowheads="1"/>
          </p:cNvSpPr>
          <p:nvPr/>
        </p:nvSpPr>
        <p:spPr bwMode="auto">
          <a:xfrm>
            <a:off x="5643563" y="4572000"/>
            <a:ext cx="1016000" cy="369888"/>
          </a:xfrm>
          <a:prstGeom prst="rect">
            <a:avLst/>
          </a:prstGeom>
          <a:noFill/>
          <a:ln w="9525">
            <a:noFill/>
            <a:miter lim="800000"/>
            <a:headEnd/>
            <a:tailEnd/>
          </a:ln>
        </p:spPr>
        <p:txBody>
          <a:bodyPr wrap="none">
            <a:spAutoFit/>
          </a:bodyPr>
          <a:lstStyle/>
          <a:p>
            <a:r>
              <a:rPr lang="en-GB">
                <a:latin typeface="Lucida Sans Unicode" pitchFamily="34" charset="0"/>
              </a:rPr>
              <a:t>Stage 3</a:t>
            </a:r>
          </a:p>
        </p:txBody>
      </p:sp>
      <p:sp>
        <p:nvSpPr>
          <p:cNvPr id="57378" name="TextBox 37"/>
          <p:cNvSpPr txBox="1">
            <a:spLocks noChangeArrowheads="1"/>
          </p:cNvSpPr>
          <p:nvPr/>
        </p:nvSpPr>
        <p:spPr bwMode="auto">
          <a:xfrm>
            <a:off x="5715000" y="5286375"/>
            <a:ext cx="1016000" cy="369888"/>
          </a:xfrm>
          <a:prstGeom prst="rect">
            <a:avLst/>
          </a:prstGeom>
          <a:noFill/>
          <a:ln w="9525">
            <a:noFill/>
            <a:miter lim="800000"/>
            <a:headEnd/>
            <a:tailEnd/>
          </a:ln>
        </p:spPr>
        <p:txBody>
          <a:bodyPr wrap="none">
            <a:spAutoFit/>
          </a:bodyPr>
          <a:lstStyle/>
          <a:p>
            <a:r>
              <a:rPr lang="en-GB">
                <a:latin typeface="Lucida Sans Unicode" pitchFamily="34" charset="0"/>
              </a:rPr>
              <a:t>Stage 4</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Content Placeholder 1"/>
          <p:cNvSpPr>
            <a:spLocks noGrp="1"/>
          </p:cNvSpPr>
          <p:nvPr>
            <p:ph idx="1"/>
          </p:nvPr>
        </p:nvSpPr>
        <p:spPr/>
        <p:txBody>
          <a:bodyPr/>
          <a:lstStyle/>
          <a:p>
            <a:pPr marL="723900" lvl="2" indent="-279400" eaLnBrk="1" hangingPunct="1">
              <a:lnSpc>
                <a:spcPct val="150000"/>
              </a:lnSpc>
              <a:buFont typeface="Arial" charset="0"/>
              <a:buChar char="•"/>
            </a:pPr>
            <a:r>
              <a:rPr lang="en-GB" sz="2000" b="1" u="sng" dirty="0" smtClean="0">
                <a:latin typeface="Arial" charset="0"/>
                <a:cs typeface="Arial" charset="0"/>
              </a:rPr>
              <a:t>Specifies</a:t>
            </a:r>
            <a:r>
              <a:rPr lang="en-GB" sz="2000" dirty="0" smtClean="0">
                <a:latin typeface="Arial" charset="0"/>
                <a:cs typeface="Arial" charset="0"/>
              </a:rPr>
              <a:t>  Tasks, responsibilities, scope &amp; demands of job, performance criteria, lines of responsibility</a:t>
            </a:r>
          </a:p>
          <a:p>
            <a:pPr marL="723900" lvl="2" indent="-279400" eaLnBrk="1" hangingPunct="1">
              <a:lnSpc>
                <a:spcPct val="150000"/>
              </a:lnSpc>
              <a:buFont typeface="Arial" charset="0"/>
              <a:buChar char="•"/>
            </a:pPr>
            <a:r>
              <a:rPr lang="en-GB" sz="2000" b="1" u="sng" dirty="0" smtClean="0">
                <a:latin typeface="Arial" charset="0"/>
                <a:cs typeface="Arial" charset="0"/>
              </a:rPr>
              <a:t>Uses </a:t>
            </a:r>
            <a:r>
              <a:rPr lang="en-GB" sz="2000" dirty="0" smtClean="0">
                <a:latin typeface="Arial" charset="0"/>
                <a:cs typeface="Arial" charset="0"/>
              </a:rPr>
              <a:t>  Recruitment &amp; selection tool, basis of employment contract,  employer’s defence in unfair discrimination cases, communication tool outlining ‘employer’s expectations, priorities, &amp; values’</a:t>
            </a:r>
          </a:p>
          <a:p>
            <a:pPr eaLnBrk="1" hangingPunct="1"/>
            <a:endParaRPr lang="en-GB" dirty="0" smtClean="0"/>
          </a:p>
        </p:txBody>
      </p:sp>
      <p:sp>
        <p:nvSpPr>
          <p:cNvPr id="76803"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7B2C3DE8-5CA0-4D27-B102-7A7144452A29}" type="datetime5">
              <a:rPr lang="en-US" smtClean="0"/>
              <a:pPr fontAlgn="base">
                <a:spcBef>
                  <a:spcPct val="0"/>
                </a:spcBef>
                <a:spcAft>
                  <a:spcPct val="0"/>
                </a:spcAft>
                <a:defRPr/>
              </a:pPr>
              <a:t>9-Feb-12</a:t>
            </a:fld>
            <a:endParaRPr lang="en-GB" smtClean="0"/>
          </a:p>
        </p:txBody>
      </p:sp>
      <p:sp>
        <p:nvSpPr>
          <p:cNvPr id="76804"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1B4E9A69-060E-4B6F-B485-A5C4B4AE61C4}" type="slidenum">
              <a:rPr lang="en-GB" smtClean="0"/>
              <a:pPr fontAlgn="base">
                <a:spcBef>
                  <a:spcPct val="0"/>
                </a:spcBef>
                <a:spcAft>
                  <a:spcPct val="0"/>
                </a:spcAft>
                <a:defRPr/>
              </a:pPr>
              <a:t>21</a:t>
            </a:fld>
            <a:endParaRPr lang="en-GB" smtClean="0"/>
          </a:p>
        </p:txBody>
      </p:sp>
      <p:sp>
        <p:nvSpPr>
          <p:cNvPr id="6" name="Title 5"/>
          <p:cNvSpPr>
            <a:spLocks noGrp="1"/>
          </p:cNvSpPr>
          <p:nvPr>
            <p:ph type="title"/>
          </p:nvPr>
        </p:nvSpPr>
        <p:spPr/>
        <p:txBody>
          <a:bodyPr/>
          <a:lstStyle/>
          <a:p>
            <a:pPr lvl="2" eaLnBrk="1" fontAlgn="auto" hangingPunct="1">
              <a:spcAft>
                <a:spcPts val="0"/>
              </a:spcAft>
              <a:defRPr/>
            </a:pPr>
            <a:r>
              <a:rPr lang="en-GB" sz="3200" u="sng" dirty="0">
                <a:solidFill>
                  <a:sysClr val="windowText" lastClr="000000"/>
                </a:solidFill>
                <a:latin typeface="Arial" pitchFamily="34" charset="0"/>
                <a:cs typeface="Arial" pitchFamily="34" charset="0"/>
              </a:rPr>
              <a:t>Job descriptions</a:t>
            </a:r>
            <a:br>
              <a:rPr lang="en-GB" sz="3200" u="sng" dirty="0">
                <a:solidFill>
                  <a:sysClr val="windowText" lastClr="000000"/>
                </a:solidFill>
                <a:latin typeface="Arial" pitchFamily="34" charset="0"/>
                <a:cs typeface="Arial" pitchFamily="34" charset="0"/>
              </a:rPr>
            </a:br>
            <a:endParaRPr lang="en-GB" sz="3200" b="0" dirty="0">
              <a:solidFill>
                <a:sysClr val="windowText" lastClr="000000"/>
              </a:solidFill>
            </a:endParaRPr>
          </a:p>
        </p:txBody>
      </p:sp>
      <p:sp>
        <p:nvSpPr>
          <p:cNvPr id="58374" name="AutoShape 2" descr="data:image/jpeg;base64,/9j/4AAQSkZJRgABAQAAAQABAAD/2wBDAAkGBwgHBgkIBwgKCgkLDRYPDQwMDRsUFRAWIB0iIiAdHx8kKDQsJCYxJx8fLT0tMTU3Ojo6Iys/RD84QzQ5Ojf/2wBDAQoKCg0MDRoPDxo3JR8lNzc3Nzc3Nzc3Nzc3Nzc3Nzc3Nzc3Nzc3Nzc3Nzc3Nzc3Nzc3Nzc3Nzc3Nzc3Nzc3Nzf/wAARCAChAKIDASIAAhEBAxEB/8QAGwAAAgIDAQAAAAAAAAAAAAAAAAYBBQMEBwL/xABNEAABAwMCAgUJAwcKAgsAAAABAgMEAAUREiEGMRNBUWFxBxQiMoGRocHRFVKxI0JicqLC8BYkJVODkpOjstIzcxc0NVRjZIKEs+Lx/8QAFAEBAAAAAAAAAAAAAAAAAAAAAP/EABQRAQAAAAAAAAAAAAAAAAAAAAD/2gAMAwEAAhEDEQA/AO41GRQrdJpXflyRBmqUXm1JiPKTqcycjOFZH8CgaM15W622MuLSkfpHFcxdmSyhRMh5w45FZ7K1HSo6ypL25BwFdxz9KDqnn8P/AL2x/iCvJuMIc5bH+IK5UNQUr/jgFP3j3d3ealtakEKV0xIOfWHKg6p9owTymR/8QV6E2IpCnEyWShBwpQcGB41ytK8nBS4gjbKjnOK2E5HCvEOOZdR7dkUHUgpPaPfQVJ+8PfS8ubKRIfbELUhDalNLDgwtQxhPdnPwrTVeZ/M2o4HrAPA4592+4oG3pEfeFQXEfeHvpCebblLLrtpcC3VjUUvnAGRvgDsyeVYpERlK1ssWOWttDh0qLjg1jt5bdvuoH9MlhYVodQrSSlWk5wew99YxOaLmgJdJHM6Djr6/ZSVHjts6HmbPMD6FjALigCM5J325gHFSiLiL0K7PKWVKC16pOCpYBA5fxvQOD9xS0vSliQ5nkUJGD7SRWFd3CAnMGadRwAEpP721KoszWpCk2Z8rIxhcvAbOAPRIPcN+6o+xnFPJWLS4fRwpBnnHXvnGesj20DY3dSsrzBmICUkjUlHpdwwo716F0b1hHm8gKP6IP4GqCPaG9BYXCDbThSVqElRO3sHar4VMOzMNTW3fMkoIGyxJUop9hFA1suh1AUEqSN9lDBrJVTw6z5pATGMdLGhRwhLhWOXaf499W1AUUUUHh1WlBNUCYEdDDjICg242ttQKupR3/Gr2SQGj30q2+FGmsPPTo7Uh0vvJKnU6tkuKSAM8gABQejabanZTfL7zitvjXlcSzt41+bAD7z31NYbh/J60hBms2+Nr9XUykZxzxtWu1f8Ahj8p0L8X8m2pxWho7JSMk+r2UGypfDyD6T1sSe91v5mpTI4fA9F63n9VSFfhWD+U1jRblT0vAx0u9EVJaOdWM4xjsrWe45sbAR+WeVrQFjSyeRG1BaCZZx6hZP6jJP4CsguMIIUEsyFAn8yE4c/s1Nnu8a8QfO4Zc6MKKSFJwcju9tLK/KTbGypIhzThWOSB+KqBo+02VbCHPP8A7F0fu16+0M7pgzT/AGJH44pcuXHsCG1EeYiOyUSWisK1hGjBIII33yKiDx5Dk2yZNfiuMJjqQkIS4FlwqzgDYYOxoGTz94D0bZNOf+WPxXUGbIIP9Fyhy9Zxr/fStZuPVXOcY32YlCeicWg+calEpSVAY0jniqv/AKSpailKbWxuNh0qifwFA/CTLPq21YP6chI+teVP3I+rAjj9aWfkiptEtc+1xJbrXRLeaStTf3SRypQh8cSenuvnrLJbiIUW0oBBWoLCQCd+2gcAq6ZSfNoKerBfWf3KEi56t/MkYH6Z+lczVxrxJhM30RDLhQB5uOjJ+7qxnPtrcuHFl7m3SKzaHwz5002UNBKFYUeY1KHaDQdAUxdDykRE9wjqP79Aj3PIJmseyKR+K6V+A+ILjcJsy3XZfSPMAkK0gEEK0qBxtzp2J7Qc99B4sT7jzRL+gOocU2sp2BIOMjszscVdilSG6WhJ0nlcUp271I+tNQoJooooNW4HSyk/+In8aorTsxKT92S8PerPzq6uo/myf+aj/UKo7WfylxT2SlfFKD86Cn47tEe4WZ+W6XEuwmHXGtJ2JxnB7tqS+GbVGk8MX24HWZbDD7aPS9EAtZ5e010riBHSWK4oHNUR0fsGkXyfgO8OX9jqUg58FNkfKgWWbhHRwxItygvzhUtLyDj0dOnB39nxrH0rDEy2PTGOnYSw2XGgcawMjHwr3borDvDNzlLbBksuxwhZPqBRUDt34rGJCGJdskLaDzbLSCpsjZWFHbeg6pwVNgTbSXLZCENpLxSprOfS2Oc9exFcqbnCGLnGVGbd85y2HF82iFHdPfXU+DL1HvMV9UaCiEhhwAoQRgkjOdgN65q3dE2qffWlMpdMnpmMKOyDrO+OugwXBDTdmtKm3Q4pXT9IMeorUk6T7CD7aaVGbxXYpzDVpZiux1tvtpabKA7gKBG4GTg7eylOZbJTVniKeYdSJLjpRlBzp0oGfbv7qbmeML+9ClFu3oSphtCkqSys5GpIORnfYmgnyf3yLGeatM6I00+lSksSCgBWondCts57/ZWLiEBnymQzgAKdjHHccJ+tVsBm58R8Ux5yonRkPNuPKQ2UpSEEEnJ69vHOKveLrZPe45t8yLDfcbQqOVLSjKRpcyd+4UHQgnGMVxCYCm4XtsdS1k+AdFdrkB0R3vN0kuhtXRn9LG3xxXM7Bwtd50u4Lu0dyOJMdxJcWAMuKIIIA7CM0GtkL8mfL1J2PD+M1RsNSHZltREWUSHQA0sK06TqIBz1VcJ4U4pCFW3zZwRC7rP5dHRKPLVzzy7vZVpcuB7s25bza1NEx2EhTvSaD0oUSSB2b7eFAeT1S4HE0+2y2wZJSsKcBJIKSM+IPPNdLxkHNJfB3Cc223R253Z8OSVJUkBKyskqOSpRIG/1pz07AD3UFLq6FF0V9ya258GjTmKRrmSmJfwnmEhY/wANP0p4QoKSFDkRkUHqiiig07sCYgx/Wt/6xVDA2nXUD+vSfe0imG4pKoigkZIKSB4KBqhiDTdLn2KLSsf2YHyoMcufADwgSZTCXnhoDKlgKVq2xjvqusI4daXIi2VUUqUnLyG1aiQMjf3mlPjU9Hx5bHP0ox9ztUfD88WfihK1HDReUy7vySTpz7Nj7KDo9nb4cmx5Ua1sw1s5SH0JawCd9OcjfkarXb/wWw4EKajktAoAEFRCcHl6vKq3yWq0zLwgHqb3z2KX9aquNLPCtl/iMx0LS1IwtwKUVbleDjsoHFjinh6ImM3GCkIlHKA1HKR6xTvsMbg16l8WWiHOmRHGXS/HClLUlkb4GTg0ocdQ41mudqahtFEdpnUlOok7OEnc+NVM6c3cr9cZrSFJbfadKUq5j8kfmKB9h8fW2XOYjoiykl5YbClBOMk4HXW7eOKY9pvbFskRHlKe6Mh0EaQFKKfgRSHwdeIcGRGiSLXHkPvy0BL6z6beSAMbdR3q88q0Utqt85vZWVN59mofgaC7hcWofu862uQ3G1RG3VFRc9bR1Yx1iqtvyhtrtz8ly3ltSVpQy302rWogk5OBgAAb99LU+6M/ysuMtlQ6N9hxOQeZLWM++qt9go4ehP8AIPSXgP8A0hIoHK2eUV564IRcYbKGHVBJUyVZRnr3JyPdUXTjW8tXmXb4MOM50TikIAbWtRCevZXdVNxylKY1gcQkJ1W9OMDGAAPrUi6psnHMqc40t1CVK1JQcEhSAaC7jcdTpFhuL/RMInRejUkpSShSVKAOxOxHj11cQr7Ok8DSLsej88Q24oEI9EFJONvCkC3NLkW3iGaEEM6BnHIEupIHfgU28MnpfJxNbHMNvp28CfnQUbPGXEgaE1SkORg70eSyNBVjOnI3BxXTbVMRcIEaW0khD6AvHYesVymJ6Xk/uI+5cmz70pFPnk8WV8LQwcnCnAD4LNBs3RGr7bbHNUNKv2Vj5U221Yct8VYOdTKDn2CliUkruNxT9+3o/F0VfcNr6Th+3LHXGbP7IoLKioooNe4uKagSHWyApDalDPcKoWiE3ucnfHQtH4rHyq8uwzapg7WF/wCk1QIJN6kKHJcRoj2KX9aBF8oQCeLbW4OxrPscNUrNvTNk8TNhGp1kLebxzylzJA8RmunXXh613aTHkzmVLeYxoKXVJ687gEZ3r3DsVugTJEuLH0PyQekXrUcgnJwCcDJ32oEbyTkCfcgdwplBGO5R+tT5VCEXS2OjqaWc+CgfnTzbLNbLSXXbfFQwXBhakknI59Z5V7m2+23Nxvz2NHkrbTlBdSFaQrsz24oEHysYEi2ujOOgdz7Ck/OqjiCPHh8VyGWGUtMBshKEjGAWueK6u+3bpT4bkIYecZ5JcQFFHLlnl1fCh8QkKW88I/ShJUVEAq0gb9+MUHJ+FOKV2GK6w3DbkdK4F5KsFOwGBtT95QoJl8MvKbGpxlaXk9uxwfgTVwhy3Ja1a47Y/S0oxv1g4I5H3VkE6IAcSGyoAkoSrUrYZO3hk0HIxZn3OEvPW461OJnEEBJJ0FGOz72PfV5I4clyfJ7bfNmVqksOLfU1g6ihRVkY7caTin1F2gOthfnaE6twDz54qXLkwlDSlJd0ut9JqIxpT1Z66DlDVuvvEDkCC7EdDUVsMpWtooCE9ZJPhV+5w1Mc48W45BcXbnMpW6QNJSWdJ+NOqrxADikGQSoHBASTvjPZzxXhV8gIcKNSykp9I6Nxyxtz6z7jQIkDhy/QWrxbUxFriyWlIQ5rTgqScoPPrGR7RXuw8PcURVebKQpmCsOdK2XU4VqbIG3jpp4+2o519GhwhtkuHVtnkQAOvOR/G1Yjf2EtAhhxTuBqRkApVjcHfPPblQIDPBvEoiKigNIYcWFrQp8AFQGxOAau3+ELmxLtn2dJR5vEbbDup1SCpQcUpRCcHnn4UyO3nSpKURHTyJx6WRgnbHhVhDfEqOlzSUFXNJ5j60GupGbw7v68QD3KV9aseDVauFrWf/LpHu2qucOm+MgcjEX8Fo+tbfAq9fDEQfcK0f3VqHyoL+iiigwTUhcN9J/ObUPhSzGX/STJP59vCvcof7qanhlpY7Un8KT4i9cy2rH51tVt7WqDJd0JLkYGamKtX5NOrI15Uk45js+NaLkdDS0tvXk5WcISCcdW2NXZ4bZ5VvcQGC3HYduLJcb1lA3GEakkE+7s3pfaPDK8kMSF6cK5qO22+PYOdBZuohNwlIcugcaCtSig69IKc42JxnSr3kV5kN2Z5bjyrm0jpAlKihxIxjq+FeFt2yMl9hq2KWlWhRClnDhzqG++SCc7VrgQ+idCbC2tLas6Q6pWT2jbcnq7dqDdeXZ3cPKmLU0twt6gDpCtGOeMnYe+tVmTYGkKcTIc1Kb0lvT6RBTy2HXntrIt1vSG2bI0ptStShoURqxgn1e8/GtkNpbS4W+H2lYdUn0W0p9Ecuo8/ZQaipNkjqWuS24hPq6lLzqyjUfRScjZY6gN9qhV7skZ59bbDxdUSF7KBJOQrbPy7KsW1SHJKNVobQ2ogLUrGcDIHMDkOrs7KOmuWMt2xpKgNW6hvy8O0+7voMdvctNxkuIjQ1FSBqK1p2OD49pq3MCKttIUyhenITqGcA8wM8q1IzlzW+OljtoaCtyjB1DH622/jVgjOSN8UGJMKMlR/m7IPUejHZj8K9pjM4z0Tf8AcFZOQJNAUNJydx1UB0aRuAkbY5VGk5zke6vWRjevHSt4zrTjxoJ9IHJO1SefXWNUqMlJ1PtjHP0htWTmMgnFBoyE4vcRXbHdH7TZ+VevJ+cWJ1v+rmyE/wCYT86iXgXSAc80vJ/ZB+VeeA1YYurP3Li7j24NA00VGe6ighZwhR7BSRaFBabG4Pz7cofBs/KnhQykg9YpFsgKYHD2eYjlH+X/APWgtbmuSiM15pFbkrCxqbWsJwnB3BPXyrQMi7uJKTZI4Gdw5JBBx3Yrcu4R5iSqcqEQUkOg4wRyB7RnG3XVOlmPpUXuJXytWNakupSADkjq22GKDcC+ISU5ZggDmC6rf4eFbJTdOgyVRUOdaRqwOfWerGNsDrquiotxWWkX6U8sp06POs7YzsAO48q9IjWyM8ULnS3VlJTocfKwfR6gds4P8YoLAIuq07PxErznASSCMdf8dVQ4iekqW7MYaaCk6vQ36s7mtOC3aLi8GWUvFTaNWFEpBGw9+1WAtEJKXAGydWxyo7jbv/jeg1VFxZOi9ICT63opO+Mezq5VLiCVKSu9kZWVpwU+jz2O+435HsrZVY7YpvQqI2pOc4Vk71KLLa9KQbfGOkbZbB/Gg1FiMiMgOXZ70Un8prBOBsT49/1rXPmLLaQ5dZTiCdKSlwnByNvRGxzirtqDDbR0aIsdKRuEhpOO3s7d68phxwdKY7IHMjQP46hQUbkqylKUPXSSfRHrur9IHJ323qHJfD7yD/O3VAc0oDhyDserNMPRJAwEoGOXo8q9JT6B5Y7KBeRJsjqShDUpYzqI6JzqBPXjvoD1pfcIRbZatLfoktKAOMnG/XTEArV61ek5BOTQUeYhf0qs7uR6IWpvI7Pdy9+Oqtm3TZD7vQu292O0lOy1HbbGByHf7qs18sVIG1BX3JWJdsJ63lJ97a/pUcJx5ES5Xht5tQadeS+05+aoKGCB3gii74Ei2qPISwP8tyrm3dndQbw5UUZooJNI0L0Y9o7EyXW/cl0fu08HlSJAX0kOEsAjTdHxg9XpPj50F+602+nQ8hK0nGUqGQccqwpt0JAITEjpSeYDQ+lbQ3Ixnl2UZ3xk+6g12IcRj/hR2U7k7NjmTnnWUNNhWoITnt0isnXzPuqPafdQQEhIwAMeFGNleNeZBWmO4WgVOBBKQBzONqTUxOKHUKS4t5vTGIB6ROS6kHScg9ZAz40DvgkYqEc8D4UmSbNxIXXREkvdGHAUlyRnWMK79tikeO9biIU9u2xwXkqdYmreUFyThaCFBOVDPLUk4PZQM5R6Wo6gMV4JS2olasDBzmlGy2yXbZ0J6fcIxSwyW1J6cnVjWQrfsCsezurAzw4VHoZU+CHyh0NJQckrdBJyDvjKlHbnsaByLrAVpLycn1RqG9ZG9OMZNLbfC6mHoy2X2SiMpLjXSNEkLCVA5wQMZKTj9EUzIwNjk7c6CMJznJqQkHkTRhO+xr0nCeXXQeCnB669gbV5KsmvQO1BoXbYxFfdkoPvyPnWSwKcVeLklbq1No0BCCdkgpBOPfWG9khhpQ6pLP8A8iay2A/05cx1dGyr3gj5UDDRRRQSaSGm+gjOt8i3d147tThP79Ox5UnXkoiG4OOrCGkXGO6pR5JTlok/jQXRwAFdXXUFSQrwqnPFdhSgBVyYO35pJ+VYF8ZWBPKcD4NqPyoGAKBzivJUnrJpbVx1YRykLJ7mV/SsK+P7GORkK/VZ+pFA2JwT6NeT6qvGlI+USzo3THmq8G0/7qwq8o9twQmBNOT16B86BjdsFudlmUtpwvFfSaumXsrIOwzgbgfHtrCrhu0JAAhIOOWpaj86X1eUmJyTbXz2ZdSPka9q42kORUSWrQShXIecDVjOAcYzjPXQMCLHagdoDOM5xg1mRboLbqHURGQ4nGlegZGBgYNKauNZoRqTbGj/AGpyfhWnJ4+uLCgHLYwgnllwmg6LrOByoCzvyrmDnlDuh9SLEHiFfWsKuP70fVTER/ZE/Og6qHFdlSHFGuRr46vp5SWEeDCfnmsK+M+IFc7kR4MNbfs0HYQs5329lekqz2VxkcV8QL5XN4/qpQPwFH27xCvcTpp8Mj8BQdWvn/USfuutq9y0ms1lBTxDOBHrRmT7lLFcibl36Q+0HV3F1HSJJBCyNiOe2K7BbRp4ieOB6cQcu5Z+tBfUUUUEmlvim1uXKBPisFKXJLadJXyCh/8AlMlYX2elGAopPaADQchT5OLmdzMiJ/vH5VlT5NJx3Vc46fBpR+YrqzcUI9ZxS89oA/CsoYbH5tByhPkykfnXdrHdGP8AurKnyZp/Ouyj+rHx+9XU+ib+4PdR0aPup91BzJPk1ijZdykH+zSKyp8mtuA3mTFeBSPlXSQhI6h7qnAoOeI8nNqGx88V4rH0rdb4JgJZDIE3oxyT05wKdqmgSE8C2cDCoklf60hf1r2OCLID/wBlFX6zqz86c6KBRTwdZEn0bKz7cn8TWVPC1oRyscb2sJNNNFAs/Y0FkfkrEg46kMtj8TWJbSmc9Dw1IV+qGR+/TXRQKIfng4RwtMHf0jI/erIiVdh6vDcoeMln601UUC427eHQf6G6M426SWjHwzVha4T6FolTQ2mSWQ2pLaiUg5ycZ76s6KAooooJooooIqaKKAqKKKCaKKKANAoooIooooCiiigKKKKAooooCiiigKKKKD//2Q=="/>
          <p:cNvSpPr>
            <a:spLocks noChangeAspect="1" noChangeArrowheads="1"/>
          </p:cNvSpPr>
          <p:nvPr/>
        </p:nvSpPr>
        <p:spPr bwMode="auto">
          <a:xfrm>
            <a:off x="63500" y="-630238"/>
            <a:ext cx="1295400" cy="1285876"/>
          </a:xfrm>
          <a:prstGeom prst="rect">
            <a:avLst/>
          </a:prstGeom>
          <a:noFill/>
          <a:ln w="9525">
            <a:noFill/>
            <a:miter lim="800000"/>
            <a:headEnd/>
            <a:tailEnd/>
          </a:ln>
        </p:spPr>
        <p:txBody>
          <a:bodyPr/>
          <a:lstStyle/>
          <a:p>
            <a:endParaRPr lang="en-GB">
              <a:latin typeface="Lucida Sans Unicode" pitchFamily="34" charset="0"/>
            </a:endParaRPr>
          </a:p>
        </p:txBody>
      </p:sp>
      <p:pic>
        <p:nvPicPr>
          <p:cNvPr id="58375" name="Picture 3"/>
          <p:cNvPicPr>
            <a:picLocks noChangeAspect="1" noChangeArrowheads="1"/>
          </p:cNvPicPr>
          <p:nvPr/>
        </p:nvPicPr>
        <p:blipFill>
          <a:blip r:embed="rId2"/>
          <a:srcRect/>
          <a:stretch>
            <a:fillRect/>
          </a:stretch>
        </p:blipFill>
        <p:spPr bwMode="auto">
          <a:xfrm>
            <a:off x="6000760" y="4357694"/>
            <a:ext cx="2143125" cy="2130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625" y="785813"/>
            <a:ext cx="8229600" cy="5314950"/>
          </a:xfrm>
        </p:spPr>
        <p:txBody>
          <a:bodyPr>
            <a:normAutofit/>
          </a:bodyPr>
          <a:lstStyle/>
          <a:p>
            <a:pPr marL="0" lvl="2" indent="0" eaLnBrk="1" fontAlgn="auto" hangingPunct="1">
              <a:spcBef>
                <a:spcPts val="400"/>
              </a:spcBef>
              <a:spcAft>
                <a:spcPts val="0"/>
              </a:spcAft>
              <a:buClr>
                <a:schemeClr val="accent1"/>
              </a:buClr>
              <a:buSzPct val="68000"/>
              <a:buFont typeface="Wingdings 2"/>
              <a:buNone/>
              <a:defRPr/>
            </a:pPr>
            <a:r>
              <a:rPr lang="en-GB" sz="2000" b="1" i="1" u="sng" dirty="0" smtClean="0">
                <a:latin typeface="Arial" pitchFamily="34" charset="0"/>
                <a:cs typeface="Arial" pitchFamily="34" charset="0"/>
              </a:rPr>
              <a:t>Person specification</a:t>
            </a:r>
          </a:p>
          <a:p>
            <a:pPr marL="0" lvl="2" indent="0" eaLnBrk="1" fontAlgn="auto" hangingPunct="1">
              <a:spcBef>
                <a:spcPts val="400"/>
              </a:spcBef>
              <a:spcAft>
                <a:spcPts val="0"/>
              </a:spcAft>
              <a:buClr>
                <a:schemeClr val="accent1"/>
              </a:buClr>
              <a:buSzPct val="68000"/>
              <a:buFont typeface="Wingdings 2"/>
              <a:buNone/>
              <a:defRPr/>
            </a:pPr>
            <a:endParaRPr lang="en-GB" sz="800" b="1" dirty="0" smtClean="0">
              <a:latin typeface="Arial" pitchFamily="34" charset="0"/>
              <a:cs typeface="Arial" pitchFamily="34" charset="0"/>
            </a:endParaRPr>
          </a:p>
          <a:p>
            <a:pPr marL="0" lvl="2" indent="0" eaLnBrk="1" fontAlgn="auto" hangingPunct="1">
              <a:spcBef>
                <a:spcPts val="400"/>
              </a:spcBef>
              <a:spcAft>
                <a:spcPts val="0"/>
              </a:spcAft>
              <a:buClr>
                <a:schemeClr val="accent1"/>
              </a:buClr>
              <a:buSzPct val="68000"/>
              <a:buFont typeface="Wingdings 2"/>
              <a:buNone/>
              <a:defRPr/>
            </a:pPr>
            <a:r>
              <a:rPr lang="en-GB" sz="2000" dirty="0" smtClean="0">
                <a:latin typeface="Arial" pitchFamily="34" charset="0"/>
                <a:cs typeface="Arial" pitchFamily="34" charset="0"/>
              </a:rPr>
              <a:t>Outlines specific criteria/attributes expected from applicants in order to match the job requirements &amp; perform it well</a:t>
            </a:r>
          </a:p>
          <a:p>
            <a:pPr marL="533400" indent="-355600" eaLnBrk="1" fontAlgn="auto" hangingPunct="1">
              <a:spcAft>
                <a:spcPts val="0"/>
              </a:spcAft>
              <a:buFont typeface="Wingdings" pitchFamily="2" charset="2"/>
              <a:buChar char="Ø"/>
              <a:defRPr/>
            </a:pPr>
            <a:r>
              <a:rPr lang="en-GB" sz="2000" dirty="0" smtClean="0">
                <a:latin typeface="Arial" pitchFamily="34" charset="0"/>
                <a:cs typeface="Arial" pitchFamily="34" charset="0"/>
              </a:rPr>
              <a:t>‘essential’ e.g. skills/attainments/qualifications</a:t>
            </a:r>
          </a:p>
          <a:p>
            <a:pPr marL="533400" indent="-355600" eaLnBrk="1" fontAlgn="auto" hangingPunct="1">
              <a:spcAft>
                <a:spcPts val="0"/>
              </a:spcAft>
              <a:buFont typeface="Wingdings" pitchFamily="2" charset="2"/>
              <a:buChar char="Ø"/>
              <a:defRPr/>
            </a:pPr>
            <a:r>
              <a:rPr lang="en-GB" sz="2000" dirty="0" smtClean="0">
                <a:latin typeface="Arial" pitchFamily="34" charset="0"/>
                <a:cs typeface="Arial" pitchFamily="34" charset="0"/>
              </a:rPr>
              <a:t>‘desirable’  e.g. ability to drive, speak another language etc</a:t>
            </a:r>
          </a:p>
          <a:p>
            <a:pPr marL="0" indent="0" eaLnBrk="1" fontAlgn="auto" hangingPunct="1">
              <a:spcAft>
                <a:spcPts val="0"/>
              </a:spcAft>
              <a:buFont typeface="Wingdings 3"/>
              <a:buNone/>
              <a:defRPr/>
            </a:pPr>
            <a:endParaRPr lang="en-GB" sz="1000" b="1" dirty="0" smtClean="0">
              <a:latin typeface="Arial" pitchFamily="34" charset="0"/>
              <a:cs typeface="Arial" pitchFamily="34" charset="0"/>
            </a:endParaRPr>
          </a:p>
          <a:p>
            <a:pPr marL="0" indent="0" eaLnBrk="1" fontAlgn="auto" hangingPunct="1">
              <a:spcAft>
                <a:spcPts val="0"/>
              </a:spcAft>
              <a:buFont typeface="Wingdings 3"/>
              <a:buNone/>
              <a:defRPr/>
            </a:pPr>
            <a:endParaRPr lang="en-GB" sz="1000" b="1" dirty="0" smtClean="0">
              <a:latin typeface="Arial" pitchFamily="34" charset="0"/>
              <a:cs typeface="Arial" pitchFamily="34" charset="0"/>
            </a:endParaRPr>
          </a:p>
          <a:p>
            <a:pPr marL="0" indent="0" eaLnBrk="1" fontAlgn="auto" hangingPunct="1">
              <a:spcAft>
                <a:spcPts val="0"/>
              </a:spcAft>
              <a:buFont typeface="Wingdings 3"/>
              <a:buNone/>
              <a:defRPr/>
            </a:pPr>
            <a:r>
              <a:rPr lang="en-GB" sz="2000" dirty="0" smtClean="0">
                <a:latin typeface="Arial" pitchFamily="34" charset="0"/>
                <a:cs typeface="Arial" pitchFamily="34" charset="0"/>
              </a:rPr>
              <a:t>Various frameworks list key factors to be considered when composing person specifications:</a:t>
            </a:r>
          </a:p>
          <a:p>
            <a:pPr marL="0" indent="0" eaLnBrk="1" fontAlgn="auto" hangingPunct="1">
              <a:spcAft>
                <a:spcPts val="0"/>
              </a:spcAft>
              <a:buFont typeface="Wingdings 3"/>
              <a:buNone/>
              <a:defRPr/>
            </a:pPr>
            <a:endParaRPr lang="en-GB" sz="1000" dirty="0" smtClean="0">
              <a:latin typeface="Arial" pitchFamily="34" charset="0"/>
              <a:cs typeface="Arial" pitchFamily="34" charset="0"/>
            </a:endParaRPr>
          </a:p>
          <a:p>
            <a:pPr marL="533400" lvl="2" indent="-355600" eaLnBrk="1" fontAlgn="auto" hangingPunct="1">
              <a:spcAft>
                <a:spcPts val="0"/>
              </a:spcAft>
              <a:buFont typeface="Wingdings 2"/>
              <a:buChar char=""/>
              <a:defRPr/>
            </a:pPr>
            <a:r>
              <a:rPr lang="en-GB" sz="2000" dirty="0" smtClean="0">
                <a:latin typeface="Arial" pitchFamily="34" charset="0"/>
                <a:cs typeface="Arial" pitchFamily="34" charset="0"/>
              </a:rPr>
              <a:t>Rodger’s 7-point plan </a:t>
            </a:r>
          </a:p>
          <a:p>
            <a:pPr marL="533400" lvl="2" indent="-355600" eaLnBrk="1" fontAlgn="auto" hangingPunct="1">
              <a:spcAft>
                <a:spcPts val="0"/>
              </a:spcAft>
              <a:buFont typeface="Wingdings 2"/>
              <a:buChar char=""/>
              <a:defRPr/>
            </a:pPr>
            <a:r>
              <a:rPr lang="en-GB" sz="2000" dirty="0" smtClean="0">
                <a:latin typeface="Arial" pitchFamily="34" charset="0"/>
                <a:cs typeface="Arial" pitchFamily="34" charset="0"/>
              </a:rPr>
              <a:t>Fraser’s 5-point plan</a:t>
            </a:r>
          </a:p>
          <a:p>
            <a:pPr marL="533400" lvl="2" indent="-355600" eaLnBrk="1" fontAlgn="auto" hangingPunct="1">
              <a:spcAft>
                <a:spcPts val="0"/>
              </a:spcAft>
              <a:buFont typeface="Wingdings 2"/>
              <a:buChar char=""/>
              <a:defRPr/>
            </a:pPr>
            <a:r>
              <a:rPr lang="en-GB" sz="2000" dirty="0" smtClean="0">
                <a:latin typeface="Arial" pitchFamily="34" charset="0"/>
                <a:cs typeface="Arial" pitchFamily="34" charset="0"/>
              </a:rPr>
              <a:t>Pilbeam’s 6-factor formula</a:t>
            </a:r>
          </a:p>
          <a:p>
            <a:pPr marL="533400" lvl="2" indent="-355600" eaLnBrk="1" fontAlgn="auto" hangingPunct="1">
              <a:spcAft>
                <a:spcPts val="0"/>
              </a:spcAft>
              <a:buFont typeface="Wingdings 2"/>
              <a:buNone/>
              <a:defRPr/>
            </a:pPr>
            <a:endParaRPr lang="en-GB" sz="1000" dirty="0" smtClean="0">
              <a:latin typeface="Arial" pitchFamily="34" charset="0"/>
              <a:cs typeface="Arial" pitchFamily="34" charset="0"/>
            </a:endParaRPr>
          </a:p>
          <a:p>
            <a:pPr marL="533400" lvl="2" indent="-355600" eaLnBrk="1" fontAlgn="auto" hangingPunct="1">
              <a:spcAft>
                <a:spcPts val="0"/>
              </a:spcAft>
              <a:buFont typeface="Wingdings 2"/>
              <a:buNone/>
              <a:defRPr/>
            </a:pPr>
            <a:endParaRPr lang="en-GB" sz="1000" dirty="0">
              <a:latin typeface="Arial" pitchFamily="34" charset="0"/>
              <a:cs typeface="Arial" pitchFamily="34" charset="0"/>
            </a:endParaRPr>
          </a:p>
        </p:txBody>
      </p:sp>
      <p:sp>
        <p:nvSpPr>
          <p:cNvPr id="77827"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2FC4646C-9D0A-42B4-AD38-088626D843A8}" type="datetime5">
              <a:rPr lang="en-US" smtClean="0"/>
              <a:pPr fontAlgn="base">
                <a:spcBef>
                  <a:spcPct val="0"/>
                </a:spcBef>
                <a:spcAft>
                  <a:spcPct val="0"/>
                </a:spcAft>
                <a:defRPr/>
              </a:pPr>
              <a:t>9-Feb-12</a:t>
            </a:fld>
            <a:endParaRPr lang="en-GB" smtClean="0"/>
          </a:p>
        </p:txBody>
      </p:sp>
      <p:sp>
        <p:nvSpPr>
          <p:cNvPr id="77828" name="Footer Placeholder 3"/>
          <p:cNvSpPr>
            <a:spLocks noGrp="1"/>
          </p:cNvSpPr>
          <p:nvPr>
            <p:ph type="ftr" sz="quarter" idx="11"/>
          </p:nvPr>
        </p:nvSpPr>
        <p:spPr bwMode="auto">
          <a:xfrm>
            <a:off x="2411413" y="6092825"/>
            <a:ext cx="6481762" cy="365125"/>
          </a:xfrm>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endParaRPr lang="en-GB" dirty="0" smtClean="0"/>
          </a:p>
        </p:txBody>
      </p:sp>
      <p:sp>
        <p:nvSpPr>
          <p:cNvPr id="77829"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536F73D2-DCCE-4F86-BE8A-B01F58312048}" type="slidenum">
              <a:rPr lang="en-GB" smtClean="0"/>
              <a:pPr fontAlgn="base">
                <a:spcBef>
                  <a:spcPct val="0"/>
                </a:spcBef>
                <a:spcAft>
                  <a:spcPct val="0"/>
                </a:spcAft>
                <a:defRPr/>
              </a:pPr>
              <a:t>22</a:t>
            </a:fld>
            <a:endParaRPr lang="en-GB" smtClean="0"/>
          </a:p>
        </p:txBody>
      </p:sp>
      <p:pic>
        <p:nvPicPr>
          <p:cNvPr id="59398" name="Picture 1"/>
          <p:cNvPicPr>
            <a:picLocks noChangeAspect="1" noChangeArrowheads="1"/>
          </p:cNvPicPr>
          <p:nvPr/>
        </p:nvPicPr>
        <p:blipFill>
          <a:blip r:embed="rId3"/>
          <a:srcRect/>
          <a:stretch>
            <a:fillRect/>
          </a:stretch>
        </p:blipFill>
        <p:spPr bwMode="auto">
          <a:xfrm>
            <a:off x="5715000" y="3929063"/>
            <a:ext cx="2390775" cy="19145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9" fill="hold" grpId="0"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0-#ppt_h/2"/>
                                          </p:val>
                                        </p:tav>
                                        <p:tav tm="100000">
                                          <p:val>
                                            <p:strVal val="#ppt_y"/>
                                          </p:val>
                                        </p:tav>
                                      </p:tavLst>
                                    </p:anim>
                                  </p:childTnLst>
                                </p:cTn>
                              </p:par>
                              <p:par>
                                <p:cTn id="31" presetID="2" presetClass="entr" presetSubtype="9" fill="hold" grpId="0" nodeType="with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 calcmode="lin" valueType="num">
                                      <p:cBhvr additive="base">
                                        <p:cTn id="33"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
                                            <p:txEl>
                                              <p:pRg st="9" end="9"/>
                                            </p:txEl>
                                          </p:spTgt>
                                        </p:tgtEl>
                                        <p:attrNameLst>
                                          <p:attrName>ppt_y</p:attrName>
                                        </p:attrNameLst>
                                      </p:cBhvr>
                                      <p:tavLst>
                                        <p:tav tm="0">
                                          <p:val>
                                            <p:strVal val="0-#ppt_h/2"/>
                                          </p:val>
                                        </p:tav>
                                        <p:tav tm="100000">
                                          <p:val>
                                            <p:strVal val="#ppt_y"/>
                                          </p:val>
                                        </p:tav>
                                      </p:tavLst>
                                    </p:anim>
                                  </p:childTnLst>
                                </p:cTn>
                              </p:par>
                              <p:par>
                                <p:cTn id="35" presetID="2" presetClass="entr" presetSubtype="9" fill="hold" grpId="0"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0-#ppt_h/2"/>
                                          </p:val>
                                        </p:tav>
                                        <p:tav tm="100000">
                                          <p:val>
                                            <p:strVal val="#ppt_y"/>
                                          </p:val>
                                        </p:tav>
                                      </p:tavLst>
                                    </p:anim>
                                  </p:childTnLst>
                                </p:cTn>
                              </p:par>
                              <p:par>
                                <p:cTn id="39" presetID="2" presetClass="entr" presetSubtype="9" fill="hold" grpId="0" nodeType="withEffect">
                                  <p:stCondLst>
                                    <p:cond delay="0"/>
                                  </p:stCondLst>
                                  <p:childTnLst>
                                    <p:set>
                                      <p:cBhvr>
                                        <p:cTn id="40" dur="1" fill="hold">
                                          <p:stCondLst>
                                            <p:cond delay="0"/>
                                          </p:stCondLst>
                                        </p:cTn>
                                        <p:tgtEl>
                                          <p:spTgt spid="2">
                                            <p:txEl>
                                              <p:pRg st="11" end="11"/>
                                            </p:txEl>
                                          </p:spTgt>
                                        </p:tgtEl>
                                        <p:attrNameLst>
                                          <p:attrName>style.visibility</p:attrName>
                                        </p:attrNameLst>
                                      </p:cBhvr>
                                      <p:to>
                                        <p:strVal val="visible"/>
                                      </p:to>
                                    </p:set>
                                    <p:anim calcmode="lin" valueType="num">
                                      <p:cBhvr additive="base">
                                        <p:cTn id="41" dur="500" fill="hold"/>
                                        <p:tgtEl>
                                          <p:spTgt spid="2">
                                            <p:txEl>
                                              <p:pRg st="11" end="11"/>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2">
                                            <p:txEl>
                                              <p:pRg st="11" end="1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8313" y="476250"/>
            <a:ext cx="8229600" cy="7056438"/>
          </a:xfrm>
        </p:spPr>
        <p:txBody>
          <a:bodyPr>
            <a:normAutofit/>
          </a:bodyPr>
          <a:lstStyle/>
          <a:p>
            <a:pPr marL="365760" indent="-256032" eaLnBrk="1" fontAlgn="auto" hangingPunct="1">
              <a:lnSpc>
                <a:spcPct val="90000"/>
              </a:lnSpc>
              <a:spcAft>
                <a:spcPts val="0"/>
              </a:spcAft>
              <a:buFont typeface="Wingdings 3"/>
              <a:buNone/>
              <a:defRPr/>
            </a:pPr>
            <a:r>
              <a:rPr lang="en-GB" sz="2200" b="1" dirty="0" smtClean="0">
                <a:latin typeface="Arial" pitchFamily="34" charset="0"/>
                <a:cs typeface="Arial" pitchFamily="34" charset="0"/>
              </a:rPr>
              <a:t>Pilbeam’s six-factor formula (2006) identifies:</a:t>
            </a:r>
          </a:p>
          <a:p>
            <a:pPr marL="365760" indent="-256032" eaLnBrk="1" fontAlgn="auto" hangingPunct="1">
              <a:lnSpc>
                <a:spcPct val="90000"/>
              </a:lnSpc>
              <a:spcAft>
                <a:spcPts val="0"/>
              </a:spcAft>
              <a:buFont typeface="Wingdings 3"/>
              <a:buNone/>
              <a:defRPr/>
            </a:pPr>
            <a:endParaRPr lang="en-GB" sz="1000" dirty="0" smtClean="0">
              <a:latin typeface="Arial" pitchFamily="34" charset="0"/>
              <a:cs typeface="Arial" pitchFamily="34" charset="0"/>
            </a:endParaRP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Skills, knowledge and competencies</a:t>
            </a: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Personality characteristics</a:t>
            </a: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Level of experience</a:t>
            </a: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Certificated qualifications</a:t>
            </a: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Physical characteristics</a:t>
            </a:r>
          </a:p>
          <a:p>
            <a:pPr lvl="1" indent="-442913" eaLnBrk="1" fontAlgn="auto" hangingPunct="1">
              <a:lnSpc>
                <a:spcPct val="90000"/>
              </a:lnSpc>
              <a:spcBef>
                <a:spcPts val="324"/>
              </a:spcBef>
              <a:spcAft>
                <a:spcPts val="0"/>
              </a:spcAft>
              <a:buFont typeface="Wingdings" pitchFamily="2" charset="2"/>
              <a:buChar char="Ø"/>
              <a:defRPr/>
            </a:pPr>
            <a:r>
              <a:rPr lang="en-GB" sz="2000" dirty="0" smtClean="0">
                <a:latin typeface="Arial" pitchFamily="34" charset="0"/>
                <a:cs typeface="Arial" pitchFamily="34" charset="0"/>
              </a:rPr>
              <a:t>Developmental potential of the candidate</a:t>
            </a:r>
          </a:p>
          <a:p>
            <a:pPr lvl="1" indent="-442913" eaLnBrk="1" fontAlgn="auto" hangingPunct="1">
              <a:lnSpc>
                <a:spcPct val="90000"/>
              </a:lnSpc>
              <a:spcBef>
                <a:spcPts val="324"/>
              </a:spcBef>
              <a:spcAft>
                <a:spcPts val="0"/>
              </a:spcAft>
              <a:buFont typeface="Verdana"/>
              <a:buNone/>
              <a:defRPr/>
            </a:pPr>
            <a:endParaRPr lang="en-GB" sz="1000" dirty="0" smtClean="0">
              <a:latin typeface="Arial" pitchFamily="34" charset="0"/>
              <a:cs typeface="Arial" pitchFamily="34" charset="0"/>
            </a:endParaRPr>
          </a:p>
          <a:p>
            <a:pPr marL="365760" indent="-256032" eaLnBrk="1" fontAlgn="auto" hangingPunct="1">
              <a:lnSpc>
                <a:spcPct val="90000"/>
              </a:lnSpc>
              <a:spcAft>
                <a:spcPts val="0"/>
              </a:spcAft>
              <a:buFont typeface="Wingdings 3"/>
              <a:buNone/>
              <a:defRPr/>
            </a:pPr>
            <a:r>
              <a:rPr lang="en-GB" sz="2000" dirty="0" smtClean="0">
                <a:latin typeface="Arial" pitchFamily="34" charset="0"/>
                <a:cs typeface="Arial" pitchFamily="34" charset="0"/>
              </a:rPr>
              <a:t>Argued factors must be:</a:t>
            </a:r>
          </a:p>
          <a:p>
            <a:pPr lvl="1" indent="-442913" eaLnBrk="1" fontAlgn="auto" hangingPunct="1">
              <a:lnSpc>
                <a:spcPct val="90000"/>
              </a:lnSpc>
              <a:spcBef>
                <a:spcPts val="324"/>
              </a:spcBef>
              <a:spcAft>
                <a:spcPts val="0"/>
              </a:spcAft>
              <a:buFont typeface="Arial" pitchFamily="34" charset="0"/>
              <a:buChar char="•"/>
              <a:defRPr/>
            </a:pPr>
            <a:r>
              <a:rPr lang="en-GB" sz="2000" dirty="0" smtClean="0">
                <a:latin typeface="Arial" pitchFamily="34" charset="0"/>
                <a:cs typeface="Arial" pitchFamily="34" charset="0"/>
              </a:rPr>
              <a:t>Directly relevant to the job</a:t>
            </a:r>
          </a:p>
          <a:p>
            <a:pPr lvl="1" indent="-442913" eaLnBrk="1" fontAlgn="auto" hangingPunct="1">
              <a:lnSpc>
                <a:spcPct val="90000"/>
              </a:lnSpc>
              <a:spcBef>
                <a:spcPts val="324"/>
              </a:spcBef>
              <a:spcAft>
                <a:spcPts val="0"/>
              </a:spcAft>
              <a:buFont typeface="Arial" pitchFamily="34" charset="0"/>
              <a:buChar char="•"/>
              <a:defRPr/>
            </a:pPr>
            <a:r>
              <a:rPr lang="en-GB" sz="2000" dirty="0" smtClean="0">
                <a:latin typeface="Arial" pitchFamily="34" charset="0"/>
                <a:cs typeface="Arial" pitchFamily="34" charset="0"/>
              </a:rPr>
              <a:t>Measurable so as to differentiate between applicants</a:t>
            </a:r>
          </a:p>
          <a:p>
            <a:pPr lvl="1" indent="-442913" eaLnBrk="1" fontAlgn="auto" hangingPunct="1">
              <a:lnSpc>
                <a:spcPct val="90000"/>
              </a:lnSpc>
              <a:spcBef>
                <a:spcPts val="324"/>
              </a:spcBef>
              <a:spcAft>
                <a:spcPts val="0"/>
              </a:spcAft>
              <a:buFont typeface="Arial" pitchFamily="34" charset="0"/>
              <a:buChar char="•"/>
              <a:defRPr/>
            </a:pPr>
            <a:r>
              <a:rPr lang="en-GB" sz="2000" dirty="0" smtClean="0">
                <a:latin typeface="Arial" pitchFamily="34" charset="0"/>
                <a:cs typeface="Arial" pitchFamily="34" charset="0"/>
              </a:rPr>
              <a:t>Non-discriminatory</a:t>
            </a:r>
          </a:p>
          <a:p>
            <a:pPr lvl="1" indent="-442913" eaLnBrk="1" fontAlgn="auto" hangingPunct="1">
              <a:lnSpc>
                <a:spcPct val="90000"/>
              </a:lnSpc>
              <a:spcBef>
                <a:spcPts val="324"/>
              </a:spcBef>
              <a:spcAft>
                <a:spcPts val="0"/>
              </a:spcAft>
              <a:buFont typeface="Verdana"/>
              <a:buNone/>
              <a:defRPr/>
            </a:pPr>
            <a:endParaRPr lang="en-GB" sz="1000" dirty="0" smtClean="0">
              <a:latin typeface="Arial" pitchFamily="34" charset="0"/>
              <a:cs typeface="Arial" pitchFamily="34" charset="0"/>
            </a:endParaRPr>
          </a:p>
          <a:p>
            <a:pPr marL="177800" lvl="2" indent="0" eaLnBrk="1" fontAlgn="auto" hangingPunct="1">
              <a:spcAft>
                <a:spcPts val="0"/>
              </a:spcAft>
              <a:buFont typeface="Wingdings 2"/>
              <a:buNone/>
              <a:defRPr/>
            </a:pPr>
            <a:r>
              <a:rPr lang="en-GB" sz="2000" dirty="0" smtClean="0">
                <a:latin typeface="Arial" pitchFamily="34" charset="0"/>
                <a:cs typeface="Arial" pitchFamily="34" charset="0"/>
              </a:rPr>
              <a:t>5 key areas covered in majority of person specifications:</a:t>
            </a:r>
            <a:endParaRPr lang="en-GB" sz="1000" dirty="0" smtClean="0">
              <a:latin typeface="Arial" pitchFamily="34" charset="0"/>
              <a:cs typeface="Arial" pitchFamily="34" charset="0"/>
            </a:endParaRPr>
          </a:p>
          <a:p>
            <a:pPr marL="635000" lvl="2" indent="-457200" eaLnBrk="1" fontAlgn="auto" hangingPunct="1">
              <a:spcAft>
                <a:spcPts val="0"/>
              </a:spcAft>
              <a:buFont typeface="Wingdings 2"/>
              <a:buNone/>
              <a:defRPr/>
            </a:pPr>
            <a:r>
              <a:rPr lang="en-GB" sz="2000" dirty="0" smtClean="0">
                <a:latin typeface="Arial" pitchFamily="34" charset="0"/>
                <a:cs typeface="Arial" pitchFamily="34" charset="0"/>
              </a:rPr>
              <a:t>			1.  Skills 		2.  Experience 		</a:t>
            </a:r>
          </a:p>
          <a:p>
            <a:pPr marL="635000" lvl="2" indent="-457200" eaLnBrk="1" fontAlgn="auto" hangingPunct="1">
              <a:spcAft>
                <a:spcPts val="0"/>
              </a:spcAft>
              <a:buFont typeface="Wingdings 2"/>
              <a:buNone/>
              <a:defRPr/>
            </a:pPr>
            <a:r>
              <a:rPr lang="en-GB" sz="2000" dirty="0" smtClean="0">
                <a:latin typeface="Arial" pitchFamily="34" charset="0"/>
                <a:cs typeface="Arial" pitchFamily="34" charset="0"/>
              </a:rPr>
              <a:t>			3.  Qualifications	4.  Education 	</a:t>
            </a:r>
          </a:p>
          <a:p>
            <a:pPr marL="635000" lvl="2" indent="-457200" eaLnBrk="1" fontAlgn="auto" hangingPunct="1">
              <a:spcAft>
                <a:spcPts val="0"/>
              </a:spcAft>
              <a:buFont typeface="Wingdings 2"/>
              <a:buNone/>
              <a:defRPr/>
            </a:pPr>
            <a:r>
              <a:rPr lang="en-GB" sz="2000" dirty="0" smtClean="0">
                <a:latin typeface="Arial" pitchFamily="34" charset="0"/>
                <a:cs typeface="Arial" pitchFamily="34" charset="0"/>
              </a:rPr>
              <a:t>       		5.   Personal attributes </a:t>
            </a:r>
          </a:p>
          <a:p>
            <a:pPr lvl="1" indent="-442913" eaLnBrk="1" fontAlgn="auto" hangingPunct="1">
              <a:lnSpc>
                <a:spcPct val="90000"/>
              </a:lnSpc>
              <a:spcBef>
                <a:spcPts val="324"/>
              </a:spcBef>
              <a:spcAft>
                <a:spcPts val="0"/>
              </a:spcAft>
              <a:buFont typeface="Verdana"/>
              <a:buNone/>
              <a:defRPr/>
            </a:pPr>
            <a:endParaRPr lang="en-GB" sz="2200" dirty="0" smtClean="0">
              <a:latin typeface="Arial" pitchFamily="34" charset="0"/>
              <a:cs typeface="Arial" pitchFamily="34" charset="0"/>
            </a:endParaRPr>
          </a:p>
        </p:txBody>
      </p:sp>
      <p:sp>
        <p:nvSpPr>
          <p:cNvPr id="78851"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0D7C5164-953A-4A63-80E0-F78259976BA7}" type="datetime5">
              <a:rPr lang="en-US" smtClean="0"/>
              <a:pPr fontAlgn="base">
                <a:spcBef>
                  <a:spcPct val="0"/>
                </a:spcBef>
                <a:spcAft>
                  <a:spcPct val="0"/>
                </a:spcAft>
                <a:defRPr/>
              </a:pPr>
              <a:t>9-Feb-12</a:t>
            </a:fld>
            <a:endParaRPr lang="en-GB" smtClean="0"/>
          </a:p>
        </p:txBody>
      </p:sp>
      <p:sp>
        <p:nvSpPr>
          <p:cNvPr id="78852" name="Footer Placeholder 3"/>
          <p:cNvSpPr>
            <a:spLocks noGrp="1"/>
          </p:cNvSpPr>
          <p:nvPr>
            <p:ph type="ftr" sz="quarter" idx="11"/>
          </p:nvPr>
        </p:nvSpPr>
        <p:spPr bwMode="auto">
          <a:xfrm>
            <a:off x="2484438" y="6308725"/>
            <a:ext cx="6480175" cy="365125"/>
          </a:xfrm>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r>
              <a:rPr lang="en-GB" dirty="0" smtClean="0"/>
              <a:t>Ref: IRS (2003b:147) cited in Taylor, S. (2008:198) Personnel Resourcing CIPD London </a:t>
            </a:r>
          </a:p>
        </p:txBody>
      </p:sp>
      <p:sp>
        <p:nvSpPr>
          <p:cNvPr id="78853"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C002AF10-709B-47CC-867A-3560F4C2144F}" type="slidenum">
              <a:rPr lang="en-GB" smtClean="0"/>
              <a:pPr fontAlgn="base">
                <a:spcBef>
                  <a:spcPct val="0"/>
                </a:spcBef>
                <a:spcAft>
                  <a:spcPct val="0"/>
                </a:spcAft>
                <a:defRPr/>
              </a:pPr>
              <a:t>23</a:t>
            </a:fld>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down)">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wipe(down)">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wipe(down)">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wipe(down)">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wipe(down)">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wipe(down)">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2">
                                            <p:txEl>
                                              <p:pRg st="9" end="9"/>
                                            </p:txEl>
                                          </p:spTgt>
                                        </p:tgtEl>
                                        <p:attrNameLst>
                                          <p:attrName>style.visibility</p:attrName>
                                        </p:attrNameLst>
                                      </p:cBhvr>
                                      <p:to>
                                        <p:strVal val="visible"/>
                                      </p:to>
                                    </p:set>
                                    <p:animEffect transition="in" filter="wipe(down)">
                                      <p:cBhvr>
                                        <p:cTn id="42" dur="500"/>
                                        <p:tgtEl>
                                          <p:spTgt spid="2">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wipe(down)">
                                      <p:cBhvr>
                                        <p:cTn id="47" dur="500"/>
                                        <p:tgtEl>
                                          <p:spTgt spid="2">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
                                            <p:txEl>
                                              <p:pRg st="11" end="11"/>
                                            </p:txEl>
                                          </p:spTgt>
                                        </p:tgtEl>
                                        <p:attrNameLst>
                                          <p:attrName>style.visibility</p:attrName>
                                        </p:attrNameLst>
                                      </p:cBhvr>
                                      <p:to>
                                        <p:strVal val="visible"/>
                                      </p:to>
                                    </p:set>
                                    <p:animEffect transition="in" filter="wipe(down)">
                                      <p:cBhvr>
                                        <p:cTn id="52" dur="500"/>
                                        <p:tgtEl>
                                          <p:spTgt spid="2">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2">
                                            <p:txEl>
                                              <p:pRg st="12" end="12"/>
                                            </p:txEl>
                                          </p:spTgt>
                                        </p:tgtEl>
                                        <p:attrNameLst>
                                          <p:attrName>style.visibility</p:attrName>
                                        </p:attrNameLst>
                                      </p:cBhvr>
                                      <p:to>
                                        <p:strVal val="visible"/>
                                      </p:to>
                                    </p:set>
                                    <p:animEffect transition="in" filter="wipe(down)">
                                      <p:cBhvr>
                                        <p:cTn id="57" dur="500"/>
                                        <p:tgtEl>
                                          <p:spTgt spid="2">
                                            <p:txEl>
                                              <p:pRg st="12" end="1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2">
                                            <p:txEl>
                                              <p:pRg st="14" end="14"/>
                                            </p:txEl>
                                          </p:spTgt>
                                        </p:tgtEl>
                                        <p:attrNameLst>
                                          <p:attrName>style.visibility</p:attrName>
                                        </p:attrNameLst>
                                      </p:cBhvr>
                                      <p:to>
                                        <p:strVal val="visible"/>
                                      </p:to>
                                    </p:set>
                                    <p:animEffect transition="in" filter="wipe(down)">
                                      <p:cBhvr>
                                        <p:cTn id="62" dur="500"/>
                                        <p:tgtEl>
                                          <p:spTgt spid="2">
                                            <p:txEl>
                                              <p:pRg st="14" end="1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
                                            <p:txEl>
                                              <p:pRg st="15" end="15"/>
                                            </p:txEl>
                                          </p:spTgt>
                                        </p:tgtEl>
                                        <p:attrNameLst>
                                          <p:attrName>style.visibility</p:attrName>
                                        </p:attrNameLst>
                                      </p:cBhvr>
                                      <p:to>
                                        <p:strVal val="visible"/>
                                      </p:to>
                                    </p:set>
                                    <p:animEffect transition="in" filter="wipe(down)">
                                      <p:cBhvr>
                                        <p:cTn id="67" dur="500"/>
                                        <p:tgtEl>
                                          <p:spTgt spid="2">
                                            <p:txEl>
                                              <p:pRg st="15" end="1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2">
                                            <p:txEl>
                                              <p:pRg st="16" end="16"/>
                                            </p:txEl>
                                          </p:spTgt>
                                        </p:tgtEl>
                                        <p:attrNameLst>
                                          <p:attrName>style.visibility</p:attrName>
                                        </p:attrNameLst>
                                      </p:cBhvr>
                                      <p:to>
                                        <p:strVal val="visible"/>
                                      </p:to>
                                    </p:set>
                                    <p:animEffect transition="in" filter="wipe(down)">
                                      <p:cBhvr>
                                        <p:cTn id="72" dur="500"/>
                                        <p:tgtEl>
                                          <p:spTgt spid="2">
                                            <p:txEl>
                                              <p:pRg st="16" end="1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2">
                                            <p:txEl>
                                              <p:pRg st="17" end="17"/>
                                            </p:txEl>
                                          </p:spTgt>
                                        </p:tgtEl>
                                        <p:attrNameLst>
                                          <p:attrName>style.visibility</p:attrName>
                                        </p:attrNameLst>
                                      </p:cBhvr>
                                      <p:to>
                                        <p:strVal val="visible"/>
                                      </p:to>
                                    </p:set>
                                    <p:animEffect transition="in" filter="wipe(down)">
                                      <p:cBhvr>
                                        <p:cTn id="77" dur="500"/>
                                        <p:tgtEl>
                                          <p:spTgt spid="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61443" name="Text Box 3"/>
          <p:cNvSpPr txBox="1">
            <a:spLocks noChangeArrowheads="1"/>
          </p:cNvSpPr>
          <p:nvPr/>
        </p:nvSpPr>
        <p:spPr bwMode="auto">
          <a:xfrm>
            <a:off x="857250" y="3143250"/>
            <a:ext cx="7924800" cy="923925"/>
          </a:xfrm>
          <a:prstGeom prst="rect">
            <a:avLst/>
          </a:prstGeom>
          <a:noFill/>
          <a:ln w="9525">
            <a:noFill/>
            <a:miter lim="800000"/>
            <a:headEnd/>
            <a:tailEnd/>
          </a:ln>
        </p:spPr>
        <p:txBody>
          <a:bodyPr>
            <a:spAutoFit/>
          </a:bodyPr>
          <a:lstStyle/>
          <a:p>
            <a:pPr>
              <a:spcBef>
                <a:spcPct val="50000"/>
              </a:spcBef>
            </a:pPr>
            <a:endParaRPr lang="en-GB">
              <a:latin typeface="Arial Unicode MS" pitchFamily="34" charset="-128"/>
            </a:endParaRPr>
          </a:p>
          <a:p>
            <a:pPr>
              <a:spcBef>
                <a:spcPct val="50000"/>
              </a:spcBef>
            </a:pPr>
            <a:endParaRPr lang="en-GB" sz="2000">
              <a:latin typeface="Arial Unicode MS" pitchFamily="34" charset="-128"/>
            </a:endParaRPr>
          </a:p>
        </p:txBody>
      </p:sp>
      <p:sp>
        <p:nvSpPr>
          <p:cNvPr id="5" name="Content Placeholder 4"/>
          <p:cNvSpPr>
            <a:spLocks noGrp="1"/>
          </p:cNvSpPr>
          <p:nvPr>
            <p:ph idx="1"/>
          </p:nvPr>
        </p:nvSpPr>
        <p:spPr/>
        <p:txBody>
          <a:bodyPr>
            <a:normAutofit lnSpcReduction="10000"/>
          </a:bodyPr>
          <a:lstStyle/>
          <a:p>
            <a:pPr marL="365760" indent="-256032" eaLnBrk="1" fontAlgn="auto" hangingPunct="1">
              <a:spcBef>
                <a:spcPct val="50000"/>
              </a:spcBef>
              <a:spcAft>
                <a:spcPts val="0"/>
              </a:spcAft>
              <a:buFont typeface="Wingdings 3" pitchFamily="18" charset="2"/>
              <a:buNone/>
              <a:defRPr/>
            </a:pPr>
            <a:r>
              <a:rPr lang="en-GB" dirty="0" smtClean="0">
                <a:latin typeface="Arial Unicode MS" pitchFamily="34" charset="-128"/>
              </a:rPr>
              <a:t>   What is competency?</a:t>
            </a:r>
          </a:p>
          <a:p>
            <a:pPr marL="365760" indent="-256032" eaLnBrk="1" fontAlgn="auto" hangingPunct="1">
              <a:spcBef>
                <a:spcPct val="50000"/>
              </a:spcBef>
              <a:spcAft>
                <a:spcPts val="0"/>
              </a:spcAft>
              <a:buFont typeface="Wingdings 3"/>
              <a:buChar char=""/>
              <a:defRPr/>
            </a:pPr>
            <a:r>
              <a:rPr lang="en-GB" dirty="0" smtClean="0">
                <a:latin typeface="Arial Unicode MS" pitchFamily="34" charset="-128"/>
              </a:rPr>
              <a:t> An underlying characteristic of a person which results in effective and superior performance in a job’.</a:t>
            </a:r>
          </a:p>
          <a:p>
            <a:pPr marL="365760" indent="-256032" eaLnBrk="1" fontAlgn="auto" hangingPunct="1">
              <a:spcBef>
                <a:spcPct val="50000"/>
              </a:spcBef>
              <a:spcAft>
                <a:spcPts val="0"/>
              </a:spcAft>
              <a:buFont typeface="Wingdings 3"/>
              <a:buChar char=""/>
              <a:defRPr/>
            </a:pPr>
            <a:r>
              <a:rPr lang="en-GB" dirty="0" smtClean="0">
                <a:latin typeface="Arial Unicode MS" pitchFamily="34" charset="-128"/>
              </a:rPr>
              <a:t>Analysis of people and what attributes account for their ‘effective and superior performance’. </a:t>
            </a:r>
          </a:p>
          <a:p>
            <a:pPr marL="365760" indent="-256032" eaLnBrk="1" fontAlgn="auto" hangingPunct="1">
              <a:spcBef>
                <a:spcPct val="50000"/>
              </a:spcBef>
              <a:spcAft>
                <a:spcPts val="0"/>
              </a:spcAft>
              <a:buFont typeface="Wingdings 3"/>
              <a:buChar char=""/>
              <a:defRPr/>
            </a:pPr>
            <a:r>
              <a:rPr lang="en-GB" dirty="0" smtClean="0">
                <a:latin typeface="Arial Unicode MS" pitchFamily="34" charset="-128"/>
              </a:rPr>
              <a:t>Generic to an organisation rather than specific to a defined job.</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None/>
              <a:defRPr/>
            </a:pPr>
            <a:r>
              <a:rPr lang="en-GB" sz="1600" dirty="0" smtClean="0"/>
              <a:t>CIPD, 2011</a:t>
            </a:r>
          </a:p>
        </p:txBody>
      </p:sp>
      <p:sp>
        <p:nvSpPr>
          <p:cNvPr id="4" name="Title 3"/>
          <p:cNvSpPr>
            <a:spLocks noGrp="1"/>
          </p:cNvSpPr>
          <p:nvPr>
            <p:ph type="title"/>
          </p:nvPr>
        </p:nvSpPr>
        <p:spPr/>
        <p:txBody>
          <a:bodyPr/>
          <a:lstStyle/>
          <a:p>
            <a:pPr eaLnBrk="1" fontAlgn="auto" hangingPunct="1">
              <a:spcAft>
                <a:spcPts val="0"/>
              </a:spcAft>
              <a:defRPr/>
            </a:pPr>
            <a:r>
              <a:rPr lang="en-GB" dirty="0" smtClean="0"/>
              <a:t>Competency Frameworks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288" y="1196975"/>
            <a:ext cx="8229600" cy="4738688"/>
          </a:xfrm>
        </p:spPr>
        <p:txBody>
          <a:bodyPr/>
          <a:lstStyle/>
          <a:p>
            <a:pPr marL="723900" lvl="1" indent="-368300" eaLnBrk="1" hangingPunct="1">
              <a:lnSpc>
                <a:spcPct val="90000"/>
              </a:lnSpc>
              <a:buFont typeface="Verdana" pitchFamily="34" charset="0"/>
              <a:buNone/>
            </a:pPr>
            <a:r>
              <a:rPr lang="en-GB" sz="2000" b="1" smtClean="0">
                <a:latin typeface="Arial" charset="0"/>
                <a:cs typeface="Arial" charset="0"/>
              </a:rPr>
              <a:t>a.  Competency analysis</a:t>
            </a:r>
          </a:p>
          <a:p>
            <a:pPr marL="723900" lvl="2" indent="-368300" eaLnBrk="1" hangingPunct="1">
              <a:lnSpc>
                <a:spcPct val="90000"/>
              </a:lnSpc>
              <a:buFont typeface="Wingdings 2" pitchFamily="18" charset="2"/>
              <a:buNone/>
            </a:pPr>
            <a:r>
              <a:rPr lang="en-GB" sz="2000" smtClean="0">
                <a:latin typeface="Arial" charset="0"/>
                <a:cs typeface="Arial" charset="0"/>
              </a:rPr>
              <a:t>	Identifies skills, knowledge &amp; behaviours workers need to perform jobs effectively</a:t>
            </a:r>
          </a:p>
          <a:p>
            <a:pPr marL="723900" lvl="2" indent="-368300" eaLnBrk="1" hangingPunct="1">
              <a:lnSpc>
                <a:spcPct val="90000"/>
              </a:lnSpc>
              <a:buFont typeface="Wingdings 2" pitchFamily="18" charset="2"/>
              <a:buNone/>
            </a:pPr>
            <a:endParaRPr lang="en-GB" sz="1000" smtClean="0">
              <a:latin typeface="Arial" charset="0"/>
              <a:cs typeface="Arial" charset="0"/>
            </a:endParaRPr>
          </a:p>
          <a:p>
            <a:pPr marL="723900" lvl="1" indent="-368300" eaLnBrk="1" hangingPunct="1">
              <a:lnSpc>
                <a:spcPct val="90000"/>
              </a:lnSpc>
              <a:buFont typeface="Verdana" pitchFamily="34" charset="0"/>
              <a:buNone/>
            </a:pPr>
            <a:r>
              <a:rPr lang="en-GB" sz="2000" b="1" smtClean="0">
                <a:latin typeface="Arial" charset="0"/>
                <a:cs typeface="Arial" charset="0"/>
              </a:rPr>
              <a:t>b.  Competency framework</a:t>
            </a:r>
          </a:p>
          <a:p>
            <a:pPr marL="723900" lvl="2" indent="-368300" eaLnBrk="1" hangingPunct="1">
              <a:lnSpc>
                <a:spcPct val="90000"/>
              </a:lnSpc>
              <a:buFont typeface="Wingdings 2" pitchFamily="18" charset="2"/>
              <a:buNone/>
            </a:pPr>
            <a:r>
              <a:rPr lang="en-GB" sz="2000" smtClean="0">
                <a:latin typeface="Arial" charset="0"/>
                <a:cs typeface="Arial" charset="0"/>
              </a:rPr>
              <a:t>	List of competencies with descriptions of behaviour that indicate competency is present or absent includes:</a:t>
            </a:r>
          </a:p>
          <a:p>
            <a:pPr marL="723900" lvl="2" indent="-368300" eaLnBrk="1" hangingPunct="1">
              <a:lnSpc>
                <a:spcPct val="90000"/>
              </a:lnSpc>
              <a:buFont typeface="Wingdings 2" pitchFamily="18" charset="2"/>
              <a:buNone/>
            </a:pPr>
            <a:endParaRPr lang="en-GB" sz="1000" i="1" smtClean="0">
              <a:latin typeface="Arial" charset="0"/>
              <a:cs typeface="Arial" charset="0"/>
            </a:endParaRPr>
          </a:p>
          <a:p>
            <a:pPr marL="723900" lvl="2" indent="-368300" eaLnBrk="1" hangingPunct="1">
              <a:lnSpc>
                <a:spcPct val="90000"/>
              </a:lnSpc>
              <a:buFont typeface="Wingdings" pitchFamily="2" charset="2"/>
              <a:buChar char="ü"/>
            </a:pPr>
            <a:r>
              <a:rPr lang="en-GB" sz="2000" b="1" i="1" smtClean="0">
                <a:latin typeface="Arial" charset="0"/>
                <a:cs typeface="Arial" charset="0"/>
              </a:rPr>
              <a:t>Core behavioural competencies </a:t>
            </a:r>
            <a:r>
              <a:rPr lang="en-GB" sz="2000" smtClean="0">
                <a:latin typeface="Arial" charset="0"/>
                <a:cs typeface="Arial" charset="0"/>
              </a:rPr>
              <a:t>i.e. generic attributes common to all work roles e.g. team working</a:t>
            </a:r>
          </a:p>
          <a:p>
            <a:pPr marL="723900" lvl="2" indent="-368300" eaLnBrk="1" hangingPunct="1">
              <a:lnSpc>
                <a:spcPct val="90000"/>
              </a:lnSpc>
              <a:buFont typeface="Wingdings" pitchFamily="2" charset="2"/>
              <a:buChar char="ü"/>
            </a:pPr>
            <a:r>
              <a:rPr lang="en-GB" sz="2000" b="1" i="1" smtClean="0">
                <a:latin typeface="Arial" charset="0"/>
                <a:cs typeface="Arial" charset="0"/>
              </a:rPr>
              <a:t>Specific (technical) competencies</a:t>
            </a:r>
            <a:r>
              <a:rPr lang="en-GB" sz="2000" b="1" smtClean="0">
                <a:latin typeface="Arial" charset="0"/>
                <a:cs typeface="Arial" charset="0"/>
              </a:rPr>
              <a:t> </a:t>
            </a:r>
            <a:r>
              <a:rPr lang="en-GB" sz="2000" smtClean="0">
                <a:latin typeface="Arial" charset="0"/>
                <a:cs typeface="Arial" charset="0"/>
              </a:rPr>
              <a:t>i.e. attributes/skills needed to perform particular roles e.g.  financial analysis &amp; interpretation for accountants</a:t>
            </a:r>
          </a:p>
          <a:p>
            <a:pPr marL="723900" lvl="2" indent="-368300" eaLnBrk="1" hangingPunct="1">
              <a:lnSpc>
                <a:spcPct val="90000"/>
              </a:lnSpc>
              <a:buFont typeface="Wingdings" pitchFamily="2" charset="2"/>
              <a:buChar char="ü"/>
            </a:pPr>
            <a:r>
              <a:rPr lang="en-GB" sz="2000" b="1" i="1" smtClean="0">
                <a:latin typeface="Arial" charset="0"/>
                <a:cs typeface="Arial" charset="0"/>
              </a:rPr>
              <a:t>Person specification </a:t>
            </a:r>
            <a:r>
              <a:rPr lang="en-GB" sz="2000" i="1" smtClean="0">
                <a:latin typeface="Arial" charset="0"/>
                <a:cs typeface="Arial" charset="0"/>
              </a:rPr>
              <a:t>i.e</a:t>
            </a:r>
            <a:r>
              <a:rPr lang="en-GB" sz="2000" smtClean="0">
                <a:latin typeface="Arial" charset="0"/>
                <a:cs typeface="Arial" charset="0"/>
              </a:rPr>
              <a:t>. list of core &amp; specific competencies required for job</a:t>
            </a:r>
          </a:p>
          <a:p>
            <a:pPr eaLnBrk="1" hangingPunct="1"/>
            <a:endParaRPr lang="en-GB" smtClean="0"/>
          </a:p>
        </p:txBody>
      </p:sp>
      <p:sp>
        <p:nvSpPr>
          <p:cNvPr id="80899"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76376A6F-6344-4566-9263-592472DC3DAC}" type="datetime5">
              <a:rPr lang="en-US" smtClean="0"/>
              <a:pPr fontAlgn="base">
                <a:spcBef>
                  <a:spcPct val="0"/>
                </a:spcBef>
                <a:spcAft>
                  <a:spcPct val="0"/>
                </a:spcAft>
                <a:defRPr/>
              </a:pPr>
              <a:t>9-Feb-12</a:t>
            </a:fld>
            <a:endParaRPr lang="en-GB" smtClean="0"/>
          </a:p>
        </p:txBody>
      </p:sp>
      <p:sp>
        <p:nvSpPr>
          <p:cNvPr id="80900" name="Footer Placeholder 3"/>
          <p:cNvSpPr>
            <a:spLocks noGrp="1"/>
          </p:cNvSpPr>
          <p:nvPr>
            <p:ph type="ftr" sz="quarter" idx="11"/>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endParaRPr lang="en-GB" dirty="0" smtClean="0"/>
          </a:p>
        </p:txBody>
      </p:sp>
      <p:sp>
        <p:nvSpPr>
          <p:cNvPr id="80901"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6E70BEE2-B4AB-4BAB-B5B5-BE55ECE186F4}" type="slidenum">
              <a:rPr lang="en-GB" smtClean="0"/>
              <a:pPr fontAlgn="base">
                <a:spcBef>
                  <a:spcPct val="0"/>
                </a:spcBef>
                <a:spcAft>
                  <a:spcPct val="0"/>
                </a:spcAft>
                <a:defRPr/>
              </a:pPr>
              <a:t>25</a:t>
            </a:fld>
            <a:endParaRPr lang="en-GB" smtClean="0"/>
          </a:p>
        </p:txBody>
      </p:sp>
      <p:sp>
        <p:nvSpPr>
          <p:cNvPr id="6" name="Title 5"/>
          <p:cNvSpPr>
            <a:spLocks noGrp="1"/>
          </p:cNvSpPr>
          <p:nvPr>
            <p:ph type="title"/>
          </p:nvPr>
        </p:nvSpPr>
        <p:spPr>
          <a:xfrm>
            <a:off x="457200" y="274638"/>
            <a:ext cx="8229600" cy="850106"/>
          </a:xfrm>
        </p:spPr>
        <p:txBody>
          <a:bodyPr/>
          <a:lstStyle/>
          <a:p>
            <a:pPr eaLnBrk="1" fontAlgn="auto" hangingPunct="1">
              <a:spcAft>
                <a:spcPts val="0"/>
              </a:spcAft>
              <a:defRPr/>
            </a:pPr>
            <a:r>
              <a:rPr lang="en-GB" sz="2400" i="1" dirty="0" smtClean="0">
                <a:solidFill>
                  <a:schemeClr val="tx1"/>
                </a:solidFill>
                <a:effectLst/>
                <a:latin typeface="Arial" pitchFamily="34" charset="0"/>
                <a:cs typeface="Arial" pitchFamily="34" charset="0"/>
              </a:rPr>
              <a:t>2.  Competency-based Frameworks (modern) approach</a:t>
            </a:r>
            <a:r>
              <a:rPr lang="en-GB" sz="2400" i="1" dirty="0" smtClean="0">
                <a:solidFill>
                  <a:srgbClr val="FF0000"/>
                </a:solidFill>
                <a:effectLst/>
                <a:latin typeface="Arial" pitchFamily="34" charset="0"/>
                <a:cs typeface="Arial" pitchFamily="34" charset="0"/>
              </a:rPr>
              <a:t> </a:t>
            </a:r>
            <a:endParaRPr lang="en-GB" sz="2400" i="1" dirty="0">
              <a:solidFill>
                <a:srgbClr val="FF0000"/>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up)">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wipe(up)">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wipe(up)">
                                      <p:cBhvr>
                                        <p:cTn id="23" dur="500"/>
                                        <p:tgtEl>
                                          <p:spTgt spid="2">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wipe(up)">
                                      <p:cBhvr>
                                        <p:cTn id="28" dur="500"/>
                                        <p:tgtEl>
                                          <p:spTgt spid="2">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wipe(up)">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wipe(up)">
                                      <p:cBhvr>
                                        <p:cTn id="38" dur="500"/>
                                        <p:tgtEl>
                                          <p:spTgt spid="2">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0"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Effect transition="in" filter="wipe(up)">
                                      <p:cBhvr>
                                        <p:cTn id="43"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10"/>
          <p:cNvSpPr>
            <a:spLocks noGrp="1"/>
          </p:cNvSpPr>
          <p:nvPr>
            <p:ph idx="1"/>
          </p:nvPr>
        </p:nvSpPr>
        <p:spPr/>
        <p:txBody>
          <a:bodyPr>
            <a:normAutofit/>
          </a:bodyPr>
          <a:lstStyle/>
          <a:p>
            <a:pPr eaLnBrk="1" hangingPunct="1"/>
            <a:r>
              <a:rPr lang="en-GB" smtClean="0"/>
              <a:t>communication skills</a:t>
            </a:r>
          </a:p>
          <a:p>
            <a:pPr eaLnBrk="1" hangingPunct="1"/>
            <a:r>
              <a:rPr lang="en-GB" smtClean="0"/>
              <a:t>people management</a:t>
            </a:r>
          </a:p>
          <a:p>
            <a:pPr eaLnBrk="1" hangingPunct="1"/>
            <a:r>
              <a:rPr lang="en-GB" smtClean="0"/>
              <a:t>team skills</a:t>
            </a:r>
          </a:p>
          <a:p>
            <a:pPr eaLnBrk="1" hangingPunct="1"/>
            <a:r>
              <a:rPr lang="en-GB" smtClean="0"/>
              <a:t>customer service skills</a:t>
            </a:r>
          </a:p>
          <a:p>
            <a:pPr eaLnBrk="1" hangingPunct="1"/>
            <a:r>
              <a:rPr lang="en-GB" smtClean="0"/>
              <a:t>results-orientation</a:t>
            </a:r>
          </a:p>
          <a:p>
            <a:pPr eaLnBrk="1" hangingPunct="1"/>
            <a:r>
              <a:rPr lang="en-GB" smtClean="0"/>
              <a:t>problem-solving</a:t>
            </a:r>
          </a:p>
          <a:p>
            <a:pPr eaLnBrk="1" hangingPunct="1"/>
            <a:endParaRPr lang="en-GB" smtClean="0"/>
          </a:p>
          <a:p>
            <a:pPr eaLnBrk="1" hangingPunct="1"/>
            <a:endParaRPr lang="en-GB" smtClean="0"/>
          </a:p>
          <a:p>
            <a:pPr eaLnBrk="1" hangingPunct="1"/>
            <a:r>
              <a:rPr lang="en-GB" sz="1200" smtClean="0"/>
              <a:t>Source :CIPD Factsheet – May 2011</a:t>
            </a:r>
          </a:p>
        </p:txBody>
      </p:sp>
      <p:sp>
        <p:nvSpPr>
          <p:cNvPr id="82947" name="Date Placeholder 6"/>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1680A194-2985-4323-B4B4-61299C2D3CBB}" type="datetime5">
              <a:rPr lang="en-US" smtClean="0"/>
              <a:pPr fontAlgn="base">
                <a:spcBef>
                  <a:spcPct val="0"/>
                </a:spcBef>
                <a:spcAft>
                  <a:spcPct val="0"/>
                </a:spcAft>
                <a:defRPr/>
              </a:pPr>
              <a:t>9-Feb-12</a:t>
            </a:fld>
            <a:endParaRPr lang="en-GB" smtClean="0"/>
          </a:p>
        </p:txBody>
      </p:sp>
      <p:sp>
        <p:nvSpPr>
          <p:cNvPr id="82948" name="Slide Number Placeholder 8"/>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24E70967-ED99-41EB-8995-4E64E87CE4B1}" type="slidenum">
              <a:rPr lang="en-GB" smtClean="0"/>
              <a:pPr fontAlgn="base">
                <a:spcBef>
                  <a:spcPct val="0"/>
                </a:spcBef>
                <a:spcAft>
                  <a:spcPct val="0"/>
                </a:spcAft>
                <a:defRPr/>
              </a:pPr>
              <a:t>26</a:t>
            </a:fld>
            <a:endParaRPr lang="en-GB" smtClean="0"/>
          </a:p>
        </p:txBody>
      </p:sp>
      <p:sp>
        <p:nvSpPr>
          <p:cNvPr id="10" name="Title 9"/>
          <p:cNvSpPr>
            <a:spLocks noGrp="1"/>
          </p:cNvSpPr>
          <p:nvPr>
            <p:ph type="title"/>
          </p:nvPr>
        </p:nvSpPr>
        <p:spPr/>
        <p:txBody>
          <a:bodyPr>
            <a:normAutofit fontScale="90000"/>
          </a:bodyPr>
          <a:lstStyle/>
          <a:p>
            <a:pPr eaLnBrk="1" fontAlgn="auto" hangingPunct="1">
              <a:spcAft>
                <a:spcPts val="0"/>
              </a:spcAft>
              <a:defRPr/>
            </a:pPr>
            <a:r>
              <a:rPr lang="en-GB" dirty="0" smtClean="0"/>
              <a:t>CIPD Research – most commonly used in competency frameworks</a:t>
            </a:r>
            <a:endParaRPr lang="en-GB" dirty="0"/>
          </a:p>
        </p:txBody>
      </p:sp>
      <p:pic>
        <p:nvPicPr>
          <p:cNvPr id="63494" name="Picture 1"/>
          <p:cNvPicPr>
            <a:picLocks noChangeAspect="1" noChangeArrowheads="1"/>
          </p:cNvPicPr>
          <p:nvPr/>
        </p:nvPicPr>
        <p:blipFill>
          <a:blip r:embed="rId2"/>
          <a:srcRect/>
          <a:stretch>
            <a:fillRect/>
          </a:stretch>
        </p:blipFill>
        <p:spPr bwMode="auto">
          <a:xfrm>
            <a:off x="6286500" y="2000250"/>
            <a:ext cx="1714500" cy="1714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928802"/>
            <a:ext cx="8229600" cy="4525962"/>
          </a:xfrm>
        </p:spPr>
        <p:txBody>
          <a:bodyPr>
            <a:normAutofit fontScale="92500" lnSpcReduction="20000"/>
          </a:bodyPr>
          <a:lstStyle/>
          <a:p>
            <a:pPr marL="365760" indent="-256032" eaLnBrk="1" fontAlgn="auto" hangingPunct="1">
              <a:spcAft>
                <a:spcPts val="0"/>
              </a:spcAft>
              <a:buFont typeface="Wingdings 3"/>
              <a:buChar char=""/>
              <a:defRPr/>
            </a:pPr>
            <a:r>
              <a:rPr lang="en-GB" dirty="0" smtClean="0"/>
              <a:t>Branding</a:t>
            </a:r>
          </a:p>
          <a:p>
            <a:pPr marL="365760" indent="-256032" eaLnBrk="1" fontAlgn="auto" hangingPunct="1">
              <a:spcAft>
                <a:spcPts val="0"/>
              </a:spcAft>
              <a:buFont typeface="Wingdings 3"/>
              <a:buChar char=""/>
              <a:defRPr/>
            </a:pPr>
            <a:r>
              <a:rPr lang="en-GB" dirty="0" smtClean="0"/>
              <a:t>Internal advertising</a:t>
            </a:r>
          </a:p>
          <a:p>
            <a:pPr marL="365760" indent="-256032" eaLnBrk="1" fontAlgn="auto" hangingPunct="1">
              <a:spcAft>
                <a:spcPts val="0"/>
              </a:spcAft>
              <a:buFont typeface="Wingdings 3"/>
              <a:buChar char=""/>
              <a:defRPr/>
            </a:pPr>
            <a:r>
              <a:rPr lang="en-GB" dirty="0" smtClean="0"/>
              <a:t>Referral schemes</a:t>
            </a:r>
          </a:p>
          <a:p>
            <a:pPr marL="365760" indent="-256032" eaLnBrk="1" fontAlgn="auto" hangingPunct="1">
              <a:spcAft>
                <a:spcPts val="0"/>
              </a:spcAft>
              <a:buFont typeface="Wingdings 3"/>
              <a:buChar char=""/>
              <a:defRPr/>
            </a:pPr>
            <a:r>
              <a:rPr lang="en-GB" dirty="0" smtClean="0"/>
              <a:t>Placing adverts in press</a:t>
            </a:r>
          </a:p>
          <a:p>
            <a:pPr marL="365760" indent="-256032" eaLnBrk="1" fontAlgn="auto" hangingPunct="1">
              <a:spcAft>
                <a:spcPts val="0"/>
              </a:spcAft>
              <a:buFont typeface="Wingdings 3"/>
              <a:buChar char=""/>
              <a:defRPr/>
            </a:pPr>
            <a:r>
              <a:rPr lang="en-GB" dirty="0" smtClean="0"/>
              <a:t>Company websites</a:t>
            </a:r>
          </a:p>
          <a:p>
            <a:pPr marL="365760" indent="-256032" eaLnBrk="1" fontAlgn="auto" hangingPunct="1">
              <a:spcAft>
                <a:spcPts val="0"/>
              </a:spcAft>
              <a:buFont typeface="Wingdings 3"/>
              <a:buChar char=""/>
              <a:defRPr/>
            </a:pPr>
            <a:r>
              <a:rPr lang="en-GB" dirty="0" smtClean="0"/>
              <a:t>Internet</a:t>
            </a:r>
          </a:p>
          <a:p>
            <a:pPr marL="365760" indent="-256032" eaLnBrk="1" fontAlgn="auto" hangingPunct="1">
              <a:spcAft>
                <a:spcPts val="0"/>
              </a:spcAft>
              <a:buFont typeface="Wingdings 3"/>
              <a:buChar char=""/>
              <a:defRPr/>
            </a:pPr>
            <a:r>
              <a:rPr lang="en-GB" dirty="0" smtClean="0"/>
              <a:t>Social networking sites</a:t>
            </a:r>
          </a:p>
          <a:p>
            <a:pPr marL="365760" indent="-256032" eaLnBrk="1" fontAlgn="auto" hangingPunct="1">
              <a:spcAft>
                <a:spcPts val="0"/>
              </a:spcAft>
              <a:buFont typeface="Wingdings 3"/>
              <a:buChar char=""/>
              <a:defRPr/>
            </a:pPr>
            <a:r>
              <a:rPr lang="en-GB" dirty="0" smtClean="0"/>
              <a:t>External agencies and head-hunters</a:t>
            </a:r>
          </a:p>
          <a:p>
            <a:pPr marL="365760" indent="-256032" eaLnBrk="1" fontAlgn="auto" hangingPunct="1">
              <a:spcAft>
                <a:spcPts val="0"/>
              </a:spcAft>
              <a:buFont typeface="Wingdings 3"/>
              <a:buChar char=""/>
              <a:defRPr/>
            </a:pPr>
            <a:r>
              <a:rPr lang="en-GB" dirty="0" smtClean="0"/>
              <a:t>Building links with schools and Universities</a:t>
            </a:r>
          </a:p>
          <a:p>
            <a:pPr marL="365760" indent="-256032" eaLnBrk="1" fontAlgn="auto" hangingPunct="1">
              <a:spcAft>
                <a:spcPts val="0"/>
              </a:spcAft>
              <a:buFont typeface="Wingdings 3"/>
              <a:buChar char=""/>
              <a:defRPr/>
            </a:pPr>
            <a:r>
              <a:rPr lang="en-GB" dirty="0" smtClean="0"/>
              <a:t>Holding open days</a:t>
            </a:r>
          </a:p>
          <a:p>
            <a:pPr marL="365760" indent="-256032" eaLnBrk="1" fontAlgn="auto" hangingPunct="1">
              <a:spcAft>
                <a:spcPts val="0"/>
              </a:spcAft>
              <a:buFont typeface="Wingdings 3"/>
              <a:buChar char=""/>
              <a:defRPr/>
            </a:pPr>
            <a:r>
              <a:rPr lang="en-GB" dirty="0" smtClean="0"/>
              <a:t>Working with job centres or other government agencies</a:t>
            </a:r>
            <a:endParaRPr lang="en-GB" dirty="0"/>
          </a:p>
        </p:txBody>
      </p:sp>
      <p:sp>
        <p:nvSpPr>
          <p:cNvPr id="83971"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A71D93AD-1940-4F50-83B3-D4F71B9175F9}" type="datetime5">
              <a:rPr lang="en-US" smtClean="0"/>
              <a:pPr fontAlgn="base">
                <a:spcBef>
                  <a:spcPct val="0"/>
                </a:spcBef>
                <a:spcAft>
                  <a:spcPct val="0"/>
                </a:spcAft>
                <a:defRPr/>
              </a:pPr>
              <a:t>9-Feb-12</a:t>
            </a:fld>
            <a:endParaRPr lang="en-GB" smtClean="0"/>
          </a:p>
        </p:txBody>
      </p:sp>
      <p:sp>
        <p:nvSpPr>
          <p:cNvPr id="83972" name="Footer Placeholder 3"/>
          <p:cNvSpPr>
            <a:spLocks noGrp="1"/>
          </p:cNvSpPr>
          <p:nvPr>
            <p:ph type="ftr" sz="quarter" idx="11"/>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endParaRPr lang="en-GB" dirty="0" smtClean="0"/>
          </a:p>
        </p:txBody>
      </p:sp>
      <p:sp>
        <p:nvSpPr>
          <p:cNvPr id="83973"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03BE8DFF-4061-4C2E-92B9-AC0237D5718B}" type="slidenum">
              <a:rPr lang="en-GB" smtClean="0"/>
              <a:pPr fontAlgn="base">
                <a:spcBef>
                  <a:spcPct val="0"/>
                </a:spcBef>
                <a:spcAft>
                  <a:spcPct val="0"/>
                </a:spcAft>
                <a:defRPr/>
              </a:pPr>
              <a:t>27</a:t>
            </a:fld>
            <a:endParaRPr lang="en-GB" smtClean="0"/>
          </a:p>
        </p:txBody>
      </p:sp>
      <p:sp>
        <p:nvSpPr>
          <p:cNvPr id="6" name="Title 5"/>
          <p:cNvSpPr>
            <a:spLocks noGrp="1"/>
          </p:cNvSpPr>
          <p:nvPr>
            <p:ph type="title"/>
          </p:nvPr>
        </p:nvSpPr>
        <p:spPr>
          <a:xfrm>
            <a:off x="428596" y="428604"/>
            <a:ext cx="8229600" cy="1143000"/>
          </a:xfrm>
        </p:spPr>
        <p:txBody>
          <a:bodyPr>
            <a:normAutofit fontScale="90000"/>
          </a:bodyPr>
          <a:lstStyle/>
          <a:p>
            <a:pPr eaLnBrk="1" fontAlgn="auto" hangingPunct="1">
              <a:spcAft>
                <a:spcPts val="0"/>
              </a:spcAft>
              <a:defRPr/>
            </a:pPr>
            <a:r>
              <a:rPr lang="en-GB" dirty="0" smtClean="0"/>
              <a:t>How many different methods can you identify to generate candidates for a role?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What factors should be taken into account to determine the most appropriate recruitment methods?</a:t>
            </a:r>
          </a:p>
          <a:p>
            <a:r>
              <a:rPr lang="en-GB" dirty="0" smtClean="0"/>
              <a:t>Level of vacancy </a:t>
            </a:r>
          </a:p>
          <a:p>
            <a:r>
              <a:rPr lang="en-GB" dirty="0" smtClean="0"/>
              <a:t>Importance to the organisation</a:t>
            </a:r>
          </a:p>
          <a:p>
            <a:r>
              <a:rPr lang="en-GB" dirty="0" smtClean="0"/>
              <a:t>Resources available (People/budget/rooms)</a:t>
            </a:r>
          </a:p>
          <a:p>
            <a:r>
              <a:rPr lang="en-GB" dirty="0" smtClean="0"/>
              <a:t>Perceived target groups</a:t>
            </a:r>
          </a:p>
          <a:p>
            <a:r>
              <a:rPr lang="en-GB" dirty="0" smtClean="0"/>
              <a:t>Organisation policy</a:t>
            </a:r>
            <a:endParaRPr lang="en-GB" dirty="0"/>
          </a:p>
        </p:txBody>
      </p:sp>
      <p:sp>
        <p:nvSpPr>
          <p:cNvPr id="3" name="Title 2"/>
          <p:cNvSpPr>
            <a:spLocks noGrp="1"/>
          </p:cNvSpPr>
          <p:nvPr>
            <p:ph type="title"/>
          </p:nvPr>
        </p:nvSpPr>
        <p:spPr/>
        <p:txBody>
          <a:bodyPr/>
          <a:lstStyle/>
          <a:p>
            <a:r>
              <a:rPr lang="en-GB" dirty="0" smtClean="0"/>
              <a:t>Consider........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65539" name="Content Placeholder 4"/>
          <p:cNvSpPr>
            <a:spLocks noGrp="1"/>
          </p:cNvSpPr>
          <p:nvPr>
            <p:ph idx="1"/>
          </p:nvPr>
        </p:nvSpPr>
        <p:spPr/>
        <p:txBody>
          <a:bodyPr/>
          <a:lstStyle/>
          <a:p>
            <a:pPr eaLnBrk="1" hangingPunct="1">
              <a:spcBef>
                <a:spcPct val="50000"/>
              </a:spcBef>
            </a:pPr>
            <a:r>
              <a:rPr lang="en-GB" smtClean="0">
                <a:latin typeface="Arial Unicode MS" pitchFamily="34" charset="-128"/>
              </a:rPr>
              <a:t>There are four distinct internal recruitment activities:</a:t>
            </a:r>
          </a:p>
          <a:p>
            <a:pPr eaLnBrk="1" hangingPunct="1">
              <a:spcBef>
                <a:spcPct val="50000"/>
              </a:spcBef>
              <a:buFontTx/>
              <a:buChar char="•"/>
            </a:pPr>
            <a:r>
              <a:rPr lang="en-GB" smtClean="0">
                <a:latin typeface="Arial Unicode MS" pitchFamily="34" charset="-128"/>
              </a:rPr>
              <a:t> Promotions from within.</a:t>
            </a:r>
          </a:p>
          <a:p>
            <a:pPr eaLnBrk="1" hangingPunct="1">
              <a:spcBef>
                <a:spcPct val="50000"/>
              </a:spcBef>
              <a:buFontTx/>
              <a:buChar char="•"/>
            </a:pPr>
            <a:r>
              <a:rPr lang="en-GB" smtClean="0">
                <a:latin typeface="Arial Unicode MS" pitchFamily="34" charset="-128"/>
              </a:rPr>
              <a:t> Lateral transfers.</a:t>
            </a:r>
          </a:p>
          <a:p>
            <a:pPr eaLnBrk="1" hangingPunct="1">
              <a:spcBef>
                <a:spcPct val="50000"/>
              </a:spcBef>
              <a:buFontTx/>
              <a:buChar char="•"/>
            </a:pPr>
            <a:r>
              <a:rPr lang="en-GB" smtClean="0">
                <a:latin typeface="Arial Unicode MS" pitchFamily="34" charset="-128"/>
              </a:rPr>
              <a:t> Job rotation.</a:t>
            </a:r>
          </a:p>
          <a:p>
            <a:pPr eaLnBrk="1" hangingPunct="1">
              <a:spcBef>
                <a:spcPct val="50000"/>
              </a:spcBef>
              <a:buFontTx/>
              <a:buChar char="•"/>
            </a:pPr>
            <a:r>
              <a:rPr lang="en-GB" smtClean="0">
                <a:latin typeface="Arial Unicode MS" pitchFamily="34" charset="-128"/>
              </a:rPr>
              <a:t> Rehiring former employees.</a:t>
            </a:r>
          </a:p>
          <a:p>
            <a:pPr eaLnBrk="1" hangingPunct="1"/>
            <a:endParaRPr lang="en-GB" smtClean="0"/>
          </a:p>
        </p:txBody>
      </p:sp>
      <p:sp>
        <p:nvSpPr>
          <p:cNvPr id="4" name="Title 3"/>
          <p:cNvSpPr>
            <a:spLocks noGrp="1"/>
          </p:cNvSpPr>
          <p:nvPr>
            <p:ph type="title"/>
          </p:nvPr>
        </p:nvSpPr>
        <p:spPr/>
        <p:txBody>
          <a:bodyPr>
            <a:normAutofit fontScale="90000"/>
          </a:bodyPr>
          <a:lstStyle/>
          <a:p>
            <a:pPr eaLnBrk="1" fontAlgn="auto" hangingPunct="1">
              <a:spcAft>
                <a:spcPts val="0"/>
              </a:spcAft>
              <a:defRPr/>
            </a:pPr>
            <a:r>
              <a:rPr lang="en-GB" u="sng" dirty="0" smtClean="0">
                <a:latin typeface="Arial Unicode MS" pitchFamily="34" charset="-128"/>
              </a:rPr>
              <a:t>Internal recruitment</a:t>
            </a:r>
            <a:br>
              <a:rPr lang="en-GB" u="sng" dirty="0" smtClean="0">
                <a:latin typeface="Arial Unicode MS" pitchFamily="34" charset="-128"/>
              </a:rPr>
            </a:br>
            <a:endParaRPr lang="en-GB" dirty="0"/>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Internal recruitment</a:t>
            </a:r>
            <a:endParaRPr lang="en-GB" dirty="0"/>
          </a:p>
        </p:txBody>
      </p:sp>
      <p:sp>
        <p:nvSpPr>
          <p:cNvPr id="66563" name="Text Placeholder 2"/>
          <p:cNvSpPr>
            <a:spLocks noGrp="1"/>
          </p:cNvSpPr>
          <p:nvPr>
            <p:ph type="body" idx="1"/>
          </p:nvPr>
        </p:nvSpPr>
        <p:spPr>
          <a:xfrm>
            <a:off x="500063" y="1214438"/>
            <a:ext cx="4040187" cy="762000"/>
          </a:xfrm>
        </p:spPr>
        <p:txBody>
          <a:bodyPr/>
          <a:lstStyle/>
          <a:p>
            <a:pPr eaLnBrk="1" hangingPunct="1"/>
            <a:r>
              <a:rPr lang="en-US" smtClean="0"/>
              <a:t>Advantages</a:t>
            </a:r>
          </a:p>
        </p:txBody>
      </p:sp>
      <p:sp>
        <p:nvSpPr>
          <p:cNvPr id="66564" name="Text Placeholder 4"/>
          <p:cNvSpPr>
            <a:spLocks noGrp="1"/>
          </p:cNvSpPr>
          <p:nvPr>
            <p:ph type="body" sz="half" idx="3"/>
          </p:nvPr>
        </p:nvSpPr>
        <p:spPr>
          <a:xfrm>
            <a:off x="4857750" y="1214438"/>
            <a:ext cx="4041775" cy="762000"/>
          </a:xfrm>
        </p:spPr>
        <p:txBody>
          <a:bodyPr/>
          <a:lstStyle/>
          <a:p>
            <a:pPr eaLnBrk="1" hangingPunct="1"/>
            <a:r>
              <a:rPr lang="en-US" smtClean="0"/>
              <a:t>Disadvantages</a:t>
            </a:r>
          </a:p>
        </p:txBody>
      </p:sp>
      <p:sp>
        <p:nvSpPr>
          <p:cNvPr id="4" name="Content Placeholder 3"/>
          <p:cNvSpPr>
            <a:spLocks noGrp="1"/>
          </p:cNvSpPr>
          <p:nvPr>
            <p:ph sz="quarter" idx="2"/>
          </p:nvPr>
        </p:nvSpPr>
        <p:spPr>
          <a:xfrm>
            <a:off x="428625" y="2143125"/>
            <a:ext cx="4040188" cy="3941763"/>
          </a:xfrm>
        </p:spPr>
        <p:txBody>
          <a:bodyPr>
            <a:normAutofit fontScale="92500" lnSpcReduction="10000"/>
          </a:bodyPr>
          <a:lstStyle/>
          <a:p>
            <a:pPr marL="365760" indent="-256032" eaLnBrk="1" fontAlgn="auto" hangingPunct="1">
              <a:spcBef>
                <a:spcPct val="50000"/>
              </a:spcBef>
              <a:spcAft>
                <a:spcPts val="0"/>
              </a:spcAft>
              <a:buFontTx/>
              <a:buChar char="•"/>
              <a:defRPr/>
            </a:pPr>
            <a:r>
              <a:rPr lang="en-GB" dirty="0" smtClean="0">
                <a:latin typeface="Arial Unicode MS" pitchFamily="34" charset="-128"/>
              </a:rPr>
              <a:t>More cost effective.</a:t>
            </a:r>
          </a:p>
          <a:p>
            <a:pPr marL="365760" indent="-256032" eaLnBrk="1" fontAlgn="auto" hangingPunct="1">
              <a:spcBef>
                <a:spcPct val="50000"/>
              </a:spcBef>
              <a:spcAft>
                <a:spcPts val="0"/>
              </a:spcAft>
              <a:buFontTx/>
              <a:buChar char="•"/>
              <a:defRPr/>
            </a:pPr>
            <a:r>
              <a:rPr lang="en-GB" dirty="0" smtClean="0">
                <a:latin typeface="Arial Unicode MS" pitchFamily="34" charset="-128"/>
              </a:rPr>
              <a:t> Helps to establish a strong internal labour market – improving the motivation and commitment of the workforce.</a:t>
            </a:r>
          </a:p>
          <a:p>
            <a:pPr marL="365760" indent="-256032" eaLnBrk="1" fontAlgn="auto" hangingPunct="1">
              <a:spcBef>
                <a:spcPct val="50000"/>
              </a:spcBef>
              <a:spcAft>
                <a:spcPts val="0"/>
              </a:spcAft>
              <a:buFontTx/>
              <a:buChar char="•"/>
              <a:defRPr/>
            </a:pPr>
            <a:r>
              <a:rPr lang="en-GB" dirty="0" smtClean="0">
                <a:latin typeface="Arial Unicode MS" pitchFamily="34" charset="-128"/>
              </a:rPr>
              <a:t> Employee has a better knowledge of the job and the culture.</a:t>
            </a:r>
          </a:p>
          <a:p>
            <a:pPr marL="365760" indent="-256032" eaLnBrk="1" fontAlgn="auto" hangingPunct="1">
              <a:spcBef>
                <a:spcPct val="50000"/>
              </a:spcBef>
              <a:spcAft>
                <a:spcPts val="0"/>
              </a:spcAft>
              <a:buFontTx/>
              <a:buChar char="•"/>
              <a:defRPr/>
            </a:pPr>
            <a:r>
              <a:rPr lang="en-GB" dirty="0" smtClean="0">
                <a:latin typeface="Arial Unicode MS" pitchFamily="34" charset="-128"/>
              </a:rPr>
              <a:t> Less of a ‘shot in the dark’.</a:t>
            </a:r>
          </a:p>
          <a:p>
            <a:pPr marL="365760" indent="-256032" eaLnBrk="1" fontAlgn="auto" hangingPunct="1">
              <a:spcAft>
                <a:spcPts val="0"/>
              </a:spcAft>
              <a:buFont typeface="Wingdings 3"/>
              <a:buChar char=""/>
              <a:defRPr/>
            </a:pPr>
            <a:endParaRPr lang="en-GB" dirty="0"/>
          </a:p>
        </p:txBody>
      </p:sp>
      <p:sp>
        <p:nvSpPr>
          <p:cNvPr id="26630" name="Content Placeholder 5"/>
          <p:cNvSpPr>
            <a:spLocks noGrp="1"/>
          </p:cNvSpPr>
          <p:nvPr>
            <p:ph sz="quarter" idx="4"/>
          </p:nvPr>
        </p:nvSpPr>
        <p:spPr>
          <a:xfrm>
            <a:off x="4643438" y="2071688"/>
            <a:ext cx="4041775" cy="3941762"/>
          </a:xfrm>
          <a:ln>
            <a:prstDash val="solid"/>
          </a:ln>
        </p:spPr>
        <p:txBody>
          <a:bodyPr/>
          <a:lstStyle/>
          <a:p>
            <a:pPr eaLnBrk="1" hangingPunct="1">
              <a:spcBef>
                <a:spcPct val="50000"/>
              </a:spcBef>
              <a:buFontTx/>
              <a:buChar char="•"/>
            </a:pPr>
            <a:r>
              <a:rPr lang="en-GB" smtClean="0">
                <a:latin typeface="Arial Unicode MS" pitchFamily="34" charset="-128"/>
              </a:rPr>
              <a:t>Tends to perpetuate existing ways of thinking.</a:t>
            </a:r>
          </a:p>
          <a:p>
            <a:pPr eaLnBrk="1" hangingPunct="1">
              <a:spcBef>
                <a:spcPct val="50000"/>
              </a:spcBef>
              <a:buFontTx/>
              <a:buChar char="•"/>
            </a:pPr>
            <a:r>
              <a:rPr lang="en-GB" smtClean="0">
                <a:latin typeface="Arial Unicode MS" pitchFamily="34" charset="-128"/>
              </a:rPr>
              <a:t> Tends to perpetuate existing imbalances in workforce make-up.</a:t>
            </a:r>
          </a:p>
          <a:p>
            <a:pPr eaLnBrk="1" hangingPunct="1">
              <a:spcBef>
                <a:spcPct val="50000"/>
              </a:spcBef>
              <a:buFontTx/>
              <a:buChar char="•"/>
            </a:pPr>
            <a:r>
              <a:rPr lang="en-GB" smtClean="0">
                <a:latin typeface="Arial Unicode MS" pitchFamily="34" charset="-128"/>
              </a:rPr>
              <a:t> Managing unsuccessful applicants can be problematic.</a:t>
            </a:r>
          </a:p>
          <a:p>
            <a:pPr eaLnBrk="1" hangingPunct="1">
              <a:spcBef>
                <a:spcPct val="0"/>
              </a:spcBef>
            </a:pPr>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6630">
                                            <p:txEl>
                                              <p:pRg st="0" end="0"/>
                                            </p:txEl>
                                          </p:spTgt>
                                        </p:tgtEl>
                                        <p:attrNameLst>
                                          <p:attrName>style.visibility</p:attrName>
                                        </p:attrNameLst>
                                      </p:cBhvr>
                                      <p:to>
                                        <p:strVal val="visible"/>
                                      </p:to>
                                    </p:set>
                                    <p:animEffect transition="in" filter="blinds(horizontal)">
                                      <p:cBhvr>
                                        <p:cTn id="27" dur="500"/>
                                        <p:tgtEl>
                                          <p:spTgt spid="2663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6630">
                                            <p:txEl>
                                              <p:pRg st="1" end="1"/>
                                            </p:txEl>
                                          </p:spTgt>
                                        </p:tgtEl>
                                        <p:attrNameLst>
                                          <p:attrName>style.visibility</p:attrName>
                                        </p:attrNameLst>
                                      </p:cBhvr>
                                      <p:to>
                                        <p:strVal val="visible"/>
                                      </p:to>
                                    </p:set>
                                    <p:animEffect transition="in" filter="blinds(horizontal)">
                                      <p:cBhvr>
                                        <p:cTn id="32" dur="500"/>
                                        <p:tgtEl>
                                          <p:spTgt spid="26630">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6630">
                                            <p:txEl>
                                              <p:pRg st="2" end="2"/>
                                            </p:txEl>
                                          </p:spTgt>
                                        </p:tgtEl>
                                        <p:attrNameLst>
                                          <p:attrName>style.visibility</p:attrName>
                                        </p:attrNameLst>
                                      </p:cBhvr>
                                      <p:to>
                                        <p:strVal val="visible"/>
                                      </p:to>
                                    </p:set>
                                    <p:animEffect transition="in" filter="blinds(horizontal)">
                                      <p:cBhvr>
                                        <p:cTn id="37" dur="500"/>
                                        <p:tgtEl>
                                          <p:spTgt spid="266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6630"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7586"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67587" name="Rectangle 3"/>
          <p:cNvSpPr>
            <a:spLocks noChangeArrowheads="1"/>
          </p:cNvSpPr>
          <p:nvPr/>
        </p:nvSpPr>
        <p:spPr bwMode="auto">
          <a:xfrm>
            <a:off x="2286000" y="6027738"/>
            <a:ext cx="4572000" cy="830262"/>
          </a:xfrm>
          <a:prstGeom prst="rect">
            <a:avLst/>
          </a:prstGeom>
          <a:noFill/>
          <a:ln w="9525">
            <a:noFill/>
            <a:miter lim="800000"/>
            <a:headEnd/>
            <a:tailEnd/>
          </a:ln>
        </p:spPr>
        <p:txBody>
          <a:bodyPr>
            <a:spAutoFit/>
          </a:bodyPr>
          <a:lstStyle/>
          <a:p>
            <a:pPr>
              <a:spcBef>
                <a:spcPct val="50000"/>
              </a:spcBef>
            </a:pPr>
            <a:r>
              <a:rPr lang="en-GB">
                <a:latin typeface="Arial Unicode MS" pitchFamily="34" charset="-128"/>
              </a:rPr>
              <a:t>UK costs of over £1billion each year. </a:t>
            </a:r>
          </a:p>
        </p:txBody>
      </p:sp>
      <p:sp>
        <p:nvSpPr>
          <p:cNvPr id="5" name="Title 4"/>
          <p:cNvSpPr>
            <a:spLocks noGrp="1"/>
          </p:cNvSpPr>
          <p:nvPr>
            <p:ph type="title"/>
          </p:nvPr>
        </p:nvSpPr>
        <p:spPr/>
        <p:txBody>
          <a:bodyPr>
            <a:normAutofit fontScale="90000"/>
          </a:bodyPr>
          <a:lstStyle/>
          <a:p>
            <a:pPr eaLnBrk="1" fontAlgn="auto" hangingPunct="1">
              <a:spcAft>
                <a:spcPts val="0"/>
              </a:spcAft>
              <a:defRPr/>
            </a:pPr>
            <a:r>
              <a:rPr lang="en-GB" u="sng" dirty="0" smtClean="0">
                <a:latin typeface="Arial Unicode MS" pitchFamily="34" charset="-128"/>
              </a:rPr>
              <a:t>Recruitment adverts</a:t>
            </a:r>
            <a:br>
              <a:rPr lang="en-GB" u="sng" dirty="0" smtClean="0">
                <a:latin typeface="Arial Unicode MS" pitchFamily="34" charset="-128"/>
              </a:rPr>
            </a:br>
            <a:endParaRPr lang="en-GB" dirty="0"/>
          </a:p>
        </p:txBody>
      </p:sp>
      <p:sp>
        <p:nvSpPr>
          <p:cNvPr id="67589" name="Text Placeholder 6"/>
          <p:cNvSpPr>
            <a:spLocks noGrp="1"/>
          </p:cNvSpPr>
          <p:nvPr>
            <p:ph type="body" idx="1"/>
          </p:nvPr>
        </p:nvSpPr>
        <p:spPr>
          <a:xfrm>
            <a:off x="571500" y="1143000"/>
            <a:ext cx="4040188" cy="762000"/>
          </a:xfrm>
        </p:spPr>
        <p:txBody>
          <a:bodyPr/>
          <a:lstStyle/>
          <a:p>
            <a:pPr eaLnBrk="1" hangingPunct="1"/>
            <a:r>
              <a:rPr lang="en-GB" smtClean="0"/>
              <a:t>Where to place</a:t>
            </a:r>
          </a:p>
        </p:txBody>
      </p:sp>
      <p:sp>
        <p:nvSpPr>
          <p:cNvPr id="67590" name="Text Placeholder 7"/>
          <p:cNvSpPr>
            <a:spLocks noGrp="1"/>
          </p:cNvSpPr>
          <p:nvPr>
            <p:ph type="body" sz="half" idx="3"/>
          </p:nvPr>
        </p:nvSpPr>
        <p:spPr>
          <a:xfrm>
            <a:off x="4786313" y="1143000"/>
            <a:ext cx="4041775" cy="762000"/>
          </a:xfrm>
        </p:spPr>
        <p:txBody>
          <a:bodyPr/>
          <a:lstStyle/>
          <a:p>
            <a:pPr eaLnBrk="1" hangingPunct="1"/>
            <a:r>
              <a:rPr lang="en-GB" smtClean="0"/>
              <a:t>Factors to consider</a:t>
            </a:r>
          </a:p>
        </p:txBody>
      </p:sp>
      <p:sp>
        <p:nvSpPr>
          <p:cNvPr id="28679" name="Content Placeholder 5"/>
          <p:cNvSpPr>
            <a:spLocks noGrp="1"/>
          </p:cNvSpPr>
          <p:nvPr>
            <p:ph sz="quarter" idx="2"/>
          </p:nvPr>
        </p:nvSpPr>
        <p:spPr>
          <a:xfrm>
            <a:off x="428625" y="2000250"/>
            <a:ext cx="4040188" cy="3941763"/>
          </a:xfrm>
          <a:ln>
            <a:prstDash val="solid"/>
          </a:ln>
        </p:spPr>
        <p:txBody>
          <a:bodyPr/>
          <a:lstStyle/>
          <a:p>
            <a:pPr eaLnBrk="1" hangingPunct="1">
              <a:spcBef>
                <a:spcPct val="50000"/>
              </a:spcBef>
            </a:pPr>
            <a:r>
              <a:rPr lang="en-GB" smtClean="0">
                <a:latin typeface="Arial Unicode MS" pitchFamily="34" charset="-128"/>
              </a:rPr>
              <a:t>Local newspapers.</a:t>
            </a:r>
          </a:p>
          <a:p>
            <a:pPr eaLnBrk="1" hangingPunct="1">
              <a:spcBef>
                <a:spcPct val="50000"/>
              </a:spcBef>
            </a:pPr>
            <a:r>
              <a:rPr lang="en-GB" smtClean="0">
                <a:latin typeface="Arial Unicode MS" pitchFamily="34" charset="-128"/>
              </a:rPr>
              <a:t>National newspapers.</a:t>
            </a:r>
          </a:p>
          <a:p>
            <a:pPr eaLnBrk="1" hangingPunct="1">
              <a:spcBef>
                <a:spcPct val="50000"/>
              </a:spcBef>
            </a:pPr>
            <a:r>
              <a:rPr lang="en-GB" smtClean="0">
                <a:latin typeface="Arial Unicode MS" pitchFamily="34" charset="-128"/>
              </a:rPr>
              <a:t>Trade and professional journals.</a:t>
            </a:r>
          </a:p>
          <a:p>
            <a:pPr eaLnBrk="1" hangingPunct="1">
              <a:spcBef>
                <a:spcPct val="50000"/>
              </a:spcBef>
            </a:pPr>
            <a:r>
              <a:rPr lang="en-GB" smtClean="0">
                <a:latin typeface="Arial Unicode MS" pitchFamily="34" charset="-128"/>
              </a:rPr>
              <a:t>Internet</a:t>
            </a:r>
          </a:p>
          <a:p>
            <a:pPr eaLnBrk="1" hangingPunct="1"/>
            <a:endParaRPr lang="en-GB" smtClean="0"/>
          </a:p>
        </p:txBody>
      </p:sp>
      <p:sp>
        <p:nvSpPr>
          <p:cNvPr id="28680" name="Content Placeholder 8"/>
          <p:cNvSpPr>
            <a:spLocks noGrp="1"/>
          </p:cNvSpPr>
          <p:nvPr>
            <p:ph sz="quarter" idx="4"/>
          </p:nvPr>
        </p:nvSpPr>
        <p:spPr>
          <a:xfrm>
            <a:off x="4643438" y="1928813"/>
            <a:ext cx="4041775" cy="3941762"/>
          </a:xfrm>
          <a:ln>
            <a:prstDash val="solid"/>
          </a:ln>
        </p:spPr>
        <p:txBody>
          <a:bodyPr/>
          <a:lstStyle/>
          <a:p>
            <a:pPr eaLnBrk="1" hangingPunct="1">
              <a:spcBef>
                <a:spcPct val="50000"/>
              </a:spcBef>
            </a:pPr>
            <a:r>
              <a:rPr lang="en-GB" smtClean="0">
                <a:latin typeface="Arial Unicode MS" pitchFamily="34" charset="-128"/>
              </a:rPr>
              <a:t>Style and wording</a:t>
            </a:r>
          </a:p>
          <a:p>
            <a:pPr eaLnBrk="1" hangingPunct="1">
              <a:spcBef>
                <a:spcPct val="50000"/>
              </a:spcBef>
            </a:pPr>
            <a:r>
              <a:rPr lang="en-GB" smtClean="0">
                <a:latin typeface="Arial Unicode MS" pitchFamily="34" charset="-128"/>
              </a:rPr>
              <a:t>Wide trawl or wide nets</a:t>
            </a:r>
          </a:p>
          <a:p>
            <a:pPr eaLnBrk="1" hangingPunct="1">
              <a:spcBef>
                <a:spcPct val="50000"/>
              </a:spcBef>
            </a:pPr>
            <a:r>
              <a:rPr lang="en-GB" smtClean="0">
                <a:latin typeface="Arial Unicode MS" pitchFamily="34" charset="-128"/>
              </a:rPr>
              <a:t>Realistic or positive	 </a:t>
            </a:r>
          </a:p>
          <a:p>
            <a:pPr eaLnBrk="1" hangingPunct="1">
              <a:spcBef>
                <a:spcPct val="50000"/>
              </a:spcBef>
            </a:pPr>
            <a:r>
              <a:rPr lang="en-GB" smtClean="0">
                <a:latin typeface="Arial Unicode MS" pitchFamily="34" charset="-128"/>
              </a:rPr>
              <a:t>Precise or vague </a:t>
            </a:r>
          </a:p>
          <a:p>
            <a:pPr eaLnBrk="1" hangingPunct="1">
              <a:spcBef>
                <a:spcPct val="50000"/>
              </a:spcBef>
              <a:buFont typeface="Wingdings 3" pitchFamily="18" charset="2"/>
              <a:buNone/>
            </a:pPr>
            <a:r>
              <a:rPr lang="en-GB" smtClean="0">
                <a:latin typeface="Arial Unicode MS" pitchFamily="34" charset="-128"/>
              </a:rPr>
              <a:t>   information</a:t>
            </a:r>
          </a:p>
          <a:p>
            <a:pPr eaLnBrk="1" hangingPunct="1">
              <a:spcBef>
                <a:spcPct val="50000"/>
              </a:spcBef>
            </a:pPr>
            <a:r>
              <a:rPr lang="en-GB" smtClean="0">
                <a:latin typeface="Arial Unicode MS" pitchFamily="34" charset="-128"/>
              </a:rPr>
              <a:t>Corporate image or job</a:t>
            </a:r>
          </a:p>
          <a:p>
            <a:pPr eaLnBrk="1" hangingPunct="1">
              <a:spcBef>
                <a:spcPct val="50000"/>
              </a:spcBef>
            </a:pPr>
            <a:r>
              <a:rPr lang="en-GB" smtClean="0">
                <a:latin typeface="Arial Unicode MS" pitchFamily="34" charset="-128"/>
              </a:rPr>
              <a:t>Plain speak or elaborate</a:t>
            </a:r>
          </a:p>
          <a:p>
            <a:pPr eaLnBrk="1" hangingPunct="1">
              <a:spcBef>
                <a:spcPct val="0"/>
              </a:spcBef>
            </a:pPr>
            <a:endParaRPr lang="en-GB"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8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8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80">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80">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80">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8680">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6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build="p"/>
      <p:bldP spid="28680"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2000250"/>
            <a:ext cx="8229600" cy="4525963"/>
          </a:xfrm>
        </p:spPr>
        <p:txBody>
          <a:bodyPr>
            <a:normAutofit lnSpcReduction="10000"/>
          </a:bodyPr>
          <a:lstStyle/>
          <a:p>
            <a:pPr marL="365760" indent="-256032" eaLnBrk="1" fontAlgn="auto" hangingPunct="1">
              <a:spcAft>
                <a:spcPts val="0"/>
              </a:spcAft>
              <a:buFont typeface="Wingdings 3"/>
              <a:buChar char=""/>
              <a:defRPr/>
            </a:pPr>
            <a:r>
              <a:rPr lang="en-GB" dirty="0" smtClean="0"/>
              <a:t>requirements of the job</a:t>
            </a:r>
          </a:p>
          <a:p>
            <a:pPr marL="365760" indent="-256032" eaLnBrk="1" fontAlgn="auto" hangingPunct="1">
              <a:spcAft>
                <a:spcPts val="0"/>
              </a:spcAft>
              <a:buFont typeface="Wingdings 3"/>
              <a:buChar char=""/>
              <a:defRPr/>
            </a:pPr>
            <a:r>
              <a:rPr lang="en-GB" dirty="0" smtClean="0"/>
              <a:t>Essential and desirable criteria for job applicants (to limit the number of inappropriate applications received)</a:t>
            </a:r>
          </a:p>
          <a:p>
            <a:pPr marL="365760" indent="-256032" eaLnBrk="1" fontAlgn="auto" hangingPunct="1">
              <a:spcAft>
                <a:spcPts val="0"/>
              </a:spcAft>
              <a:buFont typeface="Wingdings 3"/>
              <a:buChar char=""/>
              <a:defRPr/>
            </a:pPr>
            <a:r>
              <a:rPr lang="en-GB" dirty="0" smtClean="0"/>
              <a:t>nature of the organisation’s activities</a:t>
            </a:r>
          </a:p>
          <a:p>
            <a:pPr marL="365760" indent="-256032" eaLnBrk="1" fontAlgn="auto" hangingPunct="1">
              <a:spcAft>
                <a:spcPts val="0"/>
              </a:spcAft>
              <a:buFont typeface="Wingdings 3"/>
              <a:buChar char=""/>
              <a:defRPr/>
            </a:pPr>
            <a:r>
              <a:rPr lang="en-GB" dirty="0" smtClean="0"/>
              <a:t>job location</a:t>
            </a:r>
          </a:p>
          <a:p>
            <a:pPr marL="365760" indent="-256032" eaLnBrk="1" fontAlgn="auto" hangingPunct="1">
              <a:spcAft>
                <a:spcPts val="0"/>
              </a:spcAft>
              <a:buFont typeface="Wingdings 3"/>
              <a:buChar char=""/>
              <a:defRPr/>
            </a:pPr>
            <a:r>
              <a:rPr lang="en-GB" dirty="0" smtClean="0"/>
              <a:t>reward package</a:t>
            </a:r>
          </a:p>
          <a:p>
            <a:pPr marL="365760" indent="-256032" eaLnBrk="1" fontAlgn="auto" hangingPunct="1">
              <a:spcAft>
                <a:spcPts val="0"/>
              </a:spcAft>
              <a:buFont typeface="Wingdings 3"/>
              <a:buChar char=""/>
              <a:defRPr/>
            </a:pPr>
            <a:r>
              <a:rPr lang="en-GB" dirty="0" smtClean="0"/>
              <a:t>job tenure (for example, contract length)</a:t>
            </a:r>
          </a:p>
          <a:p>
            <a:pPr marL="365760" indent="-256032" eaLnBrk="1" fontAlgn="auto" hangingPunct="1">
              <a:spcAft>
                <a:spcPts val="0"/>
              </a:spcAft>
              <a:buFont typeface="Wingdings 3"/>
              <a:buChar char=""/>
              <a:defRPr/>
            </a:pPr>
            <a:r>
              <a:rPr lang="en-GB" dirty="0" smtClean="0"/>
              <a:t>details of how to apply.</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None/>
              <a:defRPr/>
            </a:pPr>
            <a:r>
              <a:rPr lang="en-GB" sz="1300" dirty="0" smtClean="0"/>
              <a:t>Source CIPD, Factsheet (2011)</a:t>
            </a:r>
          </a:p>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endParaRPr lang="en-GB" dirty="0"/>
          </a:p>
        </p:txBody>
      </p:sp>
      <p:sp>
        <p:nvSpPr>
          <p:cNvPr id="88067"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F7EE137E-3B5D-4F71-90C9-88886BD83767}" type="slidenum">
              <a:rPr lang="en-GB" smtClean="0"/>
              <a:pPr fontAlgn="base">
                <a:spcBef>
                  <a:spcPct val="0"/>
                </a:spcBef>
                <a:spcAft>
                  <a:spcPct val="0"/>
                </a:spcAft>
                <a:defRPr/>
              </a:pPr>
              <a:t>32</a:t>
            </a:fld>
            <a:endParaRPr lang="en-GB" smtClean="0"/>
          </a:p>
        </p:txBody>
      </p:sp>
      <p:sp>
        <p:nvSpPr>
          <p:cNvPr id="6" name="Title 5"/>
          <p:cNvSpPr>
            <a:spLocks noGrp="1"/>
          </p:cNvSpPr>
          <p:nvPr>
            <p:ph type="title"/>
          </p:nvPr>
        </p:nvSpPr>
        <p:spPr>
          <a:xfrm>
            <a:off x="500034" y="428604"/>
            <a:ext cx="8229600" cy="1143000"/>
          </a:xfrm>
        </p:spPr>
        <p:txBody>
          <a:bodyPr>
            <a:normAutofit fontScale="90000"/>
          </a:bodyPr>
          <a:lstStyle/>
          <a:p>
            <a:pPr eaLnBrk="1" fontAlgn="auto" hangingPunct="1">
              <a:spcAft>
                <a:spcPts val="0"/>
              </a:spcAft>
              <a:defRPr/>
            </a:pPr>
            <a:r>
              <a:rPr lang="en-GB" dirty="0" smtClean="0"/>
              <a:t>What information would you expect to see in an advert for a vacancy?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Internet Recruitment</a:t>
            </a:r>
            <a:endParaRPr lang="en-GB" dirty="0"/>
          </a:p>
        </p:txBody>
      </p:sp>
      <p:sp>
        <p:nvSpPr>
          <p:cNvPr id="69635" name="Text Placeholder 2"/>
          <p:cNvSpPr>
            <a:spLocks noGrp="1"/>
          </p:cNvSpPr>
          <p:nvPr>
            <p:ph type="body" idx="1"/>
          </p:nvPr>
        </p:nvSpPr>
        <p:spPr>
          <a:xfrm>
            <a:off x="571500" y="1285875"/>
            <a:ext cx="4040188" cy="762000"/>
          </a:xfrm>
        </p:spPr>
        <p:txBody>
          <a:bodyPr/>
          <a:lstStyle/>
          <a:p>
            <a:pPr eaLnBrk="1" hangingPunct="1"/>
            <a:r>
              <a:rPr lang="en-GB" smtClean="0"/>
              <a:t>Advantages</a:t>
            </a:r>
          </a:p>
        </p:txBody>
      </p:sp>
      <p:sp>
        <p:nvSpPr>
          <p:cNvPr id="69636" name="Text Placeholder 4"/>
          <p:cNvSpPr>
            <a:spLocks noGrp="1"/>
          </p:cNvSpPr>
          <p:nvPr>
            <p:ph type="body" sz="half" idx="3"/>
          </p:nvPr>
        </p:nvSpPr>
        <p:spPr>
          <a:xfrm>
            <a:off x="4714875" y="1285875"/>
            <a:ext cx="4041775" cy="762000"/>
          </a:xfrm>
        </p:spPr>
        <p:txBody>
          <a:bodyPr/>
          <a:lstStyle/>
          <a:p>
            <a:pPr eaLnBrk="1" hangingPunct="1"/>
            <a:r>
              <a:rPr lang="en-GB" smtClean="0"/>
              <a:t>Disadvantages</a:t>
            </a:r>
          </a:p>
        </p:txBody>
      </p:sp>
      <p:sp>
        <p:nvSpPr>
          <p:cNvPr id="30725" name="Content Placeholder 3"/>
          <p:cNvSpPr>
            <a:spLocks noGrp="1"/>
          </p:cNvSpPr>
          <p:nvPr>
            <p:ph sz="quarter" idx="2"/>
          </p:nvPr>
        </p:nvSpPr>
        <p:spPr>
          <a:xfrm>
            <a:off x="500063" y="2143125"/>
            <a:ext cx="4040187" cy="3941763"/>
          </a:xfrm>
          <a:ln>
            <a:prstDash val="solid"/>
          </a:ln>
        </p:spPr>
        <p:txBody>
          <a:bodyPr/>
          <a:lstStyle/>
          <a:p>
            <a:pPr eaLnBrk="1" hangingPunct="1">
              <a:spcBef>
                <a:spcPct val="50000"/>
              </a:spcBef>
              <a:buFontTx/>
              <a:buChar char="•"/>
            </a:pPr>
            <a:r>
              <a:rPr lang="en-GB" smtClean="0">
                <a:latin typeface="Arial Unicode MS" pitchFamily="34" charset="-128"/>
              </a:rPr>
              <a:t>Sometimes substantial cost savings.</a:t>
            </a:r>
          </a:p>
          <a:p>
            <a:pPr eaLnBrk="1" hangingPunct="1">
              <a:spcBef>
                <a:spcPct val="50000"/>
              </a:spcBef>
              <a:buFontTx/>
              <a:buChar char="•"/>
            </a:pPr>
            <a:r>
              <a:rPr lang="en-GB" smtClean="0">
                <a:latin typeface="Arial Unicode MS" pitchFamily="34" charset="-128"/>
              </a:rPr>
              <a:t> Potential audience of millions.</a:t>
            </a:r>
          </a:p>
          <a:p>
            <a:pPr eaLnBrk="1" hangingPunct="1">
              <a:spcBef>
                <a:spcPct val="50000"/>
              </a:spcBef>
              <a:buFontTx/>
              <a:buChar char="•"/>
            </a:pPr>
            <a:r>
              <a:rPr lang="en-GB" smtClean="0">
                <a:latin typeface="Arial Unicode MS" pitchFamily="34" charset="-128"/>
              </a:rPr>
              <a:t> Speed and ease of response for job seekers.</a:t>
            </a:r>
          </a:p>
          <a:p>
            <a:pPr eaLnBrk="1" hangingPunct="1"/>
            <a:endParaRPr lang="en-GB" smtClean="0"/>
          </a:p>
        </p:txBody>
      </p:sp>
      <p:sp>
        <p:nvSpPr>
          <p:cNvPr id="6" name="Content Placeholder 5"/>
          <p:cNvSpPr>
            <a:spLocks noGrp="1"/>
          </p:cNvSpPr>
          <p:nvPr>
            <p:ph sz="quarter" idx="4"/>
          </p:nvPr>
        </p:nvSpPr>
        <p:spPr>
          <a:xfrm>
            <a:off x="4643438" y="2143125"/>
            <a:ext cx="4041775" cy="3941763"/>
          </a:xfrm>
        </p:spPr>
        <p:txBody>
          <a:bodyPr>
            <a:normAutofit fontScale="92500" lnSpcReduction="20000"/>
          </a:bodyPr>
          <a:lstStyle/>
          <a:p>
            <a:pPr marL="365760" indent="-256032" eaLnBrk="1" fontAlgn="auto" hangingPunct="1">
              <a:spcBef>
                <a:spcPct val="50000"/>
              </a:spcBef>
              <a:spcAft>
                <a:spcPts val="0"/>
              </a:spcAft>
              <a:buFontTx/>
              <a:buChar char="•"/>
              <a:defRPr/>
            </a:pPr>
            <a:r>
              <a:rPr lang="en-GB" dirty="0" smtClean="0">
                <a:latin typeface="Arial Unicode MS" pitchFamily="34" charset="-128"/>
              </a:rPr>
              <a:t>applications from unsuitable candidates.</a:t>
            </a:r>
          </a:p>
          <a:p>
            <a:pPr marL="365760" indent="-256032" eaLnBrk="1" fontAlgn="auto" hangingPunct="1">
              <a:spcBef>
                <a:spcPct val="50000"/>
              </a:spcBef>
              <a:spcAft>
                <a:spcPts val="0"/>
              </a:spcAft>
              <a:buFontTx/>
              <a:buChar char="•"/>
              <a:defRPr/>
            </a:pPr>
            <a:r>
              <a:rPr lang="en-GB" dirty="0" smtClean="0">
                <a:latin typeface="Arial Unicode MS" pitchFamily="34" charset="-128"/>
              </a:rPr>
              <a:t> Many job applicants are wary of submitting personal information via the internet.</a:t>
            </a:r>
          </a:p>
          <a:p>
            <a:pPr marL="365760" indent="-256032" eaLnBrk="1" fontAlgn="auto" hangingPunct="1">
              <a:spcBef>
                <a:spcPct val="50000"/>
              </a:spcBef>
              <a:spcAft>
                <a:spcPts val="0"/>
              </a:spcAft>
              <a:buFontTx/>
              <a:buChar char="•"/>
              <a:defRPr/>
            </a:pPr>
            <a:r>
              <a:rPr lang="en-GB" dirty="0" smtClean="0">
                <a:latin typeface="Arial Unicode MS" pitchFamily="34" charset="-128"/>
              </a:rPr>
              <a:t> Technical problems such as computer crashes and viruses.</a:t>
            </a:r>
          </a:p>
          <a:p>
            <a:pPr marL="365760" indent="-256032" eaLnBrk="1" fontAlgn="auto" hangingPunct="1">
              <a:spcBef>
                <a:spcPct val="50000"/>
              </a:spcBef>
              <a:spcAft>
                <a:spcPts val="0"/>
              </a:spcAft>
              <a:buFontTx/>
              <a:buChar char="•"/>
              <a:defRPr/>
            </a:pPr>
            <a:r>
              <a:rPr lang="en-GB" dirty="0" smtClean="0">
                <a:latin typeface="Arial Unicode MS" pitchFamily="34" charset="-128"/>
              </a:rPr>
              <a:t> Potential applicants can be lost if the website is poorly designed and hard to navigate.</a:t>
            </a:r>
          </a:p>
          <a:p>
            <a:pPr marL="365760" indent="-256032" eaLnBrk="1" fontAlgn="auto" hangingPunct="1">
              <a:spcAft>
                <a:spcPts val="0"/>
              </a:spcAft>
              <a:buFont typeface="Wingdings 3"/>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build="p"/>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5" name="Content Placeholder 4"/>
          <p:cNvSpPr>
            <a:spLocks noGrp="1"/>
          </p:cNvSpPr>
          <p:nvPr>
            <p:ph idx="1"/>
          </p:nvPr>
        </p:nvSpPr>
        <p:spPr/>
        <p:txBody>
          <a:bodyPr>
            <a:normAutofit fontScale="92500"/>
          </a:bodyPr>
          <a:lstStyle/>
          <a:p>
            <a:pPr marL="365760" indent="-256032" eaLnBrk="1" fontAlgn="auto" hangingPunct="1">
              <a:spcBef>
                <a:spcPct val="50000"/>
              </a:spcBef>
              <a:spcAft>
                <a:spcPts val="0"/>
              </a:spcAft>
              <a:buFont typeface="Wingdings 3"/>
              <a:buNone/>
              <a:defRPr/>
            </a:pPr>
            <a:r>
              <a:rPr lang="en-GB" dirty="0" smtClean="0">
                <a:latin typeface="Arial Unicode MS" pitchFamily="34" charset="-128"/>
              </a:rPr>
              <a:t>Four broad categories:</a:t>
            </a:r>
          </a:p>
          <a:p>
            <a:pPr marL="624078" indent="-514350" eaLnBrk="1" fontAlgn="auto" hangingPunct="1">
              <a:spcBef>
                <a:spcPct val="50000"/>
              </a:spcBef>
              <a:spcAft>
                <a:spcPts val="0"/>
              </a:spcAft>
              <a:buFont typeface="+mj-lt"/>
              <a:buAutoNum type="arabicPeriod"/>
              <a:defRPr/>
            </a:pPr>
            <a:r>
              <a:rPr lang="en-GB" dirty="0" smtClean="0">
                <a:latin typeface="Arial Unicode MS" pitchFamily="34" charset="-128"/>
              </a:rPr>
              <a:t> Government and voluntary agents. Services are often free of charge, but the quality of candidate can be questionable.</a:t>
            </a:r>
          </a:p>
          <a:p>
            <a:pPr marL="624078" indent="-514350" eaLnBrk="1" fontAlgn="auto" hangingPunct="1">
              <a:spcBef>
                <a:spcPct val="50000"/>
              </a:spcBef>
              <a:spcAft>
                <a:spcPts val="0"/>
              </a:spcAft>
              <a:buFont typeface="+mj-lt"/>
              <a:buAutoNum type="arabicPeriod"/>
              <a:defRPr/>
            </a:pPr>
            <a:r>
              <a:rPr lang="en-GB" dirty="0" smtClean="0">
                <a:latin typeface="Arial Unicode MS" pitchFamily="34" charset="-128"/>
              </a:rPr>
              <a:t> Advertising and recruitment consultants. More expensive, but can help employers attract the most suitable candidates.</a:t>
            </a:r>
          </a:p>
          <a:p>
            <a:pPr marL="624078" indent="-514350" eaLnBrk="1" fontAlgn="auto" hangingPunct="1">
              <a:spcBef>
                <a:spcPct val="50000"/>
              </a:spcBef>
              <a:spcAft>
                <a:spcPts val="0"/>
              </a:spcAft>
              <a:buFont typeface="+mj-lt"/>
              <a:buAutoNum type="arabicPeriod"/>
              <a:defRPr/>
            </a:pPr>
            <a:r>
              <a:rPr lang="en-GB" dirty="0" smtClean="0">
                <a:latin typeface="Arial Unicode MS" pitchFamily="34" charset="-128"/>
              </a:rPr>
              <a:t> Temporary employment agencies.  </a:t>
            </a:r>
          </a:p>
          <a:p>
            <a:pPr marL="624078" indent="-514350" eaLnBrk="1" fontAlgn="auto" hangingPunct="1">
              <a:spcBef>
                <a:spcPct val="50000"/>
              </a:spcBef>
              <a:spcAft>
                <a:spcPts val="0"/>
              </a:spcAft>
              <a:buFont typeface="+mj-lt"/>
              <a:buAutoNum type="arabicPeriod"/>
              <a:defRPr/>
            </a:pPr>
            <a:r>
              <a:rPr lang="en-GB" dirty="0" smtClean="0">
                <a:latin typeface="Arial Unicode MS" pitchFamily="34" charset="-128"/>
              </a:rPr>
              <a:t> Head-hunters and permanent employment agents.</a:t>
            </a:r>
          </a:p>
          <a:p>
            <a:pPr marL="365760" indent="-256032" eaLnBrk="1" fontAlgn="auto" hangingPunct="1">
              <a:spcAft>
                <a:spcPts val="0"/>
              </a:spcAft>
              <a:buFont typeface="Wingdings 3"/>
              <a:buChar char=""/>
              <a:defRPr/>
            </a:pPr>
            <a:endParaRPr lang="en-GB" dirty="0"/>
          </a:p>
        </p:txBody>
      </p:sp>
      <p:sp>
        <p:nvSpPr>
          <p:cNvPr id="4" name="Title 3"/>
          <p:cNvSpPr>
            <a:spLocks noGrp="1"/>
          </p:cNvSpPr>
          <p:nvPr>
            <p:ph type="title"/>
          </p:nvPr>
        </p:nvSpPr>
        <p:spPr/>
        <p:txBody>
          <a:bodyPr>
            <a:normAutofit fontScale="90000"/>
          </a:bodyPr>
          <a:lstStyle/>
          <a:p>
            <a:pPr eaLnBrk="1" fontAlgn="auto" hangingPunct="1">
              <a:spcAft>
                <a:spcPts val="0"/>
              </a:spcAft>
              <a:defRPr/>
            </a:pPr>
            <a:r>
              <a:rPr lang="en-GB" u="sng" dirty="0" smtClean="0">
                <a:latin typeface="Arial Unicode MS" pitchFamily="34" charset="-128"/>
              </a:rPr>
              <a:t>The use of external agents</a:t>
            </a:r>
            <a:r>
              <a:rPr lang="en-GB" dirty="0" smtClean="0">
                <a:latin typeface="Arial Unicode MS" pitchFamily="34" charset="-128"/>
              </a:rPr>
              <a:t> </a:t>
            </a:r>
            <a:br>
              <a:rPr lang="en-GB" dirty="0" smtClean="0">
                <a:latin typeface="Arial Unicode MS" pitchFamily="34" charset="-128"/>
              </a:rPr>
            </a:br>
            <a:endParaRPr lang="en-GB" dirty="0"/>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71683" name="Content Placeholder 4"/>
          <p:cNvSpPr>
            <a:spLocks noGrp="1"/>
          </p:cNvSpPr>
          <p:nvPr>
            <p:ph idx="1"/>
          </p:nvPr>
        </p:nvSpPr>
        <p:spPr/>
        <p:txBody>
          <a:bodyPr/>
          <a:lstStyle/>
          <a:p>
            <a:pPr eaLnBrk="1" hangingPunct="1">
              <a:spcBef>
                <a:spcPct val="50000"/>
              </a:spcBef>
            </a:pPr>
            <a:r>
              <a:rPr lang="en-GB" sz="2800" smtClean="0">
                <a:latin typeface="Arial Unicode MS" pitchFamily="34" charset="-128"/>
              </a:rPr>
              <a:t>Providing work experience.</a:t>
            </a:r>
          </a:p>
          <a:p>
            <a:pPr eaLnBrk="1" hangingPunct="1">
              <a:spcBef>
                <a:spcPct val="50000"/>
              </a:spcBef>
              <a:buFontTx/>
              <a:buChar char="•"/>
            </a:pPr>
            <a:r>
              <a:rPr lang="en-GB" sz="2800" smtClean="0">
                <a:latin typeface="Arial Unicode MS" pitchFamily="34" charset="-128"/>
              </a:rPr>
              <a:t> Arranging workplace visits.</a:t>
            </a:r>
          </a:p>
          <a:p>
            <a:pPr eaLnBrk="1" hangingPunct="1">
              <a:spcBef>
                <a:spcPct val="50000"/>
              </a:spcBef>
              <a:buFontTx/>
              <a:buChar char="•"/>
            </a:pPr>
            <a:r>
              <a:rPr lang="en-GB" sz="2800" smtClean="0">
                <a:latin typeface="Arial Unicode MS" pitchFamily="34" charset="-128"/>
              </a:rPr>
              <a:t> Industry placements for teachers.</a:t>
            </a:r>
          </a:p>
          <a:p>
            <a:pPr eaLnBrk="1" hangingPunct="1">
              <a:spcBef>
                <a:spcPct val="50000"/>
              </a:spcBef>
              <a:buFontTx/>
              <a:buChar char="•"/>
            </a:pPr>
            <a:r>
              <a:rPr lang="en-GB" sz="2800" smtClean="0">
                <a:latin typeface="Arial Unicode MS" pitchFamily="34" charset="-128"/>
              </a:rPr>
              <a:t> Buying or donating equipment.</a:t>
            </a:r>
          </a:p>
          <a:p>
            <a:pPr eaLnBrk="1" hangingPunct="1">
              <a:spcBef>
                <a:spcPct val="50000"/>
              </a:spcBef>
              <a:buFontTx/>
              <a:buChar char="•"/>
            </a:pPr>
            <a:r>
              <a:rPr lang="en-GB" sz="2800" smtClean="0">
                <a:latin typeface="Arial Unicode MS" pitchFamily="34" charset="-128"/>
              </a:rPr>
              <a:t> Sponsoring school events.</a:t>
            </a:r>
          </a:p>
          <a:p>
            <a:pPr eaLnBrk="1" hangingPunct="1">
              <a:spcBef>
                <a:spcPct val="50000"/>
              </a:spcBef>
              <a:buFontTx/>
              <a:buChar char="•"/>
            </a:pPr>
            <a:r>
              <a:rPr lang="en-GB" sz="2800" smtClean="0">
                <a:latin typeface="Arial Unicode MS" pitchFamily="34" charset="-128"/>
              </a:rPr>
              <a:t> Running business understanding courses.</a:t>
            </a:r>
          </a:p>
          <a:p>
            <a:pPr eaLnBrk="1" hangingPunct="1">
              <a:spcBef>
                <a:spcPct val="50000"/>
              </a:spcBef>
              <a:buFontTx/>
              <a:buChar char="•"/>
            </a:pPr>
            <a:r>
              <a:rPr lang="en-GB" sz="2800" smtClean="0">
                <a:latin typeface="Arial Unicode MS" pitchFamily="34" charset="-128"/>
              </a:rPr>
              <a:t> Carrying out mock interviews.</a:t>
            </a:r>
          </a:p>
          <a:p>
            <a:pPr eaLnBrk="1" hangingPunct="1"/>
            <a:endParaRPr lang="en-GB" smtClean="0"/>
          </a:p>
        </p:txBody>
      </p:sp>
      <p:sp>
        <p:nvSpPr>
          <p:cNvPr id="4" name="Title 3"/>
          <p:cNvSpPr>
            <a:spLocks noGrp="1"/>
          </p:cNvSpPr>
          <p:nvPr>
            <p:ph type="title"/>
          </p:nvPr>
        </p:nvSpPr>
        <p:spPr/>
        <p:txBody>
          <a:bodyPr>
            <a:normAutofit fontScale="90000"/>
          </a:bodyPr>
          <a:lstStyle/>
          <a:p>
            <a:pPr eaLnBrk="1" fontAlgn="auto" hangingPunct="1">
              <a:spcAft>
                <a:spcPts val="0"/>
              </a:spcAft>
              <a:defRPr/>
            </a:pPr>
            <a:r>
              <a:rPr lang="en-GB" u="sng" dirty="0" smtClean="0">
                <a:latin typeface="Arial Unicode MS" pitchFamily="34" charset="-128"/>
              </a:rPr>
              <a:t>Links with schools  &amp; universities</a:t>
            </a:r>
            <a:r>
              <a:rPr lang="en-GB" dirty="0" smtClean="0">
                <a:latin typeface="Arial Unicode MS" pitchFamily="34" charset="-128"/>
              </a:rPr>
              <a:t/>
            </a:r>
            <a:br>
              <a:rPr lang="en-GB" dirty="0" smtClean="0">
                <a:latin typeface="Arial Unicode MS" pitchFamily="34" charset="-128"/>
              </a:rPr>
            </a:br>
            <a:endParaRPr lang="en-GB" dirty="0"/>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What methods could be used to monitor the effectiveness of a recruitment campaign?</a:t>
            </a:r>
          </a:p>
          <a:p>
            <a:r>
              <a:rPr lang="en-GB" dirty="0" smtClean="0"/>
              <a:t>Asking candidates how they heard about the vacancy</a:t>
            </a:r>
          </a:p>
          <a:p>
            <a:r>
              <a:rPr lang="en-GB" dirty="0" smtClean="0"/>
              <a:t>Break down how many candidates were attracted by each channel</a:t>
            </a:r>
          </a:p>
          <a:p>
            <a:r>
              <a:rPr lang="en-GB" dirty="0" smtClean="0"/>
              <a:t>Number of shortlisted candidates</a:t>
            </a:r>
          </a:p>
          <a:p>
            <a:r>
              <a:rPr lang="en-GB" dirty="0" smtClean="0"/>
              <a:t>Number of successful appointments</a:t>
            </a:r>
          </a:p>
          <a:p>
            <a:r>
              <a:rPr lang="en-GB" dirty="0" smtClean="0"/>
              <a:t>Focus Groups</a:t>
            </a:r>
          </a:p>
          <a:p>
            <a:r>
              <a:rPr lang="en-GB" dirty="0" smtClean="0"/>
              <a:t>Comparisons with other methods</a:t>
            </a:r>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625" y="928688"/>
            <a:ext cx="8229600" cy="5149850"/>
          </a:xfrm>
        </p:spPr>
        <p:txBody>
          <a:bodyPr>
            <a:normAutofit fontScale="85000" lnSpcReduction="10000"/>
          </a:bodyPr>
          <a:lstStyle/>
          <a:p>
            <a:pPr marL="365760" indent="-256032" eaLnBrk="1" fontAlgn="auto" hangingPunct="1">
              <a:spcAft>
                <a:spcPts val="0"/>
              </a:spcAft>
              <a:buFont typeface="Wingdings 3"/>
              <a:buChar char=""/>
              <a:defRPr/>
            </a:pPr>
            <a:r>
              <a:rPr lang="en-GB" b="1" dirty="0" smtClean="0"/>
              <a:t>People are an organisations most valuable asset</a:t>
            </a:r>
          </a:p>
          <a:p>
            <a:pPr marL="365760" indent="-256032" eaLnBrk="1" fontAlgn="auto" hangingPunct="1">
              <a:spcAft>
                <a:spcPts val="0"/>
              </a:spcAft>
              <a:buFont typeface="Wingdings 3"/>
              <a:buChar char=""/>
              <a:defRPr/>
            </a:pPr>
            <a:r>
              <a:rPr lang="en-GB" dirty="0" smtClean="0"/>
              <a:t>Effective recruitment is all about getting the right person, with the right skills in the right role at the right time.</a:t>
            </a:r>
          </a:p>
          <a:p>
            <a:pPr marL="365760" indent="-256032" eaLnBrk="1" fontAlgn="auto" hangingPunct="1">
              <a:spcAft>
                <a:spcPts val="0"/>
              </a:spcAft>
              <a:buFont typeface="Wingdings 3"/>
              <a:buChar char=""/>
              <a:defRPr/>
            </a:pPr>
            <a:r>
              <a:rPr lang="en-GB" dirty="0" smtClean="0"/>
              <a:t>Recruitment is a strategic activity </a:t>
            </a:r>
          </a:p>
          <a:p>
            <a:pPr marL="365760" indent="-256032" eaLnBrk="1" fontAlgn="auto" hangingPunct="1">
              <a:spcAft>
                <a:spcPts val="0"/>
              </a:spcAft>
              <a:buFont typeface="Wingdings 3"/>
              <a:buChar char=""/>
              <a:defRPr/>
            </a:pPr>
            <a:r>
              <a:rPr lang="en-GB" dirty="0" smtClean="0"/>
              <a:t>Recruitment activity needs to be aligned with Human Resource Planning processes (HRP / Workforce Planning)</a:t>
            </a:r>
          </a:p>
          <a:p>
            <a:pPr marL="365760" indent="-256032" eaLnBrk="1" fontAlgn="auto" hangingPunct="1">
              <a:spcAft>
                <a:spcPts val="0"/>
              </a:spcAft>
              <a:buFont typeface="Wingdings 3"/>
              <a:buChar char=""/>
              <a:defRPr/>
            </a:pPr>
            <a:r>
              <a:rPr lang="en-GB" dirty="0" smtClean="0"/>
              <a:t>The approach adopted should be tailored to meet the needs of the business</a:t>
            </a:r>
          </a:p>
          <a:p>
            <a:pPr marL="365760" indent="-256032" eaLnBrk="1" fontAlgn="auto" hangingPunct="1">
              <a:spcAft>
                <a:spcPts val="0"/>
              </a:spcAft>
              <a:buFont typeface="Wingdings 3"/>
              <a:buChar char=""/>
              <a:defRPr/>
            </a:pPr>
            <a:r>
              <a:rPr lang="en-GB" b="1" dirty="0" smtClean="0"/>
              <a:t>Employer branding </a:t>
            </a:r>
            <a:r>
              <a:rPr lang="en-GB" dirty="0" smtClean="0"/>
              <a:t>is an essential part of an effective recruitment strategy</a:t>
            </a:r>
          </a:p>
          <a:p>
            <a:pPr marL="365760" indent="-256032" eaLnBrk="1" fontAlgn="auto" hangingPunct="1">
              <a:spcAft>
                <a:spcPts val="0"/>
              </a:spcAft>
              <a:buFont typeface="Wingdings 3"/>
              <a:buChar char=""/>
              <a:defRPr/>
            </a:pPr>
            <a:r>
              <a:rPr lang="en-GB" dirty="0" smtClean="0"/>
              <a:t>Job analysis, job descriptions and person specifications are all key contributors to ensuring the organisation selects the right people for the job.</a:t>
            </a:r>
            <a:endParaRPr lang="en-GB" dirty="0"/>
          </a:p>
        </p:txBody>
      </p:sp>
      <p:sp>
        <p:nvSpPr>
          <p:cNvPr id="93187" name="Date Placeholder 2"/>
          <p:cNvSpPr>
            <a:spLocks noGrp="1"/>
          </p:cNvSpPr>
          <p:nvPr>
            <p:ph type="dt" sz="half" idx="10"/>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2D5DBE6B-530B-415C-97FC-D483A9D5EE13}" type="datetime5">
              <a:rPr lang="en-US" smtClean="0"/>
              <a:pPr fontAlgn="base">
                <a:spcBef>
                  <a:spcPct val="0"/>
                </a:spcBef>
                <a:spcAft>
                  <a:spcPct val="0"/>
                </a:spcAft>
                <a:defRPr/>
              </a:pPr>
              <a:t>9-Feb-12</a:t>
            </a:fld>
            <a:endParaRPr lang="en-GB" smtClean="0"/>
          </a:p>
        </p:txBody>
      </p:sp>
      <p:sp>
        <p:nvSpPr>
          <p:cNvPr id="93188" name="Footer Placeholder 3"/>
          <p:cNvSpPr>
            <a:spLocks noGrp="1"/>
          </p:cNvSpPr>
          <p:nvPr>
            <p:ph type="ftr" sz="quarter" idx="11"/>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endParaRPr lang="en-GB" dirty="0" smtClean="0"/>
          </a:p>
        </p:txBody>
      </p:sp>
      <p:sp>
        <p:nvSpPr>
          <p:cNvPr id="93189" name="Slide Number Placeholder 4"/>
          <p:cNvSpPr>
            <a:spLocks noGrp="1"/>
          </p:cNvSpPr>
          <p:nvPr>
            <p:ph type="sldNum" sz="quarter" idx="12"/>
          </p:nvPr>
        </p:nvSpPr>
        <p:spPr bwMode="auto">
          <a:ln>
            <a:miter lim="800000"/>
            <a:headEnd/>
            <a:tailEnd/>
          </a:ln>
        </p:spPr>
        <p:txBody>
          <a:bodyPr wrap="square" lIns="91440" tIns="45720" rIns="91440" bIns="45720" numCol="1" anchorCtr="0" compatLnSpc="1">
            <a:prstTxWarp prst="textNoShape">
              <a:avLst/>
            </a:prstTxWarp>
          </a:bodyPr>
          <a:lstStyle/>
          <a:p>
            <a:pPr fontAlgn="base">
              <a:spcBef>
                <a:spcPct val="0"/>
              </a:spcBef>
              <a:spcAft>
                <a:spcPct val="0"/>
              </a:spcAft>
              <a:defRPr/>
            </a:pPr>
            <a:fld id="{1868FBD0-7B58-4EEB-939E-5F95C9ADE3DB}" type="slidenum">
              <a:rPr lang="en-GB" smtClean="0"/>
              <a:pPr fontAlgn="base">
                <a:spcBef>
                  <a:spcPct val="0"/>
                </a:spcBef>
                <a:spcAft>
                  <a:spcPct val="0"/>
                </a:spcAft>
                <a:defRPr/>
              </a:pPr>
              <a:t>37</a:t>
            </a:fld>
            <a:endParaRPr lang="en-GB" smtClean="0"/>
          </a:p>
        </p:txBody>
      </p:sp>
      <p:sp>
        <p:nvSpPr>
          <p:cNvPr id="6" name="Title 5"/>
          <p:cNvSpPr>
            <a:spLocks noGrp="1"/>
          </p:cNvSpPr>
          <p:nvPr>
            <p:ph type="title"/>
          </p:nvPr>
        </p:nvSpPr>
        <p:spPr>
          <a:xfrm>
            <a:off x="500034" y="0"/>
            <a:ext cx="8229600" cy="1143000"/>
          </a:xfrm>
        </p:spPr>
        <p:txBody>
          <a:bodyPr/>
          <a:lstStyle/>
          <a:p>
            <a:pPr eaLnBrk="1" fontAlgn="auto" hangingPunct="1">
              <a:spcAft>
                <a:spcPts val="0"/>
              </a:spcAft>
              <a:defRPr/>
            </a:pPr>
            <a:r>
              <a:rPr lang="en-GB" dirty="0" smtClean="0"/>
              <a:t>Summary – key points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p>
            <a:pPr eaLnBrk="1" fontAlgn="auto" hangingPunct="1">
              <a:spcAft>
                <a:spcPts val="0"/>
              </a:spcAft>
              <a:defRPr/>
            </a:pPr>
            <a:r>
              <a:rPr lang="en-GB" dirty="0" smtClean="0"/>
              <a:t>Selection Techniques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graphicFrame>
        <p:nvGraphicFramePr>
          <p:cNvPr id="6" name="Content Placeholder 5"/>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6"/>
          <p:cNvSpPr>
            <a:spLocks noGrp="1"/>
          </p:cNvSpPr>
          <p:nvPr>
            <p:ph type="title"/>
          </p:nvPr>
        </p:nvSpPr>
        <p:spPr/>
        <p:txBody>
          <a:bodyPr/>
          <a:lstStyle/>
          <a:p>
            <a:pPr algn="ctr" eaLnBrk="1" fontAlgn="auto" hangingPunct="1">
              <a:spcAft>
                <a:spcPts val="0"/>
              </a:spcAft>
              <a:defRPr/>
            </a:pPr>
            <a:r>
              <a:rPr lang="en-GB" dirty="0" smtClean="0"/>
              <a:t>Classic Trio</a:t>
            </a:r>
            <a:endParaRPr lang="en-GB" dirty="0"/>
          </a:p>
        </p:txBody>
      </p:sp>
      <p:sp>
        <p:nvSpPr>
          <p:cNvPr id="75781" name="TextBox 6"/>
          <p:cNvSpPr txBox="1">
            <a:spLocks noChangeArrowheads="1"/>
          </p:cNvSpPr>
          <p:nvPr/>
        </p:nvSpPr>
        <p:spPr bwMode="auto">
          <a:xfrm>
            <a:off x="357188" y="6215063"/>
            <a:ext cx="1620837" cy="461962"/>
          </a:xfrm>
          <a:prstGeom prst="rect">
            <a:avLst/>
          </a:prstGeom>
          <a:noFill/>
          <a:ln w="9525">
            <a:noFill/>
            <a:miter lim="800000"/>
            <a:headEnd/>
            <a:tailEnd/>
          </a:ln>
        </p:spPr>
        <p:txBody>
          <a:bodyPr wrap="none">
            <a:spAutoFit/>
          </a:bodyPr>
          <a:lstStyle/>
          <a:p>
            <a:r>
              <a:rPr lang="en-GB">
                <a:latin typeface="Lucida Sans Unicode" pitchFamily="34" charset="0"/>
              </a:rPr>
              <a:t>Cook, 2004</a:t>
            </a:r>
          </a:p>
        </p:txBody>
      </p:sp>
      <p:sp>
        <p:nvSpPr>
          <p:cNvPr id="75782" name="TextBox 7"/>
          <p:cNvSpPr txBox="1">
            <a:spLocks noChangeArrowheads="1"/>
          </p:cNvSpPr>
          <p:nvPr/>
        </p:nvSpPr>
        <p:spPr bwMode="auto">
          <a:xfrm>
            <a:off x="6143625" y="1857375"/>
            <a:ext cx="2643188" cy="646113"/>
          </a:xfrm>
          <a:prstGeom prst="rect">
            <a:avLst/>
          </a:prstGeom>
          <a:noFill/>
          <a:ln w="9525">
            <a:noFill/>
            <a:miter lim="800000"/>
            <a:headEnd/>
            <a:tailEnd/>
          </a:ln>
        </p:spPr>
        <p:txBody>
          <a:bodyPr>
            <a:spAutoFit/>
          </a:bodyPr>
          <a:lstStyle/>
          <a:p>
            <a:r>
              <a:rPr lang="en-GB">
                <a:latin typeface="Arial Unicode MS" pitchFamily="34" charset="-128"/>
              </a:rPr>
              <a:t>used by over 80% of employers</a:t>
            </a:r>
            <a:endParaRPr lang="en-GB">
              <a:latin typeface="Lucida Sans Unicode" pitchFamily="34" charset="0"/>
            </a:endParaRPr>
          </a:p>
        </p:txBody>
      </p:sp>
      <p:sp>
        <p:nvSpPr>
          <p:cNvPr id="75783" name="TextBox 8"/>
          <p:cNvSpPr txBox="1">
            <a:spLocks noChangeArrowheads="1"/>
          </p:cNvSpPr>
          <p:nvPr/>
        </p:nvSpPr>
        <p:spPr bwMode="auto">
          <a:xfrm>
            <a:off x="7215188" y="4143375"/>
            <a:ext cx="1492250" cy="646113"/>
          </a:xfrm>
          <a:prstGeom prst="rect">
            <a:avLst/>
          </a:prstGeom>
          <a:noFill/>
          <a:ln w="9525">
            <a:noFill/>
            <a:miter lim="800000"/>
            <a:headEnd/>
            <a:tailEnd/>
          </a:ln>
        </p:spPr>
        <p:txBody>
          <a:bodyPr wrap="none">
            <a:spAutoFit/>
          </a:bodyPr>
          <a:lstStyle/>
          <a:p>
            <a:r>
              <a:rPr lang="en-GB">
                <a:latin typeface="Arial Unicode MS" pitchFamily="34" charset="-128"/>
              </a:rPr>
              <a:t>used almost </a:t>
            </a:r>
          </a:p>
          <a:p>
            <a:r>
              <a:rPr lang="en-GB">
                <a:latin typeface="Arial Unicode MS" pitchFamily="34" charset="-128"/>
              </a:rPr>
              <a:t>universally</a:t>
            </a:r>
            <a:endParaRPr lang="en-GB">
              <a:latin typeface="Lucida Sans Unicode" pitchFamily="34" charset="0"/>
            </a:endParaRPr>
          </a:p>
        </p:txBody>
      </p:sp>
      <p:sp>
        <p:nvSpPr>
          <p:cNvPr id="75784" name="TextBox 9"/>
          <p:cNvSpPr txBox="1">
            <a:spLocks noChangeArrowheads="1"/>
          </p:cNvSpPr>
          <p:nvPr/>
        </p:nvSpPr>
        <p:spPr bwMode="auto">
          <a:xfrm>
            <a:off x="428625" y="3929063"/>
            <a:ext cx="2000250" cy="923925"/>
          </a:xfrm>
          <a:prstGeom prst="rect">
            <a:avLst/>
          </a:prstGeom>
          <a:noFill/>
          <a:ln w="9525">
            <a:noFill/>
            <a:miter lim="800000"/>
            <a:headEnd/>
            <a:tailEnd/>
          </a:ln>
        </p:spPr>
        <p:txBody>
          <a:bodyPr>
            <a:spAutoFit/>
          </a:bodyPr>
          <a:lstStyle/>
          <a:p>
            <a:r>
              <a:rPr lang="en-GB">
                <a:latin typeface="Arial Unicode MS" pitchFamily="34" charset="-128"/>
              </a:rPr>
              <a:t>used by over 75% of employers</a:t>
            </a:r>
            <a:endParaRPr lang="en-GB">
              <a:latin typeface="Lucida Sans Unicode" pitchFamily="34"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00063" y="2143125"/>
            <a:ext cx="8229600" cy="4525963"/>
          </a:xfrm>
        </p:spPr>
        <p:txBody>
          <a:bodyPr>
            <a:normAutofit/>
          </a:bodyPr>
          <a:lstStyle/>
          <a:p>
            <a:pPr marL="365760" indent="-256032" eaLnBrk="1" fontAlgn="auto" hangingPunct="1">
              <a:spcBef>
                <a:spcPct val="50000"/>
              </a:spcBef>
              <a:spcAft>
                <a:spcPts val="0"/>
              </a:spcAft>
              <a:buFont typeface="Arial" pitchFamily="34" charset="0"/>
              <a:buChar char="•"/>
              <a:defRPr/>
            </a:pPr>
            <a:r>
              <a:rPr lang="en-GB" sz="2400" dirty="0" smtClean="0">
                <a:latin typeface="+mj-lt"/>
              </a:rPr>
              <a:t>Allow candidates to be compared equally – along the criteria specified by the organisation.</a:t>
            </a:r>
          </a:p>
          <a:p>
            <a:pPr marL="365760" indent="-256032" eaLnBrk="1" fontAlgn="auto" hangingPunct="1">
              <a:spcBef>
                <a:spcPct val="50000"/>
              </a:spcBef>
              <a:spcAft>
                <a:spcPts val="0"/>
              </a:spcAft>
              <a:buFont typeface="Arial" pitchFamily="34" charset="0"/>
              <a:buChar char="•"/>
              <a:defRPr/>
            </a:pPr>
            <a:r>
              <a:rPr lang="en-GB" sz="2400" dirty="0" smtClean="0">
                <a:latin typeface="+mj-lt"/>
              </a:rPr>
              <a:t>Avoid possible ‘contamination’ effects and ‘impression management’.</a:t>
            </a:r>
          </a:p>
          <a:p>
            <a:pPr marL="365760" indent="-256032" eaLnBrk="1" fontAlgn="auto" hangingPunct="1">
              <a:spcBef>
                <a:spcPct val="50000"/>
              </a:spcBef>
              <a:spcAft>
                <a:spcPts val="0"/>
              </a:spcAft>
              <a:buFont typeface="Wingdings 3"/>
              <a:buChar char=""/>
              <a:defRPr/>
            </a:pPr>
            <a:r>
              <a:rPr lang="en-GB" sz="2400" dirty="0" smtClean="0">
                <a:latin typeface="+mj-lt"/>
              </a:rPr>
              <a:t>Can be designed for each vacancy advertised – allowing the specific questions to be tailored to the specific demands of the job.</a:t>
            </a:r>
          </a:p>
          <a:p>
            <a:pPr marL="365760" indent="-256032" eaLnBrk="1" fontAlgn="auto" hangingPunct="1">
              <a:spcBef>
                <a:spcPct val="50000"/>
              </a:spcBef>
              <a:spcAft>
                <a:spcPts val="0"/>
              </a:spcAft>
              <a:buFont typeface="Wingdings 3"/>
              <a:buNone/>
              <a:defRPr/>
            </a:pPr>
            <a:r>
              <a:rPr lang="en-GB" i="1" dirty="0" smtClean="0">
                <a:latin typeface="+mj-lt"/>
              </a:rPr>
              <a:t>Be wary of asking questions not relevant to an individual’s ability to perform in the role</a:t>
            </a:r>
          </a:p>
          <a:p>
            <a:pPr marL="365760" indent="-256032" eaLnBrk="1" fontAlgn="auto" hangingPunct="1">
              <a:spcAft>
                <a:spcPts val="0"/>
              </a:spcAft>
              <a:buFont typeface="Wingdings 3"/>
              <a:buChar char=""/>
              <a:defRPr/>
            </a:pPr>
            <a:endParaRPr lang="en-GB" dirty="0"/>
          </a:p>
        </p:txBody>
      </p:sp>
      <p:sp>
        <p:nvSpPr>
          <p:cNvPr id="6" name="Title 2"/>
          <p:cNvSpPr>
            <a:spLocks noGrp="1"/>
          </p:cNvSpPr>
          <p:nvPr>
            <p:ph type="title"/>
          </p:nvPr>
        </p:nvSpPr>
        <p:spPr>
          <a:xfrm>
            <a:off x="457200" y="274638"/>
            <a:ext cx="8229600" cy="1439850"/>
          </a:xfrm>
        </p:spPr>
        <p:txBody>
          <a:bodyPr>
            <a:normAutofit fontScale="90000"/>
          </a:bodyPr>
          <a:lstStyle/>
          <a:p>
            <a:pPr eaLnBrk="1" fontAlgn="auto" hangingPunct="1">
              <a:spcAft>
                <a:spcPts val="0"/>
              </a:spcAft>
              <a:defRPr/>
            </a:pPr>
            <a:r>
              <a:rPr lang="en-GB" u="sng" dirty="0" smtClean="0"/>
              <a:t/>
            </a:r>
            <a:br>
              <a:rPr lang="en-GB" u="sng" dirty="0" smtClean="0"/>
            </a:br>
            <a:r>
              <a:rPr lang="en-GB" u="sng" dirty="0" smtClean="0"/>
              <a:t/>
            </a:r>
            <a:br>
              <a:rPr lang="en-GB" u="sng" dirty="0" smtClean="0"/>
            </a:br>
            <a:r>
              <a:rPr lang="en-GB" u="sng" dirty="0" smtClean="0"/>
              <a:t/>
            </a:r>
            <a:br>
              <a:rPr lang="en-GB" u="sng" dirty="0" smtClean="0"/>
            </a:br>
            <a:r>
              <a:rPr lang="en-GB" sz="3100" u="sng" dirty="0" smtClean="0"/>
              <a:t>Application forms </a:t>
            </a:r>
            <a:br>
              <a:rPr lang="en-GB" sz="3100" u="sng" dirty="0" smtClean="0"/>
            </a:br>
            <a:r>
              <a:rPr lang="en-GB" sz="2700" dirty="0" smtClean="0"/>
              <a:t>Why are they favoured over CV’s by some organisations?</a:t>
            </a:r>
            <a:br>
              <a:rPr lang="en-GB" sz="2700" dirty="0" smtClean="0"/>
            </a:br>
            <a:r>
              <a:rPr lang="en-GB" u="sng" dirty="0" smtClean="0">
                <a:latin typeface="Arial Unicode MS" pitchFamily="34" charset="-128"/>
              </a:rPr>
              <a:t/>
            </a:r>
            <a:br>
              <a:rPr lang="en-GB" u="sng" dirty="0" smtClean="0">
                <a:latin typeface="Arial Unicode MS" pitchFamily="34" charset="-128"/>
              </a:rPr>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357313"/>
            <a:ext cx="8229600" cy="4525962"/>
          </a:xfrm>
        </p:spPr>
        <p:txBody>
          <a:bodyPr/>
          <a:lstStyle/>
          <a:p>
            <a:pPr eaLnBrk="1" hangingPunct="1"/>
            <a:r>
              <a:rPr lang="en-GB" smtClean="0"/>
              <a:t>Predict future job performance and behaviour</a:t>
            </a:r>
          </a:p>
          <a:p>
            <a:pPr eaLnBrk="1" hangingPunct="1"/>
            <a:r>
              <a:rPr lang="en-GB" smtClean="0"/>
              <a:t>Focus on aspects of behaviour and performance that cannot be easily addressed by other methods</a:t>
            </a:r>
          </a:p>
          <a:p>
            <a:pPr eaLnBrk="1" hangingPunct="1"/>
            <a:r>
              <a:rPr lang="en-GB" smtClean="0"/>
              <a:t>Supply information to the candidate</a:t>
            </a:r>
          </a:p>
          <a:p>
            <a:pPr eaLnBrk="1" hangingPunct="1"/>
            <a:r>
              <a:rPr lang="en-GB" smtClean="0"/>
              <a:t>Persuade suitable candidates to accept the job offer</a:t>
            </a:r>
          </a:p>
          <a:p>
            <a:pPr eaLnBrk="1" hangingPunct="1"/>
            <a:r>
              <a:rPr lang="en-GB" smtClean="0"/>
              <a:t>Positively influence employer branding</a:t>
            </a:r>
          </a:p>
        </p:txBody>
      </p:sp>
      <p:sp>
        <p:nvSpPr>
          <p:cNvPr id="3" name="Title 2"/>
          <p:cNvSpPr>
            <a:spLocks noGrp="1"/>
          </p:cNvSpPr>
          <p:nvPr>
            <p:ph type="title"/>
          </p:nvPr>
        </p:nvSpPr>
        <p:spPr/>
        <p:txBody>
          <a:bodyPr>
            <a:normAutofit fontScale="90000"/>
          </a:bodyPr>
          <a:lstStyle/>
          <a:p>
            <a:pPr eaLnBrk="1" fontAlgn="auto" hangingPunct="1">
              <a:spcAft>
                <a:spcPts val="0"/>
              </a:spcAft>
              <a:defRPr/>
            </a:pPr>
            <a:r>
              <a:rPr lang="en-GB" dirty="0" smtClean="0"/>
              <a:t>The interview process?  What are the employers objectives?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eaLnBrk="1" fontAlgn="auto" hangingPunct="1">
              <a:spcAft>
                <a:spcPts val="0"/>
              </a:spcAft>
              <a:defRPr/>
            </a:pPr>
            <a:r>
              <a:rPr lang="en-GB" sz="4400" u="sng" dirty="0" smtClean="0"/>
              <a:t>Concerns with Interviews </a:t>
            </a:r>
            <a:br>
              <a:rPr lang="en-GB" sz="4400" u="sng" dirty="0" smtClean="0"/>
            </a:br>
            <a:endParaRPr lang="en-GB" dirty="0"/>
          </a:p>
        </p:txBody>
      </p:sp>
      <p:sp>
        <p:nvSpPr>
          <p:cNvPr id="78851" name="Content Placeholder 5"/>
          <p:cNvSpPr>
            <a:spLocks noGrp="1"/>
          </p:cNvSpPr>
          <p:nvPr>
            <p:ph sz="quarter" idx="2"/>
          </p:nvPr>
        </p:nvSpPr>
        <p:spPr>
          <a:xfrm>
            <a:off x="357188" y="1285875"/>
            <a:ext cx="4040187" cy="3941763"/>
          </a:xfrm>
          <a:ln>
            <a:solidFill>
              <a:schemeClr val="accent1"/>
            </a:solidFill>
          </a:ln>
        </p:spPr>
        <p:txBody>
          <a:bodyPr/>
          <a:lstStyle/>
          <a:p>
            <a:pPr eaLnBrk="1" hangingPunct="1">
              <a:spcBef>
                <a:spcPct val="50000"/>
              </a:spcBef>
            </a:pPr>
            <a:r>
              <a:rPr lang="en-GB" dirty="0" smtClean="0"/>
              <a:t>Expectancy effect	</a:t>
            </a:r>
          </a:p>
          <a:p>
            <a:pPr eaLnBrk="1" hangingPunct="1">
              <a:spcBef>
                <a:spcPct val="50000"/>
              </a:spcBef>
            </a:pPr>
            <a:r>
              <a:rPr lang="en-GB" dirty="0" smtClean="0"/>
              <a:t>Stereotyping effect</a:t>
            </a:r>
          </a:p>
          <a:p>
            <a:pPr eaLnBrk="1" hangingPunct="1">
              <a:spcBef>
                <a:spcPct val="50000"/>
              </a:spcBef>
            </a:pPr>
            <a:r>
              <a:rPr lang="en-GB" dirty="0" smtClean="0"/>
              <a:t>Prototyping effect</a:t>
            </a:r>
          </a:p>
          <a:p>
            <a:pPr eaLnBrk="1" hangingPunct="1">
              <a:spcBef>
                <a:spcPct val="50000"/>
              </a:spcBef>
            </a:pPr>
            <a:r>
              <a:rPr lang="en-GB" dirty="0" smtClean="0"/>
              <a:t> Halo and horns effect</a:t>
            </a:r>
          </a:p>
          <a:p>
            <a:pPr eaLnBrk="1" hangingPunct="1">
              <a:spcBef>
                <a:spcPct val="50000"/>
              </a:spcBef>
            </a:pPr>
            <a:r>
              <a:rPr lang="en-GB" dirty="0" smtClean="0"/>
              <a:t>Similar-to-me effect</a:t>
            </a:r>
          </a:p>
        </p:txBody>
      </p:sp>
      <p:sp>
        <p:nvSpPr>
          <p:cNvPr id="8" name="Content Placeholder 7"/>
          <p:cNvSpPr>
            <a:spLocks noGrp="1"/>
          </p:cNvSpPr>
          <p:nvPr>
            <p:ph sz="quarter" idx="4"/>
          </p:nvPr>
        </p:nvSpPr>
        <p:spPr>
          <a:xfrm>
            <a:off x="4643438" y="1285875"/>
            <a:ext cx="4041775" cy="3941763"/>
          </a:xfrm>
          <a:ln>
            <a:solidFill>
              <a:schemeClr val="accent1"/>
            </a:solidFill>
          </a:ln>
        </p:spPr>
        <p:txBody>
          <a:bodyPr/>
          <a:lstStyle/>
          <a:p>
            <a:pPr eaLnBrk="1" hangingPunct="1">
              <a:spcBef>
                <a:spcPct val="50000"/>
              </a:spcBef>
            </a:pPr>
            <a:r>
              <a:rPr lang="en-GB" smtClean="0"/>
              <a:t>Personal liking effect</a:t>
            </a:r>
          </a:p>
          <a:p>
            <a:pPr eaLnBrk="1" hangingPunct="1">
              <a:spcBef>
                <a:spcPct val="50000"/>
              </a:spcBef>
            </a:pPr>
            <a:r>
              <a:rPr lang="en-GB" smtClean="0"/>
              <a:t>Temporal extension effect (Assuming interview behaviour is typical of general disposition)</a:t>
            </a:r>
          </a:p>
          <a:p>
            <a:pPr eaLnBrk="1" hangingPunct="1">
              <a:spcBef>
                <a:spcPct val="0"/>
              </a:spcBef>
            </a:pPr>
            <a:endParaRPr lang="en-GB" smtClean="0"/>
          </a:p>
        </p:txBody>
      </p:sp>
      <p:sp>
        <p:nvSpPr>
          <p:cNvPr id="78853" name="TextBox 6"/>
          <p:cNvSpPr txBox="1">
            <a:spLocks noChangeArrowheads="1"/>
          </p:cNvSpPr>
          <p:nvPr/>
        </p:nvSpPr>
        <p:spPr bwMode="auto">
          <a:xfrm>
            <a:off x="1214438" y="6000750"/>
            <a:ext cx="3917950" cy="646113"/>
          </a:xfrm>
          <a:prstGeom prst="rect">
            <a:avLst/>
          </a:prstGeom>
          <a:noFill/>
          <a:ln w="9525">
            <a:noFill/>
            <a:miter lim="800000"/>
            <a:headEnd/>
            <a:tailEnd/>
          </a:ln>
        </p:spPr>
        <p:txBody>
          <a:bodyPr wrap="none">
            <a:spAutoFit/>
          </a:bodyPr>
          <a:lstStyle/>
          <a:p>
            <a:r>
              <a:rPr lang="en-GB" u="sng">
                <a:latin typeface="Lucida Sans Unicode" pitchFamily="34" charset="0"/>
              </a:rPr>
              <a:t>(Anderson and Shackleton (1993)</a:t>
            </a:r>
            <a:endParaRPr lang="en-GB">
              <a:latin typeface="Lucida Sans Unicode" pitchFamily="34" charset="0"/>
            </a:endParaRPr>
          </a:p>
          <a:p>
            <a:endParaRPr lang="en-GB">
              <a:latin typeface="Lucida Sans Unicode"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8" grpId="1" build="p" animBg="1"/>
    </p:bld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Different types of interview</a:t>
            </a:r>
            <a:endParaRPr lang="en-GB" dirty="0"/>
          </a:p>
        </p:txBody>
      </p:sp>
      <p:sp>
        <p:nvSpPr>
          <p:cNvPr id="5" name="Content Placeholder 4"/>
          <p:cNvSpPr>
            <a:spLocks noGrp="1"/>
          </p:cNvSpPr>
          <p:nvPr>
            <p:ph sz="quarter" idx="2"/>
          </p:nvPr>
        </p:nvSpPr>
        <p:spPr>
          <a:xfrm>
            <a:off x="457200" y="1444625"/>
            <a:ext cx="8043863" cy="3941763"/>
          </a:xfrm>
          <a:ln>
            <a:prstDash val="solid"/>
          </a:ln>
        </p:spPr>
        <p:txBody>
          <a:bodyPr/>
          <a:lstStyle/>
          <a:p>
            <a:pPr eaLnBrk="1" hangingPunct="1"/>
            <a:r>
              <a:rPr lang="en-GB" dirty="0" smtClean="0"/>
              <a:t>One 2 one</a:t>
            </a:r>
          </a:p>
          <a:p>
            <a:pPr eaLnBrk="1" hangingPunct="1"/>
            <a:r>
              <a:rPr lang="en-GB" dirty="0" smtClean="0"/>
              <a:t>Panel Interviews</a:t>
            </a:r>
          </a:p>
          <a:p>
            <a:pPr eaLnBrk="1" hangingPunct="1"/>
            <a:r>
              <a:rPr lang="en-GB" dirty="0" smtClean="0"/>
              <a:t>Sequential Interviews</a:t>
            </a:r>
          </a:p>
          <a:p>
            <a:pPr eaLnBrk="1" hangingPunct="1"/>
            <a:r>
              <a:rPr lang="en-GB" dirty="0" smtClean="0"/>
              <a:t>360 degree Interviews</a:t>
            </a:r>
          </a:p>
          <a:p>
            <a:pPr eaLnBrk="1" hangingPunct="1"/>
            <a:r>
              <a:rPr lang="en-GB" dirty="0" smtClean="0"/>
              <a:t>Telephone Interviews</a:t>
            </a:r>
          </a:p>
          <a:p>
            <a:pPr eaLnBrk="1" hangingPunct="1"/>
            <a:endParaRPr lang="en-GB" dirty="0" smtClean="0"/>
          </a:p>
          <a:p>
            <a:pPr eaLnBrk="1" hangingPunct="1"/>
            <a:r>
              <a:rPr lang="en-GB" dirty="0" smtClean="0"/>
              <a:t>What are the main drawbacks and benefits of telephone interviews?</a:t>
            </a:r>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7"/>
          <p:cNvSpPr>
            <a:spLocks noGrp="1"/>
          </p:cNvSpPr>
          <p:nvPr>
            <p:ph idx="1"/>
          </p:nvPr>
        </p:nvSpPr>
        <p:spPr/>
        <p:txBody>
          <a:bodyPr>
            <a:normAutofit/>
          </a:bodyPr>
          <a:lstStyle/>
          <a:p>
            <a:pPr eaLnBrk="1" hangingPunct="1"/>
            <a:r>
              <a:rPr lang="en-GB" smtClean="0"/>
              <a:t>Hypothetical</a:t>
            </a:r>
          </a:p>
          <a:p>
            <a:pPr eaLnBrk="1" hangingPunct="1"/>
            <a:r>
              <a:rPr lang="en-GB" smtClean="0"/>
              <a:t>Competency / Behavioural</a:t>
            </a:r>
          </a:p>
          <a:p>
            <a:pPr eaLnBrk="1" hangingPunct="1"/>
            <a:r>
              <a:rPr lang="en-GB" smtClean="0"/>
              <a:t>Stress</a:t>
            </a:r>
          </a:p>
          <a:p>
            <a:pPr eaLnBrk="1" hangingPunct="1"/>
            <a:endParaRPr lang="en-GB" smtClean="0"/>
          </a:p>
          <a:p>
            <a:pPr eaLnBrk="1" hangingPunct="1"/>
            <a:endParaRPr lang="en-GB" smtClean="0"/>
          </a:p>
          <a:p>
            <a:pPr eaLnBrk="1" hangingPunct="1"/>
            <a:endParaRPr lang="en-GB" smtClean="0"/>
          </a:p>
          <a:p>
            <a:pPr eaLnBrk="1" hangingPunct="1"/>
            <a:endParaRPr lang="en-GB" smtClean="0"/>
          </a:p>
          <a:p>
            <a:pPr eaLnBrk="1" hangingPunct="1"/>
            <a:endParaRPr lang="en-GB" smtClean="0"/>
          </a:p>
          <a:p>
            <a:pPr eaLnBrk="1" hangingPunct="1">
              <a:buFont typeface="Wingdings 3" pitchFamily="18" charset="2"/>
              <a:buNone/>
            </a:pPr>
            <a:r>
              <a:rPr lang="en-GB" i="1" smtClean="0"/>
              <a:t>Source: </a:t>
            </a:r>
            <a:r>
              <a:rPr lang="en-GB" smtClean="0"/>
              <a:t>Taylor (2010)</a:t>
            </a:r>
          </a:p>
          <a:p>
            <a:pPr eaLnBrk="1" hangingPunct="1"/>
            <a:endParaRPr lang="en-GB" smtClean="0"/>
          </a:p>
        </p:txBody>
      </p:sp>
      <p:sp>
        <p:nvSpPr>
          <p:cNvPr id="7" name="Title 6"/>
          <p:cNvSpPr>
            <a:spLocks noGrp="1"/>
          </p:cNvSpPr>
          <p:nvPr>
            <p:ph type="title"/>
          </p:nvPr>
        </p:nvSpPr>
        <p:spPr/>
        <p:txBody>
          <a:bodyPr/>
          <a:lstStyle/>
          <a:p>
            <a:pPr eaLnBrk="1" fontAlgn="auto" hangingPunct="1">
              <a:spcAft>
                <a:spcPts val="0"/>
              </a:spcAft>
              <a:defRPr/>
            </a:pPr>
            <a:r>
              <a:rPr lang="en-GB" dirty="0" smtClean="0"/>
              <a:t>Types of Interview Questions</a:t>
            </a:r>
            <a:endParaRPr lang="en-GB" dirty="0"/>
          </a:p>
        </p:txBody>
      </p:sp>
      <p:pic>
        <p:nvPicPr>
          <p:cNvPr id="80900" name="Picture 4"/>
          <p:cNvPicPr>
            <a:picLocks noChangeAspect="1" noChangeArrowheads="1"/>
          </p:cNvPicPr>
          <p:nvPr/>
        </p:nvPicPr>
        <p:blipFill>
          <a:blip r:embed="rId3"/>
          <a:srcRect/>
          <a:stretch>
            <a:fillRect/>
          </a:stretch>
        </p:blipFill>
        <p:spPr bwMode="auto">
          <a:xfrm>
            <a:off x="6929438" y="1428750"/>
            <a:ext cx="1766887" cy="1400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82947" name="Text Box 3"/>
          <p:cNvSpPr txBox="1">
            <a:spLocks noChangeArrowheads="1"/>
          </p:cNvSpPr>
          <p:nvPr/>
        </p:nvSpPr>
        <p:spPr bwMode="auto">
          <a:xfrm>
            <a:off x="685800" y="685800"/>
            <a:ext cx="7924800" cy="457200"/>
          </a:xfrm>
          <a:prstGeom prst="rect">
            <a:avLst/>
          </a:prstGeom>
          <a:noFill/>
          <a:ln w="9525">
            <a:noFill/>
            <a:miter lim="800000"/>
            <a:headEnd/>
            <a:tailEnd/>
          </a:ln>
        </p:spPr>
        <p:txBody>
          <a:bodyPr>
            <a:spAutoFit/>
          </a:bodyPr>
          <a:lstStyle/>
          <a:p>
            <a:pPr>
              <a:spcBef>
                <a:spcPct val="50000"/>
              </a:spcBef>
            </a:pPr>
            <a:endParaRPr lang="fi-FI">
              <a:latin typeface="Arial Unicode MS" pitchFamily="34" charset="-128"/>
            </a:endParaRPr>
          </a:p>
        </p:txBody>
      </p:sp>
      <p:graphicFrame>
        <p:nvGraphicFramePr>
          <p:cNvPr id="6" name="Content Placeholder 5"/>
          <p:cNvGraphicFramePr>
            <a:graphicFrameLocks noGrp="1"/>
          </p:cNvGraphicFramePr>
          <p:nvPr>
            <p:ph idx="1"/>
          </p:nvPr>
        </p:nvGraphicFramePr>
        <p:xfrm>
          <a:off x="457200" y="1481138"/>
          <a:ext cx="8229603" cy="4079240"/>
        </p:xfrm>
        <a:graphic>
          <a:graphicData uri="http://schemas.openxmlformats.org/drawingml/2006/table">
            <a:tbl>
              <a:tblPr firstRow="1" bandRow="1">
                <a:tableStyleId>{5C22544A-7EE6-4342-B048-85BDC9FD1C3A}</a:tableStyleId>
              </a:tblPr>
              <a:tblGrid>
                <a:gridCol w="710989"/>
                <a:gridCol w="302561"/>
                <a:gridCol w="7216053"/>
              </a:tblGrid>
              <a:tr h="370840">
                <a:tc>
                  <a:txBody>
                    <a:bodyPr/>
                    <a:lstStyle/>
                    <a:p>
                      <a:r>
                        <a:rPr lang="en-GB" baseline="0" dirty="0" smtClean="0">
                          <a:solidFill>
                            <a:schemeClr val="tx1"/>
                          </a:solidFill>
                        </a:rPr>
                        <a:t>1.0</a:t>
                      </a:r>
                      <a:endParaRPr lang="en-GB" baseline="0" dirty="0">
                        <a:solidFill>
                          <a:schemeClr val="tx1"/>
                        </a:solidFill>
                      </a:endParaRPr>
                    </a:p>
                  </a:txBody>
                  <a:tcPr marL="96819" marR="96819"/>
                </a:tc>
                <a:tc>
                  <a:txBody>
                    <a:bodyPr/>
                    <a:lstStyle/>
                    <a:p>
                      <a:endParaRPr lang="en-GB" baseline="0" dirty="0">
                        <a:solidFill>
                          <a:schemeClr val="tx1"/>
                        </a:solidFill>
                      </a:endParaRPr>
                    </a:p>
                  </a:txBody>
                  <a:tcPr marL="96819" marR="96819">
                    <a:solidFill>
                      <a:srgbClr val="FFC000"/>
                    </a:solidFill>
                  </a:tcPr>
                </a:tc>
                <a:tc>
                  <a:txBody>
                    <a:bodyPr/>
                    <a:lstStyle/>
                    <a:p>
                      <a:r>
                        <a:rPr lang="en-GB" baseline="0" dirty="0" smtClean="0">
                          <a:solidFill>
                            <a:schemeClr val="tx1"/>
                          </a:solidFill>
                        </a:rPr>
                        <a:t>Perfect Prediction</a:t>
                      </a:r>
                      <a:endParaRPr lang="en-GB" baseline="0" dirty="0">
                        <a:solidFill>
                          <a:schemeClr val="tx1"/>
                        </a:solidFill>
                      </a:endParaRPr>
                    </a:p>
                  </a:txBody>
                  <a:tcPr marL="96819" marR="96819"/>
                </a:tc>
              </a:tr>
              <a:tr h="370840">
                <a:tc>
                  <a:txBody>
                    <a:bodyPr/>
                    <a:lstStyle/>
                    <a:p>
                      <a:r>
                        <a:rPr lang="en-GB" dirty="0" smtClean="0"/>
                        <a:t>0.9</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0.8</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0.7</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0.6</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0.5</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0.4</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0.3</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0.2</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0.1</a:t>
                      </a:r>
                      <a:endParaRPr lang="en-GB" dirty="0"/>
                    </a:p>
                  </a:txBody>
                  <a:tcPr marL="96819" marR="96819"/>
                </a:tc>
                <a:tc>
                  <a:txBody>
                    <a:bodyPr/>
                    <a:lstStyle/>
                    <a:p>
                      <a:endParaRPr lang="en-GB" dirty="0"/>
                    </a:p>
                  </a:txBody>
                  <a:tcPr marL="96819" marR="96819">
                    <a:solidFill>
                      <a:srgbClr val="FFC000"/>
                    </a:solidFill>
                  </a:tcPr>
                </a:tc>
                <a:tc>
                  <a:txBody>
                    <a:bodyPr/>
                    <a:lstStyle/>
                    <a:p>
                      <a:endParaRPr lang="en-GB" dirty="0"/>
                    </a:p>
                  </a:txBody>
                  <a:tcPr marL="96819" marR="96819"/>
                </a:tc>
              </a:tr>
              <a:tr h="370840">
                <a:tc>
                  <a:txBody>
                    <a:bodyPr/>
                    <a:lstStyle/>
                    <a:p>
                      <a:r>
                        <a:rPr lang="en-GB" dirty="0" smtClean="0"/>
                        <a:t>0</a:t>
                      </a:r>
                      <a:endParaRPr lang="en-GB" dirty="0"/>
                    </a:p>
                  </a:txBody>
                  <a:tcPr marL="96819" marR="96819"/>
                </a:tc>
                <a:tc>
                  <a:txBody>
                    <a:bodyPr/>
                    <a:lstStyle/>
                    <a:p>
                      <a:endParaRPr lang="en-GB" dirty="0"/>
                    </a:p>
                  </a:txBody>
                  <a:tcPr marL="96819" marR="96819">
                    <a:solidFill>
                      <a:srgbClr val="FFC000"/>
                    </a:solidFill>
                  </a:tcPr>
                </a:tc>
                <a:tc>
                  <a:txBody>
                    <a:bodyPr/>
                    <a:lstStyle/>
                    <a:p>
                      <a:r>
                        <a:rPr lang="en-GB" dirty="0" smtClean="0"/>
                        <a:t>Astrology</a:t>
                      </a:r>
                      <a:endParaRPr lang="en-GB" dirty="0"/>
                    </a:p>
                  </a:txBody>
                  <a:tcPr marL="96819" marR="96819"/>
                </a:tc>
              </a:tr>
            </a:tbl>
          </a:graphicData>
        </a:graphic>
      </p:graphicFrame>
      <p:sp>
        <p:nvSpPr>
          <p:cNvPr id="5124" name="Title 3"/>
          <p:cNvSpPr>
            <a:spLocks noGrp="1"/>
          </p:cNvSpPr>
          <p:nvPr>
            <p:ph type="title"/>
          </p:nvPr>
        </p:nvSpPr>
        <p:spPr>
          <a:xfrm>
            <a:off x="571472" y="285728"/>
            <a:ext cx="7772400" cy="1143000"/>
          </a:xfrm>
        </p:spPr>
        <p:txBody>
          <a:bodyPr>
            <a:normAutofit fontScale="90000"/>
          </a:bodyPr>
          <a:lstStyle/>
          <a:p>
            <a:pPr eaLnBrk="1" fontAlgn="auto" hangingPunct="1">
              <a:spcAft>
                <a:spcPts val="0"/>
              </a:spcAft>
              <a:defRPr/>
            </a:pPr>
            <a:r>
              <a:rPr lang="en-GB" dirty="0" smtClean="0"/>
              <a:t>Predictive Accuracy of Selection Methods</a:t>
            </a:r>
          </a:p>
        </p:txBody>
      </p:sp>
      <p:sp>
        <p:nvSpPr>
          <p:cNvPr id="7" name="Rectangle 6"/>
          <p:cNvSpPr/>
          <p:nvPr/>
        </p:nvSpPr>
        <p:spPr>
          <a:xfrm>
            <a:off x="3571875" y="1285875"/>
            <a:ext cx="5572125" cy="457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u="sng" dirty="0">
                <a:solidFill>
                  <a:schemeClr val="tx1"/>
                </a:solidFill>
              </a:rPr>
              <a:t>Where would you place the following?</a:t>
            </a:r>
          </a:p>
          <a:p>
            <a:pPr fontAlgn="auto">
              <a:spcBef>
                <a:spcPts val="0"/>
              </a:spcBef>
              <a:spcAft>
                <a:spcPts val="0"/>
              </a:spcAft>
              <a:buFont typeface="Arial" pitchFamily="34" charset="0"/>
              <a:buChar char="•"/>
              <a:defRPr/>
            </a:pPr>
            <a:r>
              <a:rPr lang="en-GB" dirty="0">
                <a:solidFill>
                  <a:schemeClr val="tx1"/>
                </a:solidFill>
              </a:rPr>
              <a:t>References</a:t>
            </a:r>
          </a:p>
          <a:p>
            <a:pPr fontAlgn="auto">
              <a:spcBef>
                <a:spcPts val="0"/>
              </a:spcBef>
              <a:spcAft>
                <a:spcPts val="0"/>
              </a:spcAft>
              <a:buFont typeface="Arial" pitchFamily="34" charset="0"/>
              <a:buChar char="•"/>
              <a:defRPr/>
            </a:pPr>
            <a:r>
              <a:rPr lang="en-GB" dirty="0">
                <a:solidFill>
                  <a:schemeClr val="tx1"/>
                </a:solidFill>
              </a:rPr>
              <a:t>Assessment centre for promotion</a:t>
            </a:r>
          </a:p>
          <a:p>
            <a:pPr fontAlgn="auto">
              <a:spcBef>
                <a:spcPts val="0"/>
              </a:spcBef>
              <a:spcAft>
                <a:spcPts val="0"/>
              </a:spcAft>
              <a:buFont typeface="Arial" pitchFamily="34" charset="0"/>
              <a:buChar char="•"/>
              <a:defRPr/>
            </a:pPr>
            <a:r>
              <a:rPr lang="en-GB" dirty="0">
                <a:solidFill>
                  <a:schemeClr val="tx1"/>
                </a:solidFill>
              </a:rPr>
              <a:t>Assessment centre for performance</a:t>
            </a:r>
          </a:p>
          <a:p>
            <a:pPr fontAlgn="auto">
              <a:spcBef>
                <a:spcPts val="0"/>
              </a:spcBef>
              <a:spcAft>
                <a:spcPts val="0"/>
              </a:spcAft>
              <a:buFont typeface="Arial" pitchFamily="34" charset="0"/>
              <a:buChar char="•"/>
              <a:defRPr/>
            </a:pPr>
            <a:r>
              <a:rPr lang="en-GB" dirty="0">
                <a:solidFill>
                  <a:schemeClr val="tx1"/>
                </a:solidFill>
              </a:rPr>
              <a:t>Ability Tests</a:t>
            </a:r>
          </a:p>
          <a:p>
            <a:pPr fontAlgn="auto">
              <a:spcBef>
                <a:spcPts val="0"/>
              </a:spcBef>
              <a:spcAft>
                <a:spcPts val="0"/>
              </a:spcAft>
              <a:buFont typeface="Arial" pitchFamily="34" charset="0"/>
              <a:buChar char="•"/>
              <a:defRPr/>
            </a:pPr>
            <a:r>
              <a:rPr lang="en-GB" dirty="0">
                <a:solidFill>
                  <a:schemeClr val="tx1"/>
                </a:solidFill>
              </a:rPr>
              <a:t>Personality Tests</a:t>
            </a:r>
          </a:p>
          <a:p>
            <a:pPr fontAlgn="auto">
              <a:spcBef>
                <a:spcPts val="0"/>
              </a:spcBef>
              <a:spcAft>
                <a:spcPts val="0"/>
              </a:spcAft>
              <a:buFont typeface="Arial" pitchFamily="34" charset="0"/>
              <a:buChar char="•"/>
              <a:defRPr/>
            </a:pPr>
            <a:r>
              <a:rPr lang="en-GB" dirty="0">
                <a:solidFill>
                  <a:schemeClr val="tx1"/>
                </a:solidFill>
              </a:rPr>
              <a:t>Graphology</a:t>
            </a:r>
          </a:p>
          <a:p>
            <a:pPr fontAlgn="auto">
              <a:spcBef>
                <a:spcPts val="0"/>
              </a:spcBef>
              <a:spcAft>
                <a:spcPts val="0"/>
              </a:spcAft>
              <a:buFont typeface="Arial" pitchFamily="34" charset="0"/>
              <a:buChar char="•"/>
              <a:defRPr/>
            </a:pPr>
            <a:r>
              <a:rPr lang="en-GB" dirty="0" err="1">
                <a:solidFill>
                  <a:schemeClr val="tx1"/>
                </a:solidFill>
              </a:rPr>
              <a:t>Biodata</a:t>
            </a:r>
            <a:endParaRPr lang="en-GB" dirty="0">
              <a:solidFill>
                <a:schemeClr val="tx1"/>
              </a:solidFill>
            </a:endParaRPr>
          </a:p>
          <a:p>
            <a:pPr fontAlgn="auto">
              <a:spcBef>
                <a:spcPts val="0"/>
              </a:spcBef>
              <a:spcAft>
                <a:spcPts val="0"/>
              </a:spcAft>
              <a:buFont typeface="Arial" pitchFamily="34" charset="0"/>
              <a:buChar char="•"/>
              <a:defRPr/>
            </a:pPr>
            <a:r>
              <a:rPr lang="en-GB" dirty="0">
                <a:solidFill>
                  <a:schemeClr val="tx1"/>
                </a:solidFill>
              </a:rPr>
              <a:t>Work Samples</a:t>
            </a:r>
          </a:p>
          <a:p>
            <a:pPr fontAlgn="auto">
              <a:spcBef>
                <a:spcPts val="0"/>
              </a:spcBef>
              <a:spcAft>
                <a:spcPts val="0"/>
              </a:spcAft>
              <a:buFont typeface="Arial" pitchFamily="34" charset="0"/>
              <a:buChar char="•"/>
              <a:defRPr/>
            </a:pPr>
            <a:r>
              <a:rPr lang="en-GB" dirty="0">
                <a:solidFill>
                  <a:schemeClr val="tx1"/>
                </a:solidFill>
              </a:rPr>
              <a:t>Structured Interviews</a:t>
            </a:r>
          </a:p>
        </p:txBody>
      </p:sp>
      <p:sp>
        <p:nvSpPr>
          <p:cNvPr id="83000" name="TextBox 7"/>
          <p:cNvSpPr txBox="1">
            <a:spLocks noChangeArrowheads="1"/>
          </p:cNvSpPr>
          <p:nvPr/>
        </p:nvSpPr>
        <p:spPr bwMode="auto">
          <a:xfrm>
            <a:off x="3643313" y="6286500"/>
            <a:ext cx="1039812" cy="461963"/>
          </a:xfrm>
          <a:prstGeom prst="rect">
            <a:avLst/>
          </a:prstGeom>
          <a:noFill/>
          <a:ln w="9525">
            <a:noFill/>
            <a:miter lim="800000"/>
            <a:headEnd/>
            <a:tailEnd/>
          </a:ln>
        </p:spPr>
        <p:txBody>
          <a:bodyPr wrap="none">
            <a:spAutoFit/>
          </a:bodyPr>
          <a:lstStyle/>
          <a:p>
            <a:r>
              <a:rPr lang="en-GB">
                <a:latin typeface="Lucida Sans Unicode" pitchFamily="34" charset="0"/>
              </a:rPr>
              <a:t>Source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fi-FI">
              <a:latin typeface="Lucida Sans Unicode" pitchFamily="34" charset="0"/>
            </a:endParaRPr>
          </a:p>
        </p:txBody>
      </p:sp>
      <p:sp>
        <p:nvSpPr>
          <p:cNvPr id="83971" name="Text Box 3"/>
          <p:cNvSpPr txBox="1">
            <a:spLocks noChangeArrowheads="1"/>
          </p:cNvSpPr>
          <p:nvPr/>
        </p:nvSpPr>
        <p:spPr bwMode="auto">
          <a:xfrm>
            <a:off x="685800" y="685800"/>
            <a:ext cx="7924800" cy="457200"/>
          </a:xfrm>
          <a:prstGeom prst="rect">
            <a:avLst/>
          </a:prstGeom>
          <a:noFill/>
          <a:ln w="9525">
            <a:noFill/>
            <a:miter lim="800000"/>
            <a:headEnd/>
            <a:tailEnd/>
          </a:ln>
        </p:spPr>
        <p:txBody>
          <a:bodyPr>
            <a:spAutoFit/>
          </a:bodyPr>
          <a:lstStyle/>
          <a:p>
            <a:pPr>
              <a:spcBef>
                <a:spcPct val="50000"/>
              </a:spcBef>
            </a:pPr>
            <a:endParaRPr lang="fi-FI">
              <a:latin typeface="Arial Unicode MS" pitchFamily="34" charset="-128"/>
            </a:endParaRPr>
          </a:p>
        </p:txBody>
      </p:sp>
      <p:graphicFrame>
        <p:nvGraphicFramePr>
          <p:cNvPr id="6" name="Content Placeholder 5"/>
          <p:cNvGraphicFramePr>
            <a:graphicFrameLocks noGrp="1"/>
          </p:cNvGraphicFramePr>
          <p:nvPr>
            <p:ph idx="1"/>
          </p:nvPr>
        </p:nvGraphicFramePr>
        <p:xfrm>
          <a:off x="0" y="1214438"/>
          <a:ext cx="9143999" cy="5394960"/>
        </p:xfrm>
        <a:graphic>
          <a:graphicData uri="http://schemas.openxmlformats.org/drawingml/2006/table">
            <a:tbl>
              <a:tblPr firstRow="1" bandRow="1">
                <a:tableStyleId>{5C22544A-7EE6-4342-B048-85BDC9FD1C3A}</a:tableStyleId>
              </a:tblPr>
              <a:tblGrid>
                <a:gridCol w="789988"/>
                <a:gridCol w="336178"/>
                <a:gridCol w="8017833"/>
              </a:tblGrid>
              <a:tr h="329341">
                <a:tc>
                  <a:txBody>
                    <a:bodyPr/>
                    <a:lstStyle/>
                    <a:p>
                      <a:r>
                        <a:rPr lang="en-GB" dirty="0" smtClean="0"/>
                        <a:t>1.0</a:t>
                      </a:r>
                      <a:endParaRPr lang="en-GB" dirty="0"/>
                    </a:p>
                  </a:txBody>
                  <a:tcPr/>
                </a:tc>
                <a:tc>
                  <a:txBody>
                    <a:bodyPr/>
                    <a:lstStyle/>
                    <a:p>
                      <a:endParaRPr lang="en-GB" dirty="0"/>
                    </a:p>
                  </a:txBody>
                  <a:tcPr>
                    <a:solidFill>
                      <a:srgbClr val="FFC000"/>
                    </a:solidFill>
                  </a:tcPr>
                </a:tc>
                <a:tc>
                  <a:txBody>
                    <a:bodyPr/>
                    <a:lstStyle/>
                    <a:p>
                      <a:r>
                        <a:rPr lang="en-GB" dirty="0" smtClean="0"/>
                        <a:t>Perfect Prediction</a:t>
                      </a:r>
                      <a:endParaRPr lang="en-GB" dirty="0"/>
                    </a:p>
                  </a:txBody>
                  <a:tcPr/>
                </a:tc>
              </a:tr>
              <a:tr h="329341">
                <a:tc>
                  <a:txBody>
                    <a:bodyPr/>
                    <a:lstStyle/>
                    <a:p>
                      <a:r>
                        <a:rPr lang="en-GB" dirty="0" smtClean="0"/>
                        <a:t>0.9</a:t>
                      </a:r>
                      <a:endParaRPr lang="en-GB" dirty="0"/>
                    </a:p>
                  </a:txBody>
                  <a:tcPr/>
                </a:tc>
                <a:tc>
                  <a:txBody>
                    <a:bodyPr/>
                    <a:lstStyle/>
                    <a:p>
                      <a:endParaRPr lang="en-GB" dirty="0"/>
                    </a:p>
                  </a:txBody>
                  <a:tcPr>
                    <a:solidFill>
                      <a:srgbClr val="FFC000"/>
                    </a:solidFill>
                  </a:tcPr>
                </a:tc>
                <a:tc>
                  <a:txBody>
                    <a:bodyPr/>
                    <a:lstStyle/>
                    <a:p>
                      <a:endParaRPr lang="en-GB" dirty="0"/>
                    </a:p>
                  </a:txBody>
                  <a:tcPr/>
                </a:tc>
              </a:tr>
              <a:tr h="329341">
                <a:tc>
                  <a:txBody>
                    <a:bodyPr/>
                    <a:lstStyle/>
                    <a:p>
                      <a:r>
                        <a:rPr lang="en-GB" dirty="0" smtClean="0"/>
                        <a:t>0.8</a:t>
                      </a:r>
                      <a:endParaRPr lang="en-GB" dirty="0"/>
                    </a:p>
                  </a:txBody>
                  <a:tcPr/>
                </a:tc>
                <a:tc>
                  <a:txBody>
                    <a:bodyPr/>
                    <a:lstStyle/>
                    <a:p>
                      <a:endParaRPr lang="en-GB" dirty="0"/>
                    </a:p>
                  </a:txBody>
                  <a:tcPr>
                    <a:solidFill>
                      <a:srgbClr val="FFC000"/>
                    </a:solidFill>
                  </a:tcPr>
                </a:tc>
                <a:tc>
                  <a:txBody>
                    <a:bodyPr/>
                    <a:lstStyle/>
                    <a:p>
                      <a:endParaRPr lang="en-GB" dirty="0"/>
                    </a:p>
                  </a:txBody>
                  <a:tcPr/>
                </a:tc>
              </a:tr>
              <a:tr h="823353">
                <a:tc>
                  <a:txBody>
                    <a:bodyPr/>
                    <a:lstStyle/>
                    <a:p>
                      <a:endParaRPr lang="en-GB" dirty="0" smtClean="0"/>
                    </a:p>
                    <a:p>
                      <a:endParaRPr lang="en-GB" dirty="0" smtClean="0"/>
                    </a:p>
                    <a:p>
                      <a:r>
                        <a:rPr lang="en-GB" dirty="0" smtClean="0"/>
                        <a:t>0.7</a:t>
                      </a:r>
                      <a:endParaRPr lang="en-GB" dirty="0"/>
                    </a:p>
                  </a:txBody>
                  <a:tcPr/>
                </a:tc>
                <a:tc>
                  <a:txBody>
                    <a:bodyPr/>
                    <a:lstStyle/>
                    <a:p>
                      <a:endParaRPr lang="en-GB" dirty="0"/>
                    </a:p>
                  </a:txBody>
                  <a:tcPr>
                    <a:solidFill>
                      <a:srgbClr val="FFC000"/>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Assessment Centres (Promotion)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Structured Interviews</a:t>
                      </a:r>
                      <a:endParaRPr lang="en-GB" dirty="0"/>
                    </a:p>
                  </a:txBody>
                  <a:tcPr/>
                </a:tc>
              </a:tr>
              <a:tr h="329341">
                <a:tc>
                  <a:txBody>
                    <a:bodyPr/>
                    <a:lstStyle/>
                    <a:p>
                      <a:r>
                        <a:rPr lang="en-GB" dirty="0" smtClean="0"/>
                        <a:t>0.6</a:t>
                      </a:r>
                      <a:endParaRPr lang="en-GB" dirty="0"/>
                    </a:p>
                  </a:txBody>
                  <a:tcPr/>
                </a:tc>
                <a:tc>
                  <a:txBody>
                    <a:bodyPr/>
                    <a:lstStyle/>
                    <a:p>
                      <a:endParaRPr lang="en-GB" dirty="0"/>
                    </a:p>
                  </a:txBody>
                  <a:tcPr>
                    <a:solidFill>
                      <a:srgbClr val="FFC000"/>
                    </a:solidFill>
                  </a:tcPr>
                </a:tc>
                <a:tc>
                  <a:txBody>
                    <a:bodyPr/>
                    <a:lstStyle/>
                    <a:p>
                      <a:endParaRPr lang="en-GB" dirty="0"/>
                    </a:p>
                  </a:txBody>
                  <a:tcPr/>
                </a:tc>
              </a:tr>
              <a:tr h="576347">
                <a:tc>
                  <a:txBody>
                    <a:bodyPr/>
                    <a:lstStyle/>
                    <a:p>
                      <a:endParaRPr lang="en-GB" dirty="0" smtClean="0"/>
                    </a:p>
                    <a:p>
                      <a:r>
                        <a:rPr lang="en-GB" dirty="0" smtClean="0"/>
                        <a:t>0.5</a:t>
                      </a:r>
                      <a:endParaRPr lang="en-GB" dirty="0"/>
                    </a:p>
                  </a:txBody>
                  <a:tcPr/>
                </a:tc>
                <a:tc>
                  <a:txBody>
                    <a:bodyPr/>
                    <a:lstStyle/>
                    <a:p>
                      <a:endParaRPr lang="en-GB" dirty="0"/>
                    </a:p>
                  </a:txBody>
                  <a:tcPr>
                    <a:solidFill>
                      <a:srgbClr val="FFC000"/>
                    </a:solidFill>
                  </a:tcPr>
                </a:tc>
                <a:tc>
                  <a:txBody>
                    <a:bodyPr/>
                    <a:lstStyle/>
                    <a:p>
                      <a:r>
                        <a:rPr lang="en-GB" dirty="0" smtClean="0"/>
                        <a:t>Work Samples</a:t>
                      </a:r>
                    </a:p>
                    <a:p>
                      <a:r>
                        <a:rPr lang="en-GB" dirty="0" smtClean="0"/>
                        <a:t>Ability Tests</a:t>
                      </a:r>
                      <a:endParaRPr lang="en-GB" dirty="0"/>
                    </a:p>
                  </a:txBody>
                  <a:tcPr/>
                </a:tc>
              </a:tr>
              <a:tr h="823353">
                <a:tc>
                  <a:txBody>
                    <a:bodyPr/>
                    <a:lstStyle/>
                    <a:p>
                      <a:endParaRPr lang="en-GB" dirty="0" smtClean="0"/>
                    </a:p>
                    <a:p>
                      <a:endParaRPr lang="en-GB" dirty="0" smtClean="0"/>
                    </a:p>
                    <a:p>
                      <a:r>
                        <a:rPr lang="en-GB" dirty="0" smtClean="0"/>
                        <a:t>0.4</a:t>
                      </a:r>
                      <a:endParaRPr lang="en-GB" dirty="0"/>
                    </a:p>
                  </a:txBody>
                  <a:tcPr/>
                </a:tc>
                <a:tc>
                  <a:txBody>
                    <a:bodyPr/>
                    <a:lstStyle/>
                    <a:p>
                      <a:endParaRPr lang="en-GB" dirty="0"/>
                    </a:p>
                  </a:txBody>
                  <a:tcPr>
                    <a:solidFill>
                      <a:srgbClr val="FFC000"/>
                    </a:solidFill>
                  </a:tcPr>
                </a:tc>
                <a:tc>
                  <a:txBody>
                    <a:bodyPr/>
                    <a:lstStyle/>
                    <a:p>
                      <a:r>
                        <a:rPr lang="en-GB" dirty="0" smtClean="0"/>
                        <a:t>Assessment</a:t>
                      </a:r>
                      <a:r>
                        <a:rPr lang="en-GB" baseline="0" dirty="0" smtClean="0"/>
                        <a:t> Centres (performance)</a:t>
                      </a:r>
                    </a:p>
                    <a:p>
                      <a:r>
                        <a:rPr lang="en-GB" baseline="0" dirty="0" smtClean="0"/>
                        <a:t>Biodata</a:t>
                      </a:r>
                    </a:p>
                    <a:p>
                      <a:r>
                        <a:rPr lang="en-GB" baseline="0" dirty="0" smtClean="0"/>
                        <a:t>Personality Tests</a:t>
                      </a:r>
                      <a:endParaRPr lang="en-GB" dirty="0"/>
                    </a:p>
                  </a:txBody>
                  <a:tcPr/>
                </a:tc>
              </a:tr>
              <a:tr h="329341">
                <a:tc>
                  <a:txBody>
                    <a:bodyPr/>
                    <a:lstStyle/>
                    <a:p>
                      <a:r>
                        <a:rPr lang="en-GB" dirty="0" smtClean="0"/>
                        <a:t>0.3</a:t>
                      </a:r>
                      <a:endParaRPr lang="en-GB" dirty="0"/>
                    </a:p>
                  </a:txBody>
                  <a:tcPr/>
                </a:tc>
                <a:tc>
                  <a:txBody>
                    <a:bodyPr/>
                    <a:lstStyle/>
                    <a:p>
                      <a:endParaRPr lang="en-GB" dirty="0"/>
                    </a:p>
                  </a:txBody>
                  <a:tcPr>
                    <a:solidFill>
                      <a:srgbClr val="FFC000"/>
                    </a:solidFill>
                  </a:tcPr>
                </a:tc>
                <a:tc>
                  <a:txBody>
                    <a:bodyPr/>
                    <a:lstStyle/>
                    <a:p>
                      <a:endParaRPr lang="en-GB" dirty="0"/>
                    </a:p>
                  </a:txBody>
                  <a:tcPr/>
                </a:tc>
              </a:tr>
              <a:tr h="329341">
                <a:tc>
                  <a:txBody>
                    <a:bodyPr/>
                    <a:lstStyle/>
                    <a:p>
                      <a:r>
                        <a:rPr lang="en-GB" dirty="0" smtClean="0"/>
                        <a:t>0.2</a:t>
                      </a:r>
                      <a:endParaRPr lang="en-GB" dirty="0"/>
                    </a:p>
                  </a:txBody>
                  <a:tcPr/>
                </a:tc>
                <a:tc>
                  <a:txBody>
                    <a:bodyPr/>
                    <a:lstStyle/>
                    <a:p>
                      <a:endParaRPr lang="en-GB" dirty="0"/>
                    </a:p>
                  </a:txBody>
                  <a:tcPr>
                    <a:solidFill>
                      <a:srgbClr val="FFC000"/>
                    </a:solidFill>
                  </a:tcPr>
                </a:tc>
                <a:tc>
                  <a:txBody>
                    <a:bodyPr/>
                    <a:lstStyle/>
                    <a:p>
                      <a:r>
                        <a:rPr lang="en-GB" dirty="0" smtClean="0"/>
                        <a:t>References</a:t>
                      </a:r>
                      <a:endParaRPr lang="en-GB" dirty="0"/>
                    </a:p>
                  </a:txBody>
                  <a:tcPr/>
                </a:tc>
              </a:tr>
              <a:tr h="329341">
                <a:tc>
                  <a:txBody>
                    <a:bodyPr/>
                    <a:lstStyle/>
                    <a:p>
                      <a:r>
                        <a:rPr lang="en-GB" dirty="0" smtClean="0"/>
                        <a:t>0.1</a:t>
                      </a:r>
                      <a:endParaRPr lang="en-GB" dirty="0"/>
                    </a:p>
                  </a:txBody>
                  <a:tcPr/>
                </a:tc>
                <a:tc>
                  <a:txBody>
                    <a:bodyPr/>
                    <a:lstStyle/>
                    <a:p>
                      <a:endParaRPr lang="en-GB" dirty="0"/>
                    </a:p>
                  </a:txBody>
                  <a:tcPr>
                    <a:solidFill>
                      <a:srgbClr val="FFC000"/>
                    </a:solidFill>
                  </a:tcPr>
                </a:tc>
                <a:tc>
                  <a:txBody>
                    <a:bodyPr/>
                    <a:lstStyle/>
                    <a:p>
                      <a:endParaRPr lang="en-GB" dirty="0"/>
                    </a:p>
                  </a:txBody>
                  <a:tcPr/>
                </a:tc>
              </a:tr>
              <a:tr h="329341">
                <a:tc>
                  <a:txBody>
                    <a:bodyPr/>
                    <a:lstStyle/>
                    <a:p>
                      <a:r>
                        <a:rPr lang="en-GB" dirty="0" smtClean="0"/>
                        <a:t>0</a:t>
                      </a:r>
                      <a:endParaRPr lang="en-GB" dirty="0"/>
                    </a:p>
                  </a:txBody>
                  <a:tcPr/>
                </a:tc>
                <a:tc>
                  <a:txBody>
                    <a:bodyPr/>
                    <a:lstStyle/>
                    <a:p>
                      <a:endParaRPr lang="en-GB" dirty="0"/>
                    </a:p>
                  </a:txBody>
                  <a:tcPr>
                    <a:solidFill>
                      <a:srgbClr val="FFC000"/>
                    </a:solidFill>
                  </a:tcPr>
                </a:tc>
                <a:tc>
                  <a:txBody>
                    <a:bodyPr/>
                    <a:lstStyle/>
                    <a:p>
                      <a:r>
                        <a:rPr lang="en-GB" dirty="0" smtClean="0"/>
                        <a:t>Astrology / Graphology</a:t>
                      </a:r>
                      <a:endParaRPr lang="en-GB" dirty="0"/>
                    </a:p>
                  </a:txBody>
                  <a:tcPr/>
                </a:tc>
              </a:tr>
            </a:tbl>
          </a:graphicData>
        </a:graphic>
      </p:graphicFrame>
      <p:sp>
        <p:nvSpPr>
          <p:cNvPr id="6148" name="Title 3"/>
          <p:cNvSpPr>
            <a:spLocks noGrp="1"/>
          </p:cNvSpPr>
          <p:nvPr>
            <p:ph type="title"/>
          </p:nvPr>
        </p:nvSpPr>
        <p:spPr>
          <a:xfrm>
            <a:off x="500063" y="0"/>
            <a:ext cx="7772400" cy="1143000"/>
          </a:xfrm>
        </p:spPr>
        <p:txBody>
          <a:bodyPr>
            <a:normAutofit fontScale="90000"/>
          </a:bodyPr>
          <a:lstStyle/>
          <a:p>
            <a:pPr eaLnBrk="1" fontAlgn="auto" hangingPunct="1">
              <a:spcAft>
                <a:spcPts val="0"/>
              </a:spcAft>
              <a:defRPr/>
            </a:pPr>
            <a:r>
              <a:rPr lang="en-GB" dirty="0" smtClean="0"/>
              <a:t>Predictive Accuracy of Selection Methods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normAutofit fontScale="92500" lnSpcReduction="10000"/>
          </a:bodyPr>
          <a:lstStyle/>
          <a:p>
            <a:pPr marL="365760" indent="-256032" eaLnBrk="1" fontAlgn="auto" hangingPunct="1">
              <a:spcAft>
                <a:spcPts val="0"/>
              </a:spcAft>
              <a:buFont typeface="Wingdings 3"/>
              <a:buChar char=""/>
              <a:defRPr/>
            </a:pPr>
            <a:r>
              <a:rPr lang="en-GB" smtClean="0"/>
              <a:t>Competency Based Interviews (70%)</a:t>
            </a:r>
          </a:p>
          <a:p>
            <a:pPr marL="365760" indent="-256032" eaLnBrk="1" fontAlgn="auto" hangingPunct="1">
              <a:spcAft>
                <a:spcPts val="0"/>
              </a:spcAft>
              <a:buFont typeface="Wingdings 3"/>
              <a:buChar char=""/>
              <a:defRPr/>
            </a:pPr>
            <a:r>
              <a:rPr lang="en-GB" smtClean="0"/>
              <a:t>Interviews around content of CV (63%)</a:t>
            </a:r>
          </a:p>
          <a:p>
            <a:pPr marL="365760" indent="-256032" eaLnBrk="1" fontAlgn="auto" hangingPunct="1">
              <a:spcAft>
                <a:spcPts val="0"/>
              </a:spcAft>
              <a:buFont typeface="Wingdings 3"/>
              <a:buChar char=""/>
              <a:defRPr/>
            </a:pPr>
            <a:r>
              <a:rPr lang="en-GB" smtClean="0"/>
              <a:t>Structured panel interviews (56%)</a:t>
            </a:r>
          </a:p>
          <a:p>
            <a:pPr marL="365760" indent="-256032" eaLnBrk="1" fontAlgn="auto" hangingPunct="1">
              <a:spcAft>
                <a:spcPts val="0"/>
              </a:spcAft>
              <a:buFont typeface="Wingdings 3"/>
              <a:buChar char=""/>
              <a:defRPr/>
            </a:pPr>
            <a:r>
              <a:rPr lang="en-GB" smtClean="0"/>
              <a:t>Tests for specific related skills (49%)</a:t>
            </a:r>
          </a:p>
          <a:p>
            <a:pPr marL="365760" indent="-256032" eaLnBrk="1" fontAlgn="auto" hangingPunct="1">
              <a:spcAft>
                <a:spcPts val="0"/>
              </a:spcAft>
              <a:buFont typeface="Wingdings 3"/>
              <a:buChar char=""/>
              <a:defRPr/>
            </a:pPr>
            <a:r>
              <a:rPr lang="en-GB" smtClean="0"/>
              <a:t>Telephone interviews (43%)</a:t>
            </a:r>
          </a:p>
          <a:p>
            <a:pPr marL="365760" indent="-256032" eaLnBrk="1" fontAlgn="auto" hangingPunct="1">
              <a:spcAft>
                <a:spcPts val="0"/>
              </a:spcAft>
              <a:buFont typeface="Wingdings 3"/>
              <a:buChar char=""/>
              <a:defRPr/>
            </a:pPr>
            <a:r>
              <a:rPr lang="en-GB" smtClean="0"/>
              <a:t>Literacy and/or numeracy skills (38%)</a:t>
            </a:r>
          </a:p>
          <a:p>
            <a:pPr marL="365760" indent="-256032" eaLnBrk="1" fontAlgn="auto" hangingPunct="1">
              <a:spcAft>
                <a:spcPts val="0"/>
              </a:spcAft>
              <a:buFont typeface="Wingdings 3"/>
              <a:buChar char=""/>
              <a:defRPr/>
            </a:pPr>
            <a:r>
              <a:rPr lang="en-GB" smtClean="0"/>
              <a:t>Personality tests / Psychometric Tests (35%)</a:t>
            </a:r>
          </a:p>
          <a:p>
            <a:pPr marL="365760" indent="-256032" eaLnBrk="1" fontAlgn="auto" hangingPunct="1">
              <a:spcAft>
                <a:spcPts val="0"/>
              </a:spcAft>
              <a:buFont typeface="Wingdings 3"/>
              <a:buChar char=""/>
              <a:defRPr/>
            </a:pPr>
            <a:r>
              <a:rPr lang="en-GB" smtClean="0"/>
              <a:t>Assessment centres (35%)</a:t>
            </a:r>
          </a:p>
          <a:p>
            <a:pPr marL="365760" indent="-256032" eaLnBrk="1" fontAlgn="auto" hangingPunct="1">
              <a:spcAft>
                <a:spcPts val="0"/>
              </a:spcAft>
              <a:buFont typeface="Wingdings 3"/>
              <a:buChar char=""/>
              <a:defRPr/>
            </a:pPr>
            <a:r>
              <a:rPr lang="en-GB" smtClean="0"/>
              <a:t>Pre application sifting (25%)</a:t>
            </a:r>
          </a:p>
          <a:p>
            <a:pPr marL="365760" indent="-256032" eaLnBrk="1" fontAlgn="auto" hangingPunct="1">
              <a:spcAft>
                <a:spcPts val="0"/>
              </a:spcAft>
              <a:buFont typeface="Wingdings 3"/>
              <a:buChar char=""/>
              <a:defRPr/>
            </a:pPr>
            <a:r>
              <a:rPr lang="en-GB" smtClean="0"/>
              <a:t>General ability tests (23%)</a:t>
            </a:r>
          </a:p>
          <a:p>
            <a:pPr lvl="4" eaLnBrk="1" fontAlgn="auto" hangingPunct="1">
              <a:spcAft>
                <a:spcPts val="0"/>
              </a:spcAft>
              <a:buFont typeface="Wingdings 2"/>
              <a:buChar char=""/>
              <a:defRPr/>
            </a:pPr>
            <a:r>
              <a:rPr lang="en-GB" sz="1800" smtClean="0"/>
              <a:t>Source :People Management :July 2011</a:t>
            </a:r>
          </a:p>
        </p:txBody>
      </p:sp>
      <p:sp>
        <p:nvSpPr>
          <p:cNvPr id="3" name="Title 2"/>
          <p:cNvSpPr>
            <a:spLocks noGrp="1"/>
          </p:cNvSpPr>
          <p:nvPr>
            <p:ph type="title"/>
          </p:nvPr>
        </p:nvSpPr>
        <p:spPr/>
        <p:txBody>
          <a:bodyPr/>
          <a:lstStyle/>
          <a:p>
            <a:pPr eaLnBrk="1" fontAlgn="auto" hangingPunct="1">
              <a:spcAft>
                <a:spcPts val="0"/>
              </a:spcAft>
              <a:defRPr/>
            </a:pPr>
            <a:r>
              <a:rPr lang="en-GB" dirty="0" smtClean="0"/>
              <a:t>Top 10 selection methods</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3"/>
          <p:cNvSpPr txBox="1">
            <a:spLocks noChangeArrowheads="1"/>
          </p:cNvSpPr>
          <p:nvPr/>
        </p:nvSpPr>
        <p:spPr bwMode="auto">
          <a:xfrm>
            <a:off x="571500" y="500063"/>
            <a:ext cx="7924800" cy="1938337"/>
          </a:xfrm>
          <a:prstGeom prst="rect">
            <a:avLst/>
          </a:prstGeom>
          <a:noFill/>
          <a:ln w="9525">
            <a:noFill/>
            <a:miter lim="800000"/>
            <a:headEnd/>
            <a:tailEnd/>
          </a:ln>
        </p:spPr>
        <p:txBody>
          <a:bodyPr>
            <a:spAutoFit/>
          </a:bodyPr>
          <a:lstStyle/>
          <a:p>
            <a:pPr>
              <a:spcBef>
                <a:spcPct val="50000"/>
              </a:spcBef>
            </a:pPr>
            <a:r>
              <a:rPr lang="en-GB">
                <a:latin typeface="Arial Unicode MS" pitchFamily="34" charset="-128"/>
              </a:rPr>
              <a:t>Why use classic trio over more complex psychological approaches?</a:t>
            </a:r>
          </a:p>
          <a:p>
            <a:pPr>
              <a:spcBef>
                <a:spcPct val="50000"/>
              </a:spcBef>
            </a:pPr>
            <a:endParaRPr lang="en-GB">
              <a:latin typeface="Arial Unicode MS" pitchFamily="34" charset="-128"/>
            </a:endParaRPr>
          </a:p>
          <a:p>
            <a:pPr>
              <a:spcBef>
                <a:spcPct val="50000"/>
              </a:spcBef>
            </a:pPr>
            <a:endParaRPr lang="en-GB">
              <a:latin typeface="Arial Unicode MS" pitchFamily="34" charset="-128"/>
            </a:endParaRPr>
          </a:p>
        </p:txBody>
      </p:sp>
      <p:sp>
        <p:nvSpPr>
          <p:cNvPr id="17" name="Text Placeholder 16"/>
          <p:cNvSpPr>
            <a:spLocks noGrp="1"/>
          </p:cNvSpPr>
          <p:nvPr>
            <p:ph type="body" idx="1"/>
          </p:nvPr>
        </p:nvSpPr>
        <p:spPr>
          <a:xfrm>
            <a:off x="457200" y="4786313"/>
            <a:ext cx="4040188" cy="428625"/>
          </a:xfrm>
        </p:spPr>
        <p:txBody>
          <a:bodyPr>
            <a:normAutofit lnSpcReduction="10000"/>
          </a:bodyPr>
          <a:lstStyle/>
          <a:p>
            <a:pPr eaLnBrk="1" fontAlgn="auto" hangingPunct="1">
              <a:spcAft>
                <a:spcPts val="0"/>
              </a:spcAft>
              <a:buFont typeface="Wingdings 3"/>
              <a:buNone/>
              <a:defRPr/>
            </a:pPr>
            <a:r>
              <a:rPr lang="en-GB" smtClean="0"/>
              <a:t>Classic Trio</a:t>
            </a:r>
          </a:p>
        </p:txBody>
      </p:sp>
      <p:sp>
        <p:nvSpPr>
          <p:cNvPr id="86020" name="Text Placeholder 7"/>
          <p:cNvSpPr>
            <a:spLocks noGrp="1"/>
          </p:cNvSpPr>
          <p:nvPr>
            <p:ph type="body" sz="half" idx="3"/>
          </p:nvPr>
        </p:nvSpPr>
        <p:spPr>
          <a:xfrm>
            <a:off x="4643438" y="4786313"/>
            <a:ext cx="4041775" cy="428625"/>
          </a:xfrm>
        </p:spPr>
        <p:txBody>
          <a:bodyPr/>
          <a:lstStyle/>
          <a:p>
            <a:pPr eaLnBrk="1" hangingPunct="1"/>
            <a:r>
              <a:rPr lang="en-GB" sz="2000" smtClean="0"/>
              <a:t>Psychological Approaches</a:t>
            </a:r>
          </a:p>
        </p:txBody>
      </p:sp>
      <p:sp>
        <p:nvSpPr>
          <p:cNvPr id="10" name="Content Placeholder 9"/>
          <p:cNvSpPr>
            <a:spLocks noGrp="1"/>
          </p:cNvSpPr>
          <p:nvPr>
            <p:ph sz="quarter" idx="2"/>
          </p:nvPr>
        </p:nvSpPr>
        <p:spPr>
          <a:xfrm>
            <a:off x="457200" y="1444625"/>
            <a:ext cx="4040188" cy="3770313"/>
          </a:xfrm>
          <a:ln>
            <a:solidFill>
              <a:schemeClr val="accent1">
                <a:shade val="50000"/>
              </a:schemeClr>
            </a:solidFill>
          </a:ln>
        </p:spPr>
        <p:txBody>
          <a:bodyPr>
            <a:normAutofit/>
          </a:bodyPr>
          <a:lstStyle/>
          <a:p>
            <a:pPr marL="621792" lvl="1" eaLnBrk="1" fontAlgn="auto" hangingPunct="1">
              <a:spcBef>
                <a:spcPct val="50000"/>
              </a:spcBef>
              <a:spcAft>
                <a:spcPts val="0"/>
              </a:spcAft>
              <a:buFont typeface="Arial" pitchFamily="34" charset="0"/>
              <a:buChar char="•"/>
              <a:defRPr/>
            </a:pPr>
            <a:r>
              <a:rPr lang="en-GB" sz="2400" dirty="0" smtClean="0">
                <a:latin typeface="+mj-lt"/>
              </a:rPr>
              <a:t>Simple and relatively low cost.</a:t>
            </a:r>
          </a:p>
          <a:p>
            <a:pPr marL="621792" lvl="1" eaLnBrk="1" fontAlgn="auto" hangingPunct="1">
              <a:spcBef>
                <a:spcPct val="50000"/>
              </a:spcBef>
              <a:spcAft>
                <a:spcPts val="0"/>
              </a:spcAft>
              <a:buFont typeface="Arial" pitchFamily="34" charset="0"/>
              <a:buChar char="•"/>
              <a:defRPr/>
            </a:pPr>
            <a:r>
              <a:rPr lang="en-GB" sz="2400" dirty="0" smtClean="0">
                <a:latin typeface="+mj-lt"/>
              </a:rPr>
              <a:t>Expected and accepted by job applicants, and less likely to cause stress.</a:t>
            </a:r>
          </a:p>
          <a:p>
            <a:pPr marL="621792" lvl="1" eaLnBrk="1" fontAlgn="auto" hangingPunct="1">
              <a:spcBef>
                <a:spcPct val="50000"/>
              </a:spcBef>
              <a:spcAft>
                <a:spcPts val="0"/>
              </a:spcAft>
              <a:buFont typeface="Arial" pitchFamily="34" charset="0"/>
              <a:buChar char="•"/>
              <a:defRPr/>
            </a:pPr>
            <a:r>
              <a:rPr lang="en-GB" sz="2400" dirty="0" smtClean="0">
                <a:latin typeface="+mj-lt"/>
              </a:rPr>
              <a:t>psychological tests are controversial. </a:t>
            </a:r>
          </a:p>
          <a:p>
            <a:pPr marL="365760" indent="-256032" eaLnBrk="1" fontAlgn="auto" hangingPunct="1">
              <a:spcAft>
                <a:spcPts val="0"/>
              </a:spcAft>
              <a:buFont typeface="Wingdings 3"/>
              <a:buChar char=""/>
              <a:defRPr/>
            </a:pPr>
            <a:endParaRPr lang="en-GB" dirty="0"/>
          </a:p>
        </p:txBody>
      </p:sp>
      <p:sp>
        <p:nvSpPr>
          <p:cNvPr id="12" name="Content Placeholder 11"/>
          <p:cNvSpPr>
            <a:spLocks noGrp="1"/>
          </p:cNvSpPr>
          <p:nvPr>
            <p:ph sz="quarter" idx="4"/>
          </p:nvPr>
        </p:nvSpPr>
        <p:spPr>
          <a:xfrm>
            <a:off x="4643438" y="1500188"/>
            <a:ext cx="4041775" cy="3286125"/>
          </a:xfrm>
          <a:solidFill>
            <a:schemeClr val="lt1"/>
          </a:solidFill>
          <a:ln>
            <a:solidFill>
              <a:schemeClr val="accent1">
                <a:shade val="50000"/>
              </a:schemeClr>
            </a:solidFill>
          </a:ln>
        </p:spPr>
        <p:txBody>
          <a:bodyPr>
            <a:normAutofit/>
          </a:bodyPr>
          <a:lstStyle/>
          <a:p>
            <a:pPr marL="365760" indent="-256032" eaLnBrk="1" fontAlgn="auto" hangingPunct="1">
              <a:spcAft>
                <a:spcPts val="0"/>
              </a:spcAft>
              <a:buFont typeface="Wingdings 3"/>
              <a:buChar char=""/>
              <a:defRPr/>
            </a:pPr>
            <a:r>
              <a:rPr lang="en-GB" dirty="0" smtClean="0"/>
              <a:t>High Cost</a:t>
            </a:r>
          </a:p>
          <a:p>
            <a:pPr marL="365760" indent="-256032" eaLnBrk="1" fontAlgn="auto" hangingPunct="1">
              <a:spcAft>
                <a:spcPts val="0"/>
              </a:spcAft>
              <a:buFont typeface="Wingdings 3"/>
              <a:buChar char=""/>
              <a:defRPr/>
            </a:pPr>
            <a:r>
              <a:rPr lang="en-GB" dirty="0" smtClean="0"/>
              <a:t>Trained Personnel Required</a:t>
            </a:r>
          </a:p>
          <a:p>
            <a:pPr marL="365760" indent="-256032" eaLnBrk="1" fontAlgn="auto" hangingPunct="1">
              <a:spcAft>
                <a:spcPts val="0"/>
              </a:spcAft>
              <a:buFont typeface="Wingdings 3"/>
              <a:buChar char=""/>
              <a:defRPr/>
            </a:pPr>
            <a:r>
              <a:rPr lang="en-GB" dirty="0" smtClean="0"/>
              <a:t>High level of administrative resource required</a:t>
            </a:r>
          </a:p>
          <a:p>
            <a:pPr marL="365760" indent="-256032" eaLnBrk="1" fontAlgn="auto" hangingPunct="1">
              <a:spcAft>
                <a:spcPts val="0"/>
              </a:spcAft>
              <a:buFont typeface="Wingdings 3"/>
              <a:buChar char=""/>
              <a:defRPr/>
            </a:pPr>
            <a:r>
              <a:rPr lang="en-GB" dirty="0" smtClean="0"/>
              <a:t>Can cause fear for some candidates</a:t>
            </a:r>
            <a:endParaRPr lang="en-GB" dirty="0"/>
          </a:p>
        </p:txBody>
      </p:sp>
      <p:sp>
        <p:nvSpPr>
          <p:cNvPr id="7175" name="Rectangle 12"/>
          <p:cNvSpPr>
            <a:spLocks noChangeArrowheads="1"/>
          </p:cNvSpPr>
          <p:nvPr/>
        </p:nvSpPr>
        <p:spPr bwMode="auto">
          <a:xfrm>
            <a:off x="500063" y="5643563"/>
            <a:ext cx="8429625" cy="369887"/>
          </a:xfrm>
          <a:prstGeom prst="rect">
            <a:avLst/>
          </a:prstGeom>
          <a:noFill/>
          <a:ln w="9525">
            <a:noFill/>
            <a:miter lim="800000"/>
            <a:headEnd/>
            <a:tailEnd/>
          </a:ln>
        </p:spPr>
        <p:txBody>
          <a:bodyPr>
            <a:spAutoFit/>
          </a:bodyPr>
          <a:lstStyle/>
          <a:p>
            <a:pPr>
              <a:spcBef>
                <a:spcPct val="50000"/>
              </a:spcBef>
            </a:pPr>
            <a:r>
              <a:rPr lang="en-GB">
                <a:latin typeface="Arial Unicode MS" pitchFamily="34" charset="-128"/>
              </a:rPr>
              <a:t>Is personality readily measurable and stable over time?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785813" y="1285875"/>
            <a:ext cx="7924800" cy="3877985"/>
          </a:xfrm>
          <a:prstGeom prst="rect">
            <a:avLst/>
          </a:prstGeom>
          <a:noFill/>
          <a:ln w="9525">
            <a:noFill/>
            <a:miter lim="800000"/>
            <a:headEnd/>
            <a:tailEnd/>
          </a:ln>
        </p:spPr>
        <p:txBody>
          <a:bodyPr>
            <a:spAutoFit/>
          </a:bodyPr>
          <a:lstStyle/>
          <a:p>
            <a:pPr>
              <a:spcBef>
                <a:spcPct val="50000"/>
              </a:spcBef>
              <a:buFont typeface="Arial" charset="0"/>
              <a:buChar char="•"/>
            </a:pPr>
            <a:endParaRPr lang="en-GB" dirty="0">
              <a:latin typeface="Arial Unicode MS" pitchFamily="34" charset="-128"/>
            </a:endParaRPr>
          </a:p>
          <a:p>
            <a:pPr>
              <a:spcBef>
                <a:spcPct val="50000"/>
              </a:spcBef>
              <a:buFont typeface="Arial" charset="0"/>
              <a:buChar char="•"/>
            </a:pPr>
            <a:r>
              <a:rPr lang="en-GB" sz="2400" dirty="0"/>
              <a:t>List of criteria based on the person</a:t>
            </a:r>
            <a:endParaRPr lang="en-GB" sz="2400" i="1" dirty="0"/>
          </a:p>
          <a:p>
            <a:pPr>
              <a:spcBef>
                <a:spcPct val="50000"/>
              </a:spcBef>
              <a:buFont typeface="Arial" charset="0"/>
              <a:buChar char="•"/>
            </a:pPr>
            <a:r>
              <a:rPr lang="en-GB" sz="2400" dirty="0"/>
              <a:t>Individual scores for each application against the criteria identified</a:t>
            </a:r>
          </a:p>
          <a:p>
            <a:pPr>
              <a:spcBef>
                <a:spcPct val="50000"/>
              </a:spcBef>
              <a:buFont typeface="Arial" charset="0"/>
              <a:buChar char="•"/>
            </a:pPr>
            <a:r>
              <a:rPr lang="en-GB" sz="2400" dirty="0"/>
              <a:t>Candidates then selected for interview</a:t>
            </a:r>
          </a:p>
          <a:p>
            <a:pPr>
              <a:spcBef>
                <a:spcPct val="50000"/>
              </a:spcBef>
            </a:pPr>
            <a:r>
              <a:rPr lang="en-GB" sz="2400" dirty="0"/>
              <a:t>Best practice approach would include using a panel to conduct the above stages of short listing. </a:t>
            </a:r>
            <a:r>
              <a:rPr lang="en-GB" sz="2400" i="1" dirty="0"/>
              <a:t>Torrington et al (2008)</a:t>
            </a:r>
            <a:endParaRPr lang="en-GB" sz="2400" dirty="0"/>
          </a:p>
          <a:p>
            <a:pPr>
              <a:spcBef>
                <a:spcPct val="50000"/>
              </a:spcBef>
            </a:pPr>
            <a:r>
              <a:rPr lang="en-GB" sz="2400" dirty="0"/>
              <a:t>Benefits v advantages of this approach?</a:t>
            </a:r>
          </a:p>
        </p:txBody>
      </p:sp>
      <p:sp>
        <p:nvSpPr>
          <p:cNvPr id="5" name="Title 4"/>
          <p:cNvSpPr>
            <a:spLocks noGrp="1"/>
          </p:cNvSpPr>
          <p:nvPr>
            <p:ph type="title"/>
          </p:nvPr>
        </p:nvSpPr>
        <p:spPr>
          <a:xfrm>
            <a:off x="500034" y="571480"/>
            <a:ext cx="8229600" cy="725470"/>
          </a:xfrm>
        </p:spPr>
        <p:txBody>
          <a:bodyPr>
            <a:normAutofit fontScale="90000"/>
          </a:bodyPr>
          <a:lstStyle/>
          <a:p>
            <a:pPr eaLnBrk="1" fontAlgn="auto" hangingPunct="1">
              <a:spcAft>
                <a:spcPts val="0"/>
              </a:spcAft>
              <a:defRPr/>
            </a:pPr>
            <a:r>
              <a:rPr lang="en-GB" u="sng" dirty="0" smtClean="0">
                <a:latin typeface="Arial Unicode MS" pitchFamily="34" charset="-128"/>
              </a:rPr>
              <a:t>Shortlisting -</a:t>
            </a:r>
            <a:r>
              <a:rPr lang="en-GB" dirty="0" smtClean="0">
                <a:latin typeface="Arial Unicode MS" pitchFamily="34" charset="-128"/>
              </a:rPr>
              <a:t> What would a systematic approach include?</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928813"/>
            <a:ext cx="8229600" cy="4525962"/>
          </a:xfrm>
        </p:spPr>
        <p:txBody>
          <a:bodyPr>
            <a:normAutofit/>
          </a:bodyPr>
          <a:lstStyle/>
          <a:p>
            <a:pPr eaLnBrk="1" hangingPunct="1"/>
            <a:r>
              <a:rPr lang="en-GB" dirty="0" smtClean="0"/>
              <a:t>Wood and Payne (1998) advocate that once an agreed list of competencies has been set – each candidate should be rated on a three point scale.  </a:t>
            </a:r>
            <a:r>
              <a:rPr lang="en-GB" dirty="0" err="1" smtClean="0"/>
              <a:t>A,B</a:t>
            </a:r>
            <a:r>
              <a:rPr lang="en-GB" dirty="0" smtClean="0"/>
              <a:t> or C</a:t>
            </a:r>
          </a:p>
          <a:p>
            <a:pPr eaLnBrk="1" hangingPunct="1"/>
            <a:r>
              <a:rPr lang="en-GB" dirty="0" smtClean="0"/>
              <a:t>A = Strong evidence of competency</a:t>
            </a:r>
          </a:p>
          <a:p>
            <a:pPr eaLnBrk="1" hangingPunct="1"/>
            <a:r>
              <a:rPr lang="en-GB" dirty="0" smtClean="0"/>
              <a:t>B= Moderate competence</a:t>
            </a:r>
          </a:p>
          <a:p>
            <a:pPr eaLnBrk="1" hangingPunct="1"/>
            <a:r>
              <a:rPr lang="en-GB" dirty="0" smtClean="0"/>
              <a:t>C= little or no evidence of competence</a:t>
            </a:r>
          </a:p>
          <a:p>
            <a:pPr eaLnBrk="1" hangingPunct="1">
              <a:buFont typeface="Wingdings 3" pitchFamily="18" charset="2"/>
              <a:buNone/>
            </a:pPr>
            <a:endParaRPr lang="en-GB" dirty="0" smtClean="0"/>
          </a:p>
          <a:p>
            <a:pPr eaLnBrk="1" hangingPunct="1">
              <a:buFont typeface="Wingdings 3" pitchFamily="18" charset="2"/>
              <a:buNone/>
            </a:pPr>
            <a:r>
              <a:rPr lang="en-GB" dirty="0" smtClean="0"/>
              <a:t>Once 2 C scores are awarded form is rejected</a:t>
            </a:r>
          </a:p>
          <a:p>
            <a:pPr eaLnBrk="1" hangingPunct="1">
              <a:buFont typeface="Wingdings 3" pitchFamily="18" charset="2"/>
              <a:buNone/>
            </a:pPr>
            <a:r>
              <a:rPr lang="en-GB" dirty="0" smtClean="0"/>
              <a:t>Those with most A’s are invited for interview</a:t>
            </a:r>
          </a:p>
        </p:txBody>
      </p:sp>
      <p:sp>
        <p:nvSpPr>
          <p:cNvPr id="4" name="Title 3"/>
          <p:cNvSpPr>
            <a:spLocks noGrp="1"/>
          </p:cNvSpPr>
          <p:nvPr>
            <p:ph type="title"/>
          </p:nvPr>
        </p:nvSpPr>
        <p:spPr>
          <a:xfrm>
            <a:off x="500034" y="500042"/>
            <a:ext cx="8229600" cy="1143000"/>
          </a:xfrm>
        </p:spPr>
        <p:txBody>
          <a:bodyPr>
            <a:normAutofit fontScale="90000"/>
          </a:bodyPr>
          <a:lstStyle/>
          <a:p>
            <a:pPr eaLnBrk="1" fontAlgn="auto" hangingPunct="1">
              <a:spcAft>
                <a:spcPts val="0"/>
              </a:spcAft>
              <a:defRPr/>
            </a:pPr>
            <a:r>
              <a:rPr lang="en-GB" dirty="0" smtClean="0"/>
              <a:t>Measuring the extent to which a candidate meets the requirements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28625" y="1857375"/>
            <a:ext cx="8229600" cy="4525963"/>
          </a:xfrm>
        </p:spPr>
        <p:txBody>
          <a:bodyPr>
            <a:normAutofit fontScale="92500"/>
          </a:bodyPr>
          <a:lstStyle/>
          <a:p>
            <a:pPr marL="365760" indent="-256032" eaLnBrk="1" fontAlgn="auto" hangingPunct="1">
              <a:spcBef>
                <a:spcPct val="50000"/>
              </a:spcBef>
              <a:spcAft>
                <a:spcPts val="0"/>
              </a:spcAft>
              <a:buFont typeface="Arial" pitchFamily="34" charset="0"/>
              <a:buChar char="•"/>
              <a:defRPr/>
            </a:pPr>
            <a:r>
              <a:rPr lang="en-GB" dirty="0" smtClean="0"/>
              <a:t>Online application/CV’s that are questionnaire based and scored electronically.</a:t>
            </a:r>
          </a:p>
          <a:p>
            <a:pPr marL="365760" indent="-256032" eaLnBrk="1" fontAlgn="auto" hangingPunct="1">
              <a:spcBef>
                <a:spcPct val="50000"/>
              </a:spcBef>
              <a:spcAft>
                <a:spcPts val="0"/>
              </a:spcAft>
              <a:buFontTx/>
              <a:buChar char="•"/>
              <a:defRPr/>
            </a:pPr>
            <a:r>
              <a:rPr lang="en-GB" dirty="0" smtClean="0"/>
              <a:t> Online personality tests.</a:t>
            </a:r>
          </a:p>
          <a:p>
            <a:pPr marL="365760" indent="-256032" eaLnBrk="1" fontAlgn="auto" hangingPunct="1">
              <a:spcBef>
                <a:spcPct val="50000"/>
              </a:spcBef>
              <a:spcAft>
                <a:spcPts val="0"/>
              </a:spcAft>
              <a:buFontTx/>
              <a:buChar char="•"/>
              <a:defRPr/>
            </a:pPr>
            <a:r>
              <a:rPr lang="en-GB" dirty="0" smtClean="0"/>
              <a:t> Online ability tests.</a:t>
            </a:r>
          </a:p>
          <a:p>
            <a:pPr marL="365760" indent="-256032" eaLnBrk="1" fontAlgn="auto" hangingPunct="1">
              <a:spcBef>
                <a:spcPct val="50000"/>
              </a:spcBef>
              <a:spcAft>
                <a:spcPts val="0"/>
              </a:spcAft>
              <a:buFontTx/>
              <a:buChar char="•"/>
              <a:defRPr/>
            </a:pPr>
            <a:r>
              <a:rPr lang="en-GB" dirty="0" smtClean="0"/>
              <a:t> CV-matching technologies utilising key word searches.</a:t>
            </a:r>
          </a:p>
          <a:p>
            <a:pPr marL="365760" indent="-256032" eaLnBrk="1" fontAlgn="auto" hangingPunct="1">
              <a:spcBef>
                <a:spcPct val="50000"/>
              </a:spcBef>
              <a:spcAft>
                <a:spcPts val="0"/>
              </a:spcAft>
              <a:buFontTx/>
              <a:buChar char="•"/>
              <a:defRPr/>
            </a:pPr>
            <a:r>
              <a:rPr lang="en-GB" dirty="0" smtClean="0"/>
              <a:t> Self-assessment questionnaires, which aim to encourage those who score poorly to select themselves out of the selection process.</a:t>
            </a:r>
          </a:p>
          <a:p>
            <a:pPr marL="365760" indent="-256032" eaLnBrk="1" fontAlgn="auto" hangingPunct="1">
              <a:spcAft>
                <a:spcPts val="0"/>
              </a:spcAft>
              <a:buFont typeface="Wingdings 3"/>
              <a:buChar char=""/>
              <a:defRPr/>
            </a:pPr>
            <a:endParaRPr lang="en-GB" dirty="0"/>
          </a:p>
        </p:txBody>
      </p:sp>
      <p:sp>
        <p:nvSpPr>
          <p:cNvPr id="4" name="Title 3"/>
          <p:cNvSpPr>
            <a:spLocks noGrp="1"/>
          </p:cNvSpPr>
          <p:nvPr>
            <p:ph type="title"/>
          </p:nvPr>
        </p:nvSpPr>
        <p:spPr/>
        <p:txBody>
          <a:bodyPr/>
          <a:lstStyle/>
          <a:p>
            <a:pPr eaLnBrk="1" fontAlgn="auto" hangingPunct="1">
              <a:spcAft>
                <a:spcPts val="0"/>
              </a:spcAft>
              <a:defRPr/>
            </a:pPr>
            <a:r>
              <a:rPr lang="en-GB" dirty="0" smtClean="0"/>
              <a:t>On -line Sifting Tools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85000" lnSpcReduction="20000"/>
          </a:bodyPr>
          <a:lstStyle/>
          <a:p>
            <a:pPr marL="365760" indent="-256032" eaLnBrk="1" fontAlgn="auto" hangingPunct="1">
              <a:spcBef>
                <a:spcPct val="50000"/>
              </a:spcBef>
              <a:spcAft>
                <a:spcPts val="0"/>
              </a:spcAft>
              <a:buFont typeface="Wingdings 3"/>
              <a:buNone/>
              <a:defRPr/>
            </a:pPr>
            <a:r>
              <a:rPr lang="en-GB" dirty="0" smtClean="0"/>
              <a:t>Final stage in the classic trio – rarely used in the initial selection of an employee, but more to double-check facts and confirm the suitability of the selected candidate.</a:t>
            </a:r>
          </a:p>
          <a:p>
            <a:pPr marL="365760" indent="-256032" eaLnBrk="1" fontAlgn="auto" hangingPunct="1">
              <a:spcBef>
                <a:spcPct val="50000"/>
              </a:spcBef>
              <a:spcAft>
                <a:spcPts val="0"/>
              </a:spcAft>
              <a:buFont typeface="Wingdings 3"/>
              <a:buNone/>
              <a:defRPr/>
            </a:pPr>
            <a:r>
              <a:rPr lang="en-GB" b="1" dirty="0" smtClean="0"/>
              <a:t>Dangers include:</a:t>
            </a:r>
          </a:p>
          <a:p>
            <a:pPr marL="365760" indent="-256032" eaLnBrk="1" fontAlgn="auto" hangingPunct="1">
              <a:spcBef>
                <a:spcPct val="50000"/>
              </a:spcBef>
              <a:spcAft>
                <a:spcPts val="0"/>
              </a:spcAft>
              <a:buFontTx/>
              <a:buChar char="-"/>
              <a:defRPr/>
            </a:pPr>
            <a:r>
              <a:rPr lang="en-GB" sz="2800" dirty="0" smtClean="0"/>
              <a:t> Subjectivity Cooper </a:t>
            </a:r>
            <a:r>
              <a:rPr lang="en-GB" sz="2800" i="1" dirty="0" smtClean="0"/>
              <a:t>et al </a:t>
            </a:r>
            <a:r>
              <a:rPr lang="en-GB" sz="2800" dirty="0" smtClean="0"/>
              <a:t>(2003:154)</a:t>
            </a:r>
          </a:p>
          <a:p>
            <a:pPr marL="365760" indent="-256032" eaLnBrk="1" fontAlgn="auto" hangingPunct="1">
              <a:spcBef>
                <a:spcPct val="50000"/>
              </a:spcBef>
              <a:spcAft>
                <a:spcPts val="0"/>
              </a:spcAft>
              <a:buFontTx/>
              <a:buChar char="-"/>
              <a:defRPr/>
            </a:pPr>
            <a:r>
              <a:rPr lang="en-GB" sz="2800" dirty="0" smtClean="0"/>
              <a:t> Carelessness on the part of the former employee.</a:t>
            </a:r>
          </a:p>
          <a:p>
            <a:pPr marL="365760" indent="-256032" eaLnBrk="1" fontAlgn="auto" hangingPunct="1">
              <a:spcBef>
                <a:spcPct val="50000"/>
              </a:spcBef>
              <a:spcAft>
                <a:spcPts val="0"/>
              </a:spcAft>
              <a:buFontTx/>
              <a:buChar char="-"/>
              <a:defRPr/>
            </a:pPr>
            <a:r>
              <a:rPr lang="en-GB" sz="2800" dirty="0" smtClean="0"/>
              <a:t> Tendency to give ‘good’ ratings/central ratings in a five-point scale.</a:t>
            </a:r>
          </a:p>
          <a:p>
            <a:pPr marL="365760" indent="-256032" eaLnBrk="1" fontAlgn="auto" hangingPunct="1">
              <a:spcBef>
                <a:spcPct val="50000"/>
              </a:spcBef>
              <a:spcAft>
                <a:spcPts val="0"/>
              </a:spcAft>
              <a:buFontTx/>
              <a:buChar char="-"/>
              <a:defRPr/>
            </a:pPr>
            <a:r>
              <a:rPr lang="en-GB" sz="2800" dirty="0" smtClean="0"/>
              <a:t> Fear on the part of the former employee – resulting in a reference which confirms basic facts of employment only.</a:t>
            </a:r>
          </a:p>
          <a:p>
            <a:pPr marL="365760" indent="-256032" eaLnBrk="1" fontAlgn="auto" hangingPunct="1">
              <a:spcAft>
                <a:spcPts val="0"/>
              </a:spcAft>
              <a:buFont typeface="Wingdings 3"/>
              <a:buChar char=""/>
              <a:defRPr/>
            </a:pPr>
            <a:endParaRPr lang="en-GB" dirty="0"/>
          </a:p>
        </p:txBody>
      </p:sp>
      <p:sp>
        <p:nvSpPr>
          <p:cNvPr id="3" name="Title 2"/>
          <p:cNvSpPr>
            <a:spLocks noGrp="1"/>
          </p:cNvSpPr>
          <p:nvPr>
            <p:ph type="title"/>
          </p:nvPr>
        </p:nvSpPr>
        <p:spPr>
          <a:xfrm>
            <a:off x="500034" y="428604"/>
            <a:ext cx="8229600" cy="1143000"/>
          </a:xfrm>
        </p:spPr>
        <p:txBody>
          <a:bodyPr>
            <a:normAutofit fontScale="90000"/>
          </a:bodyPr>
          <a:lstStyle/>
          <a:p>
            <a:pPr eaLnBrk="1" fontAlgn="auto" hangingPunct="1">
              <a:spcAft>
                <a:spcPts val="0"/>
              </a:spcAft>
              <a:defRPr/>
            </a:pPr>
            <a:r>
              <a:rPr lang="en-GB" u="sng" dirty="0" smtClean="0">
                <a:latin typeface="Arial Unicode MS" pitchFamily="34" charset="-128"/>
              </a:rPr>
              <a:t>Employment references – what are the dangers?</a:t>
            </a:r>
            <a:br>
              <a:rPr lang="en-GB" u="sng" dirty="0" smtClean="0">
                <a:latin typeface="Arial Unicode MS" pitchFamily="34" charset="-128"/>
              </a:rPr>
            </a:br>
            <a:endParaRPr lang="en-GB"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3186" name="Content Placeholder 3"/>
          <p:cNvSpPr>
            <a:spLocks noGrp="1"/>
          </p:cNvSpPr>
          <p:nvPr>
            <p:ph idx="1"/>
          </p:nvPr>
        </p:nvSpPr>
        <p:spPr/>
        <p:txBody>
          <a:bodyPr/>
          <a:lstStyle/>
          <a:p>
            <a:pPr eaLnBrk="1" hangingPunct="1">
              <a:spcBef>
                <a:spcPct val="50000"/>
              </a:spcBef>
            </a:pPr>
            <a:r>
              <a:rPr lang="en-GB" sz="2800" smtClean="0">
                <a:latin typeface="Arial Unicode MS" pitchFamily="34" charset="-128"/>
              </a:rPr>
              <a:t>Contact by telephone (less anonymous).</a:t>
            </a:r>
          </a:p>
          <a:p>
            <a:pPr eaLnBrk="1" hangingPunct="1">
              <a:spcBef>
                <a:spcPct val="50000"/>
              </a:spcBef>
              <a:buFontTx/>
              <a:buChar char="-"/>
            </a:pPr>
            <a:r>
              <a:rPr lang="en-GB" sz="2800" smtClean="0">
                <a:latin typeface="Arial Unicode MS" pitchFamily="34" charset="-128"/>
              </a:rPr>
              <a:t> Design a structured assessment form that relates specifically to the skills and experience necessary for the role.</a:t>
            </a:r>
          </a:p>
          <a:p>
            <a:pPr eaLnBrk="1" hangingPunct="1">
              <a:spcBef>
                <a:spcPct val="50000"/>
              </a:spcBef>
              <a:buFontTx/>
              <a:buChar char="-"/>
            </a:pPr>
            <a:r>
              <a:rPr lang="en-GB" sz="2800" smtClean="0">
                <a:latin typeface="Arial Unicode MS" pitchFamily="34" charset="-128"/>
              </a:rPr>
              <a:t> Request more than two referees.</a:t>
            </a:r>
          </a:p>
          <a:p>
            <a:pPr eaLnBrk="1" hangingPunct="1">
              <a:buFont typeface="Wingdings 3" pitchFamily="18" charset="2"/>
              <a:buNone/>
            </a:pPr>
            <a:endParaRPr lang="en-GB" smtClean="0"/>
          </a:p>
        </p:txBody>
      </p:sp>
      <p:sp>
        <p:nvSpPr>
          <p:cNvPr id="3" name="Title 2"/>
          <p:cNvSpPr>
            <a:spLocks noGrp="1"/>
          </p:cNvSpPr>
          <p:nvPr>
            <p:ph type="title"/>
          </p:nvPr>
        </p:nvSpPr>
        <p:spPr/>
        <p:txBody>
          <a:bodyPr>
            <a:normAutofit fontScale="90000"/>
          </a:bodyPr>
          <a:lstStyle/>
          <a:p>
            <a:pPr eaLnBrk="1" fontAlgn="auto" hangingPunct="1">
              <a:spcAft>
                <a:spcPts val="0"/>
              </a:spcAft>
              <a:defRPr/>
            </a:pPr>
            <a:r>
              <a:rPr lang="en-GB" dirty="0" smtClean="0"/>
              <a:t>Reference Gathering – best practice approaches</a:t>
            </a:r>
            <a:endParaRPr lang="en-GB" dirty="0"/>
          </a:p>
        </p:txBody>
      </p:sp>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Content Placeholder 1"/>
          <p:cNvSpPr>
            <a:spLocks noGrp="1"/>
          </p:cNvSpPr>
          <p:nvPr>
            <p:ph idx="1"/>
          </p:nvPr>
        </p:nvSpPr>
        <p:spPr/>
        <p:txBody>
          <a:bodyPr>
            <a:normAutofit/>
          </a:bodyPr>
          <a:lstStyle/>
          <a:p>
            <a:pPr eaLnBrk="1" hangingPunct="1"/>
            <a:r>
              <a:rPr lang="en-GB" smtClean="0"/>
              <a:t>People working with vulnerable adults and children  </a:t>
            </a:r>
          </a:p>
          <a:p>
            <a:pPr eaLnBrk="1" hangingPunct="1"/>
            <a:r>
              <a:rPr lang="en-GB" smtClean="0"/>
              <a:t>standard disclosure v enhanced</a:t>
            </a:r>
          </a:p>
          <a:p>
            <a:pPr eaLnBrk="1" hangingPunct="1"/>
            <a:r>
              <a:rPr lang="en-GB" smtClean="0"/>
              <a:t>Criminal Records Bureau (CRB)</a:t>
            </a:r>
          </a:p>
          <a:p>
            <a:pPr eaLnBrk="1" hangingPunct="1"/>
            <a:r>
              <a:rPr lang="en-GB" smtClean="0"/>
              <a:t>Will list all previous convictions, warnings, cautions or reprimands held on computer</a:t>
            </a:r>
          </a:p>
          <a:p>
            <a:pPr eaLnBrk="1" hangingPunct="1"/>
            <a:r>
              <a:rPr lang="en-GB" smtClean="0"/>
              <a:t>3m checks each year</a:t>
            </a:r>
          </a:p>
          <a:p>
            <a:pPr eaLnBrk="1" hangingPunct="1"/>
            <a:r>
              <a:rPr lang="en-GB" smtClean="0"/>
              <a:t>Delays causing difficulties in appointing. Suff (2008)</a:t>
            </a:r>
          </a:p>
        </p:txBody>
      </p:sp>
      <p:sp>
        <p:nvSpPr>
          <p:cNvPr id="3" name="Title 2"/>
          <p:cNvSpPr>
            <a:spLocks noGrp="1"/>
          </p:cNvSpPr>
          <p:nvPr>
            <p:ph type="title"/>
          </p:nvPr>
        </p:nvSpPr>
        <p:spPr/>
        <p:txBody>
          <a:bodyPr/>
          <a:lstStyle/>
          <a:p>
            <a:pPr eaLnBrk="1" fontAlgn="auto" hangingPunct="1">
              <a:spcAft>
                <a:spcPts val="0"/>
              </a:spcAft>
              <a:defRPr/>
            </a:pPr>
            <a:r>
              <a:rPr lang="en-GB" dirty="0" smtClean="0"/>
              <a:t>Criminal Record Checks</a:t>
            </a:r>
            <a:endParaRPr lang="en-GB" dirty="0"/>
          </a:p>
        </p:txBody>
      </p:sp>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can an organisation do to minimise potential indirect discrimination during the recruitment and selection process?</a:t>
            </a:r>
          </a:p>
          <a:p>
            <a:endParaRPr lang="en-GB" dirty="0" smtClean="0"/>
          </a:p>
          <a:p>
            <a:r>
              <a:rPr lang="en-GB" dirty="0" smtClean="0"/>
              <a:t>Direct  - Less favourable treatment</a:t>
            </a:r>
          </a:p>
          <a:p>
            <a:r>
              <a:rPr lang="en-GB" dirty="0" smtClean="0"/>
              <a:t>Indirect – provision which leads to disadvantage</a:t>
            </a:r>
          </a:p>
          <a:p>
            <a:endParaRPr lang="en-GB" dirty="0"/>
          </a:p>
        </p:txBody>
      </p:sp>
      <p:sp>
        <p:nvSpPr>
          <p:cNvPr id="3" name="Title 2"/>
          <p:cNvSpPr>
            <a:spLocks noGrp="1"/>
          </p:cNvSpPr>
          <p:nvPr>
            <p:ph type="title"/>
          </p:nvPr>
        </p:nvSpPr>
        <p:spPr/>
        <p:txBody>
          <a:bodyPr/>
          <a:lstStyle/>
          <a:p>
            <a:r>
              <a:rPr lang="en-GB" dirty="0" smtClean="0"/>
              <a:t>Activity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142984"/>
            <a:ext cx="8229600" cy="4525962"/>
          </a:xfrm>
        </p:spPr>
        <p:txBody>
          <a:bodyPr>
            <a:normAutofit fontScale="92500"/>
          </a:bodyPr>
          <a:lstStyle/>
          <a:p>
            <a:r>
              <a:rPr lang="en-GB" dirty="0" smtClean="0"/>
              <a:t>Relate skills and knowledge to specific job needs</a:t>
            </a:r>
          </a:p>
          <a:p>
            <a:r>
              <a:rPr lang="en-GB" dirty="0" smtClean="0"/>
              <a:t>Restrict pre conditions on length and type of experience required to what is necessary for effective job performance</a:t>
            </a:r>
          </a:p>
          <a:p>
            <a:r>
              <a:rPr lang="en-GB" dirty="0" smtClean="0"/>
              <a:t>Identify training to enable candidates to achieve satisfactory job performance</a:t>
            </a:r>
          </a:p>
          <a:p>
            <a:r>
              <a:rPr lang="en-GB" dirty="0" smtClean="0"/>
              <a:t>Relate criteria covering personal qualities and circumstances to the job and apply equality to all groups paying specific attention to the characteristics protected by the Equality Act 2010</a:t>
            </a:r>
            <a:endParaRPr lang="en-GB" dirty="0"/>
          </a:p>
        </p:txBody>
      </p:sp>
      <p:sp>
        <p:nvSpPr>
          <p:cNvPr id="3" name="Title 2"/>
          <p:cNvSpPr>
            <a:spLocks noGrp="1"/>
          </p:cNvSpPr>
          <p:nvPr>
            <p:ph type="title"/>
          </p:nvPr>
        </p:nvSpPr>
        <p:spPr/>
        <p:txBody>
          <a:bodyPr>
            <a:normAutofit fontScale="90000"/>
          </a:bodyPr>
          <a:lstStyle/>
          <a:p>
            <a:r>
              <a:rPr lang="en-GB" dirty="0" smtClean="0"/>
              <a:t>Minimising indirect discrimination</a:t>
            </a:r>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“.....Involves planning thoughtfully and systematically for the time when people holding the most senior and pivotal positions in an organisation leave, the aim being to ensure as seamless a transition as possible.” Taylor p.294 (2010)</a:t>
            </a:r>
          </a:p>
          <a:p>
            <a:r>
              <a:rPr lang="en-GB" dirty="0" smtClean="0"/>
              <a:t>This suggest that succession planning is only carried out for a limited number of roles- why is that the case?</a:t>
            </a:r>
          </a:p>
          <a:p>
            <a:endParaRPr lang="en-GB" dirty="0"/>
          </a:p>
          <a:p>
            <a:pPr>
              <a:buNone/>
            </a:pPr>
            <a:endParaRPr lang="en-GB" dirty="0"/>
          </a:p>
          <a:p>
            <a:pPr>
              <a:buNone/>
            </a:pPr>
            <a:endParaRPr lang="en-GB" dirty="0"/>
          </a:p>
        </p:txBody>
      </p:sp>
      <p:sp>
        <p:nvSpPr>
          <p:cNvPr id="2" name="Title 1"/>
          <p:cNvSpPr>
            <a:spLocks noGrp="1"/>
          </p:cNvSpPr>
          <p:nvPr>
            <p:ph type="title"/>
          </p:nvPr>
        </p:nvSpPr>
        <p:spPr/>
        <p:txBody>
          <a:bodyPr>
            <a:normAutofit fontScale="90000"/>
          </a:bodyPr>
          <a:lstStyle/>
          <a:p>
            <a:r>
              <a:rPr lang="en-GB" dirty="0" smtClean="0"/>
              <a:t>Succession Planning – what does it mean?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0" y="1357298"/>
          <a:ext cx="8858312" cy="5168904"/>
        </p:xfrm>
        <a:graphic>
          <a:graphicData uri="http://schemas.openxmlformats.org/drawingml/2006/chart">
            <c:chart xmlns:c="http://schemas.openxmlformats.org/drawingml/2006/chart" xmlns:r="http://schemas.openxmlformats.org/officeDocument/2006/relationships" r:id="rId3"/>
          </a:graphicData>
        </a:graphic>
      </p:graphicFrame>
      <p:sp>
        <p:nvSpPr>
          <p:cNvPr id="8" name="Title 7"/>
          <p:cNvSpPr>
            <a:spLocks noGrp="1"/>
          </p:cNvSpPr>
          <p:nvPr>
            <p:ph type="title"/>
          </p:nvPr>
        </p:nvSpPr>
        <p:spPr/>
        <p:txBody>
          <a:bodyPr>
            <a:normAutofit fontScale="90000"/>
          </a:bodyPr>
          <a:lstStyle/>
          <a:p>
            <a:r>
              <a:rPr lang="en-GB" dirty="0" smtClean="0"/>
              <a:t>IRS Report – how common is succession planning?</a:t>
            </a:r>
            <a:endParaRPr lang="en-GB" dirty="0"/>
          </a:p>
        </p:txBody>
      </p:sp>
      <p:sp>
        <p:nvSpPr>
          <p:cNvPr id="9" name="TextBox 8"/>
          <p:cNvSpPr txBox="1"/>
          <p:nvPr/>
        </p:nvSpPr>
        <p:spPr>
          <a:xfrm>
            <a:off x="285720" y="6215082"/>
            <a:ext cx="1329210" cy="369332"/>
          </a:xfrm>
          <a:prstGeom prst="rect">
            <a:avLst/>
          </a:prstGeom>
          <a:noFill/>
        </p:spPr>
        <p:txBody>
          <a:bodyPr wrap="none" rtlCol="0">
            <a:spAutoFit/>
          </a:bodyPr>
          <a:lstStyle/>
          <a:p>
            <a:r>
              <a:rPr lang="en-GB" dirty="0" smtClean="0"/>
              <a:t>IRS (2009)</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514350" indent="-514350">
              <a:buFont typeface="+mj-lt"/>
              <a:buAutoNum type="arabicPeriod"/>
            </a:pPr>
            <a:r>
              <a:rPr lang="en-GB" dirty="0" smtClean="0"/>
              <a:t>Identify the critical positions which need to be included in the process</a:t>
            </a:r>
          </a:p>
          <a:p>
            <a:pPr marL="514350" indent="-514350">
              <a:buFont typeface="+mj-lt"/>
              <a:buAutoNum type="arabicPeriod"/>
            </a:pPr>
            <a:r>
              <a:rPr lang="en-GB" dirty="0" smtClean="0"/>
              <a:t>Define the capabilities that each of these positions will require in the future</a:t>
            </a:r>
          </a:p>
          <a:p>
            <a:pPr marL="514350" indent="-514350">
              <a:buFont typeface="+mj-lt"/>
              <a:buAutoNum type="arabicPeriod"/>
            </a:pPr>
            <a:r>
              <a:rPr lang="en-GB" dirty="0" smtClean="0"/>
              <a:t>Identify and assess possible candidates for these positions</a:t>
            </a:r>
          </a:p>
          <a:p>
            <a:pPr marL="514350" indent="-514350">
              <a:buFont typeface="+mj-lt"/>
              <a:buAutoNum type="arabicPeriod"/>
            </a:pPr>
            <a:r>
              <a:rPr lang="en-GB" dirty="0" smtClean="0"/>
              <a:t>Provide individuals with focused development that will prepare them</a:t>
            </a:r>
          </a:p>
          <a:p>
            <a:pPr marL="514350" indent="-514350">
              <a:buFont typeface="+mj-lt"/>
              <a:buAutoNum type="arabicPeriod"/>
            </a:pPr>
            <a:r>
              <a:rPr lang="en-GB" dirty="0" smtClean="0"/>
              <a:t>Regularly review the progress of identified successors</a:t>
            </a:r>
          </a:p>
          <a:p>
            <a:endParaRPr lang="en-GB" dirty="0"/>
          </a:p>
          <a:p>
            <a:pPr>
              <a:buNone/>
            </a:pPr>
            <a:r>
              <a:rPr lang="en-GB" dirty="0" smtClean="0"/>
              <a:t>Bechet (2008:247-8)</a:t>
            </a:r>
            <a:endParaRPr lang="en-GB" dirty="0"/>
          </a:p>
        </p:txBody>
      </p:sp>
      <p:sp>
        <p:nvSpPr>
          <p:cNvPr id="2" name="Title 1"/>
          <p:cNvSpPr>
            <a:spLocks noGrp="1"/>
          </p:cNvSpPr>
          <p:nvPr>
            <p:ph type="title"/>
          </p:nvPr>
        </p:nvSpPr>
        <p:spPr/>
        <p:txBody>
          <a:bodyPr>
            <a:normAutofit fontScale="90000"/>
          </a:bodyPr>
          <a:lstStyle/>
          <a:p>
            <a:r>
              <a:rPr lang="en-GB" dirty="0" smtClean="0"/>
              <a:t>What does it involve?</a:t>
            </a:r>
            <a:br>
              <a:rPr lang="en-GB" dirty="0" smtClean="0"/>
            </a:br>
            <a:r>
              <a:rPr lang="en-GB" dirty="0" smtClean="0"/>
              <a:t>5 Key Stages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Britvic Soft Drinks</a:t>
            </a:r>
            <a:endParaRPr lang="en-GB" dirty="0"/>
          </a:p>
        </p:txBody>
      </p:sp>
      <p:pic>
        <p:nvPicPr>
          <p:cNvPr id="1026" name="Picture 2" descr="C:\Program Files\Microsoft Office\MEDIA\CAGCAT10\j0301252.wmf"/>
          <p:cNvPicPr>
            <a:picLocks noChangeAspect="1" noChangeArrowheads="1"/>
          </p:cNvPicPr>
          <p:nvPr/>
        </p:nvPicPr>
        <p:blipFill>
          <a:blip r:embed="rId2" cstate="print"/>
          <a:srcRect/>
          <a:stretch>
            <a:fillRect/>
          </a:stretch>
        </p:blipFill>
        <p:spPr bwMode="auto">
          <a:xfrm>
            <a:off x="3657143" y="2646273"/>
            <a:ext cx="1829714" cy="1565453"/>
          </a:xfrm>
          <a:prstGeom prst="rect">
            <a:avLst/>
          </a:prstGeom>
          <a:noFill/>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Succession Planning</a:t>
            </a:r>
            <a:endParaRPr lang="en-GB" dirty="0"/>
          </a:p>
        </p:txBody>
      </p:sp>
      <p:sp>
        <p:nvSpPr>
          <p:cNvPr id="4" name="Text Placeholder 3"/>
          <p:cNvSpPr>
            <a:spLocks noGrp="1"/>
          </p:cNvSpPr>
          <p:nvPr>
            <p:ph type="body" idx="1"/>
          </p:nvPr>
        </p:nvSpPr>
        <p:spPr/>
        <p:txBody>
          <a:bodyPr/>
          <a:lstStyle/>
          <a:p>
            <a:r>
              <a:rPr lang="en-GB" dirty="0" smtClean="0"/>
              <a:t>Advantages</a:t>
            </a:r>
            <a:endParaRPr lang="en-GB" dirty="0"/>
          </a:p>
        </p:txBody>
      </p:sp>
      <p:sp>
        <p:nvSpPr>
          <p:cNvPr id="6" name="Text Placeholder 5"/>
          <p:cNvSpPr>
            <a:spLocks noGrp="1"/>
          </p:cNvSpPr>
          <p:nvPr>
            <p:ph type="body" sz="half" idx="3"/>
          </p:nvPr>
        </p:nvSpPr>
        <p:spPr/>
        <p:txBody>
          <a:bodyPr/>
          <a:lstStyle/>
          <a:p>
            <a:r>
              <a:rPr lang="en-GB" dirty="0" smtClean="0"/>
              <a:t>Disadvantages</a:t>
            </a:r>
            <a:endParaRPr lang="en-GB" dirty="0"/>
          </a:p>
        </p:txBody>
      </p:sp>
      <p:sp>
        <p:nvSpPr>
          <p:cNvPr id="5" name="Content Placeholder 4"/>
          <p:cNvSpPr>
            <a:spLocks noGrp="1"/>
          </p:cNvSpPr>
          <p:nvPr>
            <p:ph sz="quarter" idx="2"/>
          </p:nvPr>
        </p:nvSpPr>
        <p:spPr/>
        <p:txBody>
          <a:bodyPr/>
          <a:lstStyle/>
          <a:p>
            <a:r>
              <a:rPr lang="en-GB" dirty="0" smtClean="0"/>
              <a:t>Strong performers are  more likely to be retained </a:t>
            </a:r>
          </a:p>
          <a:p>
            <a:r>
              <a:rPr lang="en-GB" dirty="0" smtClean="0"/>
              <a:t>Improved employer reputation</a:t>
            </a:r>
          </a:p>
          <a:p>
            <a:r>
              <a:rPr lang="en-GB" dirty="0" smtClean="0"/>
              <a:t>Focused development for targeted employees</a:t>
            </a:r>
          </a:p>
          <a:p>
            <a:r>
              <a:rPr lang="en-GB" dirty="0" smtClean="0"/>
              <a:t>More effective organisation development</a:t>
            </a:r>
          </a:p>
          <a:p>
            <a:endParaRPr lang="en-GB" dirty="0"/>
          </a:p>
        </p:txBody>
      </p:sp>
      <p:sp>
        <p:nvSpPr>
          <p:cNvPr id="7" name="Content Placeholder 6"/>
          <p:cNvSpPr>
            <a:spLocks noGrp="1"/>
          </p:cNvSpPr>
          <p:nvPr>
            <p:ph sz="quarter" idx="4"/>
          </p:nvPr>
        </p:nvSpPr>
        <p:spPr/>
        <p:txBody>
          <a:bodyPr/>
          <a:lstStyle/>
          <a:p>
            <a:r>
              <a:rPr lang="en-GB" dirty="0" smtClean="0"/>
              <a:t>Can be subjective</a:t>
            </a:r>
          </a:p>
          <a:p>
            <a:r>
              <a:rPr lang="en-GB" dirty="0" smtClean="0"/>
              <a:t>Can produce clones</a:t>
            </a:r>
          </a:p>
          <a:p>
            <a:r>
              <a:rPr lang="en-GB" dirty="0" smtClean="0"/>
              <a:t>Elitist</a:t>
            </a:r>
          </a:p>
          <a:p>
            <a:r>
              <a:rPr lang="en-GB" dirty="0" smtClean="0"/>
              <a:t>Stifles equal opportunities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linds(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blinds(horizontal)">
                                      <p:cBhvr>
                                        <p:cTn id="27" dur="500"/>
                                        <p:tgtEl>
                                          <p:spTgt spid="7">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blinds(horizontal)">
                                      <p:cBhvr>
                                        <p:cTn id="32" dur="500"/>
                                        <p:tgtEl>
                                          <p:spTgt spid="7">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Effect transition="in" filter="blinds(horizontal)">
                                      <p:cBhvr>
                                        <p:cTn id="37" dur="500"/>
                                        <p:tgtEl>
                                          <p:spTgt spid="7">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blinds(horizontal)">
                                      <p:cBhvr>
                                        <p:cTn id="4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t>Balance needs of organisation and employees</a:t>
            </a:r>
          </a:p>
          <a:p>
            <a:r>
              <a:rPr lang="en-GB" dirty="0" smtClean="0"/>
              <a:t>Lateral Movements</a:t>
            </a:r>
          </a:p>
          <a:p>
            <a:r>
              <a:rPr lang="en-GB" dirty="0" smtClean="0"/>
              <a:t>Roles, not jobs</a:t>
            </a:r>
          </a:p>
          <a:p>
            <a:r>
              <a:rPr lang="en-GB" dirty="0" smtClean="0"/>
              <a:t>Competency frameworks</a:t>
            </a:r>
          </a:p>
          <a:p>
            <a:r>
              <a:rPr lang="en-GB" dirty="0" smtClean="0"/>
              <a:t>Openness, fairness and diversity</a:t>
            </a:r>
            <a:endParaRPr lang="en-GB" dirty="0"/>
          </a:p>
        </p:txBody>
      </p:sp>
      <p:sp>
        <p:nvSpPr>
          <p:cNvPr id="7" name="Title 6"/>
          <p:cNvSpPr>
            <a:spLocks noGrp="1"/>
          </p:cNvSpPr>
          <p:nvPr>
            <p:ph type="title"/>
          </p:nvPr>
        </p:nvSpPr>
        <p:spPr/>
        <p:txBody>
          <a:bodyPr>
            <a:normAutofit/>
          </a:bodyPr>
          <a:lstStyle/>
          <a:p>
            <a:r>
              <a:rPr lang="en-GB" dirty="0" smtClean="0"/>
              <a:t>Contemporary Themes</a:t>
            </a:r>
            <a:endParaRPr lang="en-GB"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CEO Leadership and endorsement</a:t>
            </a:r>
          </a:p>
          <a:p>
            <a:r>
              <a:rPr lang="en-GB" dirty="0" smtClean="0"/>
              <a:t>Line Management ownership</a:t>
            </a:r>
          </a:p>
          <a:p>
            <a:r>
              <a:rPr lang="en-GB" dirty="0" smtClean="0"/>
              <a:t>HR Facilitation</a:t>
            </a:r>
            <a:endParaRPr lang="en-GB" dirty="0"/>
          </a:p>
        </p:txBody>
      </p:sp>
      <p:sp>
        <p:nvSpPr>
          <p:cNvPr id="3" name="Title 2"/>
          <p:cNvSpPr>
            <a:spLocks noGrp="1"/>
          </p:cNvSpPr>
          <p:nvPr>
            <p:ph type="title"/>
          </p:nvPr>
        </p:nvSpPr>
        <p:spPr/>
        <p:txBody>
          <a:bodyPr/>
          <a:lstStyle/>
          <a:p>
            <a:r>
              <a:rPr lang="en-GB" dirty="0" smtClean="0"/>
              <a:t>Accountability and ownership</a:t>
            </a:r>
            <a:endParaRPr lang="en-GB" dirty="0"/>
          </a:p>
        </p:txBody>
      </p:sp>
      <p:pic>
        <p:nvPicPr>
          <p:cNvPr id="6147" name="Picture 3" descr="C:\Program Files\Microsoft Office\MEDIA\CAGCAT10\j0287005.wmf"/>
          <p:cNvPicPr>
            <a:picLocks noChangeAspect="1" noChangeArrowheads="1"/>
          </p:cNvPicPr>
          <p:nvPr/>
        </p:nvPicPr>
        <p:blipFill>
          <a:blip r:embed="rId2" cstate="print"/>
          <a:srcRect/>
          <a:stretch>
            <a:fillRect/>
          </a:stretch>
        </p:blipFill>
        <p:spPr bwMode="auto">
          <a:xfrm>
            <a:off x="3851920" y="2924944"/>
            <a:ext cx="1358020" cy="2331267"/>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28625" y="1714500"/>
          <a:ext cx="8229600" cy="3931920"/>
        </p:xfrm>
        <a:graphic>
          <a:graphicData uri="http://schemas.openxmlformats.org/drawingml/2006/table">
            <a:tbl>
              <a:tblPr firstRow="1" bandRow="1">
                <a:tableStyleId>{5C22544A-7EE6-4342-B048-85BDC9FD1C3A}</a:tableStyleId>
              </a:tblPr>
              <a:tblGrid>
                <a:gridCol w="1685908"/>
                <a:gridCol w="6543692"/>
              </a:tblGrid>
              <a:tr h="370840">
                <a:tc>
                  <a:txBody>
                    <a:bodyPr/>
                    <a:lstStyle/>
                    <a:p>
                      <a:r>
                        <a:rPr lang="en-GB" b="0" dirty="0" smtClean="0">
                          <a:solidFill>
                            <a:schemeClr val="tx1"/>
                          </a:solidFill>
                        </a:rPr>
                        <a:t>Start Up</a:t>
                      </a:r>
                      <a:endParaRPr lang="en-GB" b="0" dirty="0">
                        <a:solidFill>
                          <a:schemeClr val="tx1"/>
                        </a:solidFill>
                      </a:endParaRPr>
                    </a:p>
                  </a:txBody>
                  <a:tcPr>
                    <a:noFill/>
                  </a:tcPr>
                </a:tc>
                <a:tc>
                  <a:txBody>
                    <a:bodyPr/>
                    <a:lstStyle/>
                    <a:p>
                      <a:r>
                        <a:rPr lang="en-GB" b="0" dirty="0" smtClean="0">
                          <a:solidFill>
                            <a:schemeClr val="tx1"/>
                          </a:solidFill>
                        </a:rPr>
                        <a:t>Attract the best technical and professional talent (through meeting</a:t>
                      </a:r>
                      <a:r>
                        <a:rPr lang="en-GB" b="0" baseline="0" dirty="0" smtClean="0">
                          <a:solidFill>
                            <a:schemeClr val="tx1"/>
                          </a:solidFill>
                        </a:rPr>
                        <a:t> or exceeding labour market rates)</a:t>
                      </a:r>
                      <a:endParaRPr lang="en-GB" b="0" dirty="0">
                        <a:solidFill>
                          <a:schemeClr val="tx1"/>
                        </a:solidFill>
                      </a:endParaRPr>
                    </a:p>
                  </a:txBody>
                  <a:tcPr>
                    <a:noFill/>
                  </a:tcPr>
                </a:tc>
              </a:tr>
              <a:tr h="370840">
                <a:tc>
                  <a:txBody>
                    <a:bodyPr/>
                    <a:lstStyle/>
                    <a:p>
                      <a:r>
                        <a:rPr lang="en-GB" dirty="0" smtClean="0">
                          <a:solidFill>
                            <a:schemeClr val="tx1"/>
                          </a:solidFill>
                        </a:rPr>
                        <a:t>Growth</a:t>
                      </a:r>
                      <a:endParaRPr lang="en-GB" dirty="0">
                        <a:solidFill>
                          <a:schemeClr val="tx1"/>
                        </a:solidFill>
                      </a:endParaRPr>
                    </a:p>
                  </a:txBody>
                  <a:tcPr>
                    <a:noFill/>
                  </a:tcPr>
                </a:tc>
                <a:tc>
                  <a:txBody>
                    <a:bodyPr/>
                    <a:lstStyle/>
                    <a:p>
                      <a:r>
                        <a:rPr lang="en-GB" dirty="0" smtClean="0">
                          <a:solidFill>
                            <a:schemeClr val="tx1"/>
                          </a:solidFill>
                        </a:rPr>
                        <a:t>Recruit adequate</a:t>
                      </a:r>
                      <a:r>
                        <a:rPr lang="en-GB" baseline="0" dirty="0" smtClean="0">
                          <a:solidFill>
                            <a:schemeClr val="tx1"/>
                          </a:solidFill>
                        </a:rPr>
                        <a:t> numbers and mix of qualified workers</a:t>
                      </a:r>
                    </a:p>
                    <a:p>
                      <a:r>
                        <a:rPr lang="en-GB" baseline="0" dirty="0" smtClean="0">
                          <a:solidFill>
                            <a:schemeClr val="tx1"/>
                          </a:solidFill>
                        </a:rPr>
                        <a:t>Manage succession planning and rapid internal market movements through meeting external labour market rates, but also with due consideration for internal quality effects</a:t>
                      </a:r>
                      <a:endParaRPr lang="en-GB" dirty="0">
                        <a:solidFill>
                          <a:schemeClr val="tx1"/>
                        </a:solidFill>
                      </a:endParaRPr>
                    </a:p>
                  </a:txBody>
                  <a:tcPr>
                    <a:noFill/>
                  </a:tcPr>
                </a:tc>
              </a:tr>
              <a:tr h="370840">
                <a:tc>
                  <a:txBody>
                    <a:bodyPr/>
                    <a:lstStyle/>
                    <a:p>
                      <a:r>
                        <a:rPr lang="en-GB" dirty="0" smtClean="0">
                          <a:solidFill>
                            <a:schemeClr val="tx1"/>
                          </a:solidFill>
                        </a:rPr>
                        <a:t>Maturity</a:t>
                      </a:r>
                      <a:endParaRPr lang="en-GB" dirty="0">
                        <a:solidFill>
                          <a:schemeClr val="tx1"/>
                        </a:solidFill>
                      </a:endParaRPr>
                    </a:p>
                  </a:txBody>
                  <a:tcPr>
                    <a:noFill/>
                  </a:tcPr>
                </a:tc>
                <a:tc>
                  <a:txBody>
                    <a:bodyPr/>
                    <a:lstStyle/>
                    <a:p>
                      <a:r>
                        <a:rPr lang="en-GB" dirty="0" smtClean="0">
                          <a:solidFill>
                            <a:schemeClr val="tx1"/>
                          </a:solidFill>
                        </a:rPr>
                        <a:t>Less emphasis</a:t>
                      </a:r>
                      <a:r>
                        <a:rPr lang="en-GB" baseline="0" dirty="0" smtClean="0">
                          <a:solidFill>
                            <a:schemeClr val="tx1"/>
                          </a:solidFill>
                        </a:rPr>
                        <a:t> on recruitment.  Encourage sufficient turnover to minimise layoffs and provide new openings.  Encourage mobility, through ‘controlled’ compensation</a:t>
                      </a:r>
                      <a:endParaRPr lang="en-GB" dirty="0">
                        <a:solidFill>
                          <a:schemeClr val="tx1"/>
                        </a:solidFill>
                      </a:endParaRPr>
                    </a:p>
                  </a:txBody>
                  <a:tcPr>
                    <a:noFill/>
                  </a:tcPr>
                </a:tc>
              </a:tr>
              <a:tr h="370840">
                <a:tc>
                  <a:txBody>
                    <a:bodyPr/>
                    <a:lstStyle/>
                    <a:p>
                      <a:r>
                        <a:rPr lang="en-GB" dirty="0" smtClean="0">
                          <a:solidFill>
                            <a:schemeClr val="tx1"/>
                          </a:solidFill>
                        </a:rPr>
                        <a:t>Decline</a:t>
                      </a:r>
                      <a:endParaRPr lang="en-GB" dirty="0">
                        <a:solidFill>
                          <a:schemeClr val="tx1"/>
                        </a:solidFill>
                      </a:endParaRPr>
                    </a:p>
                  </a:txBody>
                  <a:tcPr>
                    <a:noFill/>
                  </a:tcPr>
                </a:tc>
                <a:tc>
                  <a:txBody>
                    <a:bodyPr/>
                    <a:lstStyle/>
                    <a:p>
                      <a:r>
                        <a:rPr lang="en-GB" dirty="0" smtClean="0">
                          <a:solidFill>
                            <a:schemeClr val="tx1"/>
                          </a:solidFill>
                        </a:rPr>
                        <a:t>Little recruitment and selection</a:t>
                      </a:r>
                      <a:r>
                        <a:rPr lang="en-GB" baseline="0" dirty="0" smtClean="0">
                          <a:solidFill>
                            <a:schemeClr val="tx1"/>
                          </a:solidFill>
                        </a:rPr>
                        <a:t>, rather planning and implementing workforce reductions and reallocation with very tight pay control.</a:t>
                      </a:r>
                      <a:endParaRPr lang="en-GB" dirty="0">
                        <a:solidFill>
                          <a:schemeClr val="tx1"/>
                        </a:solidFill>
                      </a:endParaRPr>
                    </a:p>
                  </a:txBody>
                  <a:tcPr>
                    <a:noFill/>
                  </a:tcPr>
                </a:tc>
              </a:tr>
            </a:tbl>
          </a:graphicData>
        </a:graphic>
      </p:graphicFrame>
      <p:sp>
        <p:nvSpPr>
          <p:cNvPr id="3" name="Title 2"/>
          <p:cNvSpPr>
            <a:spLocks noGrp="1"/>
          </p:cNvSpPr>
          <p:nvPr>
            <p:ph type="title"/>
          </p:nvPr>
        </p:nvSpPr>
        <p:spPr/>
        <p:txBody>
          <a:bodyPr>
            <a:normAutofit fontScale="90000"/>
          </a:bodyPr>
          <a:lstStyle/>
          <a:p>
            <a:pPr eaLnBrk="1" fontAlgn="auto" hangingPunct="1">
              <a:spcAft>
                <a:spcPts val="0"/>
              </a:spcAft>
              <a:defRPr/>
            </a:pPr>
            <a:r>
              <a:rPr lang="en-GB" dirty="0" smtClean="0"/>
              <a:t>Kochan and Barocci’s model of recruitment, selection and staffing</a:t>
            </a:r>
            <a:endParaRPr lang="en-GB" dirty="0"/>
          </a:p>
        </p:txBody>
      </p:sp>
      <p:sp>
        <p:nvSpPr>
          <p:cNvPr id="95252" name="TextBox 6"/>
          <p:cNvSpPr txBox="1">
            <a:spLocks noChangeArrowheads="1"/>
          </p:cNvSpPr>
          <p:nvPr/>
        </p:nvSpPr>
        <p:spPr bwMode="auto">
          <a:xfrm>
            <a:off x="3833813" y="6143625"/>
            <a:ext cx="5310187" cy="369888"/>
          </a:xfrm>
          <a:prstGeom prst="rect">
            <a:avLst/>
          </a:prstGeom>
          <a:noFill/>
          <a:ln w="9525">
            <a:noFill/>
            <a:miter lim="800000"/>
            <a:headEnd/>
            <a:tailEnd/>
          </a:ln>
        </p:spPr>
        <p:txBody>
          <a:bodyPr wrap="none">
            <a:spAutoFit/>
          </a:bodyPr>
          <a:lstStyle/>
          <a:p>
            <a:r>
              <a:rPr lang="en-GB">
                <a:latin typeface="Lucida Sans Unicode" pitchFamily="34" charset="0"/>
              </a:rPr>
              <a:t>Source: </a:t>
            </a:r>
            <a:r>
              <a:rPr lang="en-GB" i="1">
                <a:latin typeface="Lucida Sans Unicode" pitchFamily="34" charset="0"/>
              </a:rPr>
              <a:t>Beardwell and Claydon (</a:t>
            </a:r>
            <a:r>
              <a:rPr lang="en-GB">
                <a:latin typeface="Lucida Sans Unicode" pitchFamily="34" charset="0"/>
              </a:rPr>
              <a:t>2007: p, 195)</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r>
              <a:rPr lang="en-GB" smtClean="0"/>
              <a:t>There is a huge variety of tools to choose from and one size does not fit all</a:t>
            </a:r>
          </a:p>
          <a:p>
            <a:pPr eaLnBrk="1" hangingPunct="1"/>
            <a:r>
              <a:rPr lang="en-GB" smtClean="0"/>
              <a:t>Validity of tools used to recruit and select talent is a fundamental concern</a:t>
            </a:r>
          </a:p>
          <a:p>
            <a:pPr eaLnBrk="1" hangingPunct="1"/>
            <a:r>
              <a:rPr lang="en-GB" smtClean="0"/>
              <a:t>The entire recruitment process should be free from discriminatory practices</a:t>
            </a:r>
          </a:p>
          <a:p>
            <a:pPr eaLnBrk="1" hangingPunct="1"/>
            <a:r>
              <a:rPr lang="en-GB" smtClean="0"/>
              <a:t>More creative strategies tend to be more successful in a tight labour market</a:t>
            </a:r>
          </a:p>
        </p:txBody>
      </p:sp>
      <p:sp>
        <p:nvSpPr>
          <p:cNvPr id="3" name="Title 2"/>
          <p:cNvSpPr>
            <a:spLocks noGrp="1"/>
          </p:cNvSpPr>
          <p:nvPr>
            <p:ph type="title"/>
          </p:nvPr>
        </p:nvSpPr>
        <p:spPr/>
        <p:txBody>
          <a:bodyPr/>
          <a:lstStyle/>
          <a:p>
            <a:pPr eaLnBrk="1" fontAlgn="auto" hangingPunct="1">
              <a:spcAft>
                <a:spcPts val="0"/>
              </a:spcAft>
              <a:defRPr/>
            </a:pPr>
            <a:r>
              <a:rPr lang="en-GB" dirty="0" smtClean="0"/>
              <a:t>Key Points to remember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192</TotalTime>
  <Words>3498</Words>
  <Application>Microsoft Office PowerPoint</Application>
  <PresentationFormat>On-screen Show (4:3)</PresentationFormat>
  <Paragraphs>605</Paragraphs>
  <Slides>65</Slides>
  <Notes>34</Notes>
  <HiddenSlides>8</HiddenSlides>
  <MMClips>0</MMClip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Concourse</vt:lpstr>
      <vt:lpstr>Employer of choice  Recruitment and Selection</vt:lpstr>
      <vt:lpstr>Recap on last week....</vt:lpstr>
      <vt:lpstr>Employer Branding  - Measuring Return on Investment</vt:lpstr>
      <vt:lpstr>Human resources measures and corresponding indicators of success employer brand success</vt:lpstr>
      <vt:lpstr>Benefits of branding</vt:lpstr>
      <vt:lpstr>Benefits of effective employer branding</vt:lpstr>
      <vt:lpstr>This week....</vt:lpstr>
      <vt:lpstr>Learning outcomes</vt:lpstr>
      <vt:lpstr>‘What do we mean by the term Employer of Choice’</vt:lpstr>
      <vt:lpstr>    Best Companies to work for</vt:lpstr>
      <vt:lpstr>Becoming an employer of choice</vt:lpstr>
      <vt:lpstr>The Times Top 100  Dimensions measured</vt:lpstr>
      <vt:lpstr>The Times Top 100 (Continued)</vt:lpstr>
      <vt:lpstr>Top 11 Best Companies to work for  2011</vt:lpstr>
      <vt:lpstr>Slide 15</vt:lpstr>
      <vt:lpstr>Recruitment &amp; Selection</vt:lpstr>
      <vt:lpstr>Consider....</vt:lpstr>
      <vt:lpstr>People Resourcing Strategy</vt:lpstr>
      <vt:lpstr>Factors to consider when recruiting</vt:lpstr>
      <vt:lpstr>Establishing  people requirements</vt:lpstr>
      <vt:lpstr>Job descriptions </vt:lpstr>
      <vt:lpstr>Slide 22</vt:lpstr>
      <vt:lpstr>Slide 23</vt:lpstr>
      <vt:lpstr>Competency Frameworks</vt:lpstr>
      <vt:lpstr>2.  Competency-based Frameworks (modern) approach </vt:lpstr>
      <vt:lpstr>CIPD Research – most commonly used in competency frameworks</vt:lpstr>
      <vt:lpstr>How many different methods can you identify to generate candidates for a role?</vt:lpstr>
      <vt:lpstr>Consider........</vt:lpstr>
      <vt:lpstr>Internal recruitment </vt:lpstr>
      <vt:lpstr>Internal recruitment</vt:lpstr>
      <vt:lpstr>Recruitment adverts </vt:lpstr>
      <vt:lpstr>What information would you expect to see in an advert for a vacancy?</vt:lpstr>
      <vt:lpstr>Internet Recruitment</vt:lpstr>
      <vt:lpstr>The use of external agents  </vt:lpstr>
      <vt:lpstr>Links with schools  &amp; universities </vt:lpstr>
      <vt:lpstr>Activity</vt:lpstr>
      <vt:lpstr>Summary – key points</vt:lpstr>
      <vt:lpstr>Selection Techniques</vt:lpstr>
      <vt:lpstr>Classic Trio</vt:lpstr>
      <vt:lpstr>   Application forms  Why are they favoured over CV’s by some organisations?  </vt:lpstr>
      <vt:lpstr>The interview process?  What are the employers objectives? </vt:lpstr>
      <vt:lpstr>Concerns with Interviews  </vt:lpstr>
      <vt:lpstr>Different types of interview</vt:lpstr>
      <vt:lpstr>Types of Interview Questions</vt:lpstr>
      <vt:lpstr>Predictive Accuracy of Selection Methods</vt:lpstr>
      <vt:lpstr>Predictive Accuracy of Selection Methods</vt:lpstr>
      <vt:lpstr>Top 10 selection methods</vt:lpstr>
      <vt:lpstr>Slide 48</vt:lpstr>
      <vt:lpstr>Shortlisting - What would a systematic approach include?</vt:lpstr>
      <vt:lpstr>Measuring the extent to which a candidate meets the requirements</vt:lpstr>
      <vt:lpstr>On -line Sifting Tools</vt:lpstr>
      <vt:lpstr>Employment references – what are the dangers? </vt:lpstr>
      <vt:lpstr>Reference Gathering – best practice approaches</vt:lpstr>
      <vt:lpstr>Criminal Record Checks</vt:lpstr>
      <vt:lpstr>Activity </vt:lpstr>
      <vt:lpstr>Minimising indirect discrimination</vt:lpstr>
      <vt:lpstr>Succession Planning – what does it mean?</vt:lpstr>
      <vt:lpstr>IRS Report – how common is succession planning?</vt:lpstr>
      <vt:lpstr>What does it involve? 5 Key Stages</vt:lpstr>
      <vt:lpstr>Britvic Soft Drinks</vt:lpstr>
      <vt:lpstr>Succession Planning</vt:lpstr>
      <vt:lpstr>Contemporary Themes</vt:lpstr>
      <vt:lpstr>Accountability and ownership</vt:lpstr>
      <vt:lpstr>Kochan and Barocci’s model of recruitment, selection and staffing</vt:lpstr>
      <vt:lpstr>Key Points to remember</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Samantha Morgan</cp:lastModifiedBy>
  <cp:revision>20</cp:revision>
  <dcterms:created xsi:type="dcterms:W3CDTF">2012-02-07T14:59:27Z</dcterms:created>
  <dcterms:modified xsi:type="dcterms:W3CDTF">2012-02-09T08:27:10Z</dcterms:modified>
</cp:coreProperties>
</file>