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x="18288000" cy="10287000"/>
  <p:notesSz cx="6858000" cy="9144000"/>
  <p:embeddedFontLst>
    <p:embeddedFont>
      <p:font typeface="Open Sans Bold" charset="1" panose="00000000000000000000"/>
      <p:regular r:id="rId22"/>
    </p:embeddedFont>
    <p:embeddedFont>
      <p:font typeface="Poppins Bold" charset="1" panose="00000800000000000000"/>
      <p:regular r:id="rId23"/>
    </p:embeddedFont>
    <p:embeddedFont>
      <p:font typeface="Open Sans" charset="1" panose="0000000000000000000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8.png" Type="http://schemas.openxmlformats.org/officeDocument/2006/relationships/image"/><Relationship Id="rId5" Target="../media/image9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png" Type="http://schemas.openxmlformats.org/officeDocument/2006/relationships/image"/><Relationship Id="rId4" Target="../media/image1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Relationship Id="rId4" Target="../media/image15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jpeg" Type="http://schemas.openxmlformats.org/officeDocument/2006/relationships/image"/><Relationship Id="rId3" Target="../media/image11.png" Type="http://schemas.openxmlformats.org/officeDocument/2006/relationships/image"/><Relationship Id="rId4" Target="../media/image12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Relationship Id="rId3" Target="../media/image18.sv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png" Type="http://schemas.openxmlformats.org/officeDocument/2006/relationships/image"/><Relationship Id="rId3" Target="../media/image22.svg" Type="http://schemas.openxmlformats.org/officeDocument/2006/relationships/image"/><Relationship Id="rId4" Target="../media/image23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6.png" Type="http://schemas.openxmlformats.org/officeDocument/2006/relationships/image"/><Relationship Id="rId5" Target="../media/image7.svg" Type="http://schemas.openxmlformats.org/officeDocument/2006/relationships/image"/><Relationship Id="rId6" Target="../media/image27.png" Type="http://schemas.openxmlformats.org/officeDocument/2006/relationships/image"/><Relationship Id="rId7" Target="../media/image28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1.png" Type="http://schemas.openxmlformats.org/officeDocument/2006/relationships/image"/><Relationship Id="rId3" Target="../media/image32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3.png" Type="http://schemas.openxmlformats.org/officeDocument/2006/relationships/image"/><Relationship Id="rId3" Target="../media/image8.png" Type="http://schemas.openxmlformats.org/officeDocument/2006/relationships/image"/><Relationship Id="rId4" Target="../media/image9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4.png" Type="http://schemas.openxmlformats.org/officeDocument/2006/relationships/image"/><Relationship Id="rId3" Target="../media/image35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32642" y="0"/>
            <a:ext cx="5272088" cy="10287000"/>
          </a:xfrm>
          <a:custGeom>
            <a:avLst/>
            <a:gdLst/>
            <a:ahLst/>
            <a:cxnLst/>
            <a:rect r="r" b="b" t="t" l="l"/>
            <a:pathLst>
              <a:path h="10287000" w="5272088">
                <a:moveTo>
                  <a:pt x="0" y="0"/>
                </a:moveTo>
                <a:lnTo>
                  <a:pt x="5272087" y="0"/>
                </a:lnTo>
                <a:lnTo>
                  <a:pt x="527208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1" r="0" b="-1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6452590" y="144494"/>
            <a:ext cx="1613421" cy="1042673"/>
          </a:xfrm>
          <a:custGeom>
            <a:avLst/>
            <a:gdLst/>
            <a:ahLst/>
            <a:cxnLst/>
            <a:rect r="r" b="b" t="t" l="l"/>
            <a:pathLst>
              <a:path h="1042673" w="1613421">
                <a:moveTo>
                  <a:pt x="0" y="0"/>
                </a:moveTo>
                <a:lnTo>
                  <a:pt x="1613420" y="0"/>
                </a:lnTo>
                <a:lnTo>
                  <a:pt x="1613420" y="1042673"/>
                </a:lnTo>
                <a:lnTo>
                  <a:pt x="0" y="10426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-63" r="0" b="-62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6240882" y="7170280"/>
            <a:ext cx="9955197" cy="2837231"/>
            <a:chOff x="0" y="0"/>
            <a:chExt cx="13273596" cy="3782974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3273660" cy="3782949"/>
            </a:xfrm>
            <a:custGeom>
              <a:avLst/>
              <a:gdLst/>
              <a:ahLst/>
              <a:cxnLst/>
              <a:rect r="r" b="b" t="t" l="l"/>
              <a:pathLst>
                <a:path h="3782949" w="13273660">
                  <a:moveTo>
                    <a:pt x="0" y="0"/>
                  </a:moveTo>
                  <a:lnTo>
                    <a:pt x="13273660" y="0"/>
                  </a:lnTo>
                  <a:lnTo>
                    <a:pt x="13273660" y="3782949"/>
                  </a:lnTo>
                  <a:lnTo>
                    <a:pt x="0" y="37829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09" t="0" r="-109" b="0"/>
              </a:stretch>
            </a:blipFill>
          </p:spPr>
        </p:sp>
      </p:grpSp>
      <p:sp>
        <p:nvSpPr>
          <p:cNvPr name="TextBox 6" id="6"/>
          <p:cNvSpPr txBox="true"/>
          <p:nvPr/>
        </p:nvSpPr>
        <p:spPr>
          <a:xfrm rot="0">
            <a:off x="4792056" y="5896069"/>
            <a:ext cx="13273954" cy="1082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94"/>
              </a:lnSpc>
            </a:pPr>
            <a:r>
              <a:rPr lang="en-US" sz="3137" b="true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Module: Developing and Managing Individuals and Teams [LCLM5002]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5239445" y="1821878"/>
            <a:ext cx="12579391" cy="12902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1"/>
              </a:lnSpc>
            </a:pPr>
            <a:r>
              <a:rPr lang="en-US" b="true" sz="5308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Recruitment and Development of a Retail Store Supervisor at Tesco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792056" y="3490689"/>
            <a:ext cx="11840689" cy="24625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18"/>
              </a:lnSpc>
            </a:pPr>
            <a:r>
              <a:rPr lang="en-US" sz="2799" b="true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Name: wellington de Souza Oliveira Pasquinelli</a:t>
            </a:r>
          </a:p>
          <a:p>
            <a:pPr algn="ctr">
              <a:lnSpc>
                <a:spcPts val="3918"/>
              </a:lnSpc>
            </a:pPr>
            <a:r>
              <a:rPr lang="en-US" sz="2799" b="true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</a:t>
            </a:r>
            <a:r>
              <a:rPr lang="en-US" sz="2799" b="true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Student number: 2416921</a:t>
            </a:r>
          </a:p>
          <a:p>
            <a:pPr algn="ctr">
              <a:lnSpc>
                <a:spcPts val="3918"/>
              </a:lnSpc>
            </a:pPr>
            <a:r>
              <a:rPr lang="en-US" sz="2799" b="true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Group: 2 level 5 (BA.LMS)</a:t>
            </a:r>
          </a:p>
          <a:p>
            <a:pPr algn="ctr">
              <a:lnSpc>
                <a:spcPts val="3918"/>
              </a:lnSpc>
            </a:pPr>
            <a:r>
              <a:rPr lang="en-US" sz="2799" b="true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Lecture: Faizu Edu</a:t>
            </a:r>
          </a:p>
          <a:p>
            <a:pPr algn="ctr">
              <a:lnSpc>
                <a:spcPts val="3919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334933" y="0"/>
            <a:ext cx="7618133" cy="2199732"/>
          </a:xfrm>
          <a:custGeom>
            <a:avLst/>
            <a:gdLst/>
            <a:ahLst/>
            <a:cxnLst/>
            <a:rect r="r" b="b" t="t" l="l"/>
            <a:pathLst>
              <a:path h="2199732" w="7618133">
                <a:moveTo>
                  <a:pt x="0" y="0"/>
                </a:moveTo>
                <a:lnTo>
                  <a:pt x="7618134" y="0"/>
                </a:lnTo>
                <a:lnTo>
                  <a:pt x="7618134" y="2199732"/>
                </a:lnTo>
                <a:lnTo>
                  <a:pt x="0" y="21997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216" r="0" b="-216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true" rot="0">
            <a:off x="0" y="0"/>
            <a:ext cx="4205573" cy="3485369"/>
          </a:xfrm>
          <a:custGeom>
            <a:avLst/>
            <a:gdLst/>
            <a:ahLst/>
            <a:cxnLst/>
            <a:rect r="r" b="b" t="t" l="l"/>
            <a:pathLst>
              <a:path h="3485369" w="4205573">
                <a:moveTo>
                  <a:pt x="0" y="3485369"/>
                </a:moveTo>
                <a:lnTo>
                  <a:pt x="4205573" y="3485369"/>
                </a:lnTo>
                <a:lnTo>
                  <a:pt x="4205573" y="0"/>
                </a:lnTo>
                <a:lnTo>
                  <a:pt x="0" y="0"/>
                </a:lnTo>
                <a:lnTo>
                  <a:pt x="0" y="3485369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41" t="0" r="-42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4911938" y="2230041"/>
            <a:ext cx="8792089" cy="10535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78"/>
              </a:lnSpc>
            </a:pPr>
            <a:r>
              <a:rPr lang="en-US" b="true" sz="5055">
                <a:solidFill>
                  <a:srgbClr val="FFDE59"/>
                </a:solidFill>
                <a:latin typeface="Poppins Bold"/>
                <a:ea typeface="Poppins Bold"/>
                <a:cs typeface="Poppins Bold"/>
                <a:sym typeface="Poppins Bold"/>
              </a:rPr>
              <a:t>Table of content</a:t>
            </a:r>
          </a:p>
        </p:txBody>
      </p:sp>
      <p:sp>
        <p:nvSpPr>
          <p:cNvPr name="Freeform 5" id="5"/>
          <p:cNvSpPr/>
          <p:nvPr/>
        </p:nvSpPr>
        <p:spPr>
          <a:xfrm flipH="true" flipV="true" rot="0">
            <a:off x="14082427" y="0"/>
            <a:ext cx="4205573" cy="3485369"/>
          </a:xfrm>
          <a:custGeom>
            <a:avLst/>
            <a:gdLst/>
            <a:ahLst/>
            <a:cxnLst/>
            <a:rect r="r" b="b" t="t" l="l"/>
            <a:pathLst>
              <a:path h="3485369" w="4205573">
                <a:moveTo>
                  <a:pt x="4205573" y="3485369"/>
                </a:moveTo>
                <a:lnTo>
                  <a:pt x="0" y="3485369"/>
                </a:lnTo>
                <a:lnTo>
                  <a:pt x="0" y="0"/>
                </a:lnTo>
                <a:lnTo>
                  <a:pt x="4205573" y="0"/>
                </a:lnTo>
                <a:lnTo>
                  <a:pt x="4205573" y="3485369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41" t="0" r="-42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885998" y="3654600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Introduction to Tesco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8113109" y="3342494"/>
            <a:ext cx="1063581" cy="1048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01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885998" y="4709198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Importance of Recruitment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8113109" y="4397092"/>
            <a:ext cx="1063581" cy="1048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02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885998" y="5763787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Job Analysis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113109" y="5451681"/>
            <a:ext cx="1063581" cy="1048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03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885998" y="6818386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Job Description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8113109" y="6506280"/>
            <a:ext cx="1063581" cy="1048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04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0828363" y="3654600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Learning &amp; Development Needs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471965" y="3342494"/>
            <a:ext cx="1063581" cy="1048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07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828363" y="4709198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Behaviourist Learning Theory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471965" y="4397092"/>
            <a:ext cx="1063581" cy="1048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08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0828363" y="5763787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Cognitivist Learning Theory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9471965" y="5451681"/>
            <a:ext cx="1063581" cy="1048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09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0828363" y="6818386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Experiential Learning Theory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9471965" y="6506280"/>
            <a:ext cx="1063581" cy="1048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10</a:t>
            </a:r>
          </a:p>
        </p:txBody>
      </p:sp>
      <p:grpSp>
        <p:nvGrpSpPr>
          <p:cNvPr name="Group 22" id="22"/>
          <p:cNvGrpSpPr/>
          <p:nvPr/>
        </p:nvGrpSpPr>
        <p:grpSpPr>
          <a:xfrm rot="0">
            <a:off x="9307982" y="3667125"/>
            <a:ext cx="19050" cy="5917673"/>
            <a:chOff x="0" y="0"/>
            <a:chExt cx="25400" cy="7890231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16891"/>
              <a:ext cx="33909" cy="7864856"/>
            </a:xfrm>
            <a:custGeom>
              <a:avLst/>
              <a:gdLst/>
              <a:ahLst/>
              <a:cxnLst/>
              <a:rect r="r" b="b" t="t" l="l"/>
              <a:pathLst>
                <a:path h="7864856" w="33909">
                  <a:moveTo>
                    <a:pt x="33909" y="0"/>
                  </a:moveTo>
                  <a:lnTo>
                    <a:pt x="33909" y="7864856"/>
                  </a:lnTo>
                  <a:lnTo>
                    <a:pt x="0" y="78648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</p:sp>
      </p:grpSp>
      <p:sp>
        <p:nvSpPr>
          <p:cNvPr name="TextBox 24" id="24"/>
          <p:cNvSpPr txBox="true"/>
          <p:nvPr/>
        </p:nvSpPr>
        <p:spPr>
          <a:xfrm rot="0">
            <a:off x="1866948" y="7828664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Person Specification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8094059" y="7516568"/>
            <a:ext cx="1063581" cy="1048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05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809313" y="7828664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Training and Development Plan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9452915" y="7516568"/>
            <a:ext cx="1063581" cy="1048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11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1847898" y="8838952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Recruitment Process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8075009" y="8526847"/>
            <a:ext cx="1063581" cy="1048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06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790263" y="8838952"/>
            <a:ext cx="5901595" cy="5242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Conclusion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9433865" y="8526847"/>
            <a:ext cx="1063581" cy="10484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39"/>
              </a:lnSpc>
            </a:pPr>
            <a:r>
              <a:rPr lang="en-US" sz="55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12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15665" y="0"/>
            <a:ext cx="8045996" cy="10287000"/>
            <a:chOff x="0" y="0"/>
            <a:chExt cx="10727995" cy="13716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727944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0727944">
                  <a:moveTo>
                    <a:pt x="0" y="0"/>
                  </a:moveTo>
                  <a:lnTo>
                    <a:pt x="10727944" y="0"/>
                  </a:lnTo>
                  <a:lnTo>
                    <a:pt x="10727944" y="13716000"/>
                  </a:lnTo>
                  <a:lnTo>
                    <a:pt x="0" y="13716000"/>
                  </a:lnTo>
                  <a:close/>
                </a:path>
              </a:pathLst>
            </a:custGeom>
            <a:blipFill>
              <a:blip r:embed="rId2"/>
              <a:stretch>
                <a:fillRect l="-29788" t="0" r="-29789" b="0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true" flipV="true" rot="0">
            <a:off x="12052954" y="0"/>
            <a:ext cx="6235046" cy="3359134"/>
          </a:xfrm>
          <a:custGeom>
            <a:avLst/>
            <a:gdLst/>
            <a:ahLst/>
            <a:cxnLst/>
            <a:rect r="r" b="b" t="t" l="l"/>
            <a:pathLst>
              <a:path h="3359134" w="6235046">
                <a:moveTo>
                  <a:pt x="6235046" y="3359134"/>
                </a:moveTo>
                <a:lnTo>
                  <a:pt x="0" y="3359134"/>
                </a:lnTo>
                <a:lnTo>
                  <a:pt x="0" y="0"/>
                </a:lnTo>
                <a:lnTo>
                  <a:pt x="6235046" y="0"/>
                </a:lnTo>
                <a:lnTo>
                  <a:pt x="6235046" y="3359134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-16" r="0" b="-16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385327" y="2527249"/>
            <a:ext cx="5621255" cy="831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8"/>
              </a:lnSpc>
            </a:pPr>
            <a:r>
              <a:rPr lang="en-US" b="true" sz="39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 to Tesco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8412613" y="3707892"/>
            <a:ext cx="9566672" cy="61761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94017" indent="-164672" lvl="2">
              <a:lnSpc>
                <a:spcPts val="3457"/>
              </a:lnSpc>
              <a:buFont typeface="Arial"/>
              <a:buChar char="⚬"/>
            </a:pPr>
            <a:r>
              <a:rPr lang="en-US" sz="2161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Tesco is a major retail firm in United Kingdom with supermarkets, hypermarkets and convenience stores spread within the country.</a:t>
            </a:r>
          </a:p>
          <a:p>
            <a:pPr algn="just" marL="494017" indent="-164672" lvl="2">
              <a:lnSpc>
                <a:spcPts val="3457"/>
              </a:lnSpc>
            </a:pPr>
          </a:p>
          <a:p>
            <a:pPr algn="just" marL="494017" indent="-164672" lvl="2">
              <a:lnSpc>
                <a:spcPts val="3457"/>
              </a:lnSpc>
              <a:buFont typeface="Arial"/>
              <a:buChar char="⚬"/>
            </a:pPr>
            <a:r>
              <a:rPr lang="en-US" sz="2161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The company was established in 1919, and it has grown to be operating in various global markets.</a:t>
            </a:r>
          </a:p>
          <a:p>
            <a:pPr algn="just" marL="494017" indent="-164672" lvl="2">
              <a:lnSpc>
                <a:spcPts val="3457"/>
              </a:lnSpc>
            </a:pPr>
          </a:p>
          <a:p>
            <a:pPr algn="just" marL="494017" indent="-164672" lvl="2">
              <a:lnSpc>
                <a:spcPts val="3457"/>
              </a:lnSpc>
              <a:buFont typeface="Arial"/>
              <a:buChar char="⚬"/>
            </a:pPr>
            <a:r>
              <a:rPr lang="en-US" sz="2161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Tesco has a workforce of over 300,000 people across the world with millions of clients being served in a weekly basis.</a:t>
            </a:r>
          </a:p>
          <a:p>
            <a:pPr algn="just" marL="494017" indent="-164672" lvl="2">
              <a:lnSpc>
                <a:spcPts val="3457"/>
              </a:lnSpc>
            </a:pPr>
          </a:p>
          <a:p>
            <a:pPr algn="just" marL="494017" indent="-164672" lvl="2">
              <a:lnSpc>
                <a:spcPts val="3457"/>
              </a:lnSpc>
              <a:buFont typeface="Arial"/>
              <a:buChar char="⚬"/>
            </a:pPr>
            <a:r>
              <a:rPr lang="en-US" sz="2161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The organisation pays much attention to customer satisfaction, efficiency in operations and employee development.</a:t>
            </a:r>
          </a:p>
          <a:p>
            <a:pPr algn="just" marL="494017" indent="-164672" lvl="2">
              <a:lnSpc>
                <a:spcPts val="3457"/>
              </a:lnSpc>
            </a:pPr>
          </a:p>
          <a:p>
            <a:pPr algn="just" marL="494017" indent="-164672" lvl="2">
              <a:lnSpc>
                <a:spcPts val="3457"/>
              </a:lnSpc>
              <a:buFont typeface="Arial"/>
              <a:buChar char="⚬"/>
            </a:pPr>
            <a:r>
              <a:rPr lang="en-US" sz="2161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Tesco has been able to retain high level of service and competitiveness through effective recruitment and employee training.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-112271"/>
            <a:ext cx="4380166" cy="10399271"/>
          </a:xfrm>
          <a:custGeom>
            <a:avLst/>
            <a:gdLst/>
            <a:ahLst/>
            <a:cxnLst/>
            <a:rect r="r" b="b" t="t" l="l"/>
            <a:pathLst>
              <a:path h="10399271" w="4380166">
                <a:moveTo>
                  <a:pt x="0" y="0"/>
                </a:moveTo>
                <a:lnTo>
                  <a:pt x="4380166" y="0"/>
                </a:lnTo>
                <a:lnTo>
                  <a:pt x="4380166" y="10399271"/>
                </a:lnTo>
                <a:lnTo>
                  <a:pt x="0" y="103992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1028700"/>
            <a:ext cx="6702943" cy="8229600"/>
            <a:chOff x="0" y="0"/>
            <a:chExt cx="8937257" cy="1097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937244" cy="10972800"/>
            </a:xfrm>
            <a:custGeom>
              <a:avLst/>
              <a:gdLst/>
              <a:ahLst/>
              <a:cxnLst/>
              <a:rect r="r" b="b" t="t" l="l"/>
              <a:pathLst>
                <a:path h="10972800" w="8937244">
                  <a:moveTo>
                    <a:pt x="0" y="0"/>
                  </a:moveTo>
                  <a:lnTo>
                    <a:pt x="8937244" y="0"/>
                  </a:lnTo>
                  <a:lnTo>
                    <a:pt x="8937244" y="10972800"/>
                  </a:lnTo>
                  <a:lnTo>
                    <a:pt x="0" y="10972800"/>
                  </a:lnTo>
                  <a:close/>
                </a:path>
              </a:pathLst>
            </a:custGeom>
            <a:blipFill>
              <a:blip r:embed="rId4"/>
              <a:stretch>
                <a:fillRect l="-11388" t="0" r="-11388" b="0"/>
              </a:stretch>
            </a:blipFill>
          </p:spPr>
        </p:sp>
      </p:grpSp>
      <p:sp>
        <p:nvSpPr>
          <p:cNvPr name="TextBox 5" id="5"/>
          <p:cNvSpPr txBox="true"/>
          <p:nvPr/>
        </p:nvSpPr>
        <p:spPr>
          <a:xfrm rot="0">
            <a:off x="8114586" y="800100"/>
            <a:ext cx="10014518" cy="1422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8"/>
              </a:lnSpc>
            </a:pPr>
            <a:r>
              <a:rPr lang="en-US" b="true" sz="39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Importance of Recruiting the Right Employee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8445332" y="2618108"/>
            <a:ext cx="9072763" cy="61932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Recruitment is a critical HR process that makes organisations recruit people possessing the necessary skills, knowledge and attitudes.</a:t>
            </a: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Recruiting the right employee enhances productivity of the team, teamwork and general performance at the workplace (Masters et al., 2025).</a:t>
            </a: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An organised recruitment strategy will decrease the turnover of employees and will reduce the rehiring and retraining expenses.</a:t>
            </a: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The choice of appropriate staff members enables organisations to ensure stable service levels and operational effectiveness (Bonetti et al., 2023).</a:t>
            </a: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At Tesco, an efficient Store Supervisor is instrumental in organising the people and running the day-to-day activities in the store.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6429832" cy="10287000"/>
            <a:chOff x="0" y="0"/>
            <a:chExt cx="8573110" cy="13716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573135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8573135">
                  <a:moveTo>
                    <a:pt x="0" y="0"/>
                  </a:moveTo>
                  <a:lnTo>
                    <a:pt x="8573135" y="0"/>
                  </a:lnTo>
                  <a:lnTo>
                    <a:pt x="8573135" y="13716000"/>
                  </a:lnTo>
                  <a:lnTo>
                    <a:pt x="0" y="13716000"/>
                  </a:lnTo>
                  <a:close/>
                </a:path>
              </a:pathLst>
            </a:custGeom>
            <a:blipFill>
              <a:blip r:embed="rId2"/>
              <a:stretch>
                <a:fillRect l="-69991" t="0" r="-69990" b="0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true" flipV="true" rot="0">
            <a:off x="13288089" y="0"/>
            <a:ext cx="4999911" cy="2693699"/>
          </a:xfrm>
          <a:custGeom>
            <a:avLst/>
            <a:gdLst/>
            <a:ahLst/>
            <a:cxnLst/>
            <a:rect r="r" b="b" t="t" l="l"/>
            <a:pathLst>
              <a:path h="2693699" w="4999911">
                <a:moveTo>
                  <a:pt x="4999911" y="2693699"/>
                </a:moveTo>
                <a:lnTo>
                  <a:pt x="0" y="2693699"/>
                </a:lnTo>
                <a:lnTo>
                  <a:pt x="0" y="0"/>
                </a:lnTo>
                <a:lnTo>
                  <a:pt x="4999911" y="0"/>
                </a:lnTo>
                <a:lnTo>
                  <a:pt x="4999911" y="2693699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-27" r="0" b="-27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6983158" y="2674649"/>
            <a:ext cx="10071316" cy="831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8"/>
              </a:lnSpc>
            </a:pPr>
            <a:r>
              <a:rPr lang="en-US" sz="3999" b="true">
                <a:solidFill>
                  <a:srgbClr val="2F2E2E"/>
                </a:solidFill>
                <a:latin typeface="Poppins Bold"/>
                <a:ea typeface="Poppins Bold"/>
                <a:cs typeface="Poppins Bold"/>
                <a:sym typeface="Poppins Bold"/>
              </a:rPr>
              <a:t>Job Analysis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983158" y="3769357"/>
            <a:ext cx="10987830" cy="61932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Job analysis entails a process of identifying the job duties, responsibilities and expertise that is needed in a job position.</a:t>
            </a:r>
          </a:p>
          <a:p>
            <a:pPr algn="just" marL="502798" indent="-167599" lvl="2">
              <a:lnSpc>
                <a:spcPts val="3519"/>
              </a:lnSpc>
            </a:pP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Job analysis is carried out by organisations to ensure that organisational needs are met by the recruitment decisions made (Kesavan et al., 2022).</a:t>
            </a:r>
          </a:p>
          <a:p>
            <a:pPr algn="just" marL="502798" indent="-167599" lvl="2">
              <a:lnSpc>
                <a:spcPts val="3519"/>
              </a:lnSpc>
            </a:pP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Observation, interviews with employees, work diaries and performance records are the common job analysis methods.</a:t>
            </a:r>
          </a:p>
          <a:p>
            <a:pPr algn="just" marL="502798" indent="-167599" lvl="2">
              <a:lnSpc>
                <a:spcPts val="3519"/>
              </a:lnSpc>
            </a:pP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A job analysis of a Store Supervisor in Tesco will list duties like supervising the employees and coordinating the stores (Masters et al., 2025).</a:t>
            </a:r>
          </a:p>
          <a:p>
            <a:pPr algn="just" marL="502798" indent="-167599" lvl="2">
              <a:lnSpc>
                <a:spcPts val="3519"/>
              </a:lnSpc>
            </a:pP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The process also brings to the fore vital responsibilities including inventory tracking, customer management, and sales performance-monitoring.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-144666"/>
            <a:ext cx="9644691" cy="10431666"/>
          </a:xfrm>
          <a:custGeom>
            <a:avLst/>
            <a:gdLst/>
            <a:ahLst/>
            <a:cxnLst/>
            <a:rect r="r" b="b" t="t" l="l"/>
            <a:pathLst>
              <a:path h="10431666" w="9644691">
                <a:moveTo>
                  <a:pt x="0" y="0"/>
                </a:moveTo>
                <a:lnTo>
                  <a:pt x="9644691" y="0"/>
                </a:lnTo>
                <a:lnTo>
                  <a:pt x="9644691" y="10431666"/>
                </a:lnTo>
                <a:lnTo>
                  <a:pt x="0" y="104316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true" rot="0">
            <a:off x="0" y="0"/>
            <a:ext cx="4999911" cy="2693699"/>
          </a:xfrm>
          <a:custGeom>
            <a:avLst/>
            <a:gdLst/>
            <a:ahLst/>
            <a:cxnLst/>
            <a:rect r="r" b="b" t="t" l="l"/>
            <a:pathLst>
              <a:path h="2693699" w="4999911">
                <a:moveTo>
                  <a:pt x="0" y="2693699"/>
                </a:moveTo>
                <a:lnTo>
                  <a:pt x="4999911" y="2693699"/>
                </a:lnTo>
                <a:lnTo>
                  <a:pt x="4999911" y="0"/>
                </a:lnTo>
                <a:lnTo>
                  <a:pt x="0" y="0"/>
                </a:lnTo>
                <a:lnTo>
                  <a:pt x="0" y="2693699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-27" r="0" b="-27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749570" y="2920365"/>
            <a:ext cx="8145561" cy="40463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true">
                <a:solidFill>
                  <a:srgbClr val="2F2E2E"/>
                </a:solidFill>
                <a:latin typeface="Poppins Bold"/>
                <a:ea typeface="Poppins Bold"/>
                <a:cs typeface="Poppins Bold"/>
                <a:sym typeface="Poppins Bold"/>
              </a:rPr>
              <a:t>Job Description (Retail Store Supervisor)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045817" y="87630"/>
            <a:ext cx="7946736" cy="75076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Job description entails the description of duties, responsibilities and expectations related to the specific job position (Meltzer et al., 2020).</a:t>
            </a:r>
          </a:p>
          <a:p>
            <a:pPr algn="just" marL="502798" indent="-167599" lvl="2">
              <a:lnSpc>
                <a:spcPts val="3519"/>
              </a:lnSpc>
            </a:pP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Tesco Store Supervisor will oversee the retail personnel and make sure that activities are done effectively.</a:t>
            </a:r>
          </a:p>
          <a:p>
            <a:pPr algn="just" marL="502798" indent="-167599" lvl="2">
              <a:lnSpc>
                <a:spcPts val="3519"/>
              </a:lnSpc>
            </a:pP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The position will be working to guarantee that the operations of the store are in line with the company policies and retail standards.</a:t>
            </a:r>
          </a:p>
          <a:p>
            <a:pPr algn="just" marL="502798" indent="-167599" lvl="2">
              <a:lnSpc>
                <a:spcPts val="3519"/>
              </a:lnSpc>
            </a:pP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Store Supervisors have also the role of dealing with customer complaints and making sure that there is high customer satisfaction (Dexter, 2020).</a:t>
            </a:r>
          </a:p>
          <a:p>
            <a:pPr algn="just" marL="502798" indent="-167599" lvl="2">
              <a:lnSpc>
                <a:spcPts val="3519"/>
              </a:lnSpc>
            </a:pPr>
          </a:p>
          <a:p>
            <a:pPr algn="just" marL="502798" indent="-167599" lvl="2">
              <a:lnSpc>
                <a:spcPts val="3519"/>
              </a:lnSpc>
              <a:buFont typeface="Arial"/>
              <a:buChar char="⚬"/>
            </a:pPr>
            <a:r>
              <a:rPr lang="en-US" sz="2199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They also assist the store manager to control the level of stock, sales performance and daily activities in the store.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0" y="7595235"/>
            <a:ext cx="4999911" cy="2693699"/>
          </a:xfrm>
          <a:custGeom>
            <a:avLst/>
            <a:gdLst/>
            <a:ahLst/>
            <a:cxnLst/>
            <a:rect r="r" b="b" t="t" l="l"/>
            <a:pathLst>
              <a:path h="2693699" w="4999911">
                <a:moveTo>
                  <a:pt x="0" y="0"/>
                </a:moveTo>
                <a:lnTo>
                  <a:pt x="4999911" y="0"/>
                </a:lnTo>
                <a:lnTo>
                  <a:pt x="4999911" y="2693699"/>
                </a:lnTo>
                <a:lnTo>
                  <a:pt x="0" y="26936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-27" r="0" b="-27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134475" y="1955787"/>
            <a:ext cx="8134350" cy="19050"/>
            <a:chOff x="0" y="0"/>
            <a:chExt cx="10845800" cy="254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12700" y="0"/>
              <a:ext cx="10820400" cy="25400"/>
            </a:xfrm>
            <a:custGeom>
              <a:avLst/>
              <a:gdLst/>
              <a:ahLst/>
              <a:cxnLst/>
              <a:rect r="r" b="b" t="t" l="l"/>
              <a:pathLst>
                <a:path h="25400" w="10820400">
                  <a:moveTo>
                    <a:pt x="0" y="0"/>
                  </a:moveTo>
                  <a:lnTo>
                    <a:pt x="10820400" y="0"/>
                  </a:lnTo>
                  <a:lnTo>
                    <a:pt x="10820400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0" y="-144666"/>
            <a:ext cx="9144000" cy="10431666"/>
          </a:xfrm>
          <a:custGeom>
            <a:avLst/>
            <a:gdLst/>
            <a:ahLst/>
            <a:cxnLst/>
            <a:rect r="r" b="b" t="t" l="l"/>
            <a:pathLst>
              <a:path h="10431666" w="9144000">
                <a:moveTo>
                  <a:pt x="0" y="0"/>
                </a:moveTo>
                <a:lnTo>
                  <a:pt x="9144000" y="0"/>
                </a:lnTo>
                <a:lnTo>
                  <a:pt x="9144000" y="10431666"/>
                </a:lnTo>
                <a:lnTo>
                  <a:pt x="0" y="104316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699802" y="1028700"/>
            <a:ext cx="7744387" cy="5246370"/>
            <a:chOff x="0" y="0"/>
            <a:chExt cx="10325849" cy="699516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0325862" cy="6995160"/>
            </a:xfrm>
            <a:custGeom>
              <a:avLst/>
              <a:gdLst/>
              <a:ahLst/>
              <a:cxnLst/>
              <a:rect r="r" b="b" t="t" l="l"/>
              <a:pathLst>
                <a:path h="6995160" w="10325862">
                  <a:moveTo>
                    <a:pt x="0" y="0"/>
                  </a:moveTo>
                  <a:lnTo>
                    <a:pt x="10325862" y="0"/>
                  </a:lnTo>
                  <a:lnTo>
                    <a:pt x="10325862" y="6995160"/>
                  </a:lnTo>
                  <a:lnTo>
                    <a:pt x="0" y="6995160"/>
                  </a:lnTo>
                  <a:close/>
                </a:path>
              </a:pathLst>
            </a:custGeom>
            <a:blipFill>
              <a:blip r:embed="rId4"/>
              <a:stretch>
                <a:fillRect l="0" t="-17441" r="0" b="-17441"/>
              </a:stretch>
            </a:blipFill>
          </p:spPr>
        </p:sp>
      </p:grpSp>
      <p:grpSp>
        <p:nvGrpSpPr>
          <p:cNvPr name="Group 7" id="7"/>
          <p:cNvGrpSpPr/>
          <p:nvPr/>
        </p:nvGrpSpPr>
        <p:grpSpPr>
          <a:xfrm rot="0">
            <a:off x="9134475" y="4027570"/>
            <a:ext cx="8134350" cy="19050"/>
            <a:chOff x="0" y="0"/>
            <a:chExt cx="10845800" cy="254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12700" y="0"/>
              <a:ext cx="10820400" cy="25400"/>
            </a:xfrm>
            <a:custGeom>
              <a:avLst/>
              <a:gdLst/>
              <a:ahLst/>
              <a:cxnLst/>
              <a:rect r="r" b="b" t="t" l="l"/>
              <a:pathLst>
                <a:path h="25400" w="10820400">
                  <a:moveTo>
                    <a:pt x="0" y="0"/>
                  </a:moveTo>
                  <a:lnTo>
                    <a:pt x="10820400" y="0"/>
                  </a:lnTo>
                  <a:lnTo>
                    <a:pt x="10820400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grpSp>
        <p:nvGrpSpPr>
          <p:cNvPr name="Group 9" id="9"/>
          <p:cNvGrpSpPr/>
          <p:nvPr/>
        </p:nvGrpSpPr>
        <p:grpSpPr>
          <a:xfrm rot="0">
            <a:off x="9134475" y="6099353"/>
            <a:ext cx="8134350" cy="19050"/>
            <a:chOff x="0" y="0"/>
            <a:chExt cx="10845800" cy="254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12700" y="0"/>
              <a:ext cx="10820400" cy="25400"/>
            </a:xfrm>
            <a:custGeom>
              <a:avLst/>
              <a:gdLst/>
              <a:ahLst/>
              <a:cxnLst/>
              <a:rect r="r" b="b" t="t" l="l"/>
              <a:pathLst>
                <a:path h="25400" w="10820400">
                  <a:moveTo>
                    <a:pt x="0" y="0"/>
                  </a:moveTo>
                  <a:lnTo>
                    <a:pt x="10820400" y="0"/>
                  </a:lnTo>
                  <a:lnTo>
                    <a:pt x="10820400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9134475" y="8171136"/>
            <a:ext cx="8134350" cy="19050"/>
            <a:chOff x="0" y="0"/>
            <a:chExt cx="10845800" cy="254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12700" y="0"/>
              <a:ext cx="10820400" cy="25400"/>
            </a:xfrm>
            <a:custGeom>
              <a:avLst/>
              <a:gdLst/>
              <a:ahLst/>
              <a:cxnLst/>
              <a:rect r="r" b="b" t="t" l="l"/>
              <a:pathLst>
                <a:path h="25400" w="10820400">
                  <a:moveTo>
                    <a:pt x="0" y="0"/>
                  </a:moveTo>
                  <a:lnTo>
                    <a:pt x="10820400" y="0"/>
                  </a:lnTo>
                  <a:lnTo>
                    <a:pt x="10820400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13" id="13"/>
          <p:cNvSpPr txBox="true"/>
          <p:nvPr/>
        </p:nvSpPr>
        <p:spPr>
          <a:xfrm rot="0">
            <a:off x="696611" y="7650413"/>
            <a:ext cx="7747587" cy="831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8"/>
              </a:lnSpc>
            </a:pPr>
            <a:r>
              <a:rPr lang="en-US" b="true" sz="39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Person Specification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454572" y="394706"/>
            <a:ext cx="7955690" cy="80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078"/>
              </a:lnSpc>
            </a:pPr>
            <a:r>
              <a:rPr lang="en-US" sz="2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Person specification is a list of job skills, qualifications and personal qualities needed in a job position (Woods, 2022).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454572" y="2466489"/>
            <a:ext cx="7955690" cy="80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078"/>
              </a:lnSpc>
            </a:pPr>
            <a:r>
              <a:rPr lang="en-US" sz="2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 key qualifications of Tesco Store Supervisor include high leadership skills, communication or teamwork skills.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9454572" y="4538272"/>
            <a:ext cx="7955690" cy="11917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078"/>
              </a:lnSpc>
            </a:pPr>
            <a:r>
              <a:rPr lang="en-US" sz="2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Applicants are also required to exhibit retail experience and good problem-solving skills in the workplace scenarios (Revi, 2021).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454572" y="6610055"/>
            <a:ext cx="7955690" cy="80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078"/>
              </a:lnSpc>
            </a:pPr>
            <a:r>
              <a:rPr lang="en-US" sz="2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Customer service orientation is necessary since supervisors frequently deal with customers and members of staff.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454572" y="8681837"/>
            <a:ext cx="7955690" cy="80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078"/>
              </a:lnSpc>
            </a:pPr>
            <a:r>
              <a:rPr lang="en-US" sz="2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Preferred attributes are prior supervisory experience and retail management or leadership training.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1028700"/>
            <a:ext cx="4563608" cy="8229600"/>
            <a:chOff x="0" y="0"/>
            <a:chExt cx="6084811" cy="1097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084824" cy="10972800"/>
            </a:xfrm>
            <a:custGeom>
              <a:avLst/>
              <a:gdLst/>
              <a:ahLst/>
              <a:cxnLst/>
              <a:rect r="r" b="b" t="t" l="l"/>
              <a:pathLst>
                <a:path h="10972800" w="6084824">
                  <a:moveTo>
                    <a:pt x="0" y="0"/>
                  </a:moveTo>
                  <a:lnTo>
                    <a:pt x="6084824" y="0"/>
                  </a:lnTo>
                  <a:lnTo>
                    <a:pt x="6084824" y="10972800"/>
                  </a:lnTo>
                  <a:lnTo>
                    <a:pt x="0" y="10972800"/>
                  </a:lnTo>
                  <a:close/>
                </a:path>
              </a:pathLst>
            </a:custGeom>
            <a:blipFill>
              <a:blip r:embed="rId2"/>
              <a:stretch>
                <a:fillRect l="-85272" t="0" r="-85272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6172743" y="800100"/>
            <a:ext cx="10916374" cy="831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8"/>
              </a:lnSpc>
            </a:pPr>
            <a:r>
              <a:rPr lang="en-US" sz="3999" b="true">
                <a:solidFill>
                  <a:srgbClr val="2F2E2E"/>
                </a:solidFill>
                <a:latin typeface="Poppins Bold"/>
                <a:ea typeface="Poppins Bold"/>
                <a:cs typeface="Poppins Bold"/>
                <a:sym typeface="Poppins Bold"/>
              </a:rPr>
              <a:t>Recruitment Process at Tesco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5722591" y="1800377"/>
            <a:ext cx="11816696" cy="69948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568167" indent="-189389" lvl="2">
              <a:lnSpc>
                <a:spcPts val="3977"/>
              </a:lnSpc>
              <a:buFont typeface="Arial"/>
              <a:buChar char="⚬"/>
            </a:pPr>
            <a:r>
              <a:rPr lang="en-US" sz="2485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Recruitment starts with the job analysis to determine the requirements and duties of the post (Pantano et al., 2021).</a:t>
            </a:r>
          </a:p>
          <a:p>
            <a:pPr algn="just" marL="568167" indent="-189389" lvl="2">
              <a:lnSpc>
                <a:spcPts val="3977"/>
              </a:lnSpc>
            </a:pPr>
          </a:p>
          <a:p>
            <a:pPr algn="just" marL="568167" indent="-189389" lvl="2">
              <a:lnSpc>
                <a:spcPts val="3977"/>
              </a:lnSpc>
              <a:buFont typeface="Arial"/>
              <a:buChar char="⚬"/>
            </a:pPr>
            <a:r>
              <a:rPr lang="en-US" sz="2485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HR then comes up with a job description and person specification to take the process of recruitment.</a:t>
            </a:r>
          </a:p>
          <a:p>
            <a:pPr algn="just" marL="568167" indent="-189389" lvl="2">
              <a:lnSpc>
                <a:spcPts val="3977"/>
              </a:lnSpc>
            </a:pPr>
          </a:p>
          <a:p>
            <a:pPr algn="just" marL="568167" indent="-189389" lvl="2">
              <a:lnSpc>
                <a:spcPts val="3977"/>
              </a:lnSpc>
              <a:buFont typeface="Arial"/>
              <a:buChar char="⚬"/>
            </a:pPr>
            <a:r>
              <a:rPr lang="en-US" sz="2485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The advertisement of the job vacancy is published on the Tesco careers site and other recruitment sites.</a:t>
            </a:r>
          </a:p>
          <a:p>
            <a:pPr algn="just" marL="568167" indent="-189389" lvl="2">
              <a:lnSpc>
                <a:spcPts val="3977"/>
              </a:lnSpc>
            </a:pPr>
          </a:p>
          <a:p>
            <a:pPr algn="just" marL="568167" indent="-189389" lvl="2">
              <a:lnSpc>
                <a:spcPts val="3977"/>
              </a:lnSpc>
              <a:buFont typeface="Arial"/>
              <a:buChar char="⚬"/>
            </a:pPr>
            <a:r>
              <a:rPr lang="en-US" sz="2485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Resumes are considered and short-listed candidates are called to interviews and tests (Brannen et al., 2020).</a:t>
            </a:r>
          </a:p>
          <a:p>
            <a:pPr algn="just" marL="568167" indent="-189389" lvl="2">
              <a:lnSpc>
                <a:spcPts val="3977"/>
              </a:lnSpc>
            </a:pPr>
          </a:p>
          <a:p>
            <a:pPr algn="just" marL="568167" indent="-189389" lvl="2">
              <a:lnSpc>
                <a:spcPts val="3977"/>
              </a:lnSpc>
              <a:buFont typeface="Arial"/>
              <a:buChar char="⚬"/>
            </a:pPr>
            <a:r>
              <a:rPr lang="en-US" sz="2485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Successful applicants are also subjected to reference checks before they are offered employment and undergo onboarding programmes.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-144666"/>
            <a:ext cx="7453836" cy="10431666"/>
          </a:xfrm>
          <a:custGeom>
            <a:avLst/>
            <a:gdLst/>
            <a:ahLst/>
            <a:cxnLst/>
            <a:rect r="r" b="b" t="t" l="l"/>
            <a:pathLst>
              <a:path h="10431666" w="7453836">
                <a:moveTo>
                  <a:pt x="0" y="0"/>
                </a:moveTo>
                <a:lnTo>
                  <a:pt x="7453836" y="0"/>
                </a:lnTo>
                <a:lnTo>
                  <a:pt x="7453836" y="10431666"/>
                </a:lnTo>
                <a:lnTo>
                  <a:pt x="0" y="104316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0" y="0"/>
            <a:ext cx="7453836" cy="2152298"/>
          </a:xfrm>
          <a:custGeom>
            <a:avLst/>
            <a:gdLst/>
            <a:ahLst/>
            <a:cxnLst/>
            <a:rect r="r" b="b" t="t" l="l"/>
            <a:pathLst>
              <a:path h="2152298" w="7453836">
                <a:moveTo>
                  <a:pt x="0" y="0"/>
                </a:moveTo>
                <a:lnTo>
                  <a:pt x="7453836" y="0"/>
                </a:lnTo>
                <a:lnTo>
                  <a:pt x="7453836" y="2152298"/>
                </a:lnTo>
                <a:lnTo>
                  <a:pt x="0" y="21522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-200" r="0" b="-20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516350" y="4246093"/>
            <a:ext cx="6421126" cy="1422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8"/>
              </a:lnSpc>
            </a:pPr>
            <a:r>
              <a:rPr lang="en-US" b="true" sz="39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Learning and Development Needs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7764742" y="356606"/>
            <a:ext cx="10093681" cy="93966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40582" indent="-213527" lvl="2">
              <a:lnSpc>
                <a:spcPts val="3923"/>
              </a:lnSpc>
              <a:buFont typeface="Arial"/>
              <a:buChar char="⚬"/>
            </a:pPr>
            <a:r>
              <a:rPr lang="en-US" b="true" sz="2802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Employees need training and development to undertake their roles effectively after the recruitment (Sanders et al., 2025).</a:t>
            </a:r>
          </a:p>
          <a:p>
            <a:pPr algn="just" marL="640582" indent="-213527" lvl="2">
              <a:lnSpc>
                <a:spcPts val="3923"/>
              </a:lnSpc>
            </a:pPr>
          </a:p>
          <a:p>
            <a:pPr algn="just" marL="640582" indent="-213527" lvl="2">
              <a:lnSpc>
                <a:spcPts val="3923"/>
              </a:lnSpc>
              <a:buFont typeface="Arial"/>
              <a:buChar char="⚬"/>
            </a:pPr>
            <a:r>
              <a:rPr lang="en-US" b="true" sz="2802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As a Store Supervisor at Tesco, the individual will need leadership and team management skills as the leader in order to oversee the employees effectively.</a:t>
            </a:r>
          </a:p>
          <a:p>
            <a:pPr algn="just" marL="640582" indent="-213527" lvl="2">
              <a:lnSpc>
                <a:spcPts val="3923"/>
              </a:lnSpc>
            </a:pPr>
          </a:p>
          <a:p>
            <a:pPr algn="just" marL="640582" indent="-213527" lvl="2">
              <a:lnSpc>
                <a:spcPts val="3923"/>
              </a:lnSpc>
              <a:buFont typeface="Arial"/>
              <a:buChar char="⚬"/>
            </a:pPr>
            <a:r>
              <a:rPr lang="en-US" b="true" sz="2802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Training can also be based on conflict resolution and communication skills to address the complaints of customers.</a:t>
            </a:r>
          </a:p>
          <a:p>
            <a:pPr algn="just" marL="640582" indent="-213527" lvl="2">
              <a:lnSpc>
                <a:spcPts val="3923"/>
              </a:lnSpc>
            </a:pPr>
          </a:p>
          <a:p>
            <a:pPr algn="just" marL="640582" indent="-213527" lvl="2">
              <a:lnSpc>
                <a:spcPts val="3923"/>
              </a:lnSpc>
              <a:buFont typeface="Arial"/>
              <a:buChar char="⚬"/>
            </a:pPr>
            <a:r>
              <a:rPr lang="en-US" b="true" sz="2802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Supervisors should be aware of inventory management systems and online retail technologies in shops (Bao et al., 2021).</a:t>
            </a:r>
          </a:p>
          <a:p>
            <a:pPr algn="just" marL="640582" indent="-213527" lvl="2">
              <a:lnSpc>
                <a:spcPts val="3923"/>
              </a:lnSpc>
            </a:pPr>
          </a:p>
          <a:p>
            <a:pPr algn="just" marL="640582" indent="-213527" lvl="2">
              <a:lnSpc>
                <a:spcPts val="3923"/>
              </a:lnSpc>
              <a:buFont typeface="Arial"/>
              <a:buChar char="⚬"/>
            </a:pPr>
            <a:r>
              <a:rPr lang="en-US" b="true" sz="2802">
                <a:solidFill>
                  <a:srgbClr val="2F2E2E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health and safety training is necessary to guarantee adherence to the rules of the workplace and safety of the employees and customers.</a:t>
            </a:r>
          </a:p>
        </p:txBody>
      </p:sp>
      <p:sp>
        <p:nvSpPr>
          <p:cNvPr name="Freeform 6" id="6"/>
          <p:cNvSpPr/>
          <p:nvPr/>
        </p:nvSpPr>
        <p:spPr>
          <a:xfrm flipH="false" flipV="true" rot="0">
            <a:off x="0" y="8105261"/>
            <a:ext cx="7453836" cy="2152298"/>
          </a:xfrm>
          <a:custGeom>
            <a:avLst/>
            <a:gdLst/>
            <a:ahLst/>
            <a:cxnLst/>
            <a:rect r="r" b="b" t="t" l="l"/>
            <a:pathLst>
              <a:path h="2152298" w="7453836">
                <a:moveTo>
                  <a:pt x="0" y="2152297"/>
                </a:moveTo>
                <a:lnTo>
                  <a:pt x="7453836" y="2152297"/>
                </a:lnTo>
                <a:lnTo>
                  <a:pt x="7453836" y="0"/>
                </a:lnTo>
                <a:lnTo>
                  <a:pt x="0" y="0"/>
                </a:lnTo>
                <a:lnTo>
                  <a:pt x="0" y="2152297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-200" r="0" b="-20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0" y="0"/>
            <a:ext cx="4254627" cy="4514193"/>
          </a:xfrm>
          <a:custGeom>
            <a:avLst/>
            <a:gdLst/>
            <a:ahLst/>
            <a:cxnLst/>
            <a:rect r="r" b="b" t="t" l="l"/>
            <a:pathLst>
              <a:path h="4514193" w="4254627">
                <a:moveTo>
                  <a:pt x="0" y="4514193"/>
                </a:moveTo>
                <a:lnTo>
                  <a:pt x="4254627" y="4514193"/>
                </a:lnTo>
                <a:lnTo>
                  <a:pt x="4254627" y="0"/>
                </a:lnTo>
                <a:lnTo>
                  <a:pt x="0" y="0"/>
                </a:lnTo>
                <a:lnTo>
                  <a:pt x="0" y="4514193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76" r="0" b="-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4785960"/>
            <a:ext cx="6371949" cy="15190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24"/>
              </a:lnSpc>
            </a:pPr>
            <a:r>
              <a:rPr lang="en-US" b="true" sz="3945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Behaviourist Learning Theory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8297818" y="2118370"/>
            <a:ext cx="9369047" cy="20526"/>
            <a:chOff x="0" y="0"/>
            <a:chExt cx="12492063" cy="27368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18288" y="0"/>
              <a:ext cx="12464669" cy="36449"/>
            </a:xfrm>
            <a:custGeom>
              <a:avLst/>
              <a:gdLst/>
              <a:ahLst/>
              <a:cxnLst/>
              <a:rect r="r" b="b" t="t" l="l"/>
              <a:pathLst>
                <a:path h="36449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36449"/>
                  </a:lnTo>
                  <a:lnTo>
                    <a:pt x="0" y="36449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6" id="6"/>
          <p:cNvSpPr txBox="true"/>
          <p:nvPr/>
        </p:nvSpPr>
        <p:spPr>
          <a:xfrm rot="0">
            <a:off x="8308086" y="293903"/>
            <a:ext cx="9348521" cy="14459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According to Behaviourist learning theory, reinforcement, repetition and observable behaviour are the means through which learning takes place.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8297818" y="4193143"/>
            <a:ext cx="9369047" cy="20526"/>
            <a:chOff x="0" y="0"/>
            <a:chExt cx="12492063" cy="2736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18288" y="0"/>
              <a:ext cx="12464669" cy="36449"/>
            </a:xfrm>
            <a:custGeom>
              <a:avLst/>
              <a:gdLst/>
              <a:ahLst/>
              <a:cxnLst/>
              <a:rect r="r" b="b" t="t" l="l"/>
              <a:pathLst>
                <a:path h="36449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36449"/>
                  </a:lnTo>
                  <a:lnTo>
                    <a:pt x="0" y="36449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9" id="9"/>
          <p:cNvSpPr txBox="true"/>
          <p:nvPr/>
        </p:nvSpPr>
        <p:spPr>
          <a:xfrm rot="0">
            <a:off x="8308086" y="2368677"/>
            <a:ext cx="9348521" cy="14459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 employees in the workplace grow by having skills which are rewarded and reinforced once they are positive in nature (Kesavan et al., 2022).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8297818" y="6076702"/>
            <a:ext cx="9369047" cy="20526"/>
            <a:chOff x="0" y="0"/>
            <a:chExt cx="12492063" cy="27368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8288" y="0"/>
              <a:ext cx="12464669" cy="36449"/>
            </a:xfrm>
            <a:custGeom>
              <a:avLst/>
              <a:gdLst/>
              <a:ahLst/>
              <a:cxnLst/>
              <a:rect r="r" b="b" t="t" l="l"/>
              <a:pathLst>
                <a:path h="36449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36449"/>
                  </a:lnTo>
                  <a:lnTo>
                    <a:pt x="0" y="36449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8308086" y="4487647"/>
            <a:ext cx="9348521" cy="9738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Tesco can use behaviourist learning as an on-the-job training and effective performance feedback.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8297818" y="8193815"/>
            <a:ext cx="9369047" cy="20526"/>
            <a:chOff x="0" y="0"/>
            <a:chExt cx="12492063" cy="27368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18288" y="0"/>
              <a:ext cx="12464669" cy="36449"/>
            </a:xfrm>
            <a:custGeom>
              <a:avLst/>
              <a:gdLst/>
              <a:ahLst/>
              <a:cxnLst/>
              <a:rect r="r" b="b" t="t" l="l"/>
              <a:pathLst>
                <a:path h="36449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36449"/>
                  </a:lnTo>
                  <a:lnTo>
                    <a:pt x="0" y="36449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15" id="15"/>
          <p:cNvSpPr txBox="true"/>
          <p:nvPr/>
        </p:nvSpPr>
        <p:spPr>
          <a:xfrm rot="0">
            <a:off x="8308086" y="6327000"/>
            <a:ext cx="9348521" cy="14459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Performance incentives and reward systems encourage supervisors to ensure that they have high work standards (Masters et al., 2025).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8308086" y="8680199"/>
            <a:ext cx="9348521" cy="9738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As an example, supervisors who meet store goals can be rewarded with recognition, bonuses or career promotion.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0" y="0"/>
            <a:ext cx="4254627" cy="4514193"/>
          </a:xfrm>
          <a:custGeom>
            <a:avLst/>
            <a:gdLst/>
            <a:ahLst/>
            <a:cxnLst/>
            <a:rect r="r" b="b" t="t" l="l"/>
            <a:pathLst>
              <a:path h="4514193" w="4254627">
                <a:moveTo>
                  <a:pt x="0" y="4514193"/>
                </a:moveTo>
                <a:lnTo>
                  <a:pt x="4254627" y="4514193"/>
                </a:lnTo>
                <a:lnTo>
                  <a:pt x="4254627" y="0"/>
                </a:lnTo>
                <a:lnTo>
                  <a:pt x="0" y="0"/>
                </a:lnTo>
                <a:lnTo>
                  <a:pt x="0" y="4514193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76" r="0" b="-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4785960"/>
            <a:ext cx="6371949" cy="15190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24"/>
              </a:lnSpc>
            </a:pPr>
            <a:r>
              <a:rPr lang="en-US" b="true" sz="3945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Cognitivist Learning Theory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8298561" y="1651921"/>
            <a:ext cx="9367571" cy="19050"/>
            <a:chOff x="0" y="0"/>
            <a:chExt cx="12490094" cy="254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12700" y="0"/>
              <a:ext cx="12464669" cy="25400"/>
            </a:xfrm>
            <a:custGeom>
              <a:avLst/>
              <a:gdLst/>
              <a:ahLst/>
              <a:cxnLst/>
              <a:rect r="r" b="b" t="t" l="l"/>
              <a:pathLst>
                <a:path h="25400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6" id="6"/>
          <p:cNvSpPr txBox="true"/>
          <p:nvPr/>
        </p:nvSpPr>
        <p:spPr>
          <a:xfrm rot="0">
            <a:off x="8308086" y="272472"/>
            <a:ext cx="9348521" cy="9952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Cognitivist learning theory emphasises on the way people deal with information and acquire knowledge by thinking.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8298561" y="3256788"/>
            <a:ext cx="9367571" cy="19050"/>
            <a:chOff x="0" y="0"/>
            <a:chExt cx="12490094" cy="254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12700" y="0"/>
              <a:ext cx="12464669" cy="25400"/>
            </a:xfrm>
            <a:custGeom>
              <a:avLst/>
              <a:gdLst/>
              <a:ahLst/>
              <a:cxnLst/>
              <a:rect r="r" b="b" t="t" l="l"/>
              <a:pathLst>
                <a:path h="25400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9" id="9"/>
          <p:cNvSpPr txBox="true"/>
          <p:nvPr/>
        </p:nvSpPr>
        <p:spPr>
          <a:xfrm rot="0">
            <a:off x="8308086" y="1880521"/>
            <a:ext cx="9348521" cy="9952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This method focuses on decision-making, knowledge development and problem solving (Bao et al., 2021).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8298561" y="5241065"/>
            <a:ext cx="9367571" cy="19050"/>
            <a:chOff x="0" y="0"/>
            <a:chExt cx="12490094" cy="254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2700" y="0"/>
              <a:ext cx="12464669" cy="25400"/>
            </a:xfrm>
            <a:custGeom>
              <a:avLst/>
              <a:gdLst/>
              <a:ahLst/>
              <a:cxnLst/>
              <a:rect r="r" b="b" t="t" l="l"/>
              <a:pathLst>
                <a:path h="25400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8308086" y="3732971"/>
            <a:ext cx="9348521" cy="9952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Tesco could use this theory by engaging in systematic training modules and online learning.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8298561" y="7699067"/>
            <a:ext cx="9367571" cy="19050"/>
            <a:chOff x="0" y="0"/>
            <a:chExt cx="12490094" cy="254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12700" y="0"/>
              <a:ext cx="12464669" cy="25400"/>
            </a:xfrm>
            <a:custGeom>
              <a:avLst/>
              <a:gdLst/>
              <a:ahLst/>
              <a:cxnLst/>
              <a:rect r="r" b="b" t="t" l="l"/>
              <a:pathLst>
                <a:path h="25400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15" id="15"/>
          <p:cNvSpPr txBox="true"/>
          <p:nvPr/>
        </p:nvSpPr>
        <p:spPr>
          <a:xfrm rot="0">
            <a:off x="8308086" y="5603015"/>
            <a:ext cx="9348521" cy="14674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Supervisors can be trained in workshops and motivated to work in decision-making activities that are scenario-based (Sanders et al., 2025).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8308086" y="8175317"/>
            <a:ext cx="9348521" cy="14674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This strategy allows supervisors to learn more about the operations of the stores and to deal with more complicated retail scenarios.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0">
            <a:off x="0" y="0"/>
            <a:ext cx="4254627" cy="4514193"/>
          </a:xfrm>
          <a:custGeom>
            <a:avLst/>
            <a:gdLst/>
            <a:ahLst/>
            <a:cxnLst/>
            <a:rect r="r" b="b" t="t" l="l"/>
            <a:pathLst>
              <a:path h="4514193" w="4254627">
                <a:moveTo>
                  <a:pt x="0" y="4514193"/>
                </a:moveTo>
                <a:lnTo>
                  <a:pt x="4254627" y="4514193"/>
                </a:lnTo>
                <a:lnTo>
                  <a:pt x="4254627" y="0"/>
                </a:lnTo>
                <a:lnTo>
                  <a:pt x="0" y="0"/>
                </a:lnTo>
                <a:lnTo>
                  <a:pt x="0" y="4514193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76" r="0" b="-77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4785960"/>
            <a:ext cx="6371949" cy="15190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24"/>
              </a:lnSpc>
            </a:pPr>
            <a:r>
              <a:rPr lang="en-US" b="true" sz="3945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Experiential Learning Theory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8298561" y="2119112"/>
            <a:ext cx="9367571" cy="19050"/>
            <a:chOff x="0" y="0"/>
            <a:chExt cx="12490094" cy="254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12700" y="0"/>
              <a:ext cx="12464669" cy="25400"/>
            </a:xfrm>
            <a:custGeom>
              <a:avLst/>
              <a:gdLst/>
              <a:ahLst/>
              <a:cxnLst/>
              <a:rect r="r" b="b" t="t" l="l"/>
              <a:pathLst>
                <a:path h="25400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6" id="6"/>
          <p:cNvSpPr txBox="true"/>
          <p:nvPr/>
        </p:nvSpPr>
        <p:spPr>
          <a:xfrm rot="0">
            <a:off x="8308086" y="272472"/>
            <a:ext cx="9348521" cy="9952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 theory of experiential learning implies that people can learn effectively by having practical experience and reflection.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8298561" y="4193886"/>
            <a:ext cx="9367571" cy="19050"/>
            <a:chOff x="0" y="0"/>
            <a:chExt cx="12490094" cy="254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12700" y="0"/>
              <a:ext cx="12464669" cy="25400"/>
            </a:xfrm>
            <a:custGeom>
              <a:avLst/>
              <a:gdLst/>
              <a:ahLst/>
              <a:cxnLst/>
              <a:rect r="r" b="b" t="t" l="l"/>
              <a:pathLst>
                <a:path h="25400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9" id="9"/>
          <p:cNvSpPr txBox="true"/>
          <p:nvPr/>
        </p:nvSpPr>
        <p:spPr>
          <a:xfrm rot="0">
            <a:off x="8308086" y="2347246"/>
            <a:ext cx="9348521" cy="9952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Kolb argues that learning is a cycle that entails the experience, reflection, conceptualisation and experimentation (Dexter, 2020).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8298561" y="6077436"/>
            <a:ext cx="9367571" cy="19050"/>
            <a:chOff x="0" y="0"/>
            <a:chExt cx="12490094" cy="254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12700" y="0"/>
              <a:ext cx="12464669" cy="25400"/>
            </a:xfrm>
            <a:custGeom>
              <a:avLst/>
              <a:gdLst/>
              <a:ahLst/>
              <a:cxnLst/>
              <a:rect r="r" b="b" t="t" l="l"/>
              <a:pathLst>
                <a:path h="25400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8308086" y="4466215"/>
            <a:ext cx="9348521" cy="9952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Supervisors in Tesco acquire experience through dealing with actual work scenarios in the retail setting.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8298561" y="8194558"/>
            <a:ext cx="9367571" cy="19050"/>
            <a:chOff x="0" y="0"/>
            <a:chExt cx="12490094" cy="254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12700" y="0"/>
              <a:ext cx="12464669" cy="25400"/>
            </a:xfrm>
            <a:custGeom>
              <a:avLst/>
              <a:gdLst/>
              <a:ahLst/>
              <a:cxnLst/>
              <a:rect r="r" b="b" t="t" l="l"/>
              <a:pathLst>
                <a:path h="25400" w="12464669">
                  <a:moveTo>
                    <a:pt x="0" y="0"/>
                  </a:moveTo>
                  <a:lnTo>
                    <a:pt x="12464669" y="0"/>
                  </a:lnTo>
                  <a:lnTo>
                    <a:pt x="12464669" y="25400"/>
                  </a:lnTo>
                  <a:lnTo>
                    <a:pt x="0" y="25400"/>
                  </a:lnTo>
                  <a:close/>
                </a:path>
              </a:pathLst>
            </a:custGeom>
            <a:solidFill>
              <a:srgbClr val="E5C3C3"/>
            </a:solidFill>
          </p:spPr>
        </p:sp>
      </p:grpSp>
      <p:sp>
        <p:nvSpPr>
          <p:cNvPr name="TextBox 15" id="15"/>
          <p:cNvSpPr txBox="true"/>
          <p:nvPr/>
        </p:nvSpPr>
        <p:spPr>
          <a:xfrm rot="0">
            <a:off x="8308086" y="6305569"/>
            <a:ext cx="9348521" cy="14674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 experienced managers can mentor the employees in order to reflect on the difficulties and enhance their skills in becoming leaders (Kesavan et al., 2022).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8308086" y="8658768"/>
            <a:ext cx="9348521" cy="9952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793"/>
              </a:lnSpc>
            </a:pPr>
            <a:r>
              <a:rPr lang="en-US" sz="237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This strategy aids supervisors to acquire practical knowledge and trust the ability of running teams and stores.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41083" y="1027967"/>
            <a:ext cx="16806310" cy="6762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b="true" sz="39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Training and Development Plan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741083" y="2721626"/>
            <a:ext cx="5418868" cy="6994074"/>
          </a:xfrm>
          <a:custGeom>
            <a:avLst/>
            <a:gdLst/>
            <a:ahLst/>
            <a:cxnLst/>
            <a:rect r="r" b="b" t="t" l="l"/>
            <a:pathLst>
              <a:path h="6994074" w="5418868">
                <a:moveTo>
                  <a:pt x="0" y="0"/>
                </a:moveTo>
                <a:lnTo>
                  <a:pt x="5418868" y="0"/>
                </a:lnTo>
                <a:lnTo>
                  <a:pt x="5418868" y="6994074"/>
                </a:lnTo>
                <a:lnTo>
                  <a:pt x="0" y="6994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379121" y="2721626"/>
            <a:ext cx="5418868" cy="6994074"/>
          </a:xfrm>
          <a:custGeom>
            <a:avLst/>
            <a:gdLst/>
            <a:ahLst/>
            <a:cxnLst/>
            <a:rect r="r" b="b" t="t" l="l"/>
            <a:pathLst>
              <a:path h="6994074" w="5418868">
                <a:moveTo>
                  <a:pt x="0" y="0"/>
                </a:moveTo>
                <a:lnTo>
                  <a:pt x="5418868" y="0"/>
                </a:lnTo>
                <a:lnTo>
                  <a:pt x="5418868" y="6994074"/>
                </a:lnTo>
                <a:lnTo>
                  <a:pt x="0" y="6994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2128525" y="2721626"/>
            <a:ext cx="5418868" cy="6994074"/>
          </a:xfrm>
          <a:custGeom>
            <a:avLst/>
            <a:gdLst/>
            <a:ahLst/>
            <a:cxnLst/>
            <a:rect r="r" b="b" t="t" l="l"/>
            <a:pathLst>
              <a:path h="6994074" w="5418868">
                <a:moveTo>
                  <a:pt x="0" y="0"/>
                </a:moveTo>
                <a:lnTo>
                  <a:pt x="5418868" y="0"/>
                </a:lnTo>
                <a:lnTo>
                  <a:pt x="5418868" y="6994074"/>
                </a:lnTo>
                <a:lnTo>
                  <a:pt x="0" y="69940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999125" y="3104512"/>
            <a:ext cx="4675146" cy="59870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39469" indent="-213156" lvl="2">
              <a:lnSpc>
                <a:spcPts val="3916"/>
              </a:lnSpc>
              <a:buFont typeface="Arial"/>
              <a:buChar char="⚬"/>
            </a:pPr>
            <a:r>
              <a:rPr lang="en-US" sz="279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Tesco can adopt a structured training programme to aid in cultivating Store Supervisors.</a:t>
            </a:r>
          </a:p>
          <a:p>
            <a:pPr algn="just" marL="639469" indent="-213156" lvl="2">
              <a:lnSpc>
                <a:spcPts val="3916"/>
              </a:lnSpc>
            </a:pPr>
          </a:p>
          <a:p>
            <a:pPr algn="just" marL="639469" indent="-213156" lvl="2">
              <a:lnSpc>
                <a:spcPts val="3916"/>
              </a:lnSpc>
              <a:buFont typeface="Arial"/>
              <a:buChar char="⚬"/>
            </a:pPr>
            <a:r>
              <a:rPr lang="en-US" sz="279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On-the-job training enables the supervisors to acquire practical skills in the course of conducting daily work activities (Revi, 2021).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6750987" y="3104512"/>
            <a:ext cx="4675146" cy="59870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39469" indent="-213156" lvl="2">
              <a:lnSpc>
                <a:spcPts val="3916"/>
              </a:lnSpc>
              <a:buFont typeface="Arial"/>
              <a:buChar char="⚬"/>
            </a:pPr>
            <a:r>
              <a:rPr lang="en-US" sz="279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Leadership workshops assist the supervisors to acquire the skills of communication, motivation and team management skills.</a:t>
            </a:r>
          </a:p>
          <a:p>
            <a:pPr algn="just" marL="639469" indent="-213156" lvl="2">
              <a:lnSpc>
                <a:spcPts val="3916"/>
              </a:lnSpc>
            </a:pPr>
          </a:p>
          <a:p>
            <a:pPr algn="just" marL="639469" indent="-213156" lvl="2">
              <a:lnSpc>
                <a:spcPts val="3916"/>
              </a:lnSpc>
              <a:buFont typeface="Arial"/>
              <a:buChar char="⚬"/>
            </a:pPr>
            <a:r>
              <a:rPr lang="en-US" sz="279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Training related to digital retail system and company policies can be offered online (Sanders et al., 2025).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388539" y="3104512"/>
            <a:ext cx="4675146" cy="25198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39469" indent="-213156" lvl="2">
              <a:lnSpc>
                <a:spcPts val="3916"/>
              </a:lnSpc>
              <a:buFont typeface="Arial"/>
              <a:buChar char="⚬"/>
            </a:pPr>
            <a:r>
              <a:rPr lang="en-US" sz="279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Mentoring and coaching assist in the ongoing growth and enhance employee confidence and output.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6452587" cy="10287000"/>
            <a:chOff x="0" y="0"/>
            <a:chExt cx="8603450" cy="137160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603488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8603488">
                  <a:moveTo>
                    <a:pt x="0" y="0"/>
                  </a:moveTo>
                  <a:lnTo>
                    <a:pt x="8603488" y="0"/>
                  </a:lnTo>
                  <a:lnTo>
                    <a:pt x="8603488" y="13716000"/>
                  </a:lnTo>
                  <a:lnTo>
                    <a:pt x="0" y="13716000"/>
                  </a:lnTo>
                  <a:close/>
                </a:path>
              </a:pathLst>
            </a:custGeom>
            <a:blipFill>
              <a:blip r:embed="rId2"/>
              <a:stretch>
                <a:fillRect l="-62138" t="0" r="-62138" b="0"/>
              </a:stretch>
            </a:blipFill>
          </p:spPr>
        </p:sp>
      </p:grpSp>
      <p:sp>
        <p:nvSpPr>
          <p:cNvPr name="Freeform 4" id="4"/>
          <p:cNvSpPr/>
          <p:nvPr/>
        </p:nvSpPr>
        <p:spPr>
          <a:xfrm flipH="true" flipV="true" rot="0">
            <a:off x="14082427" y="0"/>
            <a:ext cx="4205573" cy="3485369"/>
          </a:xfrm>
          <a:custGeom>
            <a:avLst/>
            <a:gdLst/>
            <a:ahLst/>
            <a:cxnLst/>
            <a:rect r="r" b="b" t="t" l="l"/>
            <a:pathLst>
              <a:path h="3485369" w="4205573">
                <a:moveTo>
                  <a:pt x="4205573" y="3485369"/>
                </a:moveTo>
                <a:lnTo>
                  <a:pt x="0" y="3485369"/>
                </a:lnTo>
                <a:lnTo>
                  <a:pt x="0" y="0"/>
                </a:lnTo>
                <a:lnTo>
                  <a:pt x="4205573" y="0"/>
                </a:lnTo>
                <a:lnTo>
                  <a:pt x="4205573" y="3485369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41" t="0" r="-42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6846884" y="1863309"/>
            <a:ext cx="6841236" cy="831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8"/>
              </a:lnSpc>
            </a:pPr>
            <a:r>
              <a:rPr lang="en-US" sz="3999" b="true">
                <a:solidFill>
                  <a:srgbClr val="2F2E2E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472361" y="3591763"/>
            <a:ext cx="11548939" cy="63031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513678" indent="-171226" lvl="2">
              <a:lnSpc>
                <a:spcPts val="3595"/>
              </a:lnSpc>
              <a:buFont typeface="Arial"/>
              <a:buChar char="⚬"/>
            </a:pPr>
            <a:r>
              <a:rPr lang="en-US" sz="224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A successful recruitment process would help organisations to recruit employees with the specific skills needed to make organisations succeed.</a:t>
            </a:r>
          </a:p>
          <a:p>
            <a:pPr algn="just" marL="513678" indent="-171226" lvl="2">
              <a:lnSpc>
                <a:spcPts val="3595"/>
              </a:lnSpc>
            </a:pPr>
          </a:p>
          <a:p>
            <a:pPr algn="just" marL="513678" indent="-171226" lvl="2">
              <a:lnSpc>
                <a:spcPts val="3595"/>
              </a:lnSpc>
              <a:buFont typeface="Arial"/>
              <a:buChar char="⚬"/>
            </a:pPr>
            <a:r>
              <a:rPr lang="en-US" sz="224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Job analysis, job description and person specification are used to assist the HR managers to find the right candidates.</a:t>
            </a:r>
          </a:p>
          <a:p>
            <a:pPr algn="just" marL="513678" indent="-171226" lvl="2">
              <a:lnSpc>
                <a:spcPts val="3595"/>
              </a:lnSpc>
            </a:pPr>
          </a:p>
          <a:p>
            <a:pPr algn="just" marL="513678" indent="-171226" lvl="2">
              <a:lnSpc>
                <a:spcPts val="3595"/>
              </a:lnSpc>
              <a:buFont typeface="Arial"/>
              <a:buChar char="⚬"/>
            </a:pPr>
            <a:r>
              <a:rPr lang="en-US" sz="224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The development and continuous training are much needed in enhancing the performance of employees and productivity at the workplace.</a:t>
            </a:r>
          </a:p>
          <a:p>
            <a:pPr algn="just" marL="513678" indent="-171226" lvl="2">
              <a:lnSpc>
                <a:spcPts val="3595"/>
              </a:lnSpc>
            </a:pPr>
          </a:p>
          <a:p>
            <a:pPr algn="just" marL="513678" indent="-171226" lvl="2">
              <a:lnSpc>
                <a:spcPts val="3595"/>
              </a:lnSpc>
              <a:buFont typeface="Arial"/>
              <a:buChar char="⚬"/>
            </a:pPr>
            <a:r>
              <a:rPr lang="en-US" sz="224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There are learning theories like behaviourist, cognitivist and experiential learning, which contribute to effective employee development.</a:t>
            </a:r>
          </a:p>
          <a:p>
            <a:pPr algn="just" marL="513678" indent="-171226" lvl="2">
              <a:lnSpc>
                <a:spcPts val="3595"/>
              </a:lnSpc>
            </a:pPr>
          </a:p>
          <a:p>
            <a:pPr algn="just" marL="513678" indent="-171226" lvl="2">
              <a:lnSpc>
                <a:spcPts val="3595"/>
              </a:lnSpc>
              <a:buFont typeface="Arial"/>
              <a:buChar char="⚬"/>
            </a:pPr>
            <a:r>
              <a:rPr lang="en-US" sz="224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Employee learning and development is an investment in employees which can enable organisations to attain long-term sustainability and competitive advantage.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true" rot="0">
            <a:off x="14082427" y="0"/>
            <a:ext cx="4205573" cy="3485369"/>
          </a:xfrm>
          <a:custGeom>
            <a:avLst/>
            <a:gdLst/>
            <a:ahLst/>
            <a:cxnLst/>
            <a:rect r="r" b="b" t="t" l="l"/>
            <a:pathLst>
              <a:path h="3485369" w="4205573">
                <a:moveTo>
                  <a:pt x="4205573" y="3485369"/>
                </a:moveTo>
                <a:lnTo>
                  <a:pt x="0" y="3485369"/>
                </a:lnTo>
                <a:lnTo>
                  <a:pt x="0" y="0"/>
                </a:lnTo>
                <a:lnTo>
                  <a:pt x="4205573" y="0"/>
                </a:lnTo>
                <a:lnTo>
                  <a:pt x="4205573" y="3485369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41" t="0" r="-42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4554581" y="5664070"/>
            <a:ext cx="3261265" cy="8318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8"/>
              </a:lnSpc>
            </a:pPr>
            <a:r>
              <a:rPr lang="en-US" sz="3999" b="true">
                <a:solidFill>
                  <a:srgbClr val="2F2E2E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45050" y="143885"/>
            <a:ext cx="13837377" cy="98468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Bao, H. J., Cheng, H. K., Vejayaratnam, N., Anathuri, A., Seksyen, S., Bangi, B. B., and Bakar, A. A. (2021). A study on human resource function: recruitment, training and development, performance appraisal and compensation. Journal of Global Business and Social Entrepreneurship (GBSE), 7(20), 11-22.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Sanders, D., Perry, J., and Saundry, R. (2025). Creating an Effective Employment Relations Strategy. In Collective Employment Relations: A Strategic Guide (pp. 45-66). Cham: Springer Nature Switzerland.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Brannen, M. Y., Mughan, T., and Moore, F. (2020). The creative use of insider ethnography as a means for organizational self investigation: The “Essence of Tesco” project. In The Routledge companion to anthropology and business (pp. 132-154). Routledge.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Pantano, E., Pizzi, G., and Rogers, A. (2021). Who is interested in retail education? The (mis) match between the leading universities’ offerings and job demand in the UK. International Journal of Retail &amp; Distribution Management, 49(3), 317-340.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Revi, D. (2021). The Impact of Work Place Bullying Practices and Job Satisfaction Among Employees of Tesco Stores in Johor Bahru. European Journal of Humanities and Educational Advancements, 2(3), 38-46.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Woods, M. (2022). Risk Management in Retail: Tesco PLC (2004–2019). In Risk Management in Organisations (pp. 109-156). Routledge.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Dexter, J. C. (2020). Human resources challenges of military to civilian employment transitions. Career Development International, 25(5), 481-500.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Meltzer, A., Robinson, S., and Fisher, K. R. (2020). Barriers to finding and maintaining open employment for people with intellectual disability in Australia. Social Policy &amp; Administration, 54(1), 88-101.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Kesavan, S., Lambert, S. J., Williams, J. C., and Pendem, P. K. (2022). Doing well by doing good: Improving retail store performance with responsible scheduling practices at the Gap, Inc. Management Science, 68(11), 7818-7836.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Bonetti, F., Montecchi, M., Plangger, K., and Schau, H. J. (2023). Practice co-evolution: Collaboratively embedding artificial intelligence in retail practices. Journal of the Academy of Marketing Science, 51(4), 867-888. </a:t>
            </a:r>
          </a:p>
          <a:p>
            <a:pPr algn="just" marL="449690" indent="-149897" lvl="2">
              <a:lnSpc>
                <a:spcPts val="3147"/>
              </a:lnSpc>
              <a:buFont typeface="Arial"/>
              <a:buChar char="⚬"/>
            </a:pPr>
            <a:r>
              <a:rPr lang="en-US" sz="1967">
                <a:solidFill>
                  <a:srgbClr val="2F2E2E"/>
                </a:solidFill>
                <a:latin typeface="Open Sans"/>
                <a:ea typeface="Open Sans"/>
                <a:cs typeface="Open Sans"/>
                <a:sym typeface="Open Sans"/>
              </a:rPr>
              <a:t>Masters, T., Swenson, M., and Rhoads, G. K. R. (2025). Help wanted: attracting and keeping retail employees in today’s competitive market. International Journal of Retail &amp; Distribution Management, 53(4), 347-363.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1F1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31387" y="5102438"/>
            <a:ext cx="17299962" cy="30750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680"/>
              </a:lnSpc>
            </a:pPr>
            <a:r>
              <a:rPr lang="en-US" sz="24927" b="true">
                <a:solidFill>
                  <a:srgbClr val="2F2E2E"/>
                </a:solidFill>
                <a:latin typeface="Poppins Bold"/>
                <a:ea typeface="Poppins Bold"/>
                <a:cs typeface="Poppins Bold"/>
                <a:sym typeface="Poppins Bold"/>
              </a:rPr>
              <a:t>Thank You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3790293" y="0"/>
            <a:ext cx="10707414" cy="3091767"/>
          </a:xfrm>
          <a:custGeom>
            <a:avLst/>
            <a:gdLst/>
            <a:ahLst/>
            <a:cxnLst/>
            <a:rect r="r" b="b" t="t" l="l"/>
            <a:pathLst>
              <a:path h="3091767" w="10707414">
                <a:moveTo>
                  <a:pt x="0" y="0"/>
                </a:moveTo>
                <a:lnTo>
                  <a:pt x="10707414" y="0"/>
                </a:lnTo>
                <a:lnTo>
                  <a:pt x="10707414" y="3091767"/>
                </a:lnTo>
                <a:lnTo>
                  <a:pt x="0" y="309176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-24" r="0" b="-24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DAHEGcIaPMQ</dc:identifier>
  <dcterms:modified xsi:type="dcterms:W3CDTF">2011-08-01T06:04:30Z</dcterms:modified>
  <cp:revision>1</cp:revision>
  <dc:title>Name: wellington de Souza Oliveira Pasquinelli Student number: 2416921 Group: 2 level 5 (BA.LMS) Lecture: Faizu Edu</dc:title>
</cp:coreProperties>
</file>