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84" r:id="rId20"/>
    <p:sldId id="285" r:id="rId21"/>
    <p:sldId id="286"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4B69AC-915C-4D75-A927-58929B28B234}" v="44" dt="2022-04-06T14:36:39.429"/>
    <p1510:client id="{8A4C9285-8F96-72FC-0214-EFAB19DCF00F}" v="887" dt="2022-04-06T14:30:35.789"/>
    <p1510:client id="{A2938CDB-257B-E8D7-0579-BE021F4F0C69}" v="5" dt="2022-03-01T15:12:35.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93308" autoAdjust="0"/>
  </p:normalViewPr>
  <p:slideViewPr>
    <p:cSldViewPr snapToGrid="0">
      <p:cViewPr varScale="1">
        <p:scale>
          <a:sx n="99" d="100"/>
          <a:sy n="99" d="100"/>
        </p:scale>
        <p:origin x="222" y="78"/>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01/11/2024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t>
            </a:r>
            <a:r>
              <a:rPr lang="en-GB" dirty="0" err="1"/>
              <a:t>analyze</a:t>
            </a:r>
            <a:r>
              <a:rPr lang="en-GB" dirty="0"/>
              <a:t>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01/11/2024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47059" cy="2248822"/>
          </a:xfrm>
        </p:spPr>
        <p:txBody>
          <a:bodyPr anchor="t">
            <a:normAutofit fontScale="90000"/>
          </a:bodyPr>
          <a:lstStyle/>
          <a:p>
            <a:r>
              <a:rPr lang="en-US" sz="3600" dirty="0">
                <a:solidFill>
                  <a:schemeClr val="tx2"/>
                </a:solidFill>
                <a:latin typeface="Bahnschrift" panose="020F0502020204030204" pitchFamily="34" charset="0"/>
              </a:rPr>
              <a:t>BMPL6015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 Workshop</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711200" y="1758822"/>
            <a:ext cx="5384800" cy="3989040"/>
          </a:xfrm>
        </p:spPr>
        <p:txBody>
          <a:bodyPr>
            <a:normAutofit lnSpcReduction="10000"/>
          </a:bodyPr>
          <a:lstStyle/>
          <a:p>
            <a:r>
              <a:rPr lang="en-GB" dirty="0"/>
              <a:t>Explain the term ‘literature review’</a:t>
            </a:r>
          </a:p>
          <a:p>
            <a:r>
              <a:rPr lang="en-GB" dirty="0"/>
              <a:t>Identify the common problems that may be accounted when beginning to write a literature review and how to overcome them</a:t>
            </a:r>
          </a:p>
          <a:p>
            <a:r>
              <a:rPr lang="en-GB" dirty="0"/>
              <a:t>Outline the good/bad features of literature review writing</a:t>
            </a:r>
          </a:p>
          <a:p>
            <a:endParaRPr lang="en-GB" dirty="0"/>
          </a:p>
        </p:txBody>
      </p:sp>
      <p:pic>
        <p:nvPicPr>
          <p:cNvPr id="8" name="Picture 7">
            <a:extLst>
              <a:ext uri="{FF2B5EF4-FFF2-40B4-BE49-F238E27FC236}">
                <a16:creationId xmlns:a16="http://schemas.microsoft.com/office/drawing/2014/main" id="{7E97821C-B480-4061-B26F-1CC0E03CFB94}"/>
              </a:ext>
            </a:extLst>
          </p:cNvPr>
          <p:cNvPicPr>
            <a:picLocks noChangeAspect="1"/>
          </p:cNvPicPr>
          <p:nvPr/>
        </p:nvPicPr>
        <p:blipFill>
          <a:blip r:embed="rId2"/>
          <a:stretch>
            <a:fillRect/>
          </a:stretch>
        </p:blipFill>
        <p:spPr>
          <a:xfrm>
            <a:off x="6096000" y="1758821"/>
            <a:ext cx="5921448" cy="3989041"/>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5"/>
            <a:ext cx="6598722" cy="3386680"/>
          </a:xfrm>
        </p:spPr>
        <p:txBody>
          <a:bodyPr vert="horz" lIns="91440" tIns="45720" rIns="91440" bIns="45720" rtlCol="0">
            <a:normAutofit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2600" dirty="0"/>
              <a:t>To find out who is saying what about your topic area</a:t>
            </a:r>
          </a:p>
          <a:p>
            <a:pPr marL="857250" lvl="1" indent="-457200">
              <a:lnSpc>
                <a:spcPct val="90000"/>
              </a:lnSpc>
              <a:buFont typeface="Courier New" panose="02070309020205020404" pitchFamily="49" charset="0"/>
              <a:buChar char="o"/>
            </a:pPr>
            <a:r>
              <a:rPr lang="en-GB" sz="2600" dirty="0"/>
              <a:t>To identify gaps in the literature</a:t>
            </a:r>
          </a:p>
          <a:p>
            <a:pPr marL="857250" lvl="1" indent="-457200">
              <a:lnSpc>
                <a:spcPct val="90000"/>
              </a:lnSpc>
              <a:buFont typeface="Courier New" panose="02070309020205020404" pitchFamily="49" charset="0"/>
              <a:buChar char="o"/>
            </a:pPr>
            <a:r>
              <a:rPr lang="en-GB" sz="2600" dirty="0"/>
              <a:t>To provide context for your research</a:t>
            </a:r>
          </a:p>
          <a:p>
            <a:pPr marL="857250" lvl="1" indent="-457200">
              <a:lnSpc>
                <a:spcPct val="90000"/>
              </a:lnSpc>
              <a:buFont typeface="Courier New" panose="02070309020205020404" pitchFamily="49" charset="0"/>
              <a:buChar char="o"/>
            </a:pPr>
            <a:r>
              <a:rPr lang="en-GB" sz="2600" dirty="0"/>
              <a:t>To show that you have read widely and in depth</a:t>
            </a:r>
          </a:p>
          <a:p>
            <a:pPr marL="857250" lvl="1" indent="-457200">
              <a:lnSpc>
                <a:spcPct val="90000"/>
              </a:lnSpc>
              <a:buFont typeface="Courier New" panose="02070309020205020404" pitchFamily="49" charset="0"/>
              <a:buChar char="o"/>
            </a:pPr>
            <a:r>
              <a:rPr lang="en-GB" sz="26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12371" y="2523722"/>
            <a:ext cx="4400658" cy="1810556"/>
          </a:xfrm>
          <a:prstGeom prst="rect">
            <a:avLst/>
          </a:prstGeom>
          <a:solidFill>
            <a:srgbClr val="FFFFFF"/>
          </a:solidFill>
        </p:spPr>
      </p:pic>
      <p:sp>
        <p:nvSpPr>
          <p:cNvPr id="6" name="TextBox 5">
            <a:extLst>
              <a:ext uri="{FF2B5EF4-FFF2-40B4-BE49-F238E27FC236}">
                <a16:creationId xmlns:a16="http://schemas.microsoft.com/office/drawing/2014/main" id="{37FA3DDF-F5C9-4FEC-90F7-E31B623E0286}"/>
              </a:ext>
            </a:extLst>
          </p:cNvPr>
          <p:cNvSpPr txBox="1"/>
          <p:nvPr/>
        </p:nvSpPr>
        <p:spPr>
          <a:xfrm>
            <a:off x="2544924" y="5617643"/>
            <a:ext cx="7728079" cy="646331"/>
          </a:xfrm>
          <a:prstGeom prst="rect">
            <a:avLst/>
          </a:prstGeom>
          <a:noFill/>
        </p:spPr>
        <p:txBody>
          <a:bodyPr wrap="square">
            <a:spAutoFit/>
          </a:bodyPr>
          <a:lstStyle/>
          <a:p>
            <a:r>
              <a:rPr lang="en-GB" dirty="0"/>
              <a:t>“…review of literature should demonstrate that ‘the writer has studied existing work in the field with insight…” (Haywood and Wragg, 1982.p2)</a:t>
            </a:r>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77489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8980" y="2049528"/>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7500" lnSpcReduction="20000"/>
          </a:bodyPr>
          <a:lstStyle/>
          <a:p>
            <a:pPr marL="0" indent="0" algn="ctr">
              <a:buNone/>
            </a:pPr>
            <a:r>
              <a:rPr lang="en-GB" sz="4600" b="1" dirty="0">
                <a:solidFill>
                  <a:srgbClr val="0070C0"/>
                </a:solidFill>
              </a:rPr>
              <a:t>Go and look for it!</a:t>
            </a:r>
            <a:br>
              <a:rPr lang="en-GB" sz="3400" b="1" dirty="0">
                <a:solidFill>
                  <a:srgbClr val="0070C0"/>
                </a:solidFill>
              </a:rPr>
            </a:br>
            <a:endParaRPr lang="en-US" sz="3400" dirty="0">
              <a:solidFill>
                <a:srgbClr val="0070C0"/>
              </a:solidFill>
            </a:endParaRPr>
          </a:p>
          <a:p>
            <a:pPr marL="0" indent="0">
              <a:buNone/>
            </a:pPr>
            <a:r>
              <a:rPr lang="en-GB" sz="3400" dirty="0"/>
              <a:t>4 methods of finding resources:</a:t>
            </a:r>
          </a:p>
          <a:p>
            <a:pPr marL="0" indent="0">
              <a:buNone/>
            </a:pPr>
            <a:r>
              <a:rPr lang="en-GB" sz="3400" dirty="0"/>
              <a:t>1. University Library</a:t>
            </a:r>
          </a:p>
          <a:p>
            <a:pPr marL="0" indent="0">
              <a:buNone/>
            </a:pPr>
            <a:r>
              <a:rPr lang="en-GB" sz="3400" dirty="0"/>
              <a:t>2. Google scholar</a:t>
            </a:r>
          </a:p>
          <a:p>
            <a:pPr marL="0" indent="0">
              <a:buNone/>
            </a:pPr>
            <a:r>
              <a:rPr lang="en-GB" sz="3400" dirty="0"/>
              <a:t>3. 'Snowballing'</a:t>
            </a:r>
          </a:p>
          <a:p>
            <a:pPr marL="0" indent="0">
              <a:buNone/>
            </a:pPr>
            <a:r>
              <a:rPr lang="en-GB" sz="3400"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a:xfrm>
            <a:off x="6197599" y="1600201"/>
            <a:ext cx="5493657" cy="4847252"/>
          </a:xfrm>
        </p:spPr>
        <p:txBody>
          <a:bodyPr>
            <a:normAutofit fontScale="775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3270" y="4489657"/>
            <a:ext cx="2974003" cy="2199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t>b. Catalogue</a:t>
            </a:r>
            <a:endParaRPr lang="en-US" b="1" dirty="0"/>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2876"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167197" y="241435"/>
            <a:ext cx="10972800" cy="1358766"/>
          </a:xfrm>
          <a:solidFill>
            <a:srgbClr val="92D050"/>
          </a:solidFill>
        </p:spPr>
        <p:txBody>
          <a:bodyPr/>
          <a:lstStyle/>
          <a:p>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a:xfrm>
            <a:off x="609600" y="1925455"/>
            <a:ext cx="5384800" cy="3663786"/>
          </a:xfrm>
        </p:spPr>
        <p:txBody>
          <a:bodyPr>
            <a:normAutofit lnSpcReduction="10000"/>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a:xfrm>
            <a:off x="6197600" y="1925453"/>
            <a:ext cx="5384800" cy="3663787"/>
          </a:xfrm>
        </p:spPr>
        <p:txBody>
          <a:bodyPr>
            <a:normAutofit lnSpcReduction="10000"/>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61845" y="4884602"/>
            <a:ext cx="1201459"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0"/>
            <a:ext cx="10972800" cy="2133600"/>
          </a:xfrm>
          <a:solidFill>
            <a:srgbClr val="92D050"/>
          </a:solidFill>
        </p:spPr>
        <p:txBody>
          <a:bodyPr anchor="ctr">
            <a:normAutofit/>
          </a:bodyPr>
          <a:lstStyle/>
          <a:p>
            <a:pPr>
              <a:lnSpc>
                <a:spcPct val="90000"/>
              </a:lnSpc>
            </a:pPr>
            <a:r>
              <a:rPr lang="en-GB" sz="36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082340" y="2398094"/>
            <a:ext cx="6403808" cy="4031873"/>
          </a:xfrm>
          <a:prstGeom prst="rect">
            <a:avLst/>
          </a:prstGeom>
          <a:noFill/>
        </p:spPr>
        <p:txBody>
          <a:bodyPr wrap="square" rtlCol="0">
            <a:spAutoFit/>
          </a:bodyPr>
          <a:lstStyle/>
          <a:p>
            <a:r>
              <a:rPr lang="en-US" sz="4000" b="1" u="sng" dirty="0"/>
              <a:t>Remember</a:t>
            </a:r>
          </a:p>
          <a:p>
            <a:endParaRPr lang="en-US" dirty="0"/>
          </a:p>
          <a:p>
            <a:pPr marL="285750" indent="-285750">
              <a:buFont typeface="Arial" panose="020B0604020202020204" pitchFamily="34" charset="0"/>
              <a:buChar char="•"/>
            </a:pPr>
            <a:r>
              <a:rPr lang="en-US" sz="2400" dirty="0"/>
              <a:t>Your objectives help meet your overall aim…</a:t>
            </a:r>
          </a:p>
          <a:p>
            <a:endParaRPr lang="en-US" sz="2400" dirty="0"/>
          </a:p>
          <a:p>
            <a:pPr marL="285750" indent="-285750">
              <a:buFont typeface="Arial" panose="020B0604020202020204" pitchFamily="34" charset="0"/>
              <a:buChar char="•"/>
            </a:pPr>
            <a:r>
              <a:rPr lang="en-US" sz="2400" dirty="0"/>
              <a:t>Your LR should link to your objectives…</a:t>
            </a:r>
          </a:p>
          <a:p>
            <a:endParaRPr lang="en-US" sz="2400" dirty="0"/>
          </a:p>
          <a:p>
            <a:pPr marL="285750" indent="-285750">
              <a:buFont typeface="Arial" panose="020B0604020202020204" pitchFamily="34" charset="0"/>
              <a:buChar char="•"/>
            </a:pPr>
            <a:r>
              <a:rPr lang="en-US" sz="2400"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3212" y="2687415"/>
            <a:ext cx="37973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xfrm>
            <a:off x="609600" y="274638"/>
            <a:ext cx="10972800" cy="2182812"/>
          </a:xfrm>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sz="3400" b="0" i="0" dirty="0">
                <a:solidFill>
                  <a:srgbClr val="0D405F"/>
                </a:solidFill>
                <a:effectLst/>
                <a:latin typeface="Inter"/>
              </a:rPr>
              <a:t>What question or problem is the author addressing?</a:t>
            </a:r>
          </a:p>
          <a:p>
            <a:pPr algn="l">
              <a:buFont typeface="Arial" panose="020B0604020202020204" pitchFamily="34" charset="0"/>
              <a:buChar char="•"/>
            </a:pPr>
            <a:r>
              <a:rPr lang="en-GB" sz="3400" b="0" i="0" dirty="0">
                <a:solidFill>
                  <a:srgbClr val="0D405F"/>
                </a:solidFill>
                <a:effectLst/>
                <a:latin typeface="Inter"/>
              </a:rPr>
              <a:t>What are the key concepts and how are they defined?</a:t>
            </a:r>
          </a:p>
          <a:p>
            <a:pPr algn="l">
              <a:buFont typeface="Arial" panose="020B0604020202020204" pitchFamily="34" charset="0"/>
              <a:buChar char="•"/>
            </a:pPr>
            <a:r>
              <a:rPr lang="en-GB" sz="3400"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sz="3400" b="0" i="0" dirty="0">
                <a:solidFill>
                  <a:srgbClr val="0D405F"/>
                </a:solidFill>
                <a:effectLst/>
                <a:latin typeface="Inter"/>
              </a:rPr>
              <a:t>What are the results and conclusions of the study?</a:t>
            </a:r>
          </a:p>
          <a:p>
            <a:pPr algn="l">
              <a:buFont typeface="Arial" panose="020B0604020202020204" pitchFamily="34" charset="0"/>
              <a:buChar char="•"/>
            </a:pPr>
            <a:r>
              <a:rPr lang="en-GB" sz="3400"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sz="3400"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sz="3400"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1925" y="186749"/>
            <a:ext cx="4222750"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sz="4000" b="1" dirty="0">
                <a:solidFill>
                  <a:srgbClr val="0070C0"/>
                </a:solidFill>
              </a:rPr>
              <a:t>a. Outlining</a:t>
            </a:r>
            <a:endParaRPr lang="en-US" sz="4000" b="1" dirty="0">
              <a:solidFill>
                <a:srgbClr val="0070C0"/>
              </a:solidFill>
            </a:endParaRPr>
          </a:p>
          <a:p>
            <a:pPr marL="457200" indent="-457200"/>
            <a:r>
              <a:rPr lang="en-GB" dirty="0"/>
              <a:t>Plan it!</a:t>
            </a:r>
          </a:p>
          <a:p>
            <a:pPr marL="457200" indent="-457200"/>
            <a:r>
              <a:rPr lang="en-GB" dirty="0"/>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sz="4000" b="1" dirty="0">
                <a:solidFill>
                  <a:srgbClr val="0070C0"/>
                </a:solidFill>
              </a:rPr>
              <a:t>b. Writing up</a:t>
            </a:r>
            <a:endParaRPr lang="en-US" sz="4000"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animEffect transition="in" filter="fade">
                                      <p:cBhvr>
                                        <p:cTn id="21" dur="1000"/>
                                        <p:tgtEl>
                                          <p:spTgt spid="4">
                                            <p:txEl>
                                              <p:pRg st="1" end="1"/>
                                            </p:txEl>
                                          </p:spTgt>
                                        </p:tgtEl>
                                      </p:cBhvr>
                                    </p:animEffect>
                                    <p:anim calcmode="lin" valueType="num">
                                      <p:cBhvr>
                                        <p:cTn id="22"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2" end="2"/>
                                            </p:txEl>
                                          </p:spTgt>
                                        </p:tgtEl>
                                        <p:attrNameLst>
                                          <p:attrName>style.visibility</p:attrName>
                                        </p:attrNameLst>
                                      </p:cBhvr>
                                      <p:to>
                                        <p:strVal val="visible"/>
                                      </p:to>
                                    </p:set>
                                    <p:animEffect transition="in" filter="fade">
                                      <p:cBhvr>
                                        <p:cTn id="28" dur="1000"/>
                                        <p:tgtEl>
                                          <p:spTgt spid="4">
                                            <p:txEl>
                                              <p:pRg st="2" end="2"/>
                                            </p:txEl>
                                          </p:spTgt>
                                        </p:tgtEl>
                                      </p:cBhvr>
                                    </p:animEffect>
                                    <p:anim calcmode="lin" valueType="num">
                                      <p:cBhvr>
                                        <p:cTn id="29"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7"/>
            <a:ext cx="10972800" cy="1476719"/>
          </a:xfrm>
          <a:solidFill>
            <a:srgbClr val="92D050"/>
          </a:solidFill>
        </p:spPr>
        <p:txBody>
          <a:bodyPr anchor="ctr">
            <a:normAutofit/>
          </a:bodyPr>
          <a:lstStyle/>
          <a:p>
            <a:pPr>
              <a:lnSpc>
                <a:spcPct val="90000"/>
              </a:lnSpc>
            </a:pPr>
            <a:r>
              <a:rPr lang="en-GB" sz="40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221914" y="1751357"/>
            <a:ext cx="7512885" cy="4906618"/>
          </a:xfrm>
        </p:spPr>
        <p:txBody>
          <a:bodyPr>
            <a:noAutofit/>
          </a:bodyPr>
          <a:lstStyle/>
          <a:p>
            <a:pPr>
              <a:lnSpc>
                <a:spcPct val="90000"/>
              </a:lnSpc>
            </a:pPr>
            <a:r>
              <a:rPr lang="en-GB" dirty="0"/>
              <a:t>Lays out what research has been done by others which is relevant to your research aim/objectives</a:t>
            </a:r>
          </a:p>
          <a:p>
            <a:pPr>
              <a:lnSpc>
                <a:spcPct val="90000"/>
              </a:lnSpc>
            </a:pPr>
            <a:r>
              <a:rPr lang="en-GB" dirty="0"/>
              <a:t>Presents work of others in a clear, interesting and progressive manner ( to build up a logical picture)</a:t>
            </a:r>
          </a:p>
          <a:p>
            <a:pPr>
              <a:lnSpc>
                <a:spcPct val="90000"/>
              </a:lnSpc>
            </a:pPr>
            <a:r>
              <a:rPr lang="en-GB" dirty="0"/>
              <a:t>Provides evidence of in-depth critical evaluation</a:t>
            </a:r>
          </a:p>
          <a:p>
            <a:pPr>
              <a:lnSpc>
                <a:spcPct val="90000"/>
              </a:lnSpc>
            </a:pPr>
            <a:r>
              <a:rPr lang="en-GB" dirty="0"/>
              <a:t>Highlights important/emerging issues</a:t>
            </a:r>
          </a:p>
          <a:p>
            <a:pPr>
              <a:lnSpc>
                <a:spcPct val="90000"/>
              </a:lnSpc>
            </a:pPr>
            <a:r>
              <a:rPr lang="en-GB"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965961"/>
            <a:ext cx="3119374" cy="3596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340" y="2404075"/>
            <a:ext cx="5638577" cy="343815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E8949F1-2B9E-6DCD-774B-5D0D09156374}"/>
              </a:ext>
            </a:extLst>
          </p:cNvPr>
          <p:cNvSpPr txBox="1"/>
          <p:nvPr/>
        </p:nvSpPr>
        <p:spPr>
          <a:xfrm>
            <a:off x="6591300" y="2230327"/>
            <a:ext cx="4714651" cy="3785652"/>
          </a:xfrm>
          <a:prstGeom prst="rect">
            <a:avLst/>
          </a:prstGeom>
          <a:noFill/>
        </p:spPr>
        <p:txBody>
          <a:bodyPr wrap="square" rtlCol="0">
            <a:spAutoFit/>
          </a:bodyPr>
          <a:lstStyle/>
          <a:p>
            <a:r>
              <a:rPr lang="en-GB" sz="2400" dirty="0"/>
              <a:t>You know the kinds of comments you get back on assignments</a:t>
            </a:r>
          </a:p>
          <a:p>
            <a:endParaRPr lang="en-GB" sz="2400" dirty="0"/>
          </a:p>
          <a:p>
            <a:r>
              <a:rPr lang="en-GB" sz="2400" dirty="0"/>
              <a:t>Put yourself in my shoes</a:t>
            </a:r>
          </a:p>
          <a:p>
            <a:endParaRPr lang="en-GB" sz="2400" dirty="0"/>
          </a:p>
          <a:p>
            <a:r>
              <a:rPr lang="en-GB" sz="2400" dirty="0"/>
              <a:t>What kind of should students avoid doing in their work?</a:t>
            </a:r>
          </a:p>
          <a:p>
            <a:endParaRPr lang="en-GB" sz="2400" dirty="0"/>
          </a:p>
          <a:p>
            <a:r>
              <a:rPr lang="en-GB" sz="2400" dirty="0"/>
              <a:t>What will your supervisors be looking for?</a:t>
            </a:r>
          </a:p>
        </p:txBody>
      </p:sp>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367550"/>
          </a:xfrm>
          <a:solidFill>
            <a:srgbClr val="92D050"/>
          </a:solidFill>
        </p:spPr>
        <p:txBody>
          <a:bodyPr anchor="ctr">
            <a:normAutofit/>
          </a:bodyPr>
          <a:lstStyle/>
          <a:p>
            <a:r>
              <a:rPr lang="en-GB" sz="5400"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4"/>
            <a:ext cx="5666072" cy="4779087"/>
          </a:xfrm>
        </p:spPr>
        <p:txBody>
          <a:bodyPr>
            <a:normAutofit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or poor sources used – mainly websites</a:t>
            </a:r>
          </a:p>
          <a:p>
            <a:pPr>
              <a:lnSpc>
                <a:spcPct val="90000"/>
              </a:lnSpc>
            </a:pPr>
            <a:endParaRPr lang="en-GB" sz="2400" dirty="0"/>
          </a:p>
          <a:p>
            <a:pPr>
              <a:lnSpc>
                <a:spcPct val="90000"/>
              </a:lnSpc>
            </a:pPr>
            <a:endParaRPr lang="en-GB" sz="2400" dirty="0"/>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FF3259-8BFF-1962-9947-5DCCD789087F}"/>
              </a:ext>
            </a:extLst>
          </p:cNvPr>
          <p:cNvSpPr>
            <a:spLocks noGrp="1"/>
          </p:cNvSpPr>
          <p:nvPr>
            <p:ph type="title"/>
          </p:nvPr>
        </p:nvSpPr>
        <p:spPr>
          <a:xfrm>
            <a:off x="609600" y="274637"/>
            <a:ext cx="10972800" cy="1325563"/>
          </a:xfrm>
          <a:solidFill>
            <a:srgbClr val="92D050"/>
          </a:solidFill>
        </p:spPr>
        <p:txBody>
          <a:bodyPr>
            <a:normAutofit/>
          </a:bodyPr>
          <a:lstStyle/>
          <a:p>
            <a:pPr algn="l"/>
            <a:r>
              <a:rPr lang="en-GB" sz="6000" dirty="0">
                <a:solidFill>
                  <a:schemeClr val="bg1"/>
                </a:solidFill>
              </a:rPr>
              <a:t>Literature Review</a:t>
            </a:r>
          </a:p>
        </p:txBody>
      </p:sp>
      <p:sp>
        <p:nvSpPr>
          <p:cNvPr id="6" name="Content Placeholder 5">
            <a:extLst>
              <a:ext uri="{FF2B5EF4-FFF2-40B4-BE49-F238E27FC236}">
                <a16:creationId xmlns:a16="http://schemas.microsoft.com/office/drawing/2014/main" id="{5C8694ED-046A-932F-47F7-812C09D64F17}"/>
              </a:ext>
            </a:extLst>
          </p:cNvPr>
          <p:cNvSpPr>
            <a:spLocks noGrp="1"/>
          </p:cNvSpPr>
          <p:nvPr>
            <p:ph idx="1"/>
          </p:nvPr>
        </p:nvSpPr>
        <p:spPr>
          <a:xfrm>
            <a:off x="609600" y="1898585"/>
            <a:ext cx="10972800" cy="4454090"/>
          </a:xfrm>
        </p:spPr>
        <p:txBody>
          <a:bodyPr>
            <a:normAutofit/>
          </a:bodyPr>
          <a:lstStyle/>
          <a:p>
            <a:r>
              <a:rPr lang="en-US" dirty="0"/>
              <a:t>The chapter where you show what is already known about the area under investigation and demonstrate the need for your particular study. </a:t>
            </a:r>
          </a:p>
          <a:p>
            <a:r>
              <a:rPr lang="en-US" dirty="0"/>
              <a:t>This is a significant section in your dissertation (2500 words) and you should allow plenty of time to carry out a thorough exploration of your focus topic and use it to help you identify a specific problem and formulate your research questions.</a:t>
            </a:r>
            <a:endParaRPr lang="en-GB" dirty="0"/>
          </a:p>
        </p:txBody>
      </p:sp>
    </p:spTree>
    <p:extLst>
      <p:ext uri="{BB962C8B-B14F-4D97-AF65-F5344CB8AC3E}">
        <p14:creationId xmlns:p14="http://schemas.microsoft.com/office/powerpoint/2010/main" val="2135687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5CA7C-4C11-6FB4-23D9-E5F013A2D73B}"/>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88921CD7-9419-5391-1163-6BA0DE3499B8}"/>
              </a:ext>
            </a:extLst>
          </p:cNvPr>
          <p:cNvSpPr>
            <a:spLocks noGrp="1"/>
          </p:cNvSpPr>
          <p:nvPr>
            <p:ph type="title"/>
          </p:nvPr>
        </p:nvSpPr>
        <p:spPr>
          <a:solidFill>
            <a:srgbClr val="92D050"/>
          </a:solidFill>
        </p:spPr>
        <p:txBody>
          <a:bodyPr>
            <a:normAutofit/>
          </a:bodyPr>
          <a:lstStyle/>
          <a:p>
            <a:pPr algn="l"/>
            <a:r>
              <a:rPr lang="en-GB" sz="6000" dirty="0">
                <a:solidFill>
                  <a:schemeClr val="bg1"/>
                </a:solidFill>
              </a:rPr>
              <a:t>Literature Review</a:t>
            </a:r>
          </a:p>
        </p:txBody>
      </p:sp>
      <p:sp>
        <p:nvSpPr>
          <p:cNvPr id="6" name="Content Placeholder 5">
            <a:extLst>
              <a:ext uri="{FF2B5EF4-FFF2-40B4-BE49-F238E27FC236}">
                <a16:creationId xmlns:a16="http://schemas.microsoft.com/office/drawing/2014/main" id="{2F012D43-3EB0-3605-7908-42CDAF023DF9}"/>
              </a:ext>
            </a:extLst>
          </p:cNvPr>
          <p:cNvSpPr>
            <a:spLocks noGrp="1"/>
          </p:cNvSpPr>
          <p:nvPr>
            <p:ph idx="1"/>
          </p:nvPr>
        </p:nvSpPr>
        <p:spPr>
          <a:xfrm>
            <a:off x="609600" y="1937085"/>
            <a:ext cx="10972800" cy="3917032"/>
          </a:xfrm>
        </p:spPr>
        <p:txBody>
          <a:bodyPr>
            <a:normAutofit lnSpcReduction="10000"/>
          </a:bodyPr>
          <a:lstStyle/>
          <a:p>
            <a:pPr algn="l"/>
            <a:r>
              <a:rPr lang="en-US" b="0" i="0" dirty="0">
                <a:solidFill>
                  <a:srgbClr val="202329"/>
                </a:solidFill>
                <a:effectLst/>
                <a:latin typeface="Noto Sans" panose="020B0502040504020204" pitchFamily="34" charset="0"/>
              </a:rPr>
              <a:t>You should approach the literature review with the critical analysis dial turned up to full volume. </a:t>
            </a:r>
          </a:p>
          <a:p>
            <a:pPr algn="l"/>
            <a:r>
              <a:rPr lang="en-US" b="0" i="0" dirty="0">
                <a:solidFill>
                  <a:srgbClr val="202329"/>
                </a:solidFill>
                <a:effectLst/>
                <a:latin typeface="Noto Sans" panose="020B0502040504020204" pitchFamily="34" charset="0"/>
              </a:rPr>
              <a:t>This is not simply a description, list, or summary  of everything you have read. </a:t>
            </a:r>
          </a:p>
          <a:p>
            <a:pPr algn="l"/>
            <a:r>
              <a:rPr lang="en-US" dirty="0">
                <a:solidFill>
                  <a:srgbClr val="202329"/>
                </a:solidFill>
                <a:latin typeface="Noto Sans" panose="020B0502040504020204" pitchFamily="34" charset="0"/>
              </a:rPr>
              <a:t>I</a:t>
            </a:r>
            <a:r>
              <a:rPr lang="en-US" b="0" i="0" dirty="0">
                <a:solidFill>
                  <a:srgbClr val="202329"/>
                </a:solidFill>
                <a:effectLst/>
                <a:latin typeface="Noto Sans" panose="020B0502040504020204" pitchFamily="34" charset="0"/>
              </a:rPr>
              <a:t>t is a synthesis of your reading, and should include analysis and evaluation of readings, evidence, studies and data, cases, real world applications and views/opinions expressed. </a:t>
            </a:r>
            <a:endParaRPr lang="en-GB" dirty="0"/>
          </a:p>
        </p:txBody>
      </p:sp>
    </p:spTree>
    <p:extLst>
      <p:ext uri="{BB962C8B-B14F-4D97-AF65-F5344CB8AC3E}">
        <p14:creationId xmlns:p14="http://schemas.microsoft.com/office/powerpoint/2010/main" val="218752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058C29-94C7-4A24-C0AC-B6EEDC414C92}"/>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F298BC05-C3BB-411C-6778-1D6BCE7483AC}"/>
              </a:ext>
            </a:extLst>
          </p:cNvPr>
          <p:cNvSpPr>
            <a:spLocks noGrp="1"/>
          </p:cNvSpPr>
          <p:nvPr>
            <p:ph type="title"/>
          </p:nvPr>
        </p:nvSpPr>
        <p:spPr>
          <a:solidFill>
            <a:srgbClr val="92D050"/>
          </a:solidFill>
        </p:spPr>
        <p:txBody>
          <a:bodyPr>
            <a:normAutofit/>
          </a:bodyPr>
          <a:lstStyle/>
          <a:p>
            <a:pPr algn="l"/>
            <a:r>
              <a:rPr lang="en-GB" sz="6000" dirty="0">
                <a:solidFill>
                  <a:schemeClr val="bg1"/>
                </a:solidFill>
              </a:rPr>
              <a:t>Keep the supervisor happy</a:t>
            </a:r>
          </a:p>
        </p:txBody>
      </p:sp>
      <p:sp>
        <p:nvSpPr>
          <p:cNvPr id="6" name="Content Placeholder 5">
            <a:extLst>
              <a:ext uri="{FF2B5EF4-FFF2-40B4-BE49-F238E27FC236}">
                <a16:creationId xmlns:a16="http://schemas.microsoft.com/office/drawing/2014/main" id="{384013EC-DAF6-F220-A636-61820B096350}"/>
              </a:ext>
            </a:extLst>
          </p:cNvPr>
          <p:cNvSpPr>
            <a:spLocks noGrp="1"/>
          </p:cNvSpPr>
          <p:nvPr>
            <p:ph idx="1"/>
          </p:nvPr>
        </p:nvSpPr>
        <p:spPr>
          <a:xfrm>
            <a:off x="609600" y="1821582"/>
            <a:ext cx="10972800" cy="3917032"/>
          </a:xfrm>
        </p:spPr>
        <p:txBody>
          <a:bodyPr>
            <a:normAutofit fontScale="92500"/>
          </a:bodyPr>
          <a:lstStyle/>
          <a:p>
            <a:pPr algn="l"/>
            <a:r>
              <a:rPr lang="en-US" b="0" i="0" dirty="0">
                <a:solidFill>
                  <a:srgbClr val="202329"/>
                </a:solidFill>
                <a:effectLst/>
                <a:latin typeface="Noto Sans" panose="020B0502040504020204" pitchFamily="34" charset="0"/>
              </a:rPr>
              <a:t>Your supervisor is looking for this detailed critical approach in your literature review, where you unpack sources, identify strengths and weaknesses and find gaps in the research.</a:t>
            </a:r>
          </a:p>
          <a:p>
            <a:pPr algn="l"/>
            <a:r>
              <a:rPr lang="en-US" b="0" i="0" dirty="0">
                <a:solidFill>
                  <a:srgbClr val="202329"/>
                </a:solidFill>
                <a:effectLst/>
                <a:latin typeface="Noto Sans" panose="020B0502040504020204" pitchFamily="34" charset="0"/>
              </a:rPr>
              <a:t>In other words, your literature review is your opportunity to show the reader why your paper is important and your research is significant, as it addresses the gap or on-going issue you have uncovered.</a:t>
            </a:r>
          </a:p>
          <a:p>
            <a:pPr algn="l"/>
            <a:endParaRPr lang="en-GB" dirty="0"/>
          </a:p>
        </p:txBody>
      </p:sp>
    </p:spTree>
    <p:extLst>
      <p:ext uri="{BB962C8B-B14F-4D97-AF65-F5344CB8AC3E}">
        <p14:creationId xmlns:p14="http://schemas.microsoft.com/office/powerpoint/2010/main" val="33217588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a:solidFill>
                  <a:schemeClr val="bg1"/>
                </a:solidFill>
              </a:rPr>
              <a:t>Questions</a:t>
            </a:r>
            <a:r>
              <a:rPr lang="en-GB" b="1" dirty="0">
                <a:solidFill>
                  <a:schemeClr val="bg1"/>
                </a:solidFill>
              </a:rPr>
              <a:t>?</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2284</Words>
  <Application>Microsoft Office PowerPoint</Application>
  <PresentationFormat>Widescreen</PresentationFormat>
  <Paragraphs>256</Paragraphs>
  <Slides>22</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Arial</vt:lpstr>
      <vt:lpstr>Arial,Sans-Serif</vt:lpstr>
      <vt:lpstr>Bahnschrift</vt:lpstr>
      <vt:lpstr>Calibri</vt:lpstr>
      <vt:lpstr>Courier New</vt:lpstr>
      <vt:lpstr>Courier New,monospace</vt:lpstr>
      <vt:lpstr>Inter</vt:lpstr>
      <vt:lpstr>Myriad Pro</vt:lpstr>
      <vt:lpstr>Noto Sans</vt:lpstr>
      <vt:lpstr>Theme1.thmx first page pp</vt:lpstr>
      <vt:lpstr>BMPL6015  Independent Project Literature Review Workshop Mike Durke </vt:lpstr>
      <vt:lpstr>Aims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Features of a good literature review</vt:lpstr>
      <vt:lpstr>Features of a 'bad' literature review – what to avoid in your writing</vt:lpstr>
      <vt:lpstr>Avoid…</vt:lpstr>
      <vt:lpstr>Literature Review</vt:lpstr>
      <vt:lpstr>Literature Review</vt:lpstr>
      <vt:lpstr>Keep the supervisor happy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10</cp:revision>
  <dcterms:created xsi:type="dcterms:W3CDTF">2021-10-13T07:56:41Z</dcterms:created>
  <dcterms:modified xsi:type="dcterms:W3CDTF">2024-11-01T10:27:03Z</dcterms:modified>
</cp:coreProperties>
</file>