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y="5143500" cx="9144000"/>
  <p:notesSz cx="6858000" cy="9144000"/>
  <p:embeddedFontLst>
    <p:embeddedFont>
      <p:font typeface="Roboto"/>
      <p:regular r:id="rId28"/>
      <p:bold r:id="rId29"/>
      <p:italic r:id="rId30"/>
      <p:boldItalic r:id="rId31"/>
    </p:embeddedFont>
    <p:embeddedFont>
      <p:font typeface="Roboto Light"/>
      <p:regular r:id="rId32"/>
      <p:bold r:id="rId33"/>
      <p:italic r:id="rId34"/>
      <p:boldItalic r:id="rId35"/>
    </p:embeddedFont>
    <p:embeddedFont>
      <p:font typeface="Roboto Mono"/>
      <p:regular r:id="rId36"/>
      <p:bold r:id="rId37"/>
      <p:italic r:id="rId38"/>
      <p:boldItalic r:id="rId39"/>
    </p:embeddedFont>
    <p:embeddedFont>
      <p:font typeface="Karla"/>
      <p:regular r:id="rId40"/>
      <p:bold r:id="rId41"/>
      <p:italic r:id="rId42"/>
      <p:boldItalic r:id="rId4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Karla-regular.fntdata"/><Relationship Id="rId20" Type="http://schemas.openxmlformats.org/officeDocument/2006/relationships/slide" Target="slides/slide15.xml"/><Relationship Id="rId42" Type="http://schemas.openxmlformats.org/officeDocument/2006/relationships/font" Target="fonts/Karla-italic.fntdata"/><Relationship Id="rId41" Type="http://schemas.openxmlformats.org/officeDocument/2006/relationships/font" Target="fonts/Karla-bold.fntdata"/><Relationship Id="rId22" Type="http://schemas.openxmlformats.org/officeDocument/2006/relationships/slide" Target="slides/slide17.xml"/><Relationship Id="rId21" Type="http://schemas.openxmlformats.org/officeDocument/2006/relationships/slide" Target="slides/slide16.xml"/><Relationship Id="rId43" Type="http://schemas.openxmlformats.org/officeDocument/2006/relationships/font" Target="fonts/Karla-boldItalic.fntdata"/><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Roboto-regular.fntdata"/><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boldItalic.fntdata"/><Relationship Id="rId30" Type="http://schemas.openxmlformats.org/officeDocument/2006/relationships/font" Target="fonts/Roboto-italic.fntdata"/><Relationship Id="rId11" Type="http://schemas.openxmlformats.org/officeDocument/2006/relationships/slide" Target="slides/slide6.xml"/><Relationship Id="rId33" Type="http://schemas.openxmlformats.org/officeDocument/2006/relationships/font" Target="fonts/RobotoLight-bold.fntdata"/><Relationship Id="rId10" Type="http://schemas.openxmlformats.org/officeDocument/2006/relationships/slide" Target="slides/slide5.xml"/><Relationship Id="rId32" Type="http://schemas.openxmlformats.org/officeDocument/2006/relationships/font" Target="fonts/RobotoLight-regular.fntdata"/><Relationship Id="rId13" Type="http://schemas.openxmlformats.org/officeDocument/2006/relationships/slide" Target="slides/slide8.xml"/><Relationship Id="rId35" Type="http://schemas.openxmlformats.org/officeDocument/2006/relationships/font" Target="fonts/RobotoLight-boldItalic.fntdata"/><Relationship Id="rId12" Type="http://schemas.openxmlformats.org/officeDocument/2006/relationships/slide" Target="slides/slide7.xml"/><Relationship Id="rId34" Type="http://schemas.openxmlformats.org/officeDocument/2006/relationships/font" Target="fonts/RobotoLight-italic.fntdata"/><Relationship Id="rId15" Type="http://schemas.openxmlformats.org/officeDocument/2006/relationships/slide" Target="slides/slide10.xml"/><Relationship Id="rId37" Type="http://schemas.openxmlformats.org/officeDocument/2006/relationships/font" Target="fonts/RobotoMono-bold.fntdata"/><Relationship Id="rId14" Type="http://schemas.openxmlformats.org/officeDocument/2006/relationships/slide" Target="slides/slide9.xml"/><Relationship Id="rId36" Type="http://schemas.openxmlformats.org/officeDocument/2006/relationships/font" Target="fonts/RobotoMono-regular.fntdata"/><Relationship Id="rId17" Type="http://schemas.openxmlformats.org/officeDocument/2006/relationships/slide" Target="slides/slide12.xml"/><Relationship Id="rId39" Type="http://schemas.openxmlformats.org/officeDocument/2006/relationships/font" Target="fonts/RobotoMono-boldItalic.fntdata"/><Relationship Id="rId16" Type="http://schemas.openxmlformats.org/officeDocument/2006/relationships/slide" Target="slides/slide11.xml"/><Relationship Id="rId38" Type="http://schemas.openxmlformats.org/officeDocument/2006/relationships/font" Target="fonts/RobotoMono-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844e922116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844e922116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844e922116_0_1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3" name="Google Shape;63;g844e922116_0_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844e922116_0_20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1" name="Google Shape;71;g844e922116_0_20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844e922116_0_12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7" name="Google Shape;77;g844e922116_0_1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85fd35aecd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85fd35aecd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85fd35aecd_0_9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3" name="Google Shape;93;g85fd35aecd_0_9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85fd35aecd_0_1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0" name="Google Shape;100;g85fd35aecd_0_1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85fd35aecd_0_12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0" name="Google Shape;110;g85fd35aecd_0_1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8049ef2d5c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8049ef2d5c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8049ef2d5c_0_9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3" name="Google Shape;123;g8049ef2d5c_0_9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8049ef2d5c_0_2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1" name="Google Shape;131;g8049ef2d5c_0_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8049ef2d5c_0_3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9" name="Google Shape;139;g8049ef2d5c_0_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87141b1771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87141b1771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87141b1771_0_3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3" name="Google Shape;153;g87141b1771_0_3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87141b1771_0_6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1" name="Google Shape;161;g87141b1771_0_6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85fd35aecd_0_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0" name="Google Shape;170;g85fd35aecd_0_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85fd35aecd_0_1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9" name="Google Shape;179;g85fd35aecd_0_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85fd35aecd_0_2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7" name="Google Shape;187;g85fd35aecd_0_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g8049ef2d5c_0_5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5" name="Google Shape;195;g8049ef2d5c_0_5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87141b1771_0_7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g87141b1771_0_7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g844e922116_0_5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1" name="Google Shape;211;g844e922116_0_5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g844e922116_0_21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0" name="Google Shape;220;g844e922116_0_2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3">
  <p:cSld name="TITLE_4">
    <p:spTree>
      <p:nvGrpSpPr>
        <p:cNvPr id="50" name="Shape 5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1">
  <p:cSld name="TITLE_2">
    <p:spTree>
      <p:nvGrpSpPr>
        <p:cNvPr id="51" name="Shape 51"/>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5">
  <p:cSld name="TITLE_6">
    <p:spTree>
      <p:nvGrpSpPr>
        <p:cNvPr id="52" name="Shape 52"/>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p:cSld name="TITLE_7">
    <p:spTree>
      <p:nvGrpSpPr>
        <p:cNvPr id="53" name="Shape 53"/>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2">
  <p:cSld name="TITLE_8">
    <p:spTree>
      <p:nvGrpSpPr>
        <p:cNvPr id="54" name="Shape 5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5.jpg"/><Relationship Id="rId5" Type="http://schemas.openxmlformats.org/officeDocument/2006/relationships/image" Target="../media/image14.png"/><Relationship Id="rId6" Type="http://schemas.openxmlformats.org/officeDocument/2006/relationships/image" Target="../media/image8.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0.xml"/><Relationship Id="rId3" Type="http://schemas.openxmlformats.org/officeDocument/2006/relationships/image" Target="../media/image7.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 Id="rId3"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4.xml"/><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5.xml"/><Relationship Id="rId3" Type="http://schemas.openxmlformats.org/officeDocument/2006/relationships/image" Target="../media/image12.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6.xml"/><Relationship Id="rId3" Type="http://schemas.openxmlformats.org/officeDocument/2006/relationships/image" Target="../media/image4.png"/><Relationship Id="rId4" Type="http://schemas.openxmlformats.org/officeDocument/2006/relationships/hyperlink" Target="http://drive.google.com/file/d/1ZUogKtBeMwGGe0W7_CRqvrCOQpZscmdU/view" TargetMode="External"/><Relationship Id="rId5" Type="http://schemas.openxmlformats.org/officeDocument/2006/relationships/image" Target="../media/image9.jpg"/><Relationship Id="rId6" Type="http://schemas.openxmlformats.org/officeDocument/2006/relationships/hyperlink" Target="http://drive.google.com/file/d/1ZWSX0O9hgVwo_zDkgpyFcI6ca-cappfc/view" TargetMode="External"/><Relationship Id="rId7"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1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9.xml"/><Relationship Id="rId3" Type="http://schemas.openxmlformats.org/officeDocument/2006/relationships/image" Target="../media/image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0.xml"/><Relationship Id="rId3" Type="http://schemas.openxmlformats.org/officeDocument/2006/relationships/image" Target="../media/image4.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 Id="rId3"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pic>
        <p:nvPicPr>
          <p:cNvPr id="59" name="Google Shape;59;p18"/>
          <p:cNvPicPr preferRelativeResize="0"/>
          <p:nvPr/>
        </p:nvPicPr>
        <p:blipFill rotWithShape="1">
          <a:blip r:embed="rId3">
            <a:alphaModFix/>
          </a:blip>
          <a:srcRect b="17035" l="0" r="15576" t="11744"/>
          <a:stretch/>
        </p:blipFill>
        <p:spPr>
          <a:xfrm>
            <a:off x="0" y="0"/>
            <a:ext cx="9144000" cy="5143503"/>
          </a:xfrm>
          <a:prstGeom prst="rect">
            <a:avLst/>
          </a:prstGeom>
          <a:noFill/>
          <a:ln>
            <a:noFill/>
          </a:ln>
        </p:spPr>
      </p:pic>
      <p:sp>
        <p:nvSpPr>
          <p:cNvPr id="60" name="Google Shape;60;p18"/>
          <p:cNvSpPr txBox="1"/>
          <p:nvPr/>
        </p:nvSpPr>
        <p:spPr>
          <a:xfrm>
            <a:off x="609600" y="1887900"/>
            <a:ext cx="3853500" cy="13677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b="1" lang="en-GB" sz="2400">
                <a:latin typeface="Roboto"/>
                <a:ea typeface="Roboto"/>
                <a:cs typeface="Roboto"/>
                <a:sym typeface="Roboto"/>
              </a:rPr>
              <a:t>Session 5</a:t>
            </a:r>
            <a:endParaRPr b="1" sz="2400">
              <a:latin typeface="Roboto"/>
              <a:ea typeface="Roboto"/>
              <a:cs typeface="Roboto"/>
              <a:sym typeface="Roboto"/>
            </a:endParaRPr>
          </a:p>
          <a:p>
            <a:pPr indent="0" lvl="0" marL="0" rtl="0" algn="l">
              <a:lnSpc>
                <a:spcPct val="115000"/>
              </a:lnSpc>
              <a:spcBef>
                <a:spcPts val="0"/>
              </a:spcBef>
              <a:spcAft>
                <a:spcPts val="0"/>
              </a:spcAft>
              <a:buNone/>
            </a:pPr>
            <a:r>
              <a:rPr lang="en-GB" sz="2400">
                <a:latin typeface="Roboto Light"/>
                <a:ea typeface="Roboto Light"/>
                <a:cs typeface="Roboto Light"/>
                <a:sym typeface="Roboto Light"/>
              </a:rPr>
              <a:t>Digital content, branding &amp; target audience </a:t>
            </a:r>
            <a:endParaRPr sz="2400">
              <a:latin typeface="Roboto Light"/>
              <a:ea typeface="Roboto Light"/>
              <a:cs typeface="Roboto Light"/>
              <a:sym typeface="Roboto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9"/>
          <p:cNvSpPr txBox="1"/>
          <p:nvPr/>
        </p:nvSpPr>
        <p:spPr>
          <a:xfrm>
            <a:off x="150525" y="227125"/>
            <a:ext cx="24267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LEARNING OUTCOME</a:t>
            </a:r>
            <a:endParaRPr b="1" i="0" sz="800" u="none" cap="none" strike="noStrike">
              <a:solidFill>
                <a:schemeClr val="accent2"/>
              </a:solidFill>
              <a:latin typeface="Roboto Mono"/>
              <a:ea typeface="Roboto Mono"/>
              <a:cs typeface="Roboto Mono"/>
              <a:sym typeface="Roboto Mono"/>
            </a:endParaRPr>
          </a:p>
        </p:txBody>
      </p:sp>
      <p:cxnSp>
        <p:nvCxnSpPr>
          <p:cNvPr id="66" name="Google Shape;66;p19"/>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sp>
        <p:nvSpPr>
          <p:cNvPr id="67" name="Google Shape;67;p19"/>
          <p:cNvSpPr txBox="1"/>
          <p:nvPr/>
        </p:nvSpPr>
        <p:spPr>
          <a:xfrm>
            <a:off x="150525" y="1160550"/>
            <a:ext cx="7738800" cy="2822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400">
                <a:solidFill>
                  <a:srgbClr val="22232B"/>
                </a:solidFill>
                <a:latin typeface="Karla"/>
                <a:ea typeface="Karla"/>
                <a:cs typeface="Karla"/>
                <a:sym typeface="Karla"/>
              </a:rPr>
              <a:t>Summarise the principles and benefits of establishing a strong brand. </a:t>
            </a:r>
            <a:endParaRPr sz="2400">
              <a:solidFill>
                <a:srgbClr val="22232B"/>
              </a:solidFill>
              <a:latin typeface="Karla"/>
              <a:ea typeface="Karla"/>
              <a:cs typeface="Karla"/>
              <a:sym typeface="Karla"/>
            </a:endParaRPr>
          </a:p>
          <a:p>
            <a:pPr indent="0" lvl="0" marL="0" rtl="0" algn="l">
              <a:spcBef>
                <a:spcPts val="0"/>
              </a:spcBef>
              <a:spcAft>
                <a:spcPts val="0"/>
              </a:spcAft>
              <a:buNone/>
            </a:pPr>
            <a:r>
              <a:t/>
            </a:r>
            <a:endParaRPr sz="2400">
              <a:solidFill>
                <a:srgbClr val="22232B"/>
              </a:solidFill>
              <a:latin typeface="Karla"/>
              <a:ea typeface="Karla"/>
              <a:cs typeface="Karla"/>
              <a:sym typeface="Karla"/>
            </a:endParaRPr>
          </a:p>
          <a:p>
            <a:pPr indent="0" lvl="0" marL="0" rtl="0" algn="l">
              <a:spcBef>
                <a:spcPts val="0"/>
              </a:spcBef>
              <a:spcAft>
                <a:spcPts val="0"/>
              </a:spcAft>
              <a:buNone/>
            </a:pPr>
            <a:r>
              <a:rPr lang="en-GB" sz="2400">
                <a:solidFill>
                  <a:srgbClr val="22232B"/>
                </a:solidFill>
                <a:latin typeface="Karla"/>
                <a:ea typeface="Karla"/>
                <a:cs typeface="Karla"/>
                <a:sym typeface="Karla"/>
              </a:rPr>
              <a:t>Analyse and implement the means of utilising branding and digital content to help establish and grow a specified target audience</a:t>
            </a:r>
            <a:endParaRPr sz="2400">
              <a:solidFill>
                <a:srgbClr val="22232B"/>
              </a:solidFill>
              <a:latin typeface="Karla"/>
              <a:ea typeface="Karla"/>
              <a:cs typeface="Karla"/>
              <a:sym typeface="Karla"/>
            </a:endParaRPr>
          </a:p>
        </p:txBody>
      </p:sp>
      <p:pic>
        <p:nvPicPr>
          <p:cNvPr id="68" name="Google Shape;68;p19"/>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pic>
        <p:nvPicPr>
          <p:cNvPr id="73" name="Google Shape;73;p20"/>
          <p:cNvPicPr preferRelativeResize="0"/>
          <p:nvPr/>
        </p:nvPicPr>
        <p:blipFill>
          <a:blip r:embed="rId3">
            <a:alphaModFix/>
          </a:blip>
          <a:stretch>
            <a:fillRect/>
          </a:stretch>
        </p:blipFill>
        <p:spPr>
          <a:xfrm>
            <a:off x="1805338" y="110225"/>
            <a:ext cx="5629175" cy="4923025"/>
          </a:xfrm>
          <a:prstGeom prst="rect">
            <a:avLst/>
          </a:prstGeom>
          <a:noFill/>
          <a:ln>
            <a:noFill/>
          </a:ln>
        </p:spPr>
      </p:pic>
      <p:pic>
        <p:nvPicPr>
          <p:cNvPr id="74" name="Google Shape;74;p20"/>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21"/>
          <p:cNvSpPr txBox="1"/>
          <p:nvPr/>
        </p:nvSpPr>
        <p:spPr>
          <a:xfrm>
            <a:off x="226200" y="725400"/>
            <a:ext cx="5543100" cy="3692700"/>
          </a:xfrm>
          <a:prstGeom prst="rect">
            <a:avLst/>
          </a:prstGeom>
          <a:noFill/>
          <a:ln>
            <a:noFill/>
          </a:ln>
        </p:spPr>
        <p:txBody>
          <a:bodyPr anchorCtr="0" anchor="ctr" bIns="91425" lIns="91425" spcFirstLastPara="1" rIns="91425" wrap="square" tIns="91425">
            <a:noAutofit/>
          </a:bodyPr>
          <a:lstStyle/>
          <a:p>
            <a:pPr indent="0" lvl="0" marL="0" marR="0" rtl="0" algn="l">
              <a:lnSpc>
                <a:spcPct val="150000"/>
              </a:lnSpc>
              <a:spcBef>
                <a:spcPts val="0"/>
              </a:spcBef>
              <a:spcAft>
                <a:spcPts val="0"/>
              </a:spcAft>
              <a:buClr>
                <a:srgbClr val="000000"/>
              </a:buClr>
              <a:buSzPts val="1400"/>
              <a:buFont typeface="Arial"/>
              <a:buNone/>
            </a:pPr>
            <a:r>
              <a:rPr b="1" lang="en-GB" sz="1800">
                <a:solidFill>
                  <a:srgbClr val="22232B"/>
                </a:solidFill>
                <a:latin typeface="Karla"/>
                <a:ea typeface="Karla"/>
                <a:cs typeface="Karla"/>
                <a:sym typeface="Karla"/>
              </a:rPr>
              <a:t>Topics</a:t>
            </a:r>
            <a:endParaRPr sz="18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800">
                <a:solidFill>
                  <a:srgbClr val="22232B"/>
                </a:solidFill>
                <a:latin typeface="Karla"/>
                <a:ea typeface="Karla"/>
                <a:cs typeface="Karla"/>
                <a:sym typeface="Karla"/>
              </a:rPr>
              <a:t>Branding</a:t>
            </a:r>
            <a:endParaRPr sz="18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800">
                <a:solidFill>
                  <a:srgbClr val="22232B"/>
                </a:solidFill>
                <a:latin typeface="Karla"/>
                <a:ea typeface="Karla"/>
                <a:cs typeface="Karla"/>
                <a:sym typeface="Karla"/>
              </a:rPr>
              <a:t>Digital Content</a:t>
            </a:r>
            <a:endParaRPr sz="18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800">
                <a:solidFill>
                  <a:srgbClr val="22232B"/>
                </a:solidFill>
                <a:latin typeface="Karla"/>
                <a:ea typeface="Karla"/>
                <a:cs typeface="Karla"/>
                <a:sym typeface="Karla"/>
              </a:rPr>
              <a:t>Audience</a:t>
            </a:r>
            <a:endParaRPr sz="1800">
              <a:solidFill>
                <a:srgbClr val="22232B"/>
              </a:solidFill>
              <a:latin typeface="Karla"/>
              <a:ea typeface="Karla"/>
              <a:cs typeface="Karla"/>
              <a:sym typeface="Karla"/>
            </a:endParaRPr>
          </a:p>
        </p:txBody>
      </p:sp>
      <p:cxnSp>
        <p:nvCxnSpPr>
          <p:cNvPr id="80" name="Google Shape;80;p21"/>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81" name="Google Shape;81;p21"/>
          <p:cNvPicPr preferRelativeResize="0"/>
          <p:nvPr/>
        </p:nvPicPr>
        <p:blipFill>
          <a:blip r:embed="rId3">
            <a:alphaModFix/>
          </a:blip>
          <a:stretch>
            <a:fillRect/>
          </a:stretch>
        </p:blipFill>
        <p:spPr>
          <a:xfrm rot="5400000">
            <a:off x="8367151" y="4365950"/>
            <a:ext cx="225675" cy="869825"/>
          </a:xfrm>
          <a:prstGeom prst="rect">
            <a:avLst/>
          </a:prstGeom>
          <a:noFill/>
          <a:ln>
            <a:noFill/>
          </a:ln>
        </p:spPr>
      </p:pic>
      <p:pic>
        <p:nvPicPr>
          <p:cNvPr id="82" name="Google Shape;82;p21"/>
          <p:cNvPicPr preferRelativeResize="0"/>
          <p:nvPr/>
        </p:nvPicPr>
        <p:blipFill>
          <a:blip r:embed="rId3">
            <a:alphaModFix/>
          </a:blip>
          <a:stretch>
            <a:fillRect/>
          </a:stretch>
        </p:blipFill>
        <p:spPr>
          <a:xfrm rot="5400000">
            <a:off x="8367151" y="4365950"/>
            <a:ext cx="225675" cy="869825"/>
          </a:xfrm>
          <a:prstGeom prst="rect">
            <a:avLst/>
          </a:prstGeom>
          <a:noFill/>
          <a:ln>
            <a:noFill/>
          </a:ln>
        </p:spPr>
      </p:pic>
      <p:sp>
        <p:nvSpPr>
          <p:cNvPr id="83" name="Google Shape;83;p21"/>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TOPICS</a:t>
            </a:r>
            <a:endParaRPr b="1" i="0" sz="800" u="none" cap="none" strike="noStrike">
              <a:solidFill>
                <a:schemeClr val="accent2"/>
              </a:solidFill>
              <a:latin typeface="Roboto Mono"/>
              <a:ea typeface="Roboto Mono"/>
              <a:cs typeface="Roboto Mono"/>
              <a:sym typeface="Roboto Mono"/>
            </a:endParaRPr>
          </a:p>
        </p:txBody>
      </p:sp>
      <p:pic>
        <p:nvPicPr>
          <p:cNvPr id="84" name="Google Shape;84;p21"/>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88" name="Shape 88"/>
        <p:cNvGrpSpPr/>
        <p:nvPr/>
      </p:nvGrpSpPr>
      <p:grpSpPr>
        <a:xfrm>
          <a:off x="0" y="0"/>
          <a:ext cx="0" cy="0"/>
          <a:chOff x="0" y="0"/>
          <a:chExt cx="0" cy="0"/>
        </a:xfrm>
      </p:grpSpPr>
      <p:pic>
        <p:nvPicPr>
          <p:cNvPr id="89" name="Google Shape;89;p22"/>
          <p:cNvPicPr preferRelativeResize="0"/>
          <p:nvPr/>
        </p:nvPicPr>
        <p:blipFill rotWithShape="1">
          <a:blip r:embed="rId3">
            <a:alphaModFix/>
          </a:blip>
          <a:srcRect b="17035" l="0" r="15576" t="11744"/>
          <a:stretch/>
        </p:blipFill>
        <p:spPr>
          <a:xfrm>
            <a:off x="0" y="0"/>
            <a:ext cx="9144000" cy="5143503"/>
          </a:xfrm>
          <a:prstGeom prst="rect">
            <a:avLst/>
          </a:prstGeom>
          <a:noFill/>
          <a:ln>
            <a:noFill/>
          </a:ln>
        </p:spPr>
      </p:pic>
      <p:sp>
        <p:nvSpPr>
          <p:cNvPr id="90" name="Google Shape;90;p22"/>
          <p:cNvSpPr txBox="1"/>
          <p:nvPr/>
        </p:nvSpPr>
        <p:spPr>
          <a:xfrm>
            <a:off x="609225" y="1890725"/>
            <a:ext cx="4096500" cy="13677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2400">
                <a:latin typeface="Roboto Light"/>
                <a:ea typeface="Roboto Light"/>
                <a:cs typeface="Roboto Light"/>
                <a:sym typeface="Roboto Light"/>
              </a:rPr>
              <a:t>BRANDING</a:t>
            </a:r>
            <a:endParaRPr sz="2400">
              <a:latin typeface="Roboto Light"/>
              <a:ea typeface="Roboto Light"/>
              <a:cs typeface="Roboto Light"/>
              <a:sym typeface="Roboto Light"/>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3"/>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BRAND ELEMENTS</a:t>
            </a:r>
            <a:endParaRPr b="1" sz="800">
              <a:solidFill>
                <a:schemeClr val="accent2"/>
              </a:solidFill>
              <a:latin typeface="Roboto Mono"/>
              <a:ea typeface="Roboto Mono"/>
              <a:cs typeface="Roboto Mono"/>
              <a:sym typeface="Roboto Mono"/>
            </a:endParaRPr>
          </a:p>
        </p:txBody>
      </p:sp>
      <p:cxnSp>
        <p:nvCxnSpPr>
          <p:cNvPr id="96" name="Google Shape;96;p23"/>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97" name="Google Shape;97;p23"/>
          <p:cNvPicPr preferRelativeResize="0"/>
          <p:nvPr/>
        </p:nvPicPr>
        <p:blipFill rotWithShape="1">
          <a:blip r:embed="rId3">
            <a:alphaModFix/>
          </a:blip>
          <a:srcRect b="690" l="1625" r="1625" t="690"/>
          <a:stretch/>
        </p:blipFill>
        <p:spPr>
          <a:xfrm>
            <a:off x="2323800" y="1015475"/>
            <a:ext cx="4496400" cy="3515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4"/>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LOGO AND TEXT</a:t>
            </a:r>
            <a:endParaRPr b="1" sz="800">
              <a:solidFill>
                <a:schemeClr val="accent2"/>
              </a:solidFill>
              <a:latin typeface="Roboto Mono"/>
              <a:ea typeface="Roboto Mono"/>
              <a:cs typeface="Roboto Mono"/>
              <a:sym typeface="Roboto Mono"/>
            </a:endParaRPr>
          </a:p>
        </p:txBody>
      </p:sp>
      <p:cxnSp>
        <p:nvCxnSpPr>
          <p:cNvPr id="103" name="Google Shape;103;p24"/>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04" name="Google Shape;104;p24"/>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pic>
        <p:nvPicPr>
          <p:cNvPr id="105" name="Google Shape;105;p24"/>
          <p:cNvPicPr preferRelativeResize="0"/>
          <p:nvPr/>
        </p:nvPicPr>
        <p:blipFill>
          <a:blip r:embed="rId4">
            <a:alphaModFix/>
          </a:blip>
          <a:stretch>
            <a:fillRect/>
          </a:stretch>
        </p:blipFill>
        <p:spPr>
          <a:xfrm>
            <a:off x="0" y="2050054"/>
            <a:ext cx="2045576" cy="1155322"/>
          </a:xfrm>
          <a:prstGeom prst="rect">
            <a:avLst/>
          </a:prstGeom>
          <a:noFill/>
          <a:ln>
            <a:noFill/>
          </a:ln>
        </p:spPr>
      </p:pic>
      <p:pic>
        <p:nvPicPr>
          <p:cNvPr id="106" name="Google Shape;106;p24"/>
          <p:cNvPicPr preferRelativeResize="0"/>
          <p:nvPr/>
        </p:nvPicPr>
        <p:blipFill rotWithShape="1">
          <a:blip r:embed="rId5">
            <a:alphaModFix/>
          </a:blip>
          <a:srcRect b="18482" l="11112" r="11120" t="30948"/>
          <a:stretch/>
        </p:blipFill>
        <p:spPr>
          <a:xfrm>
            <a:off x="2103932" y="2050055"/>
            <a:ext cx="3105502" cy="1348708"/>
          </a:xfrm>
          <a:prstGeom prst="rect">
            <a:avLst/>
          </a:prstGeom>
          <a:noFill/>
          <a:ln>
            <a:noFill/>
          </a:ln>
        </p:spPr>
      </p:pic>
      <p:pic>
        <p:nvPicPr>
          <p:cNvPr id="107" name="Google Shape;107;p24"/>
          <p:cNvPicPr preferRelativeResize="0"/>
          <p:nvPr/>
        </p:nvPicPr>
        <p:blipFill>
          <a:blip r:embed="rId6">
            <a:alphaModFix/>
          </a:blip>
          <a:stretch>
            <a:fillRect/>
          </a:stretch>
        </p:blipFill>
        <p:spPr>
          <a:xfrm>
            <a:off x="5460662" y="2049538"/>
            <a:ext cx="2055690" cy="115636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5"/>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IMAGERY</a:t>
            </a:r>
            <a:endParaRPr b="1" sz="800">
              <a:solidFill>
                <a:schemeClr val="accent2"/>
              </a:solidFill>
              <a:latin typeface="Roboto Mono"/>
              <a:ea typeface="Roboto Mono"/>
              <a:cs typeface="Roboto Mono"/>
              <a:sym typeface="Roboto Mono"/>
            </a:endParaRPr>
          </a:p>
        </p:txBody>
      </p:sp>
      <p:cxnSp>
        <p:nvCxnSpPr>
          <p:cNvPr id="113" name="Google Shape;113;p25"/>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14" name="Google Shape;114;p25"/>
          <p:cNvPicPr preferRelativeResize="0"/>
          <p:nvPr/>
        </p:nvPicPr>
        <p:blipFill rotWithShape="1">
          <a:blip r:embed="rId3">
            <a:alphaModFix/>
          </a:blip>
          <a:srcRect b="0" l="0" r="0" t="0"/>
          <a:stretch/>
        </p:blipFill>
        <p:spPr>
          <a:xfrm>
            <a:off x="2139313" y="949813"/>
            <a:ext cx="4865370" cy="324387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18" name="Shape 118"/>
        <p:cNvGrpSpPr/>
        <p:nvPr/>
      </p:nvGrpSpPr>
      <p:grpSpPr>
        <a:xfrm>
          <a:off x="0" y="0"/>
          <a:ext cx="0" cy="0"/>
          <a:chOff x="0" y="0"/>
          <a:chExt cx="0" cy="0"/>
        </a:xfrm>
      </p:grpSpPr>
      <p:pic>
        <p:nvPicPr>
          <p:cNvPr id="119" name="Google Shape;119;p26"/>
          <p:cNvPicPr preferRelativeResize="0"/>
          <p:nvPr/>
        </p:nvPicPr>
        <p:blipFill rotWithShape="1">
          <a:blip r:embed="rId3">
            <a:alphaModFix/>
          </a:blip>
          <a:srcRect b="17035" l="0" r="15576" t="11744"/>
          <a:stretch/>
        </p:blipFill>
        <p:spPr>
          <a:xfrm>
            <a:off x="0" y="0"/>
            <a:ext cx="9144000" cy="5143503"/>
          </a:xfrm>
          <a:prstGeom prst="rect">
            <a:avLst/>
          </a:prstGeom>
          <a:noFill/>
          <a:ln>
            <a:noFill/>
          </a:ln>
        </p:spPr>
      </p:pic>
      <p:sp>
        <p:nvSpPr>
          <p:cNvPr id="120" name="Google Shape;120;p26"/>
          <p:cNvSpPr txBox="1"/>
          <p:nvPr/>
        </p:nvSpPr>
        <p:spPr>
          <a:xfrm>
            <a:off x="609225" y="1890725"/>
            <a:ext cx="4096500" cy="13677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2400">
                <a:latin typeface="Roboto Light"/>
                <a:ea typeface="Roboto Light"/>
                <a:cs typeface="Roboto Light"/>
                <a:sym typeface="Roboto Light"/>
              </a:rPr>
              <a:t>DIGITAL CONTENT</a:t>
            </a:r>
            <a:endParaRPr sz="2400">
              <a:latin typeface="Roboto Light"/>
              <a:ea typeface="Roboto Light"/>
              <a:cs typeface="Roboto Light"/>
              <a:sym typeface="Roboto 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pic>
        <p:nvPicPr>
          <p:cNvPr id="125" name="Google Shape;125;p27"/>
          <p:cNvPicPr preferRelativeResize="0"/>
          <p:nvPr/>
        </p:nvPicPr>
        <p:blipFill rotWithShape="1">
          <a:blip r:embed="rId3">
            <a:alphaModFix/>
          </a:blip>
          <a:srcRect b="0" l="418" r="0" t="0"/>
          <a:stretch/>
        </p:blipFill>
        <p:spPr>
          <a:xfrm>
            <a:off x="760775" y="779325"/>
            <a:ext cx="7649529" cy="3846077"/>
          </a:xfrm>
          <a:prstGeom prst="rect">
            <a:avLst/>
          </a:prstGeom>
          <a:noFill/>
          <a:ln>
            <a:noFill/>
          </a:ln>
        </p:spPr>
      </p:pic>
      <p:sp>
        <p:nvSpPr>
          <p:cNvPr id="126" name="Google Shape;126;p27"/>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THE CYCLE OF DIGITAL CONTENT</a:t>
            </a:r>
            <a:endParaRPr b="1" sz="800">
              <a:solidFill>
                <a:schemeClr val="accent2"/>
              </a:solidFill>
              <a:latin typeface="Roboto Mono"/>
              <a:ea typeface="Roboto Mono"/>
              <a:cs typeface="Roboto Mono"/>
              <a:sym typeface="Roboto Mono"/>
            </a:endParaRPr>
          </a:p>
        </p:txBody>
      </p:sp>
      <p:cxnSp>
        <p:nvCxnSpPr>
          <p:cNvPr id="127" name="Google Shape;127;p27"/>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28" name="Google Shape;128;p27"/>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8"/>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1"/>
              </a:buClr>
              <a:buSzPts val="1100"/>
              <a:buFont typeface="Arial"/>
              <a:buNone/>
            </a:pPr>
            <a:r>
              <a:rPr b="1" lang="en-GB" sz="800">
                <a:solidFill>
                  <a:schemeClr val="accent2"/>
                </a:solidFill>
                <a:latin typeface="Roboto Mono"/>
                <a:ea typeface="Roboto Mono"/>
                <a:cs typeface="Roboto Mono"/>
                <a:sym typeface="Roboto Mono"/>
              </a:rPr>
              <a:t>INTRODUCTION</a:t>
            </a:r>
            <a:endParaRPr b="1" sz="800">
              <a:solidFill>
                <a:schemeClr val="accent2"/>
              </a:solidFill>
              <a:latin typeface="Roboto Mono"/>
              <a:ea typeface="Roboto Mono"/>
              <a:cs typeface="Roboto Mono"/>
              <a:sym typeface="Roboto Mono"/>
            </a:endParaRPr>
          </a:p>
        </p:txBody>
      </p:sp>
      <p:sp>
        <p:nvSpPr>
          <p:cNvPr id="134" name="Google Shape;134;p28"/>
          <p:cNvSpPr txBox="1"/>
          <p:nvPr/>
        </p:nvSpPr>
        <p:spPr>
          <a:xfrm>
            <a:off x="226200" y="989850"/>
            <a:ext cx="7041000" cy="31638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chemeClr val="dk1"/>
              </a:buClr>
              <a:buSzPts val="1100"/>
              <a:buFont typeface="Arial"/>
              <a:buNone/>
            </a:pPr>
            <a:r>
              <a:rPr lang="en-GB" sz="1000">
                <a:solidFill>
                  <a:schemeClr val="dk1"/>
                </a:solidFill>
                <a:latin typeface="Karla"/>
                <a:ea typeface="Karla"/>
                <a:cs typeface="Karla"/>
                <a:sym typeface="Karla"/>
              </a:rPr>
              <a:t>Digital Content and music are linked in a way nobody would have imagined 6 years ago and as the relationship between them continues to evolve we ask; What is Digital Content Production? What role does it play in the music Industry?</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lang="en-GB" sz="1000">
                <a:solidFill>
                  <a:schemeClr val="dk1"/>
                </a:solidFill>
                <a:latin typeface="Karla"/>
                <a:ea typeface="Karla"/>
                <a:cs typeface="Karla"/>
                <a:sym typeface="Karla"/>
              </a:rPr>
              <a:t>Digital Content Production is the process of developing and creating visuals for the digital landscape. With the rapid growth of digital content and new tools and features across social and digital platforms, we need to be more innovative and adaptable with content now more than ever.</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lang="en-GB" sz="1000">
                <a:solidFill>
                  <a:schemeClr val="dk1"/>
                </a:solidFill>
                <a:latin typeface="Karla"/>
                <a:ea typeface="Karla"/>
                <a:cs typeface="Karla"/>
                <a:sym typeface="Karla"/>
              </a:rPr>
              <a:t>Digital content is important in the music industry because great visuals enriches our connection to music, which adds more value. Storytelling for artists doesn’t stop at the project/song and the cover art, their stories are now told through digital platforms with the use of digital assets.</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lang="en-GB" sz="1000">
                <a:solidFill>
                  <a:schemeClr val="dk1"/>
                </a:solidFill>
                <a:latin typeface="Karla"/>
                <a:ea typeface="Karla"/>
                <a:cs typeface="Karla"/>
                <a:sym typeface="Karla"/>
              </a:rPr>
              <a:t>Effective digital content is about taking risks, trying new things to see what works well with the audience.</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sz="1000">
              <a:solidFill>
                <a:schemeClr val="dk1"/>
              </a:solidFill>
              <a:latin typeface="Karla"/>
              <a:ea typeface="Karla"/>
              <a:cs typeface="Karla"/>
              <a:sym typeface="Karla"/>
            </a:endParaRPr>
          </a:p>
          <a:p>
            <a:pPr indent="0" lvl="0" marL="0" marR="0" rtl="0" algn="l">
              <a:lnSpc>
                <a:spcPct val="150000"/>
              </a:lnSpc>
              <a:spcBef>
                <a:spcPts val="0"/>
              </a:spcBef>
              <a:spcAft>
                <a:spcPts val="0"/>
              </a:spcAft>
              <a:buClr>
                <a:srgbClr val="000000"/>
              </a:buClr>
              <a:buSzPts val="1400"/>
              <a:buFont typeface="Arial"/>
              <a:buNone/>
            </a:pPr>
            <a:r>
              <a:t/>
            </a:r>
            <a:endParaRPr sz="1000">
              <a:solidFill>
                <a:schemeClr val="dk1"/>
              </a:solidFill>
              <a:latin typeface="Karla"/>
              <a:ea typeface="Karla"/>
              <a:cs typeface="Karla"/>
              <a:sym typeface="Karla"/>
            </a:endParaRPr>
          </a:p>
        </p:txBody>
      </p:sp>
      <p:cxnSp>
        <p:nvCxnSpPr>
          <p:cNvPr id="135" name="Google Shape;135;p28"/>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36" name="Google Shape;136;p28"/>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9"/>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MAKING GREAT CONTENT</a:t>
            </a:r>
            <a:endParaRPr b="1" sz="800">
              <a:solidFill>
                <a:schemeClr val="accent2"/>
              </a:solidFill>
              <a:latin typeface="Roboto Mono"/>
              <a:ea typeface="Roboto Mono"/>
              <a:cs typeface="Roboto Mono"/>
              <a:sym typeface="Roboto Mono"/>
            </a:endParaRPr>
          </a:p>
        </p:txBody>
      </p:sp>
      <p:sp>
        <p:nvSpPr>
          <p:cNvPr id="142" name="Google Shape;142;p29"/>
          <p:cNvSpPr txBox="1"/>
          <p:nvPr/>
        </p:nvSpPr>
        <p:spPr>
          <a:xfrm>
            <a:off x="226200" y="1760100"/>
            <a:ext cx="7318500" cy="1623300"/>
          </a:xfrm>
          <a:prstGeom prst="rect">
            <a:avLst/>
          </a:prstGeom>
          <a:noFill/>
          <a:ln>
            <a:noFill/>
          </a:ln>
        </p:spPr>
        <p:txBody>
          <a:bodyPr anchorCtr="0" anchor="ctr" bIns="91425" lIns="91425" spcFirstLastPara="1" rIns="91425" wrap="square" tIns="91425">
            <a:noAutofit/>
          </a:bodyPr>
          <a:lstStyle/>
          <a:p>
            <a:pPr indent="0" lvl="0" marL="0" marR="0" rtl="0" algn="l">
              <a:lnSpc>
                <a:spcPct val="150000"/>
              </a:lnSpc>
              <a:spcBef>
                <a:spcPts val="0"/>
              </a:spcBef>
              <a:spcAft>
                <a:spcPts val="0"/>
              </a:spcAft>
              <a:buNone/>
            </a:pPr>
            <a:r>
              <a:rPr b="1" lang="en-GB" sz="1000">
                <a:solidFill>
                  <a:schemeClr val="dk1"/>
                </a:solidFill>
                <a:latin typeface="Karla"/>
                <a:ea typeface="Karla"/>
                <a:cs typeface="Karla"/>
                <a:sym typeface="Karla"/>
              </a:rPr>
              <a:t>What makes great digital content?</a:t>
            </a:r>
            <a:endParaRPr b="1" sz="1000">
              <a:solidFill>
                <a:schemeClr val="dk1"/>
              </a:solidFill>
              <a:latin typeface="Karla"/>
              <a:ea typeface="Karla"/>
              <a:cs typeface="Karla"/>
              <a:sym typeface="Karla"/>
            </a:endParaRPr>
          </a:p>
          <a:p>
            <a:pPr indent="-292100" lvl="0" marL="457200" marR="0" rtl="0" algn="l">
              <a:lnSpc>
                <a:spcPct val="150000"/>
              </a:lnSpc>
              <a:spcBef>
                <a:spcPts val="0"/>
              </a:spcBef>
              <a:spcAft>
                <a:spcPts val="0"/>
              </a:spcAft>
              <a:buClr>
                <a:schemeClr val="dk1"/>
              </a:buClr>
              <a:buSzPts val="1000"/>
              <a:buFont typeface="Karla"/>
              <a:buChar char="●"/>
            </a:pPr>
            <a:r>
              <a:rPr lang="en-GB" sz="1000">
                <a:solidFill>
                  <a:schemeClr val="dk1"/>
                </a:solidFill>
                <a:latin typeface="Karla"/>
                <a:ea typeface="Karla"/>
                <a:cs typeface="Karla"/>
                <a:sym typeface="Karla"/>
              </a:rPr>
              <a:t>Streamline digital content delivery across all digital channels</a:t>
            </a:r>
            <a:endParaRPr sz="1000">
              <a:solidFill>
                <a:schemeClr val="dk1"/>
              </a:solidFill>
              <a:latin typeface="Karla"/>
              <a:ea typeface="Karla"/>
              <a:cs typeface="Karla"/>
              <a:sym typeface="Karla"/>
            </a:endParaRPr>
          </a:p>
          <a:p>
            <a:pPr indent="-292100" lvl="0" marL="457200" marR="0" rtl="0" algn="l">
              <a:lnSpc>
                <a:spcPct val="150000"/>
              </a:lnSpc>
              <a:spcBef>
                <a:spcPts val="0"/>
              </a:spcBef>
              <a:spcAft>
                <a:spcPts val="0"/>
              </a:spcAft>
              <a:buClr>
                <a:schemeClr val="dk1"/>
              </a:buClr>
              <a:buSzPts val="1000"/>
              <a:buFont typeface="Karla"/>
              <a:buChar char="●"/>
            </a:pPr>
            <a:r>
              <a:rPr lang="en-GB" sz="1000">
                <a:solidFill>
                  <a:schemeClr val="dk1"/>
                </a:solidFill>
                <a:latin typeface="Karla"/>
                <a:ea typeface="Karla"/>
                <a:cs typeface="Karla"/>
                <a:sym typeface="Karla"/>
              </a:rPr>
              <a:t>Use data and analysis to optimise asset performance by channel and audience</a:t>
            </a:r>
            <a:endParaRPr sz="1000">
              <a:solidFill>
                <a:schemeClr val="dk1"/>
              </a:solidFill>
              <a:latin typeface="Karla"/>
              <a:ea typeface="Karla"/>
              <a:cs typeface="Karla"/>
              <a:sym typeface="Karla"/>
            </a:endParaRPr>
          </a:p>
          <a:p>
            <a:pPr indent="-292100" lvl="0" marL="457200" marR="0" rtl="0" algn="l">
              <a:lnSpc>
                <a:spcPct val="150000"/>
              </a:lnSpc>
              <a:spcBef>
                <a:spcPts val="0"/>
              </a:spcBef>
              <a:spcAft>
                <a:spcPts val="0"/>
              </a:spcAft>
              <a:buClr>
                <a:schemeClr val="dk1"/>
              </a:buClr>
              <a:buSzPts val="1000"/>
              <a:buFont typeface="Karla"/>
              <a:buChar char="●"/>
            </a:pPr>
            <a:r>
              <a:rPr lang="en-GB" sz="1000">
                <a:solidFill>
                  <a:schemeClr val="dk1"/>
                </a:solidFill>
                <a:latin typeface="Karla"/>
                <a:ea typeface="Karla"/>
                <a:cs typeface="Karla"/>
                <a:sym typeface="Karla"/>
              </a:rPr>
              <a:t>Having a multidisciplinary approach to Digital Content Production</a:t>
            </a:r>
            <a:endParaRPr sz="1000">
              <a:solidFill>
                <a:schemeClr val="dk1"/>
              </a:solidFill>
              <a:latin typeface="Karla"/>
              <a:ea typeface="Karla"/>
              <a:cs typeface="Karla"/>
              <a:sym typeface="Karla"/>
            </a:endParaRPr>
          </a:p>
          <a:p>
            <a:pPr indent="-292100" lvl="0" marL="457200" marR="0" rtl="0" algn="l">
              <a:lnSpc>
                <a:spcPct val="150000"/>
              </a:lnSpc>
              <a:spcBef>
                <a:spcPts val="0"/>
              </a:spcBef>
              <a:spcAft>
                <a:spcPts val="0"/>
              </a:spcAft>
              <a:buClr>
                <a:schemeClr val="dk1"/>
              </a:buClr>
              <a:buSzPts val="1000"/>
              <a:buFont typeface="Karla"/>
              <a:buChar char="●"/>
            </a:pPr>
            <a:r>
              <a:rPr lang="en-GB" sz="1000">
                <a:solidFill>
                  <a:schemeClr val="dk1"/>
                </a:solidFill>
                <a:latin typeface="Karla"/>
                <a:ea typeface="Karla"/>
                <a:cs typeface="Karla"/>
                <a:sym typeface="Karla"/>
              </a:rPr>
              <a:t>Bespoke service for brands, artists, managers and labels</a:t>
            </a:r>
            <a:endParaRPr sz="1000">
              <a:solidFill>
                <a:schemeClr val="dk1"/>
              </a:solidFill>
              <a:latin typeface="Karla"/>
              <a:ea typeface="Karla"/>
              <a:cs typeface="Karla"/>
              <a:sym typeface="Karla"/>
            </a:endParaRPr>
          </a:p>
          <a:p>
            <a:pPr indent="-292100" lvl="0" marL="457200" marR="0" rtl="0" algn="l">
              <a:lnSpc>
                <a:spcPct val="150000"/>
              </a:lnSpc>
              <a:spcBef>
                <a:spcPts val="0"/>
              </a:spcBef>
              <a:spcAft>
                <a:spcPts val="0"/>
              </a:spcAft>
              <a:buClr>
                <a:schemeClr val="dk1"/>
              </a:buClr>
              <a:buSzPts val="1000"/>
              <a:buFont typeface="Karla"/>
              <a:buChar char="●"/>
            </a:pPr>
            <a:r>
              <a:rPr lang="en-GB" sz="1000">
                <a:solidFill>
                  <a:schemeClr val="dk1"/>
                </a:solidFill>
                <a:latin typeface="Karla"/>
                <a:ea typeface="Karla"/>
                <a:cs typeface="Karla"/>
                <a:sym typeface="Karla"/>
              </a:rPr>
              <a:t>Telling your story and vision innovatively, but still keep the target audience in mind</a:t>
            </a:r>
            <a:endParaRPr sz="1000">
              <a:solidFill>
                <a:schemeClr val="dk1"/>
              </a:solidFill>
              <a:latin typeface="Karla"/>
              <a:ea typeface="Karla"/>
              <a:cs typeface="Karla"/>
              <a:sym typeface="Karla"/>
            </a:endParaRPr>
          </a:p>
        </p:txBody>
      </p:sp>
      <p:cxnSp>
        <p:nvCxnSpPr>
          <p:cNvPr id="143" name="Google Shape;143;p29"/>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44" name="Google Shape;144;p29"/>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48" name="Shape 148"/>
        <p:cNvGrpSpPr/>
        <p:nvPr/>
      </p:nvGrpSpPr>
      <p:grpSpPr>
        <a:xfrm>
          <a:off x="0" y="0"/>
          <a:ext cx="0" cy="0"/>
          <a:chOff x="0" y="0"/>
          <a:chExt cx="0" cy="0"/>
        </a:xfrm>
      </p:grpSpPr>
      <p:pic>
        <p:nvPicPr>
          <p:cNvPr id="149" name="Google Shape;149;p30"/>
          <p:cNvPicPr preferRelativeResize="0"/>
          <p:nvPr/>
        </p:nvPicPr>
        <p:blipFill rotWithShape="1">
          <a:blip r:embed="rId3">
            <a:alphaModFix/>
          </a:blip>
          <a:srcRect b="17035" l="0" r="15576" t="11744"/>
          <a:stretch/>
        </p:blipFill>
        <p:spPr>
          <a:xfrm>
            <a:off x="0" y="0"/>
            <a:ext cx="9144000" cy="5143503"/>
          </a:xfrm>
          <a:prstGeom prst="rect">
            <a:avLst/>
          </a:prstGeom>
          <a:noFill/>
          <a:ln>
            <a:noFill/>
          </a:ln>
        </p:spPr>
      </p:pic>
      <p:sp>
        <p:nvSpPr>
          <p:cNvPr id="150" name="Google Shape;150;p30"/>
          <p:cNvSpPr txBox="1"/>
          <p:nvPr/>
        </p:nvSpPr>
        <p:spPr>
          <a:xfrm>
            <a:off x="609225" y="1890725"/>
            <a:ext cx="4449300" cy="13677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2400">
                <a:latin typeface="Roboto Light"/>
                <a:ea typeface="Roboto Light"/>
                <a:cs typeface="Roboto Light"/>
                <a:sym typeface="Roboto Light"/>
              </a:rPr>
              <a:t>AUDIENCE</a:t>
            </a:r>
            <a:endParaRPr sz="2400">
              <a:latin typeface="Roboto Light"/>
              <a:ea typeface="Roboto Light"/>
              <a:cs typeface="Roboto Light"/>
              <a:sym typeface="Roboto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31"/>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chemeClr val="dk1"/>
              </a:buClr>
              <a:buSzPts val="1100"/>
              <a:buFont typeface="Arial"/>
              <a:buNone/>
            </a:pPr>
            <a:r>
              <a:rPr b="1" lang="en-GB" sz="800">
                <a:solidFill>
                  <a:schemeClr val="accent2"/>
                </a:solidFill>
                <a:latin typeface="Roboto Mono"/>
                <a:ea typeface="Roboto Mono"/>
                <a:cs typeface="Roboto Mono"/>
                <a:sym typeface="Roboto Mono"/>
              </a:rPr>
              <a:t>WHAT, WHO &amp; HOW?</a:t>
            </a:r>
            <a:endParaRPr b="1" sz="800">
              <a:solidFill>
                <a:schemeClr val="accent2"/>
              </a:solidFill>
              <a:latin typeface="Roboto Mono"/>
              <a:ea typeface="Roboto Mono"/>
              <a:cs typeface="Roboto Mono"/>
              <a:sym typeface="Roboto Mono"/>
            </a:endParaRPr>
          </a:p>
          <a:p>
            <a:pPr indent="0" lvl="0" marL="0" marR="0" rtl="0" algn="l">
              <a:lnSpc>
                <a:spcPct val="115000"/>
              </a:lnSpc>
              <a:spcBef>
                <a:spcPts val="1600"/>
              </a:spcBef>
              <a:spcAft>
                <a:spcPts val="0"/>
              </a:spcAft>
              <a:buClr>
                <a:schemeClr val="dk1"/>
              </a:buClr>
              <a:buSzPts val="1100"/>
              <a:buFont typeface="Arial"/>
              <a:buNone/>
            </a:pPr>
            <a:r>
              <a:t/>
            </a:r>
            <a:endParaRPr b="1" sz="800">
              <a:solidFill>
                <a:schemeClr val="accent2"/>
              </a:solidFill>
              <a:latin typeface="Roboto Mono"/>
              <a:ea typeface="Roboto Mono"/>
              <a:cs typeface="Roboto Mono"/>
              <a:sym typeface="Roboto Mono"/>
            </a:endParaRPr>
          </a:p>
          <a:p>
            <a:pPr indent="0" lvl="0" marL="0" marR="0" rtl="0" algn="l">
              <a:lnSpc>
                <a:spcPct val="115000"/>
              </a:lnSpc>
              <a:spcBef>
                <a:spcPts val="1600"/>
              </a:spcBef>
              <a:spcAft>
                <a:spcPts val="1600"/>
              </a:spcAft>
              <a:buClr>
                <a:schemeClr val="dk2"/>
              </a:buClr>
              <a:buSzPts val="1800"/>
              <a:buFont typeface="Arial"/>
              <a:buNone/>
            </a:pPr>
            <a:r>
              <a:t/>
            </a:r>
            <a:endParaRPr b="1" sz="800">
              <a:solidFill>
                <a:schemeClr val="accent2"/>
              </a:solidFill>
              <a:latin typeface="Roboto Mono"/>
              <a:ea typeface="Roboto Mono"/>
              <a:cs typeface="Roboto Mono"/>
              <a:sym typeface="Roboto Mono"/>
            </a:endParaRPr>
          </a:p>
        </p:txBody>
      </p:sp>
      <p:sp>
        <p:nvSpPr>
          <p:cNvPr id="156" name="Google Shape;156;p31"/>
          <p:cNvSpPr txBox="1"/>
          <p:nvPr/>
        </p:nvSpPr>
        <p:spPr>
          <a:xfrm>
            <a:off x="226200" y="855550"/>
            <a:ext cx="7318500" cy="36780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chemeClr val="dk1"/>
              </a:buClr>
              <a:buSzPts val="1100"/>
              <a:buFont typeface="Arial"/>
              <a:buNone/>
            </a:pPr>
            <a:r>
              <a:rPr b="1" lang="en-GB">
                <a:solidFill>
                  <a:schemeClr val="dk1"/>
                </a:solidFill>
                <a:latin typeface="Karla"/>
                <a:ea typeface="Karla"/>
                <a:cs typeface="Karla"/>
                <a:sym typeface="Karla"/>
              </a:rPr>
              <a:t>What?</a:t>
            </a:r>
            <a:endParaRPr b="1">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lang="en-GB">
                <a:solidFill>
                  <a:schemeClr val="dk1"/>
                </a:solidFill>
                <a:latin typeface="Karla"/>
                <a:ea typeface="Karla"/>
                <a:cs typeface="Karla"/>
                <a:sym typeface="Karla"/>
              </a:rPr>
              <a:t>Goals and tracking - What are we trying to achieve through our campaign and how will we know when we achieve it?</a:t>
            </a:r>
            <a:endParaRPr>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b="1" lang="en-GB">
                <a:solidFill>
                  <a:schemeClr val="dk1"/>
                </a:solidFill>
                <a:latin typeface="Karla"/>
                <a:ea typeface="Karla"/>
                <a:cs typeface="Karla"/>
                <a:sym typeface="Karla"/>
              </a:rPr>
              <a:t>Who?</a:t>
            </a:r>
            <a:endParaRPr b="1">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rPr lang="en-GB">
                <a:solidFill>
                  <a:schemeClr val="dk1"/>
                </a:solidFill>
                <a:latin typeface="Karla"/>
                <a:ea typeface="Karla"/>
                <a:cs typeface="Karla"/>
                <a:sym typeface="Karla"/>
              </a:rPr>
              <a:t>Insight and targeting - Who are we trying to reach and influence? Which are the customer personas? Which customer insights are these based upon?</a:t>
            </a:r>
            <a:endParaRPr>
              <a:solidFill>
                <a:schemeClr val="dk1"/>
              </a:solidFill>
              <a:latin typeface="Karla"/>
              <a:ea typeface="Karla"/>
              <a:cs typeface="Karla"/>
              <a:sym typeface="Karla"/>
            </a:endParaRPr>
          </a:p>
          <a:p>
            <a:pPr indent="0" lvl="0" marL="0" marR="0" rtl="0" algn="l">
              <a:lnSpc>
                <a:spcPct val="150000"/>
              </a:lnSpc>
              <a:spcBef>
                <a:spcPts val="0"/>
              </a:spcBef>
              <a:spcAft>
                <a:spcPts val="0"/>
              </a:spcAft>
              <a:buClr>
                <a:schemeClr val="dk1"/>
              </a:buClr>
              <a:buSzPts val="1100"/>
              <a:buFont typeface="Arial"/>
              <a:buNone/>
            </a:pPr>
            <a:r>
              <a:t/>
            </a:r>
            <a:endParaRPr>
              <a:solidFill>
                <a:schemeClr val="dk1"/>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b="1" lang="en-GB">
                <a:solidFill>
                  <a:schemeClr val="dk1"/>
                </a:solidFill>
                <a:latin typeface="Karla"/>
                <a:ea typeface="Karla"/>
                <a:cs typeface="Karla"/>
                <a:sym typeface="Karla"/>
              </a:rPr>
              <a:t>How?</a:t>
            </a:r>
            <a:endParaRPr b="1">
              <a:solidFill>
                <a:schemeClr val="dk1"/>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a:solidFill>
                  <a:schemeClr val="dk1"/>
                </a:solidFill>
                <a:latin typeface="Karla"/>
                <a:ea typeface="Karla"/>
                <a:cs typeface="Karla"/>
                <a:sym typeface="Karla"/>
              </a:rPr>
              <a:t>Campaign messaging - Which project will engage and convert our audience to the goals identified in?</a:t>
            </a:r>
            <a:endParaRPr>
              <a:solidFill>
                <a:schemeClr val="dk1"/>
              </a:solidFill>
              <a:latin typeface="Karla"/>
              <a:ea typeface="Karla"/>
              <a:cs typeface="Karla"/>
              <a:sym typeface="Karla"/>
            </a:endParaRPr>
          </a:p>
        </p:txBody>
      </p:sp>
      <p:cxnSp>
        <p:nvCxnSpPr>
          <p:cNvPr id="157" name="Google Shape;157;p31"/>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58" name="Google Shape;158;p31"/>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32"/>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AUDIENCE</a:t>
            </a:r>
            <a:endParaRPr b="1" sz="800">
              <a:solidFill>
                <a:schemeClr val="accent2"/>
              </a:solidFill>
              <a:latin typeface="Roboto Mono"/>
              <a:ea typeface="Roboto Mono"/>
              <a:cs typeface="Roboto Mono"/>
              <a:sym typeface="Roboto Mono"/>
            </a:endParaRPr>
          </a:p>
        </p:txBody>
      </p:sp>
      <p:cxnSp>
        <p:nvCxnSpPr>
          <p:cNvPr id="164" name="Google Shape;164;p32"/>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65" name="Google Shape;165;p32"/>
          <p:cNvPicPr preferRelativeResize="0"/>
          <p:nvPr/>
        </p:nvPicPr>
        <p:blipFill>
          <a:blip r:embed="rId3">
            <a:alphaModFix/>
          </a:blip>
          <a:stretch>
            <a:fillRect/>
          </a:stretch>
        </p:blipFill>
        <p:spPr>
          <a:xfrm>
            <a:off x="226188" y="1039263"/>
            <a:ext cx="5554584" cy="3924578"/>
          </a:xfrm>
          <a:prstGeom prst="rect">
            <a:avLst/>
          </a:prstGeom>
          <a:noFill/>
          <a:ln>
            <a:noFill/>
          </a:ln>
        </p:spPr>
      </p:pic>
      <p:pic>
        <p:nvPicPr>
          <p:cNvPr id="166" name="Google Shape;166;p32"/>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
        <p:nvSpPr>
          <p:cNvPr id="167" name="Google Shape;167;p32"/>
          <p:cNvSpPr txBox="1"/>
          <p:nvPr/>
        </p:nvSpPr>
        <p:spPr>
          <a:xfrm>
            <a:off x="178975" y="703750"/>
            <a:ext cx="4766100" cy="3354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000">
                <a:solidFill>
                  <a:schemeClr val="dk1"/>
                </a:solidFill>
                <a:latin typeface="Karla"/>
                <a:ea typeface="Karla"/>
                <a:cs typeface="Karla"/>
                <a:sym typeface="Karla"/>
              </a:rPr>
              <a:t>Delivering great content makes a difference to campaign KPIs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33"/>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AUDIENCE</a:t>
            </a:r>
            <a:endParaRPr b="1" sz="800">
              <a:solidFill>
                <a:schemeClr val="accent2"/>
              </a:solidFill>
              <a:latin typeface="Roboto Mono"/>
              <a:ea typeface="Roboto Mono"/>
              <a:cs typeface="Roboto Mono"/>
              <a:sym typeface="Roboto Mono"/>
            </a:endParaRPr>
          </a:p>
        </p:txBody>
      </p:sp>
      <p:cxnSp>
        <p:nvCxnSpPr>
          <p:cNvPr id="173" name="Google Shape;173;p33"/>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74" name="Google Shape;174;p33"/>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pic>
        <p:nvPicPr>
          <p:cNvPr id="175" name="Google Shape;175;p33" title="OUT TOMORROW 10 SECS - Intro (Snapchat).mp4">
            <a:hlinkClick r:id="rId4"/>
          </p:cNvPr>
          <p:cNvPicPr preferRelativeResize="0"/>
          <p:nvPr/>
        </p:nvPicPr>
        <p:blipFill>
          <a:blip r:embed="rId5">
            <a:alphaModFix/>
          </a:blip>
          <a:stretch>
            <a:fillRect/>
          </a:stretch>
        </p:blipFill>
        <p:spPr>
          <a:xfrm>
            <a:off x="226200" y="1137475"/>
            <a:ext cx="1791299" cy="3184550"/>
          </a:xfrm>
          <a:prstGeom prst="rect">
            <a:avLst/>
          </a:prstGeom>
          <a:noFill/>
          <a:ln>
            <a:noFill/>
          </a:ln>
        </p:spPr>
      </p:pic>
      <p:pic>
        <p:nvPicPr>
          <p:cNvPr id="176" name="Google Shape;176;p33" title="VERTI OUT NOW Part 1 with STARS.mp4">
            <a:hlinkClick r:id="rId6"/>
          </p:cNvPr>
          <p:cNvPicPr preferRelativeResize="0"/>
          <p:nvPr/>
        </p:nvPicPr>
        <p:blipFill>
          <a:blip r:embed="rId7">
            <a:alphaModFix/>
          </a:blip>
          <a:stretch>
            <a:fillRect/>
          </a:stretch>
        </p:blipFill>
        <p:spPr>
          <a:xfrm>
            <a:off x="2427175" y="1137475"/>
            <a:ext cx="1791299" cy="318457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cxnSp>
        <p:nvCxnSpPr>
          <p:cNvPr id="181" name="Google Shape;181;p34"/>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sp>
        <p:nvSpPr>
          <p:cNvPr id="182" name="Google Shape;182;p34"/>
          <p:cNvSpPr txBox="1"/>
          <p:nvPr/>
        </p:nvSpPr>
        <p:spPr>
          <a:xfrm>
            <a:off x="140949"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LEVELS OF FANHOOD</a:t>
            </a:r>
            <a:endParaRPr b="1" i="0" sz="800" u="none" cap="none" strike="noStrike">
              <a:solidFill>
                <a:schemeClr val="accent2"/>
              </a:solidFill>
              <a:latin typeface="Roboto Mono"/>
              <a:ea typeface="Roboto Mono"/>
              <a:cs typeface="Roboto Mono"/>
              <a:sym typeface="Roboto Mono"/>
            </a:endParaRPr>
          </a:p>
        </p:txBody>
      </p:sp>
      <p:sp>
        <p:nvSpPr>
          <p:cNvPr id="183" name="Google Shape;183;p34"/>
          <p:cNvSpPr txBox="1"/>
          <p:nvPr/>
        </p:nvSpPr>
        <p:spPr>
          <a:xfrm>
            <a:off x="6017525" y="227125"/>
            <a:ext cx="2967900" cy="687000"/>
          </a:xfrm>
          <a:prstGeom prst="rect">
            <a:avLst/>
          </a:prstGeom>
          <a:noFill/>
          <a:ln>
            <a:noFill/>
          </a:ln>
        </p:spPr>
        <p:txBody>
          <a:bodyPr anchorCtr="0" anchor="t" bIns="91425" lIns="91425" spcFirstLastPara="1" rIns="91425" wrap="square" tIns="91425">
            <a:noAutofit/>
          </a:bodyPr>
          <a:lstStyle/>
          <a:p>
            <a:pPr indent="0" lvl="0" marL="0" marR="0" rtl="0" algn="r">
              <a:lnSpc>
                <a:spcPct val="115000"/>
              </a:lnSpc>
              <a:spcBef>
                <a:spcPts val="0"/>
              </a:spcBef>
              <a:spcAft>
                <a:spcPts val="1600"/>
              </a:spcAft>
              <a:buClr>
                <a:schemeClr val="dk2"/>
              </a:buClr>
              <a:buSzPts val="1800"/>
              <a:buFont typeface="Arial"/>
              <a:buNone/>
            </a:pPr>
            <a:r>
              <a:t/>
            </a:r>
            <a:endParaRPr b="1" i="0" sz="800" u="none" cap="none" strike="noStrike">
              <a:solidFill>
                <a:schemeClr val="accent2"/>
              </a:solidFill>
              <a:latin typeface="Roboto Mono"/>
              <a:ea typeface="Roboto Mono"/>
              <a:cs typeface="Roboto Mono"/>
              <a:sym typeface="Roboto Mono"/>
            </a:endParaRPr>
          </a:p>
        </p:txBody>
      </p:sp>
      <p:pic>
        <p:nvPicPr>
          <p:cNvPr id="184" name="Google Shape;184;p34"/>
          <p:cNvPicPr preferRelativeResize="0"/>
          <p:nvPr/>
        </p:nvPicPr>
        <p:blipFill>
          <a:blip r:embed="rId3">
            <a:alphaModFix/>
          </a:blip>
          <a:stretch>
            <a:fillRect/>
          </a:stretch>
        </p:blipFill>
        <p:spPr>
          <a:xfrm>
            <a:off x="226200" y="1516375"/>
            <a:ext cx="8390100" cy="21107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cxnSp>
        <p:nvCxnSpPr>
          <p:cNvPr id="189" name="Google Shape;189;p35"/>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sp>
        <p:nvSpPr>
          <p:cNvPr id="190" name="Google Shape;190;p35"/>
          <p:cNvSpPr txBox="1"/>
          <p:nvPr/>
        </p:nvSpPr>
        <p:spPr>
          <a:xfrm>
            <a:off x="140949"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MARKETING FUNNEL</a:t>
            </a:r>
            <a:endParaRPr b="1" sz="800">
              <a:solidFill>
                <a:schemeClr val="accent2"/>
              </a:solidFill>
              <a:latin typeface="Roboto Mono"/>
              <a:ea typeface="Roboto Mono"/>
              <a:cs typeface="Roboto Mono"/>
              <a:sym typeface="Roboto Mono"/>
            </a:endParaRPr>
          </a:p>
        </p:txBody>
      </p:sp>
      <p:sp>
        <p:nvSpPr>
          <p:cNvPr id="191" name="Google Shape;191;p35"/>
          <p:cNvSpPr txBox="1"/>
          <p:nvPr/>
        </p:nvSpPr>
        <p:spPr>
          <a:xfrm>
            <a:off x="6017525" y="227125"/>
            <a:ext cx="2967900" cy="687000"/>
          </a:xfrm>
          <a:prstGeom prst="rect">
            <a:avLst/>
          </a:prstGeom>
          <a:noFill/>
          <a:ln>
            <a:noFill/>
          </a:ln>
        </p:spPr>
        <p:txBody>
          <a:bodyPr anchorCtr="0" anchor="t" bIns="91425" lIns="91425" spcFirstLastPara="1" rIns="91425" wrap="square" tIns="91425">
            <a:noAutofit/>
          </a:bodyPr>
          <a:lstStyle/>
          <a:p>
            <a:pPr indent="0" lvl="0" marL="0" marR="0" rtl="0" algn="r">
              <a:lnSpc>
                <a:spcPct val="115000"/>
              </a:lnSpc>
              <a:spcBef>
                <a:spcPts val="0"/>
              </a:spcBef>
              <a:spcAft>
                <a:spcPts val="1600"/>
              </a:spcAft>
              <a:buClr>
                <a:schemeClr val="dk2"/>
              </a:buClr>
              <a:buSzPts val="1800"/>
              <a:buFont typeface="Arial"/>
              <a:buNone/>
            </a:pPr>
            <a:r>
              <a:t/>
            </a:r>
            <a:endParaRPr b="1" i="0" sz="800" u="none" cap="none" strike="noStrike">
              <a:solidFill>
                <a:schemeClr val="accent2"/>
              </a:solidFill>
              <a:latin typeface="Roboto Mono"/>
              <a:ea typeface="Roboto Mono"/>
              <a:cs typeface="Roboto Mono"/>
              <a:sym typeface="Roboto Mono"/>
            </a:endParaRPr>
          </a:p>
        </p:txBody>
      </p:sp>
      <p:pic>
        <p:nvPicPr>
          <p:cNvPr id="192" name="Google Shape;192;p35"/>
          <p:cNvPicPr preferRelativeResize="0"/>
          <p:nvPr/>
        </p:nvPicPr>
        <p:blipFill rotWithShape="1">
          <a:blip r:embed="rId3">
            <a:alphaModFix/>
          </a:blip>
          <a:srcRect b="9690" l="0" r="0" t="30529"/>
          <a:stretch/>
        </p:blipFill>
        <p:spPr>
          <a:xfrm>
            <a:off x="3088050" y="342250"/>
            <a:ext cx="2967900" cy="4673263"/>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36"/>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KPIs</a:t>
            </a:r>
            <a:endParaRPr b="1" i="0" sz="800" u="none" cap="none" strike="noStrike">
              <a:solidFill>
                <a:schemeClr val="accent2"/>
              </a:solidFill>
              <a:latin typeface="Roboto Mono"/>
              <a:ea typeface="Roboto Mono"/>
              <a:cs typeface="Roboto Mono"/>
              <a:sym typeface="Roboto Mono"/>
            </a:endParaRPr>
          </a:p>
        </p:txBody>
      </p:sp>
      <p:cxnSp>
        <p:nvCxnSpPr>
          <p:cNvPr id="198" name="Google Shape;198;p36"/>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199" name="Google Shape;199;p36"/>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pic>
        <p:nvPicPr>
          <p:cNvPr id="200" name="Google Shape;200;p36"/>
          <p:cNvPicPr preferRelativeResize="0"/>
          <p:nvPr/>
        </p:nvPicPr>
        <p:blipFill rotWithShape="1">
          <a:blip r:embed="rId4">
            <a:alphaModFix/>
          </a:blip>
          <a:srcRect b="12292" l="16953" r="16953" t="12292"/>
          <a:stretch/>
        </p:blipFill>
        <p:spPr>
          <a:xfrm>
            <a:off x="2210425" y="1056000"/>
            <a:ext cx="4723150" cy="303150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37"/>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chemeClr val="dk1"/>
              </a:buClr>
              <a:buSzPts val="1100"/>
              <a:buFont typeface="Arial"/>
              <a:buNone/>
            </a:pPr>
            <a:r>
              <a:rPr b="1" lang="en-GB" sz="800">
                <a:solidFill>
                  <a:schemeClr val="accent2"/>
                </a:solidFill>
                <a:latin typeface="Roboto Mono"/>
                <a:ea typeface="Roboto Mono"/>
                <a:cs typeface="Roboto Mono"/>
                <a:sym typeface="Roboto Mono"/>
              </a:rPr>
              <a:t>INSIGHT AND TARGETING</a:t>
            </a:r>
            <a:endParaRPr b="1" sz="800">
              <a:solidFill>
                <a:schemeClr val="accent2"/>
              </a:solidFill>
              <a:latin typeface="Roboto Mono"/>
              <a:ea typeface="Roboto Mono"/>
              <a:cs typeface="Roboto Mono"/>
              <a:sym typeface="Roboto Mono"/>
            </a:endParaRPr>
          </a:p>
          <a:p>
            <a:pPr indent="0" lvl="0" marL="0" marR="0" rtl="0" algn="l">
              <a:lnSpc>
                <a:spcPct val="115000"/>
              </a:lnSpc>
              <a:spcBef>
                <a:spcPts val="1600"/>
              </a:spcBef>
              <a:spcAft>
                <a:spcPts val="0"/>
              </a:spcAft>
              <a:buClr>
                <a:schemeClr val="dk1"/>
              </a:buClr>
              <a:buSzPts val="1100"/>
              <a:buFont typeface="Arial"/>
              <a:buNone/>
            </a:pPr>
            <a:r>
              <a:t/>
            </a:r>
            <a:endParaRPr b="1" sz="800">
              <a:solidFill>
                <a:schemeClr val="accent2"/>
              </a:solidFill>
              <a:latin typeface="Roboto Mono"/>
              <a:ea typeface="Roboto Mono"/>
              <a:cs typeface="Roboto Mono"/>
              <a:sym typeface="Roboto Mono"/>
            </a:endParaRPr>
          </a:p>
          <a:p>
            <a:pPr indent="0" lvl="0" marL="0" marR="0" rtl="0" algn="l">
              <a:lnSpc>
                <a:spcPct val="115000"/>
              </a:lnSpc>
              <a:spcBef>
                <a:spcPts val="1600"/>
              </a:spcBef>
              <a:spcAft>
                <a:spcPts val="1600"/>
              </a:spcAft>
              <a:buClr>
                <a:schemeClr val="dk2"/>
              </a:buClr>
              <a:buSzPts val="1800"/>
              <a:buFont typeface="Arial"/>
              <a:buNone/>
            </a:pPr>
            <a:r>
              <a:t/>
            </a:r>
            <a:endParaRPr b="1" sz="800">
              <a:solidFill>
                <a:schemeClr val="accent2"/>
              </a:solidFill>
              <a:latin typeface="Roboto Mono"/>
              <a:ea typeface="Roboto Mono"/>
              <a:cs typeface="Roboto Mono"/>
              <a:sym typeface="Roboto Mono"/>
            </a:endParaRPr>
          </a:p>
        </p:txBody>
      </p:sp>
      <p:cxnSp>
        <p:nvCxnSpPr>
          <p:cNvPr id="206" name="Google Shape;206;p37"/>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207" name="Google Shape;207;p37"/>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pic>
        <p:nvPicPr>
          <p:cNvPr id="208" name="Google Shape;208;p37"/>
          <p:cNvPicPr preferRelativeResize="0"/>
          <p:nvPr/>
        </p:nvPicPr>
        <p:blipFill>
          <a:blip r:embed="rId4">
            <a:alphaModFix/>
          </a:blip>
          <a:stretch>
            <a:fillRect/>
          </a:stretch>
        </p:blipFill>
        <p:spPr>
          <a:xfrm>
            <a:off x="1823125" y="1288575"/>
            <a:ext cx="5497751" cy="25663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pic>
        <p:nvPicPr>
          <p:cNvPr id="213" name="Google Shape;213;p38"/>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cxnSp>
        <p:nvCxnSpPr>
          <p:cNvPr id="214" name="Google Shape;214;p38"/>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sp>
        <p:nvSpPr>
          <p:cNvPr id="215" name="Google Shape;215;p38"/>
          <p:cNvSpPr txBox="1"/>
          <p:nvPr/>
        </p:nvSpPr>
        <p:spPr>
          <a:xfrm>
            <a:off x="140949"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DISCUSSION TOPIC</a:t>
            </a:r>
            <a:endParaRPr b="1" i="0" sz="800" u="none" cap="none" strike="noStrike">
              <a:solidFill>
                <a:schemeClr val="accent2"/>
              </a:solidFill>
              <a:latin typeface="Roboto Mono"/>
              <a:ea typeface="Roboto Mono"/>
              <a:cs typeface="Roboto Mono"/>
              <a:sym typeface="Roboto Mono"/>
            </a:endParaRPr>
          </a:p>
        </p:txBody>
      </p:sp>
      <p:sp>
        <p:nvSpPr>
          <p:cNvPr id="216" name="Google Shape;216;p38"/>
          <p:cNvSpPr txBox="1"/>
          <p:nvPr/>
        </p:nvSpPr>
        <p:spPr>
          <a:xfrm>
            <a:off x="6017525" y="227125"/>
            <a:ext cx="2967900" cy="687000"/>
          </a:xfrm>
          <a:prstGeom prst="rect">
            <a:avLst/>
          </a:prstGeom>
          <a:noFill/>
          <a:ln>
            <a:noFill/>
          </a:ln>
        </p:spPr>
        <p:txBody>
          <a:bodyPr anchorCtr="0" anchor="t" bIns="91425" lIns="91425" spcFirstLastPara="1" rIns="91425" wrap="square" tIns="91425">
            <a:noAutofit/>
          </a:bodyPr>
          <a:lstStyle/>
          <a:p>
            <a:pPr indent="0" lvl="0" marL="0" marR="0" rtl="0" algn="r">
              <a:lnSpc>
                <a:spcPct val="115000"/>
              </a:lnSpc>
              <a:spcBef>
                <a:spcPts val="0"/>
              </a:spcBef>
              <a:spcAft>
                <a:spcPts val="1600"/>
              </a:spcAft>
              <a:buClr>
                <a:schemeClr val="dk2"/>
              </a:buClr>
              <a:buSzPts val="1800"/>
              <a:buFont typeface="Arial"/>
              <a:buNone/>
            </a:pPr>
            <a:r>
              <a:t/>
            </a:r>
            <a:endParaRPr b="1" i="0" sz="800" u="none" cap="none" strike="noStrike">
              <a:solidFill>
                <a:schemeClr val="accent2"/>
              </a:solidFill>
              <a:latin typeface="Roboto Mono"/>
              <a:ea typeface="Roboto Mono"/>
              <a:cs typeface="Roboto Mono"/>
              <a:sym typeface="Roboto Mono"/>
            </a:endParaRPr>
          </a:p>
        </p:txBody>
      </p:sp>
      <p:sp>
        <p:nvSpPr>
          <p:cNvPr id="217" name="Google Shape;217;p38"/>
          <p:cNvSpPr txBox="1"/>
          <p:nvPr/>
        </p:nvSpPr>
        <p:spPr>
          <a:xfrm>
            <a:off x="226200" y="1809150"/>
            <a:ext cx="5131800" cy="15252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rgbClr val="000000"/>
              </a:buClr>
              <a:buSzPts val="1400"/>
              <a:buFont typeface="Arial"/>
              <a:buNone/>
            </a:pPr>
            <a:r>
              <a:rPr b="1" lang="en-GB" sz="3000">
                <a:solidFill>
                  <a:srgbClr val="22232B"/>
                </a:solidFill>
                <a:latin typeface="Karla"/>
                <a:ea typeface="Karla"/>
                <a:cs typeface="Karla"/>
                <a:sym typeface="Karla"/>
              </a:rPr>
              <a:t>Discussion</a:t>
            </a:r>
            <a:r>
              <a:rPr b="1" lang="en-GB" sz="3000">
                <a:solidFill>
                  <a:srgbClr val="22232B"/>
                </a:solidFill>
                <a:latin typeface="Karla"/>
                <a:ea typeface="Karla"/>
                <a:cs typeface="Karla"/>
                <a:sym typeface="Karla"/>
              </a:rPr>
              <a:t> Topic</a:t>
            </a:r>
            <a:endParaRPr b="1" sz="30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400"/>
              <a:buFont typeface="Arial"/>
              <a:buNone/>
            </a:pPr>
            <a:r>
              <a:rPr lang="en-GB" sz="1800">
                <a:solidFill>
                  <a:srgbClr val="22232B"/>
                </a:solidFill>
                <a:latin typeface="Karla"/>
                <a:ea typeface="Karla"/>
                <a:cs typeface="Karla"/>
                <a:sym typeface="Karla"/>
              </a:rPr>
              <a:t>Digital Content, Branding and Audience</a:t>
            </a:r>
            <a:endParaRPr sz="1800">
              <a:solidFill>
                <a:srgbClr val="22232B"/>
              </a:solidFill>
              <a:latin typeface="Karla"/>
              <a:ea typeface="Karla"/>
              <a:cs typeface="Karla"/>
              <a:sym typeface="Karla"/>
            </a:endParaRPr>
          </a:p>
          <a:p>
            <a:pPr indent="0" lvl="0" marL="0" marR="0" rtl="0" algn="l">
              <a:lnSpc>
                <a:spcPct val="150000"/>
              </a:lnSpc>
              <a:spcBef>
                <a:spcPts val="0"/>
              </a:spcBef>
              <a:spcAft>
                <a:spcPts val="0"/>
              </a:spcAft>
              <a:buClr>
                <a:srgbClr val="000000"/>
              </a:buClr>
              <a:buSzPts val="1400"/>
              <a:buFont typeface="Arial"/>
              <a:buNone/>
            </a:pPr>
            <a:r>
              <a:t/>
            </a:r>
            <a:endParaRPr sz="1800">
              <a:solidFill>
                <a:srgbClr val="22232B"/>
              </a:solidFill>
              <a:latin typeface="Karla"/>
              <a:ea typeface="Karla"/>
              <a:cs typeface="Karla"/>
              <a:sym typeface="Karla"/>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pic>
        <p:nvPicPr>
          <p:cNvPr id="222" name="Google Shape;222;p39"/>
          <p:cNvPicPr preferRelativeResize="0"/>
          <p:nvPr/>
        </p:nvPicPr>
        <p:blipFill rotWithShape="1">
          <a:blip r:embed="rId3">
            <a:alphaModFix/>
          </a:blip>
          <a:srcRect b="33409" l="17202" r="16660" t="-294"/>
          <a:stretch/>
        </p:blipFill>
        <p:spPr>
          <a:xfrm rot="-5400000">
            <a:off x="6258900" y="2258400"/>
            <a:ext cx="3446400" cy="2323800"/>
          </a:xfrm>
          <a:prstGeom prst="rtTriangle">
            <a:avLst/>
          </a:prstGeom>
          <a:noFill/>
          <a:ln>
            <a:noFill/>
          </a:ln>
        </p:spPr>
      </p:pic>
      <p:cxnSp>
        <p:nvCxnSpPr>
          <p:cNvPr id="223" name="Google Shape;223;p39"/>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sp>
        <p:nvSpPr>
          <p:cNvPr id="224" name="Google Shape;224;p39"/>
          <p:cNvSpPr txBox="1"/>
          <p:nvPr/>
        </p:nvSpPr>
        <p:spPr>
          <a:xfrm>
            <a:off x="150524" y="227125"/>
            <a:ext cx="2203200" cy="6870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chemeClr val="dk2"/>
              </a:buClr>
              <a:buSzPts val="1800"/>
              <a:buFont typeface="Arial"/>
              <a:buNone/>
            </a:pPr>
            <a:r>
              <a:rPr b="1" lang="en-GB" sz="800">
                <a:solidFill>
                  <a:schemeClr val="accent2"/>
                </a:solidFill>
                <a:latin typeface="Roboto Mono"/>
                <a:ea typeface="Roboto Mono"/>
                <a:cs typeface="Roboto Mono"/>
                <a:sym typeface="Roboto Mono"/>
              </a:rPr>
              <a:t>Q&amp;A</a:t>
            </a:r>
            <a:endParaRPr b="1" i="0" sz="800" u="none" cap="none" strike="noStrike">
              <a:solidFill>
                <a:schemeClr val="accent2"/>
              </a:solidFill>
              <a:latin typeface="Roboto Mono"/>
              <a:ea typeface="Roboto Mono"/>
              <a:cs typeface="Roboto Mono"/>
              <a:sym typeface="Roboto Mono"/>
            </a:endParaRPr>
          </a:p>
        </p:txBody>
      </p:sp>
      <p:sp>
        <p:nvSpPr>
          <p:cNvPr id="225" name="Google Shape;225;p39"/>
          <p:cNvSpPr txBox="1"/>
          <p:nvPr/>
        </p:nvSpPr>
        <p:spPr>
          <a:xfrm>
            <a:off x="6017525" y="227125"/>
            <a:ext cx="2967900" cy="687000"/>
          </a:xfrm>
          <a:prstGeom prst="rect">
            <a:avLst/>
          </a:prstGeom>
          <a:noFill/>
          <a:ln>
            <a:noFill/>
          </a:ln>
        </p:spPr>
        <p:txBody>
          <a:bodyPr anchorCtr="0" anchor="t" bIns="91425" lIns="91425" spcFirstLastPara="1" rIns="91425" wrap="square" tIns="91425">
            <a:noAutofit/>
          </a:bodyPr>
          <a:lstStyle/>
          <a:p>
            <a:pPr indent="0" lvl="0" marL="0" marR="0" rtl="0" algn="r">
              <a:lnSpc>
                <a:spcPct val="115000"/>
              </a:lnSpc>
              <a:spcBef>
                <a:spcPts val="0"/>
              </a:spcBef>
              <a:spcAft>
                <a:spcPts val="1600"/>
              </a:spcAft>
              <a:buClr>
                <a:schemeClr val="dk2"/>
              </a:buClr>
              <a:buSzPts val="1800"/>
              <a:buFont typeface="Arial"/>
              <a:buNone/>
            </a:pPr>
            <a:r>
              <a:t/>
            </a:r>
            <a:endParaRPr b="1" i="0" sz="800" u="none" cap="none" strike="noStrike">
              <a:solidFill>
                <a:schemeClr val="accent2"/>
              </a:solidFill>
              <a:latin typeface="Roboto Mono"/>
              <a:ea typeface="Roboto Mono"/>
              <a:cs typeface="Roboto Mono"/>
              <a:sym typeface="Roboto Mono"/>
            </a:endParaRPr>
          </a:p>
        </p:txBody>
      </p:sp>
      <p:sp>
        <p:nvSpPr>
          <p:cNvPr id="226" name="Google Shape;226;p39"/>
          <p:cNvSpPr txBox="1"/>
          <p:nvPr/>
        </p:nvSpPr>
        <p:spPr>
          <a:xfrm>
            <a:off x="226200" y="1589850"/>
            <a:ext cx="5543100" cy="19638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rgbClr val="000000"/>
              </a:buClr>
              <a:buSzPts val="1400"/>
              <a:buFont typeface="Arial"/>
              <a:buNone/>
            </a:pPr>
            <a:r>
              <a:rPr b="1" lang="en-GB" sz="3000">
                <a:solidFill>
                  <a:srgbClr val="22232B"/>
                </a:solidFill>
                <a:latin typeface="Karla"/>
                <a:ea typeface="Karla"/>
                <a:cs typeface="Karla"/>
                <a:sym typeface="Karla"/>
              </a:rPr>
              <a:t>Q&amp;A</a:t>
            </a:r>
            <a:endParaRPr b="1" sz="3000">
              <a:solidFill>
                <a:srgbClr val="22232B"/>
              </a:solidFill>
              <a:latin typeface="Karla"/>
              <a:ea typeface="Karla"/>
              <a:cs typeface="Karla"/>
              <a:sym typeface="Karla"/>
            </a:endParaRPr>
          </a:p>
          <a:p>
            <a:pPr indent="0" lvl="0" marL="0" marR="0" rtl="0" algn="l">
              <a:lnSpc>
                <a:spcPct val="150000"/>
              </a:lnSpc>
              <a:spcBef>
                <a:spcPts val="0"/>
              </a:spcBef>
              <a:spcAft>
                <a:spcPts val="0"/>
              </a:spcAft>
              <a:buClr>
                <a:srgbClr val="000000"/>
              </a:buClr>
              <a:buSzPts val="1400"/>
              <a:buFont typeface="Arial"/>
              <a:buNone/>
            </a:pPr>
            <a:r>
              <a:rPr b="1" lang="en-GB" sz="1800">
                <a:solidFill>
                  <a:srgbClr val="22232B"/>
                </a:solidFill>
                <a:latin typeface="Karla"/>
                <a:ea typeface="Karla"/>
                <a:cs typeface="Karla"/>
                <a:sym typeface="Karla"/>
              </a:rPr>
              <a:t>KAYODE THOMAS</a:t>
            </a:r>
            <a:endParaRPr b="1" sz="1800">
              <a:solidFill>
                <a:srgbClr val="22232B"/>
              </a:solidFill>
              <a:latin typeface="Karla"/>
              <a:ea typeface="Karla"/>
              <a:cs typeface="Karla"/>
              <a:sym typeface="Karla"/>
            </a:endParaRPr>
          </a:p>
          <a:p>
            <a:pPr indent="0" lvl="0" marL="0" marR="0" rtl="0" algn="l">
              <a:lnSpc>
                <a:spcPct val="150000"/>
              </a:lnSpc>
              <a:spcBef>
                <a:spcPts val="0"/>
              </a:spcBef>
              <a:spcAft>
                <a:spcPts val="0"/>
              </a:spcAft>
              <a:buClr>
                <a:srgbClr val="000000"/>
              </a:buClr>
              <a:buSzPts val="1400"/>
              <a:buFont typeface="Arial"/>
              <a:buNone/>
            </a:pPr>
            <a:r>
              <a:rPr lang="en-GB" sz="1800">
                <a:solidFill>
                  <a:srgbClr val="22232B"/>
                </a:solidFill>
                <a:latin typeface="Karla"/>
                <a:ea typeface="Karla"/>
                <a:cs typeface="Karla"/>
                <a:sym typeface="Karla"/>
              </a:rPr>
              <a:t>FOUNDER, TRIBE</a:t>
            </a:r>
            <a:endParaRPr sz="1800">
              <a:solidFill>
                <a:srgbClr val="22232B"/>
              </a:solidFill>
              <a:latin typeface="Karla"/>
              <a:ea typeface="Karla"/>
              <a:cs typeface="Karla"/>
              <a:sym typeface="Karla"/>
            </a:endParaRPr>
          </a:p>
          <a:p>
            <a:pPr indent="0" lvl="0" marL="0" marR="0" rtl="0" algn="l">
              <a:lnSpc>
                <a:spcPct val="150000"/>
              </a:lnSpc>
              <a:spcBef>
                <a:spcPts val="0"/>
              </a:spcBef>
              <a:spcAft>
                <a:spcPts val="0"/>
              </a:spcAft>
              <a:buClr>
                <a:srgbClr val="000000"/>
              </a:buClr>
              <a:buSzPts val="1400"/>
              <a:buFont typeface="Arial"/>
              <a:buNone/>
            </a:pPr>
            <a:r>
              <a:rPr lang="en-GB" sz="1800">
                <a:solidFill>
                  <a:srgbClr val="22232B"/>
                </a:solidFill>
                <a:latin typeface="Karla"/>
                <a:ea typeface="Karla"/>
                <a:cs typeface="Karla"/>
                <a:sym typeface="Karla"/>
              </a:rPr>
              <a:t>DIGITAL CONTENT PRODUCER, AWAL</a:t>
            </a:r>
            <a:endParaRPr sz="1800">
              <a:solidFill>
                <a:srgbClr val="22232B"/>
              </a:solidFill>
              <a:latin typeface="Karla"/>
              <a:ea typeface="Karla"/>
              <a:cs typeface="Karla"/>
              <a:sym typeface="Karla"/>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