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1"/>
  </p:sldMasterIdLst>
  <p:notesMasterIdLst>
    <p:notesMasterId r:id="rId15"/>
  </p:notesMasterIdLst>
  <p:sldIdLst>
    <p:sldId id="277" r:id="rId2"/>
    <p:sldId id="256" r:id="rId3"/>
    <p:sldId id="257" r:id="rId4"/>
    <p:sldId id="272" r:id="rId5"/>
    <p:sldId id="276" r:id="rId6"/>
    <p:sldId id="270" r:id="rId7"/>
    <p:sldId id="269" r:id="rId8"/>
    <p:sldId id="268" r:id="rId9"/>
    <p:sldId id="267" r:id="rId10"/>
    <p:sldId id="264" r:id="rId11"/>
    <p:sldId id="265" r:id="rId12"/>
    <p:sldId id="260" r:id="rId13"/>
    <p:sldId id="273"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061" autoAdjust="0"/>
  </p:normalViewPr>
  <p:slideViewPr>
    <p:cSldViewPr snapToGrid="0" snapToObjects="1">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svg" /><Relationship Id="rId1" Type="http://schemas.openxmlformats.org/officeDocument/2006/relationships/image" Target="../media/image1.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svg" /><Relationship Id="rId1" Type="http://schemas.openxmlformats.org/officeDocument/2006/relationships/image" Target="../media/image1.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CDDDC3-B420-48D6-B7FE-13CCE2FE94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0CD731-3F91-4B71-BAE1-F8B2F29E3DF0}">
      <dgm:prSet/>
      <dgm:spPr/>
      <dgm:t>
        <a:bodyPr/>
        <a:lstStyle/>
        <a:p>
          <a:r>
            <a:rPr lang="en-US"/>
            <a:t>Student Name – ASHRA</a:t>
          </a:r>
        </a:p>
      </dgm:t>
    </dgm:pt>
    <dgm:pt modelId="{E73EED48-27A4-4DBA-853A-D31E2B555DE1}" type="parTrans" cxnId="{0F083BED-952F-46F5-A935-9604C6CF03C4}">
      <dgm:prSet/>
      <dgm:spPr/>
      <dgm:t>
        <a:bodyPr/>
        <a:lstStyle/>
        <a:p>
          <a:endParaRPr lang="en-US"/>
        </a:p>
      </dgm:t>
    </dgm:pt>
    <dgm:pt modelId="{169B6B1C-8DCF-496B-A64C-06F28A36135B}" type="sibTrans" cxnId="{0F083BED-952F-46F5-A935-9604C6CF03C4}">
      <dgm:prSet/>
      <dgm:spPr/>
      <dgm:t>
        <a:bodyPr/>
        <a:lstStyle/>
        <a:p>
          <a:endParaRPr lang="en-US"/>
        </a:p>
      </dgm:t>
    </dgm:pt>
    <dgm:pt modelId="{DE78C714-0851-41DE-A789-DEFAED4C416D}">
      <dgm:prSet/>
      <dgm:spPr/>
      <dgm:t>
        <a:bodyPr/>
        <a:lstStyle/>
        <a:p>
          <a:r>
            <a:rPr lang="en-US"/>
            <a:t>Student ID – 2539620</a:t>
          </a:r>
        </a:p>
      </dgm:t>
    </dgm:pt>
    <dgm:pt modelId="{5F6CAFCD-C118-4A50-9FBA-40B27CF3F6C0}" type="parTrans" cxnId="{911FE19F-AC20-4707-A06A-18997FA30F73}">
      <dgm:prSet/>
      <dgm:spPr/>
      <dgm:t>
        <a:bodyPr/>
        <a:lstStyle/>
        <a:p>
          <a:endParaRPr lang="en-US"/>
        </a:p>
      </dgm:t>
    </dgm:pt>
    <dgm:pt modelId="{3A5E20C3-FDCB-4F16-B96D-11940AC5038E}" type="sibTrans" cxnId="{911FE19F-AC20-4707-A06A-18997FA30F73}">
      <dgm:prSet/>
      <dgm:spPr/>
      <dgm:t>
        <a:bodyPr/>
        <a:lstStyle/>
        <a:p>
          <a:endParaRPr lang="en-US"/>
        </a:p>
      </dgm:t>
    </dgm:pt>
    <dgm:pt modelId="{779BD6A8-8989-4F3B-B5CB-186C303BF02E}">
      <dgm:prSet/>
      <dgm:spPr/>
      <dgm:t>
        <a:bodyPr/>
        <a:lstStyle/>
        <a:p>
          <a:r>
            <a:rPr lang="en-US"/>
            <a:t>Module code -LCHS7000</a:t>
          </a:r>
        </a:p>
      </dgm:t>
    </dgm:pt>
    <dgm:pt modelId="{215D493F-48A8-4043-9B4C-C455DC642817}" type="parTrans" cxnId="{851B2BBF-2B02-43A1-8E91-645987EBB04E}">
      <dgm:prSet/>
      <dgm:spPr/>
      <dgm:t>
        <a:bodyPr/>
        <a:lstStyle/>
        <a:p>
          <a:endParaRPr lang="en-US"/>
        </a:p>
      </dgm:t>
    </dgm:pt>
    <dgm:pt modelId="{69C90FDB-7A10-4D03-9752-E5E1EF434F70}" type="sibTrans" cxnId="{851B2BBF-2B02-43A1-8E91-645987EBB04E}">
      <dgm:prSet/>
      <dgm:spPr/>
      <dgm:t>
        <a:bodyPr/>
        <a:lstStyle/>
        <a:p>
          <a:endParaRPr lang="en-US"/>
        </a:p>
      </dgm:t>
    </dgm:pt>
    <dgm:pt modelId="{321B9FDB-A671-4558-A07F-A2689FE7B837}" type="pres">
      <dgm:prSet presAssocID="{B0CDDDC3-B420-48D6-B7FE-13CCE2FE94C5}" presName="root" presStyleCnt="0">
        <dgm:presLayoutVars>
          <dgm:dir/>
          <dgm:resizeHandles val="exact"/>
        </dgm:presLayoutVars>
      </dgm:prSet>
      <dgm:spPr/>
    </dgm:pt>
    <dgm:pt modelId="{082D8C87-5935-42BD-8B28-9F7B4EFA2138}" type="pres">
      <dgm:prSet presAssocID="{E90CD731-3F91-4B71-BAE1-F8B2F29E3DF0}" presName="compNode" presStyleCnt="0"/>
      <dgm:spPr/>
    </dgm:pt>
    <dgm:pt modelId="{653C3BE1-B171-4162-8D13-4C1F41FFCBA1}" type="pres">
      <dgm:prSet presAssocID="{E90CD731-3F91-4B71-BAE1-F8B2F29E3DF0}" presName="bgRect" presStyleLbl="bgShp" presStyleIdx="0" presStyleCnt="3"/>
      <dgm:spPr/>
    </dgm:pt>
    <dgm:pt modelId="{EA39F218-DCDB-4F06-B39F-A23A108635E7}" type="pres">
      <dgm:prSet presAssocID="{E90CD731-3F91-4B71-BAE1-F8B2F29E3DF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5AF44CD5-487C-4CE4-AFB7-9CC50446B7CC}" type="pres">
      <dgm:prSet presAssocID="{E90CD731-3F91-4B71-BAE1-F8B2F29E3DF0}" presName="spaceRect" presStyleCnt="0"/>
      <dgm:spPr/>
    </dgm:pt>
    <dgm:pt modelId="{31B988CD-0A50-4968-9202-B3232ACE6B11}" type="pres">
      <dgm:prSet presAssocID="{E90CD731-3F91-4B71-BAE1-F8B2F29E3DF0}" presName="parTx" presStyleLbl="revTx" presStyleIdx="0" presStyleCnt="3">
        <dgm:presLayoutVars>
          <dgm:chMax val="0"/>
          <dgm:chPref val="0"/>
        </dgm:presLayoutVars>
      </dgm:prSet>
      <dgm:spPr/>
    </dgm:pt>
    <dgm:pt modelId="{4851C64F-DF16-48E3-978F-9F93333F47AD}" type="pres">
      <dgm:prSet presAssocID="{169B6B1C-8DCF-496B-A64C-06F28A36135B}" presName="sibTrans" presStyleCnt="0"/>
      <dgm:spPr/>
    </dgm:pt>
    <dgm:pt modelId="{1C2DB508-6C7B-4459-8F0A-9E5A6BD46E68}" type="pres">
      <dgm:prSet presAssocID="{DE78C714-0851-41DE-A789-DEFAED4C416D}" presName="compNode" presStyleCnt="0"/>
      <dgm:spPr/>
    </dgm:pt>
    <dgm:pt modelId="{D3AE59EE-A5A2-4737-AD74-021B9A0373D2}" type="pres">
      <dgm:prSet presAssocID="{DE78C714-0851-41DE-A789-DEFAED4C416D}" presName="bgRect" presStyleLbl="bgShp" presStyleIdx="1" presStyleCnt="3"/>
      <dgm:spPr/>
    </dgm:pt>
    <dgm:pt modelId="{E065B9FE-F9EE-41AA-B48A-A6F0A121B690}" type="pres">
      <dgm:prSet presAssocID="{DE78C714-0851-41DE-A789-DEFAED4C416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6E632F05-2CD9-4A41-A846-907ECF863FCE}" type="pres">
      <dgm:prSet presAssocID="{DE78C714-0851-41DE-A789-DEFAED4C416D}" presName="spaceRect" presStyleCnt="0"/>
      <dgm:spPr/>
    </dgm:pt>
    <dgm:pt modelId="{B2D94569-DB82-4998-ADBD-0CDEBBF3B450}" type="pres">
      <dgm:prSet presAssocID="{DE78C714-0851-41DE-A789-DEFAED4C416D}" presName="parTx" presStyleLbl="revTx" presStyleIdx="1" presStyleCnt="3">
        <dgm:presLayoutVars>
          <dgm:chMax val="0"/>
          <dgm:chPref val="0"/>
        </dgm:presLayoutVars>
      </dgm:prSet>
      <dgm:spPr/>
    </dgm:pt>
    <dgm:pt modelId="{79BBEBD7-7575-4E3D-B287-3BA4AC7FD827}" type="pres">
      <dgm:prSet presAssocID="{3A5E20C3-FDCB-4F16-B96D-11940AC5038E}" presName="sibTrans" presStyleCnt="0"/>
      <dgm:spPr/>
    </dgm:pt>
    <dgm:pt modelId="{0D1FFC36-9DDF-4D57-B55E-B1FF122DAA4D}" type="pres">
      <dgm:prSet presAssocID="{779BD6A8-8989-4F3B-B5CB-186C303BF02E}" presName="compNode" presStyleCnt="0"/>
      <dgm:spPr/>
    </dgm:pt>
    <dgm:pt modelId="{DFE5C700-C83E-4D96-B77D-332D20B171C1}" type="pres">
      <dgm:prSet presAssocID="{779BD6A8-8989-4F3B-B5CB-186C303BF02E}" presName="bgRect" presStyleLbl="bgShp" presStyleIdx="2" presStyleCnt="3"/>
      <dgm:spPr/>
    </dgm:pt>
    <dgm:pt modelId="{6FA62124-F072-48AD-A3DB-64821664A9BE}" type="pres">
      <dgm:prSet presAssocID="{779BD6A8-8989-4F3B-B5CB-186C303BF02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ocessor"/>
        </a:ext>
      </dgm:extLst>
    </dgm:pt>
    <dgm:pt modelId="{FAA0F320-5AC1-4C2F-AB17-568BD5D5B1D7}" type="pres">
      <dgm:prSet presAssocID="{779BD6A8-8989-4F3B-B5CB-186C303BF02E}" presName="spaceRect" presStyleCnt="0"/>
      <dgm:spPr/>
    </dgm:pt>
    <dgm:pt modelId="{CC693145-E300-4B7D-8949-EA0A849C332E}" type="pres">
      <dgm:prSet presAssocID="{779BD6A8-8989-4F3B-B5CB-186C303BF02E}" presName="parTx" presStyleLbl="revTx" presStyleIdx="2" presStyleCnt="3">
        <dgm:presLayoutVars>
          <dgm:chMax val="0"/>
          <dgm:chPref val="0"/>
        </dgm:presLayoutVars>
      </dgm:prSet>
      <dgm:spPr/>
    </dgm:pt>
  </dgm:ptLst>
  <dgm:cxnLst>
    <dgm:cxn modelId="{7F9CB015-A02C-4D2A-9E91-0951B8F9799C}" type="presOf" srcId="{DE78C714-0851-41DE-A789-DEFAED4C416D}" destId="{B2D94569-DB82-4998-ADBD-0CDEBBF3B450}" srcOrd="0" destOrd="0" presId="urn:microsoft.com/office/officeart/2018/2/layout/IconVerticalSolidList"/>
    <dgm:cxn modelId="{51064037-4FFE-48E9-8714-0CAE3D4FE1F0}" type="presOf" srcId="{B0CDDDC3-B420-48D6-B7FE-13CCE2FE94C5}" destId="{321B9FDB-A671-4558-A07F-A2689FE7B837}" srcOrd="0" destOrd="0" presId="urn:microsoft.com/office/officeart/2018/2/layout/IconVerticalSolidList"/>
    <dgm:cxn modelId="{3A433880-EBAF-4A70-86B8-9607BD5F516E}" type="presOf" srcId="{E90CD731-3F91-4B71-BAE1-F8B2F29E3DF0}" destId="{31B988CD-0A50-4968-9202-B3232ACE6B11}" srcOrd="0" destOrd="0" presId="urn:microsoft.com/office/officeart/2018/2/layout/IconVerticalSolidList"/>
    <dgm:cxn modelId="{5C12D68C-2EF8-4E56-B87E-1FEDD72B859A}" type="presOf" srcId="{779BD6A8-8989-4F3B-B5CB-186C303BF02E}" destId="{CC693145-E300-4B7D-8949-EA0A849C332E}" srcOrd="0" destOrd="0" presId="urn:microsoft.com/office/officeart/2018/2/layout/IconVerticalSolidList"/>
    <dgm:cxn modelId="{911FE19F-AC20-4707-A06A-18997FA30F73}" srcId="{B0CDDDC3-B420-48D6-B7FE-13CCE2FE94C5}" destId="{DE78C714-0851-41DE-A789-DEFAED4C416D}" srcOrd="1" destOrd="0" parTransId="{5F6CAFCD-C118-4A50-9FBA-40B27CF3F6C0}" sibTransId="{3A5E20C3-FDCB-4F16-B96D-11940AC5038E}"/>
    <dgm:cxn modelId="{851B2BBF-2B02-43A1-8E91-645987EBB04E}" srcId="{B0CDDDC3-B420-48D6-B7FE-13CCE2FE94C5}" destId="{779BD6A8-8989-4F3B-B5CB-186C303BF02E}" srcOrd="2" destOrd="0" parTransId="{215D493F-48A8-4043-9B4C-C455DC642817}" sibTransId="{69C90FDB-7A10-4D03-9752-E5E1EF434F70}"/>
    <dgm:cxn modelId="{0F083BED-952F-46F5-A935-9604C6CF03C4}" srcId="{B0CDDDC3-B420-48D6-B7FE-13CCE2FE94C5}" destId="{E90CD731-3F91-4B71-BAE1-F8B2F29E3DF0}" srcOrd="0" destOrd="0" parTransId="{E73EED48-27A4-4DBA-853A-D31E2B555DE1}" sibTransId="{169B6B1C-8DCF-496B-A64C-06F28A36135B}"/>
    <dgm:cxn modelId="{9A1FEC56-B55D-4B88-8E5D-687FB0C3D305}" type="presParOf" srcId="{321B9FDB-A671-4558-A07F-A2689FE7B837}" destId="{082D8C87-5935-42BD-8B28-9F7B4EFA2138}" srcOrd="0" destOrd="0" presId="urn:microsoft.com/office/officeart/2018/2/layout/IconVerticalSolidList"/>
    <dgm:cxn modelId="{EE3D9A56-6958-4684-8A57-14FC50F054D4}" type="presParOf" srcId="{082D8C87-5935-42BD-8B28-9F7B4EFA2138}" destId="{653C3BE1-B171-4162-8D13-4C1F41FFCBA1}" srcOrd="0" destOrd="0" presId="urn:microsoft.com/office/officeart/2018/2/layout/IconVerticalSolidList"/>
    <dgm:cxn modelId="{4E4897A6-DA21-4E8F-9B88-4F373D51156D}" type="presParOf" srcId="{082D8C87-5935-42BD-8B28-9F7B4EFA2138}" destId="{EA39F218-DCDB-4F06-B39F-A23A108635E7}" srcOrd="1" destOrd="0" presId="urn:microsoft.com/office/officeart/2018/2/layout/IconVerticalSolidList"/>
    <dgm:cxn modelId="{AD64FE55-6DDC-4ADB-A908-8A31C309153B}" type="presParOf" srcId="{082D8C87-5935-42BD-8B28-9F7B4EFA2138}" destId="{5AF44CD5-487C-4CE4-AFB7-9CC50446B7CC}" srcOrd="2" destOrd="0" presId="urn:microsoft.com/office/officeart/2018/2/layout/IconVerticalSolidList"/>
    <dgm:cxn modelId="{95AA06C0-009B-4209-B704-A89B8AB49E46}" type="presParOf" srcId="{082D8C87-5935-42BD-8B28-9F7B4EFA2138}" destId="{31B988CD-0A50-4968-9202-B3232ACE6B11}" srcOrd="3" destOrd="0" presId="urn:microsoft.com/office/officeart/2018/2/layout/IconVerticalSolidList"/>
    <dgm:cxn modelId="{90EEA470-F511-4EA2-99AD-BAE1E4817893}" type="presParOf" srcId="{321B9FDB-A671-4558-A07F-A2689FE7B837}" destId="{4851C64F-DF16-48E3-978F-9F93333F47AD}" srcOrd="1" destOrd="0" presId="urn:microsoft.com/office/officeart/2018/2/layout/IconVerticalSolidList"/>
    <dgm:cxn modelId="{5A4AEC78-0635-4904-B918-0EFB9D9A124A}" type="presParOf" srcId="{321B9FDB-A671-4558-A07F-A2689FE7B837}" destId="{1C2DB508-6C7B-4459-8F0A-9E5A6BD46E68}" srcOrd="2" destOrd="0" presId="urn:microsoft.com/office/officeart/2018/2/layout/IconVerticalSolidList"/>
    <dgm:cxn modelId="{3A66C410-0FF0-4165-BB87-5B71AEAD6688}" type="presParOf" srcId="{1C2DB508-6C7B-4459-8F0A-9E5A6BD46E68}" destId="{D3AE59EE-A5A2-4737-AD74-021B9A0373D2}" srcOrd="0" destOrd="0" presId="urn:microsoft.com/office/officeart/2018/2/layout/IconVerticalSolidList"/>
    <dgm:cxn modelId="{F91AE715-537D-44C1-89DD-276AE7171686}" type="presParOf" srcId="{1C2DB508-6C7B-4459-8F0A-9E5A6BD46E68}" destId="{E065B9FE-F9EE-41AA-B48A-A6F0A121B690}" srcOrd="1" destOrd="0" presId="urn:microsoft.com/office/officeart/2018/2/layout/IconVerticalSolidList"/>
    <dgm:cxn modelId="{64A5ECFE-7E59-4ACD-A4CB-D494F22FD635}" type="presParOf" srcId="{1C2DB508-6C7B-4459-8F0A-9E5A6BD46E68}" destId="{6E632F05-2CD9-4A41-A846-907ECF863FCE}" srcOrd="2" destOrd="0" presId="urn:microsoft.com/office/officeart/2018/2/layout/IconVerticalSolidList"/>
    <dgm:cxn modelId="{2AA7F313-9A8C-45E3-83CF-6A49778357BF}" type="presParOf" srcId="{1C2DB508-6C7B-4459-8F0A-9E5A6BD46E68}" destId="{B2D94569-DB82-4998-ADBD-0CDEBBF3B450}" srcOrd="3" destOrd="0" presId="urn:microsoft.com/office/officeart/2018/2/layout/IconVerticalSolidList"/>
    <dgm:cxn modelId="{85416B83-07C9-456D-897C-631023A5DD12}" type="presParOf" srcId="{321B9FDB-A671-4558-A07F-A2689FE7B837}" destId="{79BBEBD7-7575-4E3D-B287-3BA4AC7FD827}" srcOrd="3" destOrd="0" presId="urn:microsoft.com/office/officeart/2018/2/layout/IconVerticalSolidList"/>
    <dgm:cxn modelId="{E9C55DD8-9AD9-4027-922E-D0582F034B6B}" type="presParOf" srcId="{321B9FDB-A671-4558-A07F-A2689FE7B837}" destId="{0D1FFC36-9DDF-4D57-B55E-B1FF122DAA4D}" srcOrd="4" destOrd="0" presId="urn:microsoft.com/office/officeart/2018/2/layout/IconVerticalSolidList"/>
    <dgm:cxn modelId="{298E348A-51FB-4C3D-924C-385C567D8C19}" type="presParOf" srcId="{0D1FFC36-9DDF-4D57-B55E-B1FF122DAA4D}" destId="{DFE5C700-C83E-4D96-B77D-332D20B171C1}" srcOrd="0" destOrd="0" presId="urn:microsoft.com/office/officeart/2018/2/layout/IconVerticalSolidList"/>
    <dgm:cxn modelId="{2F960AE4-CD23-4846-9F58-129DD2A8D30F}" type="presParOf" srcId="{0D1FFC36-9DDF-4D57-B55E-B1FF122DAA4D}" destId="{6FA62124-F072-48AD-A3DB-64821664A9BE}" srcOrd="1" destOrd="0" presId="urn:microsoft.com/office/officeart/2018/2/layout/IconVerticalSolidList"/>
    <dgm:cxn modelId="{D959279B-5533-436F-AB5A-876A975D8B43}" type="presParOf" srcId="{0D1FFC36-9DDF-4D57-B55E-B1FF122DAA4D}" destId="{FAA0F320-5AC1-4C2F-AB17-568BD5D5B1D7}" srcOrd="2" destOrd="0" presId="urn:microsoft.com/office/officeart/2018/2/layout/IconVerticalSolidList"/>
    <dgm:cxn modelId="{D8F821B7-10FD-4450-BE1C-FE050BE433B7}" type="presParOf" srcId="{0D1FFC36-9DDF-4D57-B55E-B1FF122DAA4D}" destId="{CC693145-E300-4B7D-8949-EA0A849C33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C3BE1-B171-4162-8D13-4C1F41FFCBA1}">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9F218-DCDB-4F06-B39F-A23A108635E7}">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B988CD-0A50-4968-9202-B3232ACE6B1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Student Name – ASHRA</a:t>
          </a:r>
        </a:p>
      </dsp:txBody>
      <dsp:txXfrm>
        <a:off x="1844034" y="682"/>
        <a:ext cx="4401230" cy="1596566"/>
      </dsp:txXfrm>
    </dsp:sp>
    <dsp:sp modelId="{D3AE59EE-A5A2-4737-AD74-021B9A0373D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5B9FE-F9EE-41AA-B48A-A6F0A121B690}">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94569-DB82-4998-ADBD-0CDEBBF3B450}">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Student ID – 2539620</a:t>
          </a:r>
        </a:p>
      </dsp:txBody>
      <dsp:txXfrm>
        <a:off x="1844034" y="1996390"/>
        <a:ext cx="4401230" cy="1596566"/>
      </dsp:txXfrm>
    </dsp:sp>
    <dsp:sp modelId="{DFE5C700-C83E-4D96-B77D-332D20B171C1}">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62124-F072-48AD-A3DB-64821664A9BE}">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93145-E300-4B7D-8949-EA0A849C332E}">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Module code -LCHS7000</a:t>
          </a:r>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30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US"/>
          </a:p>
        </p:txBody>
      </p:sp>
    </p:spTree>
    <p:extLst>
      <p:ext uri="{BB962C8B-B14F-4D97-AF65-F5344CB8AC3E}">
        <p14:creationId xmlns:p14="http://schemas.microsoft.com/office/powerpoint/2010/main" val="3596197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2D33"/>
                </a:solidFill>
                <a:effectLst/>
                <a:latin typeface="Arial" panose="020B0604020202020204" pitchFamily="34" charset="0"/>
                <a:ea typeface="Arial" panose="020B0604020202020204" pitchFamily="34" charset="0"/>
              </a:rPr>
              <a:t>Our campaign is called Quit London, a six to eight week stop-smoking </a:t>
            </a:r>
            <a:r>
              <a:rPr lang="en-US" sz="1800" dirty="0" err="1">
                <a:solidFill>
                  <a:srgbClr val="1F2D33"/>
                </a:solidFill>
                <a:effectLst/>
                <a:latin typeface="Arial" panose="020B0604020202020204" pitchFamily="34" charset="0"/>
                <a:ea typeface="Arial" panose="020B0604020202020204" pitchFamily="34" charset="0"/>
              </a:rPr>
              <a:t>programme</a:t>
            </a:r>
            <a:r>
              <a:rPr lang="en-US" sz="1800" dirty="0">
                <a:solidFill>
                  <a:srgbClr val="1F2D33"/>
                </a:solidFill>
                <a:effectLst/>
                <a:latin typeface="Arial" panose="020B0604020202020204" pitchFamily="34" charset="0"/>
                <a:ea typeface="Arial" panose="020B0604020202020204" pitchFamily="34" charset="0"/>
              </a:rPr>
              <a:t> for adults aged 18 to 50 who live in London and smoke cigarettes. We have deliberately excluded vaping and other tobacco products so that the intervention stays focused on one </a:t>
            </a:r>
            <a:r>
              <a:rPr lang="en-US" sz="1800" dirty="0" err="1">
                <a:solidFill>
                  <a:srgbClr val="1F2D33"/>
                </a:solidFill>
                <a:effectLst/>
                <a:latin typeface="Arial" panose="020B0604020202020204" pitchFamily="34" charset="0"/>
                <a:ea typeface="Arial" panose="020B0604020202020204" pitchFamily="34" charset="0"/>
              </a:rPr>
              <a:t>behaviour</a:t>
            </a:r>
            <a:r>
              <a:rPr lang="en-US" sz="1800" dirty="0">
                <a:solidFill>
                  <a:srgbClr val="1F2D33"/>
                </a:solidFill>
                <a:effectLst/>
                <a:latin typeface="Arial" panose="020B0604020202020204" pitchFamily="34" charset="0"/>
                <a:ea typeface="Arial" panose="020B0604020202020204" pitchFamily="34" charset="0"/>
              </a:rPr>
              <a:t>. The target activity is setting a quit date and completing a supported quit attempt. We chose this </a:t>
            </a:r>
            <a:r>
              <a:rPr lang="en-US" sz="1800" dirty="0" err="1">
                <a:solidFill>
                  <a:srgbClr val="1F2D33"/>
                </a:solidFill>
                <a:effectLst/>
                <a:latin typeface="Arial" panose="020B0604020202020204" pitchFamily="34" charset="0"/>
                <a:ea typeface="Arial" panose="020B0604020202020204" pitchFamily="34" charset="0"/>
              </a:rPr>
              <a:t>behaviour</a:t>
            </a:r>
            <a:r>
              <a:rPr lang="en-US" sz="1800" dirty="0">
                <a:solidFill>
                  <a:srgbClr val="1F2D33"/>
                </a:solidFill>
                <a:effectLst/>
                <a:latin typeface="Arial" panose="020B0604020202020204" pitchFamily="34" charset="0"/>
                <a:ea typeface="Arial" panose="020B0604020202020204" pitchFamily="34" charset="0"/>
              </a:rPr>
              <a:t> because smoking remains the leading preventable cause of ill-health and health inequality. Importantly, quitting before the age of 50 can gain up to ten years of life. The image shows the diversity of Londoners we aim to reach.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dirty="0" err="1"/>
              <a:t>summarises</a:t>
            </a:r>
            <a:r>
              <a:rPr lang="en-US" dirty="0"/>
              <a:t> the intervention, which follows NICE guideline NG209 and quality standard QS207. Participants attend six to eight weekly group or hybrid sessions. First, behavioural support covers quit-date setting, trigger mapping and relapse planning, which are components that Cochrane evidence links to higher quit rates. Second, pharmacotherapy guidance signposts NRT or varenicline through NHS pathways. NICE sets out recommendations on these medicines, and a Cochrane review found varenicline helps more people quit than placebo. Third, stress management teaches breathing, mindfulness and sleep hygiene. We propose three measurable aims: sixty per cent set a quit date by week two, forty per cent achieve a CO-validated four-week quit, and seventy per cent report higher confidence at week eight.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and the next set out what happens in every session. In week one we engage and assess: ground rules, a carbon monoxide test, a dependence check and each person's reasons to quit. The aim is a personal quit plan for everyone. Week two is the quit date. Participants start NRT or varenicline through an NHS prescriber or pharmacy, and our aim is that sixty per cent set a quit date by the end of this week. In week three we focus on cravings and withdrawal, reviewing medication and side effects and teaching coping skills, with the first CO check after the quit date. Week four tackles triggers such as nightlife, the commute and work breaks. People rehearse refusals and are paired with a buddy.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3501484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FBAF6-4C84-CA6F-93A2-E77904CBA2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135D01-570E-DDF1-CF32-A4FFA7AD7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7746AC-3E7A-8953-F764-95E7F28B6E04}"/>
              </a:ext>
            </a:extLst>
          </p:cNvPr>
          <p:cNvSpPr>
            <a:spLocks noGrp="1"/>
          </p:cNvSpPr>
          <p:nvPr>
            <p:ph type="body" idx="1"/>
          </p:nvPr>
        </p:nvSpPr>
        <p:spPr/>
        <p:txBody>
          <a:bodyPr/>
          <a:lstStyle/>
          <a:p>
            <a:r>
              <a:rPr lang="en-US" dirty="0"/>
              <a:t>Weeks five to eight consolidate the quit attempt. Week five is stress management. Many Londoners believe smoking relieves stress, so we teach breathing, mindfulness and sleep hygiene, and help people swap smoking breaks for healthier routines. Our aim is lower self-reported stress than at baseline. Week six is the four-week check, four weeks after the quit date. We confirm quitting with a CO reading, review money saved and discuss how to handle slips without shame. This is where we measure our forty per cent aim. Week seven covers relapse prevention: the difference between a lapse and a relapse, high-risk events and building self-efficacy. Week eight is the review. We repeat the CO check, rate confidence and link people to text, app and pharmacy support so that help continues after the </a:t>
            </a:r>
            <a:r>
              <a:rPr lang="en-US" dirty="0" err="1"/>
              <a:t>programme</a:t>
            </a:r>
            <a:r>
              <a:rPr lang="en-US" dirty="0"/>
              <a:t>.</a:t>
            </a:r>
          </a:p>
        </p:txBody>
      </p:sp>
      <p:sp>
        <p:nvSpPr>
          <p:cNvPr id="4" name="Slide Number Placeholder 3">
            <a:extLst>
              <a:ext uri="{FF2B5EF4-FFF2-40B4-BE49-F238E27FC236}">
                <a16:creationId xmlns:a16="http://schemas.microsoft.com/office/drawing/2014/main" id="{BCEFE944-B751-888C-EBF5-72F113B082BE}"/>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2537029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covers the physiological benefits. The NHS states that repair begins as soon as people stop: taste, smell, breathing and energy improve within days or weeks, followed by better circulation and lung function, with less coughing and wheezing (NHS, 2026). After one year the risk of a heart attack halves compared with a smoker. After ten years the risk of death from lung cancer is half that of a smoker, and after fifteen years heart attack risk matches that of someone who has never smoked. Quitting also lowers the risk of type 2 diabetes, osteoporosis and dementia (NHS, 2026). Age matters too. A large US study found that quitting between 25 and 34 gained about ten years of life, and between 45 and 54 about six (Jha et al., 2013). So it is never too late, but earlier is better.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223278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the psychological benefits. A common barrier is the belief that smoking helps with stress and anxiety. The NHS says the opposite is true: after the withdrawal stage people report reduced anxiety, depression and stress, and a more positive mood than people who keep smoking. Benefits can start from around six weeks (NHS, 2026). A Cochrane review pooling 63 studies of change in mental health found that mental health does not worsen after quitting, and that quitting is associated with small to moderate improvements, although the certainty of the evidence is limited (Taylor et al., 2021). Completing a quit attempt also builds self-efficacy, which is a person's confidence in their own ability to succeed. That confidence can carry over into other health goals such as exercise and sleep.</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725450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sociological benefits reach beyond the individual. Quitting protects family, friends and colleagues from second-hand smoke (NHS, 2026). Evidence from national smoke-free laws shows reduced harm from second-hand smoke, particularly heart disease (Frazer et al., 2016). There is a financial benefit: the NHS estimates that the average smoker can save around 49 pounds a week, which is over 2,500 pounds a year, a significant amount in an expensive city like London. There is also a London policy context. The Mayor's Health Inequalities Strategy tracks smoking as an inequality indicator (GLA, 2018). Nationally, the Tobacco and Vapes Act received Royal Assent in April 2026, and a consultation on extending smoke-free places to some outdoor settings was launched in February 2026 (UK Government, 2026). Our campaign contributes to this smoke-free direction.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448368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use the Health Belief Model, which was developed in the 1950s and set out by Rosenstock (1974), to explain why people do or do not quit. Read the diagram from the left. Modifying factors, such as age, culture and peers, shape perceived threat, which combines susceptibility and severity. People then weigh perceived benefits against perceived barriers. Benefits include health, money and family. Barriers include cravings, stress and social cues. Our own challenges box shows the individual-level obstacles in London, such as nicotine dependence, busy work and nightlife. Cues to action and self-efficacy then determine whether a quit attempt happens. In a review of the evidence, perceived barriers were the strongest predictor of behaviour (Janz and Becker, 1984), which is why our solutions focus on removing barriers.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114898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applies each construct to smoking cessation. Perceived susceptibility and severity: younger smokers often believe harm is distant, so we give personal CO readings and risk feedback. Perceived benefits: we make gains visible through a savings tracker and the NHS health timeline (NHS, 2026). Perceived barriers: cravings, stress, nightlife, cost and time. We answer these with medication, trigger plans and flexible hours, and we place the most emphasis here because barriers were the strongest predictor in the HBM literature (Janz and Becker, 1984). Cues to action: the quit date, text prompts, GP and pharmacist advice and national publicity around the Tobacco and Vapes Act (UK Government, 2026). Self-efficacy: confidence is built through small wins such as CO-validated progress, peer stories and relapse plans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422647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second model is the Transtheoretical Model, which began in research on smoking (Prochaska and DiClemente, 1983). It describes five stages: pre-contemplation, contemplation, preparation, action and maintenance. Change is cyclical, so relapse is a normal part of the process. Our campaign maps onto the stages. Awareness materials and GP prompts reach people who are not yet ready. Decisional balance exercises help people in contemplation. Preparation is the quit date and medication plan in weeks one and two. Action is weeks two to six with CO checks, and maintenance is weeks seven and eight and beyond. There is a critical point, however. A Cochrane review found that matching support to a smoker's stage did not clearly improve quit rates (Cahill, Lancaster and Green, 2010), so everyone receives the full programme.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700643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F2D33"/>
                </a:solidFill>
                <a:effectLst/>
                <a:latin typeface="Arial" panose="020B0604020202020204" pitchFamily="34" charset="0"/>
                <a:ea typeface="Arial" panose="020B0604020202020204" pitchFamily="34" charset="0"/>
              </a:rPr>
              <a:t>This slide links each individual challenge to a campaign solution. For nicotine withdrawal and cravings, we refer participants to combination nicotine replacement therapy or varenicline through NHS pathways. Social and nightlife triggers are addressed with peer-support groups, trigger plans and buddy systems. Because many Londoners have busy work and commuting schedules, we offer evening, lunchtime and online sessions, plus text and app support. Low confidence is tackled through goal-setting, carbon monoxide feedback and relapse planning. Finally, the campaign aligns with the national smokefree agenda.</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2429477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5829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55560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82118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9619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2479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344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2572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9023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5013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7811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9893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_DARK">
    <p:bg>
      <p:bgPr>
        <a:solidFill>
          <a:srgbClr val="0B4F6C"/>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640080"/>
            <a:ext cx="6949440" cy="914400"/>
          </a:xfrm>
          <a:prstGeom prst="rect">
            <a:avLst/>
          </a:prstGeom>
          <a:noFill/>
          <a:ln/>
        </p:spPr>
        <p:txBody>
          <a:bodyPr wrap="square" rtlCol="0"/>
          <a:lstStyle>
            <a:lvl1pPr marL="0" indent="0" algn="l">
              <a:buNone/>
              <a:defRPr lang="en-US" sz="4800" b="1" dirty="0">
                <a:solidFill>
                  <a:schemeClr val="bg1"/>
                </a:solidFill>
              </a:defRPr>
            </a:lvl1pPr>
          </a:lstStyle>
          <a:p>
            <a:pPr marL="0" indent="0" algn="l">
              <a:buNone/>
            </a:pPr>
            <a:endParaRPr lang="en-US" sz="4800" dirty="0"/>
          </a:p>
        </p:txBody>
      </p:sp>
    </p:spTree>
    <p:extLst>
      <p:ext uri="{BB962C8B-B14F-4D97-AF65-F5344CB8AC3E}">
        <p14:creationId xmlns:p14="http://schemas.microsoft.com/office/powerpoint/2010/main" val="1764433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p:bg>
      <p:bgPr>
        <a:solidFill>
          <a:srgbClr val="F7F9F9"/>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lgn="l">
              <a:buNone/>
              <a:defRPr lang="en-US" sz="3200" b="1" dirty="0">
                <a:solidFill>
                  <a:schemeClr val="tx2"/>
                </a:solidFill>
              </a:defRPr>
            </a:lvl1pPr>
          </a:lstStyle>
          <a:p>
            <a:pPr marL="0" indent="0" algn="l">
              <a:buNone/>
            </a:pPr>
            <a:endParaRPr lang="en-US" sz="3200"/>
          </a:p>
        </p:txBody>
      </p:sp>
      <p:sp>
        <p:nvSpPr>
          <p:cNvPr id="25" name="Slide Number Placeholder 0"/>
          <p:cNvSpPr>
            <a:spLocks noGrp="1"/>
          </p:cNvSpPr>
          <p:nvPr>
            <p:ph type="sldNum" sz="quarter" idx="4294967295"/>
          </p:nvPr>
        </p:nvSpPr>
        <p:spPr>
          <a:xfrm>
            <a:off x="1115568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2341657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77822927"/>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 id="2147483664"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12.xml" /><Relationship Id="rId5" Type="http://schemas.openxmlformats.org/officeDocument/2006/relationships/hyperlink" Target="https://northeastlondon.icb.nhs.uk/service/stop-smoking-services/#:~:text=Stop%20smoking%20services%20%2D%20NHS,London%20Health%20&amp;%20Care%20Partnership" TargetMode="External" /><Relationship Id="rId4" Type="http://schemas.openxmlformats.org/officeDocument/2006/relationships/hyperlink" Target="https://northeastlondon.icb.nhs.uk/service/stop-smoking-services/"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13.xml" /><Relationship Id="rId5" Type="http://schemas.openxmlformats.org/officeDocument/2006/relationships/image" Target="../media/image7.png" /><Relationship Id="rId4" Type="http://schemas.openxmlformats.org/officeDocument/2006/relationships/image" Target="../media/image6.png"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13.xml" /><Relationship Id="rId4" Type="http://schemas.microsoft.com/office/2007/relationships/hdphoto" Target="../media/hdphoto1.wdp"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13.xml" /><Relationship Id="rId4" Type="http://schemas.microsoft.com/office/2007/relationships/hdphoto" Target="../media/hdphoto1.wdp"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13.xml" /><Relationship Id="rId6" Type="http://schemas.openxmlformats.org/officeDocument/2006/relationships/hyperlink" Target="https://www.istockphoto.com/vector/blood-circulation-of-the-lungs-and-heart-gm1452834307-489042934#:~:text=Blood%20Circulation%20Of%20The%20Lungs,Heart%20Stock%20Illustration%20%2D%20Download" TargetMode="External" /><Relationship Id="rId5" Type="http://schemas.microsoft.com/office/2007/relationships/hdphoto" Target="../media/hdphoto2.wdp" /><Relationship Id="rId4" Type="http://schemas.openxmlformats.org/officeDocument/2006/relationships/image" Target="../media/image10.png" /></Relationships>
</file>

<file path=ppt/slides/_rels/slide7.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7.xml" /><Relationship Id="rId1" Type="http://schemas.openxmlformats.org/officeDocument/2006/relationships/slideLayout" Target="../slideLayouts/slideLayout13.xml" /><Relationship Id="rId4" Type="http://schemas.openxmlformats.org/officeDocument/2006/relationships/hyperlink" Target="https://www.pexels.com/photo/human-hands-forming-heart-on-white-surface-305530/" TargetMode="External" /></Relationships>
</file>

<file path=ppt/slides/_rels/slide8.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8.xml" /><Relationship Id="rId1" Type="http://schemas.openxmlformats.org/officeDocument/2006/relationships/slideLayout" Target="../slideLayouts/slideLayout13.xml" /><Relationship Id="rId4" Type="http://schemas.openxmlformats.org/officeDocument/2006/relationships/hyperlink" Target="https://www.pexels.com/photo/a-no-smoking-signage-on-a-tree-12460103/" TargetMode="Externa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3.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3.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3.xml" /></Relationships>
</file>

<file path=ppt/slides/_rels/slide12.xml.rels><?xml version="1.0" encoding="UTF-8" standalone="yes"?>
<Relationships xmlns="http://schemas.openxmlformats.org/package/2006/relationships"><Relationship Id="rId3" Type="http://schemas.openxmlformats.org/officeDocument/2006/relationships/image" Target="../media/image6.png" /><Relationship Id="rId7" Type="http://schemas.openxmlformats.org/officeDocument/2006/relationships/image" Target="../media/image16.png" /><Relationship Id="rId2" Type="http://schemas.openxmlformats.org/officeDocument/2006/relationships/notesSlide" Target="../notesSlides/notesSlide12.xml" /><Relationship Id="rId1" Type="http://schemas.openxmlformats.org/officeDocument/2006/relationships/slideLayout" Target="../slideLayouts/slideLayout13.xml" /><Relationship Id="rId6" Type="http://schemas.openxmlformats.org/officeDocument/2006/relationships/image" Target="../media/image15.png" /><Relationship Id="rId5" Type="http://schemas.openxmlformats.org/officeDocument/2006/relationships/image" Target="../media/image14.png" /><Relationship Id="rId4" Type="http://schemas.openxmlformats.org/officeDocument/2006/relationships/image" Target="../media/image13.png" /></Relationships>
</file>

<file path=ppt/slides/_rels/slide13.xml.rels><?xml version="1.0" encoding="UTF-8" standalone="yes"?>
<Relationships xmlns="http://schemas.openxmlformats.org/package/2006/relationships"><Relationship Id="rId8" Type="http://schemas.openxmlformats.org/officeDocument/2006/relationships/hyperlink" Target="https://www.nice.org.uk/guidance/ng209" TargetMode="External" /><Relationship Id="rId3" Type="http://schemas.openxmlformats.org/officeDocument/2006/relationships/hyperlink" Target="https://doi.org/10.1002/14651858.CD004492.pub4" TargetMode="External" /><Relationship Id="rId7" Type="http://schemas.openxmlformats.org/officeDocument/2006/relationships/hyperlink" Target="https://doi.org/10.1056/NEJMsa1211128" TargetMode="External" /><Relationship Id="rId12" Type="http://schemas.openxmlformats.org/officeDocument/2006/relationships/hyperlink" Target="https://www.gov.uk/government/news/tobacco-and-vapes-bill-becomes-law" TargetMode="External" /><Relationship Id="rId2" Type="http://schemas.openxmlformats.org/officeDocument/2006/relationships/notesSlide" Target="../notesSlides/notesSlide13.xml" /><Relationship Id="rId1" Type="http://schemas.openxmlformats.org/officeDocument/2006/relationships/slideLayout" Target="../slideLayouts/slideLayout13.xml" /><Relationship Id="rId6" Type="http://schemas.openxmlformats.org/officeDocument/2006/relationships/hyperlink" Target="https://doi.org/10.1177/109019818401100101" TargetMode="External" /><Relationship Id="rId11" Type="http://schemas.openxmlformats.org/officeDocument/2006/relationships/hyperlink" Target="https://doi.org/10.1002/14651858.CD013522.pub2" TargetMode="External" /><Relationship Id="rId5" Type="http://schemas.openxmlformats.org/officeDocument/2006/relationships/hyperlink" Target="https://www.london.gov.uk/media/21670/download" TargetMode="External" /><Relationship Id="rId10" Type="http://schemas.openxmlformats.org/officeDocument/2006/relationships/hyperlink" Target="https://digitalcommons.uri.edu/psy_facpubs/572" TargetMode="External" /><Relationship Id="rId4" Type="http://schemas.openxmlformats.org/officeDocument/2006/relationships/hyperlink" Target="https://doi.org/10.1002/14651858.CD005992.pub3" TargetMode="External" /><Relationship Id="rId9" Type="http://schemas.openxmlformats.org/officeDocument/2006/relationships/hyperlink" Target="https://www.nhs.uk/better-health/quit-smoking/why-quit-smoking/benefits-of-quitting-smoking/"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EF877CE-A736-6BA4-16F6-1C7EF4779B1D}"/>
              </a:ext>
            </a:extLst>
          </p:cNvPr>
          <p:cNvSpPr>
            <a:spLocks noGrp="1"/>
          </p:cNvSpPr>
          <p:nvPr>
            <p:ph type="title"/>
          </p:nvPr>
        </p:nvSpPr>
        <p:spPr>
          <a:xfrm>
            <a:off x="508742" y="1070800"/>
            <a:ext cx="3939688" cy="5583126"/>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US" sz="5000" b="1" dirty="0">
                <a:ea typeface="Calibri Light"/>
                <a:cs typeface="Calibri Light"/>
              </a:rPr>
              <a:t>      TASK:-3       </a:t>
            </a:r>
            <a:br>
              <a:rPr lang="en-US" sz="5000" b="1" dirty="0">
                <a:ea typeface="Calibri Light"/>
                <a:cs typeface="Calibri Light"/>
              </a:rPr>
            </a:br>
            <a:r>
              <a:rPr lang="en-US" sz="5000" b="1" dirty="0">
                <a:ea typeface="Calibri Light"/>
                <a:cs typeface="Calibri Light"/>
              </a:rPr>
              <a:t>BENEFITS     AND CHALLENGES </a:t>
            </a:r>
            <a:endParaRPr lang="en-US" dirty="0">
              <a:ea typeface="Calibri Light" panose="020F0302020204030204"/>
              <a:cs typeface="Calibri Light" panose="020F0302020204030204"/>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ED662C-7127-1E19-DA09-8D01F4D7C30F}"/>
              </a:ext>
            </a:extLst>
          </p:cNvPr>
          <p:cNvGraphicFramePr>
            <a:graphicFrameLocks noGrp="1"/>
          </p:cNvGraphicFramePr>
          <p:nvPr>
            <p:ph idx="1"/>
            <p:extLst>
              <p:ext uri="{D42A27DB-BD31-4B8C-83A1-F6EECF244321}">
                <p14:modId xmlns:p14="http://schemas.microsoft.com/office/powerpoint/2010/main" val="95576935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1319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846E11-366D-AA36-2767-44907E6FC104}"/>
              </a:ext>
            </a:extLst>
          </p:cNvPr>
          <p:cNvSpPr/>
          <p:nvPr/>
        </p:nvSpPr>
        <p:spPr>
          <a:xfrm>
            <a:off x="-15240" y="0"/>
            <a:ext cx="12192000" cy="6858000"/>
          </a:xfrm>
          <a:prstGeom prst="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350520"/>
            <a:ext cx="10820400" cy="914400"/>
          </a:xfrm>
          <a:prstGeom prst="rect">
            <a:avLst/>
          </a:prstGeom>
          <a:solidFill>
            <a:schemeClr val="accent6">
              <a:lumMod val="75000"/>
            </a:schemeClr>
          </a:solidFill>
          <a:ln/>
        </p:spPr>
        <p:txBody>
          <a:bodyPr wrap="square" lIns="0" tIns="0" rIns="0" bIns="0" rtlCol="0" anchor="ctr"/>
          <a:lstStyle/>
          <a:p>
            <a:pPr marL="0" indent="0" algn="ctr">
              <a:buNone/>
            </a:pPr>
            <a:r>
              <a:rPr lang="en-IN" sz="5400" dirty="0">
                <a:solidFill>
                  <a:schemeClr val="tx1"/>
                </a:solidFill>
              </a:rPr>
              <a:t>Quit Smoking </a:t>
            </a:r>
            <a:endParaRPr lang="en-US" sz="5400" dirty="0">
              <a:solidFill>
                <a:schemeClr val="tx1"/>
              </a:solidFill>
            </a:endParaRPr>
          </a:p>
        </p:txBody>
      </p:sp>
      <p:sp>
        <p:nvSpPr>
          <p:cNvPr id="3" name="Text 1"/>
          <p:cNvSpPr txBox="1"/>
          <p:nvPr/>
        </p:nvSpPr>
        <p:spPr>
          <a:xfrm>
            <a:off x="548640" y="1600200"/>
            <a:ext cx="4739145" cy="777240"/>
          </a:xfrm>
          <a:prstGeom prst="rect">
            <a:avLst/>
          </a:prstGeom>
          <a:noFill/>
          <a:ln/>
        </p:spPr>
        <p:txBody>
          <a:bodyPr wrap="square" lIns="0" tIns="0" rIns="0" bIns="0" rtlCol="0" anchor="t"/>
          <a:lstStyle/>
          <a:p>
            <a:pPr marL="0" indent="0">
              <a:lnSpc>
                <a:spcPct val="150000"/>
              </a:lnSpc>
              <a:buNone/>
            </a:pPr>
            <a:r>
              <a:rPr lang="en-US" dirty="0"/>
              <a:t>A 6-8 week stop-smoking programme for adults aged 18-50</a:t>
            </a:r>
          </a:p>
        </p:txBody>
      </p:sp>
      <p:sp>
        <p:nvSpPr>
          <p:cNvPr id="4" name="Text 2"/>
          <p:cNvSpPr txBox="1"/>
          <p:nvPr/>
        </p:nvSpPr>
        <p:spPr>
          <a:xfrm>
            <a:off x="548640" y="2404666"/>
            <a:ext cx="4953000" cy="3173174"/>
          </a:xfrm>
          <a:prstGeom prst="rect">
            <a:avLst/>
          </a:prstGeom>
          <a:noFill/>
          <a:ln/>
        </p:spPr>
        <p:txBody>
          <a:bodyPr wrap="square" lIns="0" tIns="0" rIns="0" bIns="0" rtlCol="0" anchor="t"/>
          <a:lstStyle/>
          <a:p>
            <a:pPr marL="0" indent="0">
              <a:lnSpc>
                <a:spcPct val="150000"/>
              </a:lnSpc>
              <a:buNone/>
            </a:pPr>
            <a:r>
              <a:rPr lang="en-US" sz="1800" b="1" dirty="0">
                <a:solidFill>
                  <a:schemeClr val="accent6">
                    <a:lumMod val="75000"/>
                  </a:schemeClr>
                </a:solidFill>
              </a:rPr>
              <a:t>Target group: </a:t>
            </a:r>
            <a:r>
              <a:rPr lang="en-US" sz="1800" dirty="0"/>
              <a:t>Smokers aged 18-50 in the London area (excluding e-cigarette or other tobacco users)</a:t>
            </a:r>
          </a:p>
          <a:p>
            <a:pPr marL="0" indent="0">
              <a:lnSpc>
                <a:spcPct val="150000"/>
              </a:lnSpc>
              <a:buNone/>
            </a:pPr>
            <a:r>
              <a:rPr lang="en-US" sz="1800" b="1" dirty="0">
                <a:solidFill>
                  <a:schemeClr val="accent6">
                    <a:lumMod val="75000"/>
                  </a:schemeClr>
                </a:solidFill>
              </a:rPr>
              <a:t>Target activity: </a:t>
            </a:r>
            <a:r>
              <a:rPr lang="en-US" sz="1800" dirty="0"/>
              <a:t>Keeping the quit date or have a supported quit attempt.</a:t>
            </a:r>
          </a:p>
          <a:p>
            <a:pPr marL="0" indent="0">
              <a:lnSpc>
                <a:spcPct val="150000"/>
              </a:lnSpc>
              <a:buNone/>
            </a:pPr>
            <a:r>
              <a:rPr lang="en-US" sz="1800" b="1" dirty="0">
                <a:solidFill>
                  <a:schemeClr val="accent6">
                    <a:lumMod val="75000"/>
                  </a:schemeClr>
                </a:solidFill>
              </a:rPr>
              <a:t>Why: </a:t>
            </a:r>
            <a:r>
              <a:rPr lang="en-US" sz="1800" dirty="0"/>
              <a:t>Smoking is the biggest preventable cause of ill-health. A 10 years life gain is being achieved for those who quit before 50 years of age (Jha et al., 2013).</a:t>
            </a:r>
          </a:p>
        </p:txBody>
      </p:sp>
      <p:pic>
        <p:nvPicPr>
          <p:cNvPr id="1028" name="Picture 4" descr="Stop smoking services - NHS North East London">
            <a:extLst>
              <a:ext uri="{FF2B5EF4-FFF2-40B4-BE49-F238E27FC236}">
                <a16:creationId xmlns:a16="http://schemas.microsoft.com/office/drawing/2014/main" id="{5C806470-8D02-6870-AF26-D7A2F5438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875538"/>
            <a:ext cx="6151715" cy="4188138"/>
          </a:xfrm>
          <a:prstGeom prst="rect">
            <a:avLst/>
          </a:prstGeom>
          <a:ln w="228600" cap="sq" cmpd="thickThin">
            <a:solidFill>
              <a:schemeClr val="accent6">
                <a:lumMod val="75000"/>
              </a:schemeClr>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DDCCE69-20F7-0939-66AC-BD5CD447D603}"/>
              </a:ext>
            </a:extLst>
          </p:cNvPr>
          <p:cNvSpPr txBox="1"/>
          <p:nvPr/>
        </p:nvSpPr>
        <p:spPr>
          <a:xfrm>
            <a:off x="5958840" y="6208544"/>
            <a:ext cx="3383280" cy="646331"/>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"Stop smoking services header image" by NHS North East London</a:t>
            </a: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a:t>
            </a:r>
            <a:r>
              <a:rPr lang="en-US" sz="900" b="0" u="none" strike="noStrike" dirty="0">
                <a:effectLst/>
                <a:hlinkClick r:id="rId4"/>
              </a:rPr>
              <a:t>NHS North East London</a:t>
            </a:r>
            <a:r>
              <a:rPr lang="en-US" sz="900" b="0" u="none" strike="noStrike" dirty="0">
                <a:effectLst/>
              </a:rPr>
              <a:t> [</a:t>
            </a:r>
            <a:r>
              <a:rPr lang="en-US" sz="900" b="0" u="none" strike="noStrike" dirty="0">
                <a:effectLst/>
                <a:hlinkClick r:id="rId5"/>
              </a:rPr>
              <a:t>1</a:t>
            </a:r>
            <a:r>
              <a:rPr lang="en-US" sz="900" b="0" u="none" strike="noStrike" dirty="0">
                <a:effectLst/>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9D42CE28-1FB0-E255-D6BF-20192A6B3FE4}"/>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prstGeom prst="rect">
            <a:avLst/>
          </a:prstGeom>
          <a:noFill/>
          <a:ln>
            <a:solidFill>
              <a:schemeClr val="accent6">
                <a:lumMod val="50000"/>
              </a:schemeClr>
            </a:solidFill>
          </a:ln>
        </p:spPr>
        <p:txBody>
          <a:bodyPr wrap="square" lIns="0" tIns="0" rIns="0" bIns="0" rtlCol="0" anchor="ctr"/>
          <a:lstStyle/>
          <a:p>
            <a:pPr marL="0" indent="0" algn="ctr">
              <a:buNone/>
            </a:pPr>
            <a:r>
              <a:rPr lang="en-US" sz="3200" b="1" dirty="0">
                <a:solidFill>
                  <a:schemeClr val="tx1"/>
                </a:solidFill>
              </a:rPr>
              <a:t>Intervention Details and Aims</a:t>
            </a:r>
            <a:endParaRPr lang="en-US" sz="3200" dirty="0">
              <a:solidFill>
                <a:schemeClr val="tx1"/>
              </a:solidFill>
            </a:endParaRPr>
          </a:p>
        </p:txBody>
      </p:sp>
      <p:sp>
        <p:nvSpPr>
          <p:cNvPr id="3" name="Text 1"/>
          <p:cNvSpPr txBox="1"/>
          <p:nvPr/>
        </p:nvSpPr>
        <p:spPr>
          <a:xfrm>
            <a:off x="548640" y="1097280"/>
            <a:ext cx="11064240" cy="411480"/>
          </a:xfrm>
          <a:prstGeom prst="rect">
            <a:avLst/>
          </a:prstGeom>
          <a:noFill/>
          <a:ln/>
        </p:spPr>
        <p:txBody>
          <a:bodyPr wrap="square" lIns="0" tIns="0" rIns="0" bIns="0" rtlCol="0" anchor="ctr"/>
          <a:lstStyle/>
          <a:p>
            <a:pPr marL="0" indent="0">
              <a:buNone/>
            </a:pPr>
            <a:r>
              <a:rPr lang="en-US" sz="1800" i="1" dirty="0">
                <a:solidFill>
                  <a:schemeClr val="tx1"/>
                </a:solidFill>
              </a:rPr>
              <a:t>6-8 weekly group or hybrid sessions, aligned with NICE NG209 (NICE, 2021)</a:t>
            </a:r>
            <a:endParaRPr lang="en-US" sz="1800" dirty="0"/>
          </a:p>
        </p:txBody>
      </p:sp>
      <p:sp>
        <p:nvSpPr>
          <p:cNvPr id="4" name="Card 1"/>
          <p:cNvSpPr/>
          <p:nvPr/>
        </p:nvSpPr>
        <p:spPr>
          <a:xfrm>
            <a:off x="548640" y="1691640"/>
            <a:ext cx="6766560" cy="914400"/>
          </a:xfrm>
          <a:prstGeom prst="rect">
            <a:avLst/>
          </a:prstGeom>
          <a:solidFill>
            <a:schemeClr val="bg1"/>
          </a:solidFill>
          <a:ln w="9525">
            <a:solidFill>
              <a:schemeClr val="accent6">
                <a:lumMod val="50000"/>
              </a:schemeClr>
            </a:solidFill>
            <a:prstDash val="solid"/>
          </a:ln>
        </p:spPr>
      </p:sp>
      <p:sp>
        <p:nvSpPr>
          <p:cNvPr id="5" name="Shape 3"/>
          <p:cNvSpPr/>
          <p:nvPr/>
        </p:nvSpPr>
        <p:spPr>
          <a:xfrm>
            <a:off x="731520" y="1874520"/>
            <a:ext cx="548640" cy="548640"/>
          </a:xfrm>
          <a:prstGeom prst="ellipse">
            <a:avLst/>
          </a:prstGeom>
          <a:solidFill>
            <a:schemeClr val="accent6"/>
          </a:solidFill>
          <a:ln w="12700">
            <a:solidFill>
              <a:schemeClr val="accent6">
                <a:lumMod val="75000"/>
              </a:schemeClr>
            </a:solidFill>
            <a:prstDash val="solid"/>
          </a:ln>
        </p:spPr>
      </p:sp>
      <p:pic>
        <p:nvPicPr>
          <p:cNvPr id="6" name="Image 0" descr="preencoded.png"/>
          <p:cNvPicPr>
            <a:picLocks noChangeAspect="1"/>
          </p:cNvPicPr>
          <p:nvPr/>
        </p:nvPicPr>
        <p:blipFill>
          <a:blip r:embed="rId3"/>
          <a:stretch>
            <a:fillRect/>
          </a:stretch>
        </p:blipFill>
        <p:spPr>
          <a:xfrm>
            <a:off x="868680" y="2011680"/>
            <a:ext cx="274320" cy="274320"/>
          </a:xfrm>
          <a:prstGeom prst="rect">
            <a:avLst/>
          </a:prstGeom>
        </p:spPr>
      </p:pic>
      <p:sp>
        <p:nvSpPr>
          <p:cNvPr id="7" name="Text 4"/>
          <p:cNvSpPr txBox="1"/>
          <p:nvPr/>
        </p:nvSpPr>
        <p:spPr>
          <a:xfrm>
            <a:off x="1508760" y="1737360"/>
            <a:ext cx="5669280" cy="822960"/>
          </a:xfrm>
          <a:prstGeom prst="rect">
            <a:avLst/>
          </a:prstGeom>
          <a:noFill/>
          <a:ln/>
        </p:spPr>
        <p:txBody>
          <a:bodyPr wrap="square" lIns="0" tIns="0" rIns="0" bIns="0" rtlCol="0" anchor="ctr"/>
          <a:lstStyle/>
          <a:p>
            <a:pPr marL="0" indent="0">
              <a:buNone/>
            </a:pPr>
            <a:r>
              <a:rPr lang="en-US" sz="1800" b="1" dirty="0">
                <a:solidFill>
                  <a:schemeClr val="tx1"/>
                </a:solidFill>
              </a:rPr>
              <a:t>Behavioural support: </a:t>
            </a:r>
            <a:r>
              <a:rPr lang="en-US" sz="1800" dirty="0">
                <a:solidFill>
                  <a:schemeClr val="tx1"/>
                </a:solidFill>
              </a:rPr>
              <a:t>quit date, trigger mapping, relapse plan</a:t>
            </a:r>
            <a:endParaRPr lang="en-US" sz="1800" dirty="0"/>
          </a:p>
        </p:txBody>
      </p:sp>
      <p:sp>
        <p:nvSpPr>
          <p:cNvPr id="8" name="Card 2"/>
          <p:cNvSpPr/>
          <p:nvPr/>
        </p:nvSpPr>
        <p:spPr>
          <a:xfrm>
            <a:off x="548640" y="2715768"/>
            <a:ext cx="6766560" cy="914400"/>
          </a:xfrm>
          <a:prstGeom prst="rect">
            <a:avLst/>
          </a:prstGeom>
          <a:solidFill>
            <a:schemeClr val="bg1"/>
          </a:solidFill>
          <a:ln w="9525">
            <a:solidFill>
              <a:schemeClr val="accent6">
                <a:lumMod val="50000"/>
              </a:schemeClr>
            </a:solidFill>
            <a:prstDash val="solid"/>
          </a:ln>
        </p:spPr>
      </p:sp>
      <p:sp>
        <p:nvSpPr>
          <p:cNvPr id="9" name="Shape 6"/>
          <p:cNvSpPr/>
          <p:nvPr/>
        </p:nvSpPr>
        <p:spPr>
          <a:xfrm>
            <a:off x="731520" y="2898648"/>
            <a:ext cx="548640" cy="548640"/>
          </a:xfrm>
          <a:prstGeom prst="ellipse">
            <a:avLst/>
          </a:prstGeom>
          <a:solidFill>
            <a:schemeClr val="accent5"/>
          </a:solidFill>
          <a:ln w="12700">
            <a:solidFill>
              <a:schemeClr val="accent5">
                <a:lumMod val="75000"/>
              </a:schemeClr>
            </a:solidFill>
            <a:prstDash val="solid"/>
          </a:ln>
        </p:spPr>
      </p:sp>
      <p:pic>
        <p:nvPicPr>
          <p:cNvPr id="10" name="Image 1" descr="preencoded.png"/>
          <p:cNvPicPr>
            <a:picLocks noChangeAspect="1"/>
          </p:cNvPicPr>
          <p:nvPr/>
        </p:nvPicPr>
        <p:blipFill>
          <a:blip r:embed="rId4"/>
          <a:stretch>
            <a:fillRect/>
          </a:stretch>
        </p:blipFill>
        <p:spPr>
          <a:xfrm>
            <a:off x="868680" y="3035808"/>
            <a:ext cx="274320" cy="274320"/>
          </a:xfrm>
          <a:prstGeom prst="rect">
            <a:avLst/>
          </a:prstGeom>
        </p:spPr>
      </p:pic>
      <p:sp>
        <p:nvSpPr>
          <p:cNvPr id="11" name="Text 7"/>
          <p:cNvSpPr txBox="1"/>
          <p:nvPr/>
        </p:nvSpPr>
        <p:spPr>
          <a:xfrm>
            <a:off x="1508760" y="2761488"/>
            <a:ext cx="5669280" cy="822960"/>
          </a:xfrm>
          <a:prstGeom prst="rect">
            <a:avLst/>
          </a:prstGeom>
          <a:noFill/>
          <a:ln/>
        </p:spPr>
        <p:txBody>
          <a:bodyPr wrap="square" lIns="0" tIns="0" rIns="0" bIns="0" rtlCol="0" anchor="ctr"/>
          <a:lstStyle/>
          <a:p>
            <a:pPr marL="0" indent="0">
              <a:buNone/>
            </a:pPr>
            <a:r>
              <a:rPr lang="en-US" sz="1800" b="1" dirty="0">
                <a:solidFill>
                  <a:schemeClr val="tx1"/>
                </a:solidFill>
              </a:rPr>
              <a:t>Pharmacotherapy: </a:t>
            </a:r>
            <a:r>
              <a:rPr lang="en-US" sz="1800" dirty="0">
                <a:solidFill>
                  <a:schemeClr val="tx1"/>
                </a:solidFill>
              </a:rPr>
              <a:t> combination NRT or varenicline through NHS channels (Cahill et al., 2016)</a:t>
            </a:r>
            <a:endParaRPr lang="en-US" sz="1800" dirty="0"/>
          </a:p>
        </p:txBody>
      </p:sp>
      <p:sp>
        <p:nvSpPr>
          <p:cNvPr id="12" name="Card 3"/>
          <p:cNvSpPr/>
          <p:nvPr/>
        </p:nvSpPr>
        <p:spPr>
          <a:xfrm>
            <a:off x="548640" y="3739896"/>
            <a:ext cx="6766560" cy="914400"/>
          </a:xfrm>
          <a:prstGeom prst="rect">
            <a:avLst/>
          </a:prstGeom>
          <a:solidFill>
            <a:schemeClr val="bg1"/>
          </a:solidFill>
          <a:ln w="9525">
            <a:solidFill>
              <a:schemeClr val="accent6">
                <a:lumMod val="50000"/>
              </a:schemeClr>
            </a:solidFill>
            <a:prstDash val="solid"/>
          </a:ln>
        </p:spPr>
      </p:sp>
      <p:sp>
        <p:nvSpPr>
          <p:cNvPr id="13" name="Shape 9"/>
          <p:cNvSpPr/>
          <p:nvPr/>
        </p:nvSpPr>
        <p:spPr>
          <a:xfrm>
            <a:off x="731520" y="3922776"/>
            <a:ext cx="548640" cy="548640"/>
          </a:xfrm>
          <a:prstGeom prst="ellipse">
            <a:avLst/>
          </a:prstGeom>
          <a:solidFill>
            <a:srgbClr val="00B050"/>
          </a:solidFill>
          <a:ln w="12700">
            <a:solidFill>
              <a:srgbClr val="00B050"/>
            </a:solidFill>
            <a:prstDash val="solid"/>
          </a:ln>
        </p:spPr>
      </p:sp>
      <p:pic>
        <p:nvPicPr>
          <p:cNvPr id="14" name="Image 2" descr="preencoded.png"/>
          <p:cNvPicPr>
            <a:picLocks noChangeAspect="1"/>
          </p:cNvPicPr>
          <p:nvPr/>
        </p:nvPicPr>
        <p:blipFill>
          <a:blip r:embed="rId5"/>
          <a:stretch>
            <a:fillRect/>
          </a:stretch>
        </p:blipFill>
        <p:spPr>
          <a:xfrm>
            <a:off x="868680" y="4059936"/>
            <a:ext cx="274320" cy="274320"/>
          </a:xfrm>
          <a:prstGeom prst="rect">
            <a:avLst/>
          </a:prstGeom>
        </p:spPr>
      </p:pic>
      <p:sp>
        <p:nvSpPr>
          <p:cNvPr id="15" name="Text 10"/>
          <p:cNvSpPr txBox="1"/>
          <p:nvPr/>
        </p:nvSpPr>
        <p:spPr>
          <a:xfrm>
            <a:off x="1508760" y="3785616"/>
            <a:ext cx="5669280" cy="822960"/>
          </a:xfrm>
          <a:prstGeom prst="rect">
            <a:avLst/>
          </a:prstGeom>
          <a:noFill/>
          <a:ln/>
        </p:spPr>
        <p:txBody>
          <a:bodyPr wrap="square" lIns="0" tIns="0" rIns="0" bIns="0" rtlCol="0" anchor="ctr"/>
          <a:lstStyle/>
          <a:p>
            <a:pPr marL="0" indent="0">
              <a:buNone/>
            </a:pPr>
            <a:r>
              <a:rPr lang="en-US" sz="1800" b="1" dirty="0">
                <a:solidFill>
                  <a:schemeClr val="tx1"/>
                </a:solidFill>
              </a:rPr>
              <a:t>Stress management: </a:t>
            </a:r>
            <a:r>
              <a:rPr lang="en-US" sz="1800" dirty="0">
                <a:solidFill>
                  <a:schemeClr val="tx1"/>
                </a:solidFill>
              </a:rPr>
              <a:t>breathing, mindfulness and sleep hygiene</a:t>
            </a:r>
            <a:endParaRPr lang="en-US" sz="1800" dirty="0"/>
          </a:p>
        </p:txBody>
      </p:sp>
      <p:sp>
        <p:nvSpPr>
          <p:cNvPr id="16" name="Text 11"/>
          <p:cNvSpPr txBox="1"/>
          <p:nvPr/>
        </p:nvSpPr>
        <p:spPr>
          <a:xfrm>
            <a:off x="7543800" y="1600200"/>
            <a:ext cx="4160520" cy="502920"/>
          </a:xfrm>
          <a:prstGeom prst="rect">
            <a:avLst/>
          </a:prstGeom>
          <a:noFill/>
          <a:ln/>
        </p:spPr>
        <p:txBody>
          <a:bodyPr wrap="square" lIns="0" tIns="0" rIns="0" bIns="0" rtlCol="0" anchor="ctr"/>
          <a:lstStyle/>
          <a:p>
            <a:pPr marL="0" indent="0">
              <a:buNone/>
            </a:pPr>
            <a:r>
              <a:rPr lang="en-US" sz="2400" b="1" dirty="0">
                <a:solidFill>
                  <a:schemeClr val="accent6">
                    <a:lumMod val="75000"/>
                  </a:schemeClr>
                </a:solidFill>
              </a:rPr>
              <a:t>3 Measurable Aims (proposed targets)</a:t>
            </a:r>
            <a:endParaRPr lang="en-US" sz="2400" dirty="0">
              <a:solidFill>
                <a:schemeClr val="accent6">
                  <a:lumMod val="75000"/>
                </a:schemeClr>
              </a:solidFill>
            </a:endParaRPr>
          </a:p>
        </p:txBody>
      </p:sp>
      <p:sp>
        <p:nvSpPr>
          <p:cNvPr id="17" name="Text 12"/>
          <p:cNvSpPr txBox="1"/>
          <p:nvPr/>
        </p:nvSpPr>
        <p:spPr>
          <a:xfrm>
            <a:off x="7680960" y="2240280"/>
            <a:ext cx="1371600" cy="777240"/>
          </a:xfrm>
          <a:prstGeom prst="rect">
            <a:avLst/>
          </a:prstGeom>
          <a:noFill/>
          <a:ln/>
        </p:spPr>
        <p:txBody>
          <a:bodyPr wrap="square" lIns="0" tIns="0" rIns="0" bIns="0" rtlCol="0" anchor="ctr"/>
          <a:lstStyle/>
          <a:p>
            <a:pPr marL="0" indent="0">
              <a:buNone/>
            </a:pPr>
            <a:r>
              <a:rPr lang="en-US" sz="3600" b="1" dirty="0">
                <a:solidFill>
                  <a:schemeClr val="accent6">
                    <a:lumMod val="75000"/>
                  </a:schemeClr>
                </a:solidFill>
              </a:rPr>
              <a:t>60%</a:t>
            </a:r>
            <a:endParaRPr lang="en-US" sz="3600" dirty="0">
              <a:solidFill>
                <a:schemeClr val="accent6">
                  <a:lumMod val="75000"/>
                </a:schemeClr>
              </a:solidFill>
            </a:endParaRPr>
          </a:p>
        </p:txBody>
      </p:sp>
      <p:sp>
        <p:nvSpPr>
          <p:cNvPr id="18" name="Text 13"/>
          <p:cNvSpPr txBox="1"/>
          <p:nvPr/>
        </p:nvSpPr>
        <p:spPr>
          <a:xfrm>
            <a:off x="9098280" y="2240280"/>
            <a:ext cx="2606040" cy="777240"/>
          </a:xfrm>
          <a:prstGeom prst="rect">
            <a:avLst/>
          </a:prstGeom>
          <a:noFill/>
          <a:ln/>
        </p:spPr>
        <p:txBody>
          <a:bodyPr wrap="square" lIns="0" tIns="0" rIns="0" bIns="0" rtlCol="0" anchor="ctr"/>
          <a:lstStyle/>
          <a:p>
            <a:pPr marL="0" indent="0">
              <a:buNone/>
            </a:pPr>
            <a:r>
              <a:rPr lang="en-US" sz="1800" dirty="0">
                <a:solidFill>
                  <a:schemeClr val="tx1"/>
                </a:solidFill>
              </a:rPr>
              <a:t>of enrolees set a quit date by week 2</a:t>
            </a:r>
            <a:endParaRPr lang="en-US" sz="1800" dirty="0"/>
          </a:p>
        </p:txBody>
      </p:sp>
      <p:sp>
        <p:nvSpPr>
          <p:cNvPr id="19" name="Text 14"/>
          <p:cNvSpPr txBox="1"/>
          <p:nvPr/>
        </p:nvSpPr>
        <p:spPr>
          <a:xfrm>
            <a:off x="7680960" y="3154680"/>
            <a:ext cx="1371600" cy="777240"/>
          </a:xfrm>
          <a:prstGeom prst="rect">
            <a:avLst/>
          </a:prstGeom>
          <a:noFill/>
          <a:ln/>
        </p:spPr>
        <p:txBody>
          <a:bodyPr wrap="square" lIns="0" tIns="0" rIns="0" bIns="0" rtlCol="0" anchor="ctr"/>
          <a:lstStyle/>
          <a:p>
            <a:pPr marL="0" indent="0">
              <a:buNone/>
            </a:pPr>
            <a:r>
              <a:rPr lang="en-US" sz="3600" b="1" dirty="0">
                <a:solidFill>
                  <a:schemeClr val="accent6">
                    <a:lumMod val="75000"/>
                  </a:schemeClr>
                </a:solidFill>
              </a:rPr>
              <a:t>40%</a:t>
            </a:r>
            <a:endParaRPr lang="en-US" sz="3600" dirty="0">
              <a:solidFill>
                <a:schemeClr val="accent6">
                  <a:lumMod val="75000"/>
                </a:schemeClr>
              </a:solidFill>
            </a:endParaRPr>
          </a:p>
        </p:txBody>
      </p:sp>
      <p:sp>
        <p:nvSpPr>
          <p:cNvPr id="20" name="Text 15"/>
          <p:cNvSpPr txBox="1"/>
          <p:nvPr/>
        </p:nvSpPr>
        <p:spPr>
          <a:xfrm>
            <a:off x="9098280" y="3154680"/>
            <a:ext cx="2606040" cy="777240"/>
          </a:xfrm>
          <a:prstGeom prst="rect">
            <a:avLst/>
          </a:prstGeom>
          <a:noFill/>
          <a:ln/>
        </p:spPr>
        <p:txBody>
          <a:bodyPr wrap="square" lIns="0" tIns="0" rIns="0" bIns="0" rtlCol="0" anchor="ctr"/>
          <a:lstStyle/>
          <a:p>
            <a:pPr marL="0" indent="0">
              <a:buNone/>
            </a:pPr>
            <a:r>
              <a:rPr lang="en-US" sz="1800" dirty="0">
                <a:solidFill>
                  <a:schemeClr val="tx1"/>
                </a:solidFill>
              </a:rPr>
              <a:t>CO-validated 4-week quit rate</a:t>
            </a:r>
            <a:endParaRPr lang="en-US" sz="1800" dirty="0"/>
          </a:p>
        </p:txBody>
      </p:sp>
      <p:sp>
        <p:nvSpPr>
          <p:cNvPr id="21" name="Text 16"/>
          <p:cNvSpPr txBox="1"/>
          <p:nvPr/>
        </p:nvSpPr>
        <p:spPr>
          <a:xfrm>
            <a:off x="7680960" y="4069080"/>
            <a:ext cx="1371600" cy="777240"/>
          </a:xfrm>
          <a:prstGeom prst="rect">
            <a:avLst/>
          </a:prstGeom>
          <a:noFill/>
          <a:ln/>
        </p:spPr>
        <p:txBody>
          <a:bodyPr wrap="square" lIns="0" tIns="0" rIns="0" bIns="0" rtlCol="0" anchor="ctr"/>
          <a:lstStyle/>
          <a:p>
            <a:pPr marL="0" indent="0">
              <a:buNone/>
            </a:pPr>
            <a:r>
              <a:rPr lang="en-US" sz="3600" b="1" dirty="0">
                <a:solidFill>
                  <a:schemeClr val="accent6">
                    <a:lumMod val="75000"/>
                  </a:schemeClr>
                </a:solidFill>
              </a:rPr>
              <a:t>70%</a:t>
            </a:r>
            <a:endParaRPr lang="en-US" sz="3600" dirty="0">
              <a:solidFill>
                <a:schemeClr val="accent6">
                  <a:lumMod val="75000"/>
                </a:schemeClr>
              </a:solidFill>
            </a:endParaRPr>
          </a:p>
        </p:txBody>
      </p:sp>
      <p:sp>
        <p:nvSpPr>
          <p:cNvPr id="22" name="Text 17"/>
          <p:cNvSpPr txBox="1"/>
          <p:nvPr/>
        </p:nvSpPr>
        <p:spPr>
          <a:xfrm>
            <a:off x="9098280" y="4069080"/>
            <a:ext cx="2606040" cy="777240"/>
          </a:xfrm>
          <a:prstGeom prst="rect">
            <a:avLst/>
          </a:prstGeom>
          <a:noFill/>
          <a:ln/>
        </p:spPr>
        <p:txBody>
          <a:bodyPr wrap="square" lIns="0" tIns="0" rIns="0" bIns="0" rtlCol="0" anchor="ctr"/>
          <a:lstStyle/>
          <a:p>
            <a:pPr marL="0" indent="0">
              <a:buNone/>
            </a:pPr>
            <a:r>
              <a:rPr lang="en-US" sz="1800" dirty="0">
                <a:solidFill>
                  <a:schemeClr val="tx1"/>
                </a:solidFill>
              </a:rPr>
              <a:t>report higher quit confidence at week 8</a:t>
            </a:r>
            <a:endParaRPr lang="en-US" sz="1800" dirty="0"/>
          </a:p>
        </p:txBody>
      </p:sp>
      <p:sp>
        <p:nvSpPr>
          <p:cNvPr id="47" name="TextBox 46">
            <a:extLst>
              <a:ext uri="{FF2B5EF4-FFF2-40B4-BE49-F238E27FC236}">
                <a16:creationId xmlns:a16="http://schemas.microsoft.com/office/drawing/2014/main" id="{560D0CD3-7AB5-AAF2-D502-1CE2108BBE74}"/>
              </a:ext>
            </a:extLst>
          </p:cNvPr>
          <p:cNvSpPr txBox="1"/>
          <p:nvPr/>
        </p:nvSpPr>
        <p:spPr>
          <a:xfrm>
            <a:off x="548640" y="5257800"/>
            <a:ext cx="11064240" cy="456535"/>
          </a:xfrm>
          <a:prstGeom prst="rect">
            <a:avLst/>
          </a:prstGeom>
          <a:noFill/>
        </p:spPr>
        <p:txBody>
          <a:bodyPr wrap="square">
            <a:spAutoFit/>
          </a:bodyPr>
          <a:lstStyle/>
          <a:p>
            <a:pPr marL="0" indent="0">
              <a:lnSpc>
                <a:spcPct val="150000"/>
              </a:lnSpc>
              <a:buNone/>
            </a:pPr>
            <a:r>
              <a:rPr lang="en-US" sz="1800" b="1" dirty="0">
                <a:latin typeface="Arial" pitchFamily="34" charset="0"/>
                <a:ea typeface="Arial" pitchFamily="34" charset="-122"/>
                <a:cs typeface="Arial" pitchFamily="34" charset="-120"/>
              </a:rPr>
              <a:t>Delivery: </a:t>
            </a:r>
            <a:r>
              <a:rPr lang="en-US" sz="1800" dirty="0">
                <a:latin typeface="Arial" pitchFamily="34" charset="0"/>
                <a:ea typeface="Arial" pitchFamily="34" charset="-122"/>
                <a:cs typeface="Arial" pitchFamily="34" charset="-120"/>
              </a:rPr>
              <a:t>evening, lunchtime and online sessions across London, with a CO test at every session.</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8F99324-C3BC-FD12-0BA0-4A0D4BC3E751}"/>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a:solidFill>
              <a:schemeClr val="accent6">
                <a:lumMod val="50000"/>
              </a:schemeClr>
            </a:solidFill>
          </a:ln>
        </p:spPr>
        <p:txBody>
          <a:bodyPr wrap="square" lIns="0" tIns="0" rIns="0" bIns="0" rtlCol="0" anchor="ctr"/>
          <a:lstStyle/>
          <a:p>
            <a:pPr marL="0" indent="0" algn="ctr">
              <a:buNone/>
            </a:pPr>
            <a:r>
              <a:rPr lang="en-US" sz="3200" b="1" dirty="0">
                <a:solidFill>
                  <a:schemeClr val="tx1"/>
                </a:solidFill>
              </a:rPr>
              <a:t>Eight-week roadmap: weeks 1-4</a:t>
            </a:r>
            <a:endParaRPr lang="en-US" sz="3200" dirty="0">
              <a:solidFill>
                <a:schemeClr val="tx1"/>
              </a:solidFill>
            </a:endParaRPr>
          </a:p>
        </p:txBody>
      </p:sp>
      <p:sp>
        <p:nvSpPr>
          <p:cNvPr id="3" name="Shape 1"/>
          <p:cNvSpPr/>
          <p:nvPr/>
        </p:nvSpPr>
        <p:spPr>
          <a:xfrm>
            <a:off x="548640" y="1302720"/>
            <a:ext cx="9257925" cy="1143000"/>
          </a:xfrm>
          <a:prstGeom prst="rect">
            <a:avLst/>
          </a:prstGeom>
          <a:solidFill>
            <a:schemeClr val="bg1"/>
          </a:solidFill>
          <a:ln w="9525">
            <a:solidFill>
              <a:schemeClr val="accent6">
                <a:lumMod val="50000"/>
              </a:schemeClr>
            </a:solidFill>
            <a:prstDash val="solid"/>
          </a:ln>
        </p:spPr>
      </p:sp>
      <p:sp>
        <p:nvSpPr>
          <p:cNvPr id="4" name="Shape 2"/>
          <p:cNvSpPr/>
          <p:nvPr/>
        </p:nvSpPr>
        <p:spPr>
          <a:xfrm>
            <a:off x="731520" y="1508760"/>
            <a:ext cx="685800" cy="685800"/>
          </a:xfrm>
          <a:prstGeom prst="ellipse">
            <a:avLst/>
          </a:prstGeom>
          <a:solidFill>
            <a:schemeClr val="accent6">
              <a:lumMod val="75000"/>
            </a:schemeClr>
          </a:solidFill>
          <a:ln w="12700">
            <a:solidFill>
              <a:schemeClr val="accent6">
                <a:lumMod val="50000"/>
              </a:schemeClr>
            </a:solidFill>
            <a:prstDash val="solid"/>
          </a:ln>
        </p:spPr>
      </p:sp>
      <p:sp>
        <p:nvSpPr>
          <p:cNvPr id="5" name="Text 3"/>
          <p:cNvSpPr txBox="1"/>
          <p:nvPr/>
        </p:nvSpPr>
        <p:spPr>
          <a:xfrm>
            <a:off x="731520" y="1508760"/>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1</a:t>
            </a:r>
            <a:endParaRPr lang="en-US" sz="2400" dirty="0"/>
          </a:p>
        </p:txBody>
      </p:sp>
      <p:sp>
        <p:nvSpPr>
          <p:cNvPr id="6" name="Text 4"/>
          <p:cNvSpPr txBox="1"/>
          <p:nvPr/>
        </p:nvSpPr>
        <p:spPr>
          <a:xfrm>
            <a:off x="1676400" y="1258499"/>
            <a:ext cx="8130165"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Engage and assess. </a:t>
            </a:r>
            <a:r>
              <a:rPr lang="en-US" sz="1800" dirty="0">
                <a:solidFill>
                  <a:schemeClr val="tx1"/>
                </a:solidFill>
                <a:latin typeface="Arial" pitchFamily="34" charset="0"/>
                <a:ea typeface="Arial" pitchFamily="34" charset="-122"/>
                <a:cs typeface="Arial" pitchFamily="34" charset="-120"/>
              </a:rPr>
              <a:t>Ground rules, CO test, dependence check, reasons to quit. Aim: all participants have an individual quit plan.</a:t>
            </a:r>
            <a:endParaRPr lang="en-US" sz="1800" dirty="0"/>
          </a:p>
        </p:txBody>
      </p:sp>
      <p:sp>
        <p:nvSpPr>
          <p:cNvPr id="7" name="Shape 5"/>
          <p:cNvSpPr/>
          <p:nvPr/>
        </p:nvSpPr>
        <p:spPr>
          <a:xfrm>
            <a:off x="548640" y="2532888"/>
            <a:ext cx="9120016" cy="1143000"/>
          </a:xfrm>
          <a:prstGeom prst="rect">
            <a:avLst/>
          </a:prstGeom>
          <a:solidFill>
            <a:schemeClr val="bg1"/>
          </a:solidFill>
          <a:ln w="9525">
            <a:solidFill>
              <a:schemeClr val="accent6">
                <a:lumMod val="50000"/>
              </a:schemeClr>
            </a:solidFill>
            <a:prstDash val="solid"/>
          </a:ln>
        </p:spPr>
      </p:sp>
      <p:sp>
        <p:nvSpPr>
          <p:cNvPr id="8" name="Shape 6"/>
          <p:cNvSpPr/>
          <p:nvPr/>
        </p:nvSpPr>
        <p:spPr>
          <a:xfrm>
            <a:off x="731520" y="2761488"/>
            <a:ext cx="685800" cy="685800"/>
          </a:xfrm>
          <a:prstGeom prst="ellipse">
            <a:avLst/>
          </a:prstGeom>
          <a:solidFill>
            <a:schemeClr val="accent3"/>
          </a:solidFill>
          <a:ln w="12700">
            <a:solidFill>
              <a:schemeClr val="accent3"/>
            </a:solidFill>
            <a:prstDash val="solid"/>
          </a:ln>
        </p:spPr>
      </p:sp>
      <p:sp>
        <p:nvSpPr>
          <p:cNvPr id="9" name="Text 7"/>
          <p:cNvSpPr txBox="1"/>
          <p:nvPr/>
        </p:nvSpPr>
        <p:spPr>
          <a:xfrm>
            <a:off x="731520" y="2761488"/>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2</a:t>
            </a:r>
            <a:endParaRPr lang="en-US" sz="2400" dirty="0"/>
          </a:p>
        </p:txBody>
      </p:sp>
      <p:sp>
        <p:nvSpPr>
          <p:cNvPr id="10" name="Text 8"/>
          <p:cNvSpPr txBox="1"/>
          <p:nvPr/>
        </p:nvSpPr>
        <p:spPr>
          <a:xfrm>
            <a:off x="1645920" y="2532888"/>
            <a:ext cx="7748416" cy="1143000"/>
          </a:xfrm>
          <a:prstGeom prst="rect">
            <a:avLst/>
          </a:prstGeom>
          <a:noFill/>
          <a:ln/>
        </p:spPr>
        <p:txBody>
          <a:bodyPr wrap="square" lIns="0" tIns="0" rIns="0" bIns="0" rtlCol="0" anchor="ctr"/>
          <a:lstStyle/>
          <a:p>
            <a:pPr marL="0" indent="0">
              <a:lnSpc>
                <a:spcPct val="150000"/>
              </a:lnSpc>
              <a:buNone/>
            </a:pPr>
            <a:r>
              <a:rPr lang="en-US" sz="1800" b="1" dirty="0">
                <a:solidFill>
                  <a:srgbClr val="FF0000"/>
                </a:solidFill>
                <a:latin typeface="Arial" pitchFamily="34" charset="0"/>
                <a:ea typeface="Arial" pitchFamily="34" charset="-122"/>
                <a:cs typeface="Arial" pitchFamily="34" charset="-120"/>
              </a:rPr>
              <a:t>Quit date and medication.</a:t>
            </a:r>
            <a:r>
              <a:rPr lang="en-US" sz="1800" b="1" dirty="0">
                <a:solidFill>
                  <a:schemeClr val="tx2"/>
                </a:solidFill>
                <a:latin typeface="Arial" pitchFamily="34" charset="0"/>
                <a:ea typeface="Arial" pitchFamily="34" charset="-122"/>
                <a:cs typeface="Arial" pitchFamily="34" charset="-120"/>
              </a:rPr>
              <a:t> </a:t>
            </a:r>
            <a:r>
              <a:rPr lang="en-US" b="0" i="0" dirty="0">
                <a:effectLst/>
              </a:rPr>
              <a:t>Choose the quit date; begin NRT or varenicline with an NHS prescriber or a pharmacy. Aim: 60% by week 2 scheduled a quit date</a:t>
            </a:r>
            <a:r>
              <a:rPr lang="en-US" sz="1800" dirty="0">
                <a:solidFill>
                  <a:schemeClr val="tx1"/>
                </a:solidFill>
                <a:ea typeface="Arial" pitchFamily="34" charset="-122"/>
                <a:cs typeface="Arial" pitchFamily="34" charset="-120"/>
              </a:rPr>
              <a:t>.</a:t>
            </a:r>
            <a:endParaRPr lang="en-US" sz="1800" dirty="0"/>
          </a:p>
        </p:txBody>
      </p:sp>
      <p:sp>
        <p:nvSpPr>
          <p:cNvPr id="11" name="Shape 9"/>
          <p:cNvSpPr/>
          <p:nvPr/>
        </p:nvSpPr>
        <p:spPr>
          <a:xfrm>
            <a:off x="548640" y="3785616"/>
            <a:ext cx="8845696" cy="1143000"/>
          </a:xfrm>
          <a:prstGeom prst="rect">
            <a:avLst/>
          </a:prstGeom>
          <a:solidFill>
            <a:schemeClr val="bg1"/>
          </a:solidFill>
          <a:ln w="9525">
            <a:solidFill>
              <a:schemeClr val="accent6">
                <a:lumMod val="50000"/>
              </a:schemeClr>
            </a:solidFill>
            <a:prstDash val="solid"/>
          </a:ln>
        </p:spPr>
      </p:sp>
      <p:sp>
        <p:nvSpPr>
          <p:cNvPr id="12" name="Shape 10"/>
          <p:cNvSpPr/>
          <p:nvPr/>
        </p:nvSpPr>
        <p:spPr>
          <a:xfrm>
            <a:off x="731520" y="4014216"/>
            <a:ext cx="685800" cy="685800"/>
          </a:xfrm>
          <a:prstGeom prst="ellipse">
            <a:avLst/>
          </a:prstGeom>
          <a:solidFill>
            <a:schemeClr val="accent6">
              <a:lumMod val="75000"/>
            </a:schemeClr>
          </a:solidFill>
          <a:ln w="12700">
            <a:solidFill>
              <a:schemeClr val="accent6">
                <a:lumMod val="50000"/>
              </a:schemeClr>
            </a:solidFill>
            <a:prstDash val="solid"/>
          </a:ln>
        </p:spPr>
      </p:sp>
      <p:sp>
        <p:nvSpPr>
          <p:cNvPr id="13" name="Text 11"/>
          <p:cNvSpPr txBox="1"/>
          <p:nvPr/>
        </p:nvSpPr>
        <p:spPr>
          <a:xfrm>
            <a:off x="740014" y="4006122"/>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3</a:t>
            </a:r>
            <a:endParaRPr lang="en-US" sz="2400" dirty="0"/>
          </a:p>
        </p:txBody>
      </p:sp>
      <p:sp>
        <p:nvSpPr>
          <p:cNvPr id="14" name="Text 12"/>
          <p:cNvSpPr txBox="1"/>
          <p:nvPr/>
        </p:nvSpPr>
        <p:spPr>
          <a:xfrm>
            <a:off x="1645920" y="3785616"/>
            <a:ext cx="775691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Manage cravings. </a:t>
            </a:r>
            <a:r>
              <a:rPr lang="en-US" sz="1800" dirty="0">
                <a:solidFill>
                  <a:schemeClr val="tx1"/>
                </a:solidFill>
                <a:latin typeface="Arial" pitchFamily="34" charset="0"/>
                <a:ea typeface="Arial" pitchFamily="34" charset="-122"/>
                <a:cs typeface="Arial" pitchFamily="34" charset="-120"/>
              </a:rPr>
              <a:t>Review medication and side effects; craving coping skills; first CO check after the quit date. Aim:7 days smoke-free, CO-conformation.</a:t>
            </a:r>
            <a:endParaRPr lang="en-US" sz="1800" dirty="0"/>
          </a:p>
        </p:txBody>
      </p:sp>
      <p:sp>
        <p:nvSpPr>
          <p:cNvPr id="15" name="Shape 13"/>
          <p:cNvSpPr/>
          <p:nvPr/>
        </p:nvSpPr>
        <p:spPr>
          <a:xfrm>
            <a:off x="548640" y="5038344"/>
            <a:ext cx="8625340" cy="1143000"/>
          </a:xfrm>
          <a:prstGeom prst="rect">
            <a:avLst/>
          </a:prstGeom>
          <a:solidFill>
            <a:schemeClr val="bg1"/>
          </a:solidFill>
          <a:ln w="9525">
            <a:solidFill>
              <a:schemeClr val="accent6">
                <a:lumMod val="50000"/>
              </a:schemeClr>
            </a:solidFill>
            <a:prstDash val="solid"/>
          </a:ln>
        </p:spPr>
      </p:sp>
      <p:sp>
        <p:nvSpPr>
          <p:cNvPr id="16" name="Shape 14"/>
          <p:cNvSpPr/>
          <p:nvPr/>
        </p:nvSpPr>
        <p:spPr>
          <a:xfrm>
            <a:off x="731520" y="5266944"/>
            <a:ext cx="685800" cy="685800"/>
          </a:xfrm>
          <a:prstGeom prst="ellipse">
            <a:avLst/>
          </a:prstGeom>
          <a:solidFill>
            <a:schemeClr val="accent6">
              <a:lumMod val="75000"/>
            </a:schemeClr>
          </a:solidFill>
          <a:ln w="12700">
            <a:solidFill>
              <a:schemeClr val="accent6">
                <a:lumMod val="50000"/>
              </a:schemeClr>
            </a:solidFill>
            <a:prstDash val="solid"/>
          </a:ln>
        </p:spPr>
      </p:sp>
      <p:sp>
        <p:nvSpPr>
          <p:cNvPr id="17" name="Text 15"/>
          <p:cNvSpPr txBox="1"/>
          <p:nvPr/>
        </p:nvSpPr>
        <p:spPr>
          <a:xfrm>
            <a:off x="735517" y="5266944"/>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4</a:t>
            </a:r>
            <a:endParaRPr lang="en-US" sz="2400" dirty="0"/>
          </a:p>
        </p:txBody>
      </p:sp>
      <p:sp>
        <p:nvSpPr>
          <p:cNvPr id="18" name="Text 16"/>
          <p:cNvSpPr txBox="1"/>
          <p:nvPr/>
        </p:nvSpPr>
        <p:spPr>
          <a:xfrm>
            <a:off x="1645920" y="5038344"/>
            <a:ext cx="752806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Triggers and social settings. </a:t>
            </a:r>
            <a:r>
              <a:rPr lang="en-US" sz="1800" dirty="0">
                <a:solidFill>
                  <a:schemeClr val="tx1"/>
                </a:solidFill>
                <a:latin typeface="Arial" pitchFamily="34" charset="0"/>
                <a:ea typeface="Arial" pitchFamily="34" charset="-122"/>
                <a:cs typeface="Arial" pitchFamily="34" charset="-120"/>
              </a:rPr>
              <a:t>Identify places for nightlife, commute working times, work-break triggers; practice refusal; form buddies. Set an aim for each person having a trigger plan.</a:t>
            </a:r>
            <a:endParaRPr lang="en-US" sz="1800" dirty="0"/>
          </a:p>
        </p:txBody>
      </p:sp>
      <p:pic>
        <p:nvPicPr>
          <p:cNvPr id="1026" name="Picture 2" descr="Forbidden smoking Images - Free Download on Magnific (formerly Freepik)">
            <a:extLst>
              <a:ext uri="{FF2B5EF4-FFF2-40B4-BE49-F238E27FC236}">
                <a16:creationId xmlns:a16="http://schemas.microsoft.com/office/drawing/2014/main" id="{C36915D3-3860-6B3C-E24E-485F2686B1B8}"/>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9436" t="16018" r="10523" b="14255"/>
          <a:stretch/>
        </p:blipFill>
        <p:spPr bwMode="auto">
          <a:xfrm>
            <a:off x="9401331" y="3297154"/>
            <a:ext cx="4223729" cy="3679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37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4C51D-7EE6-9907-3709-E1493AB9879D}"/>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CE112F13-C986-C28C-1A11-3B5579C9D000}"/>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a:extLst>
              <a:ext uri="{FF2B5EF4-FFF2-40B4-BE49-F238E27FC236}">
                <a16:creationId xmlns:a16="http://schemas.microsoft.com/office/drawing/2014/main" id="{677E7EFF-5745-D192-4F1C-BF8CFA9CA901}"/>
              </a:ext>
            </a:extLst>
          </p:cNvPr>
          <p:cNvSpPr>
            <a:spLocks noGrp="1"/>
          </p:cNvSpPr>
          <p:nvPr>
            <p:ph type="title" idx="100" hasCustomPrompt="1"/>
          </p:nvPr>
        </p:nvSpPr>
        <p:spPr>
          <a:xfrm>
            <a:off x="548640" y="274320"/>
            <a:ext cx="11064240" cy="777240"/>
          </a:xfrm>
          <a:prstGeom prst="rect">
            <a:avLst/>
          </a:prstGeom>
          <a:noFill/>
          <a:ln>
            <a:solidFill>
              <a:schemeClr val="accent6">
                <a:lumMod val="50000"/>
              </a:schemeClr>
            </a:solidFill>
          </a:ln>
        </p:spPr>
        <p:txBody>
          <a:bodyPr wrap="square" lIns="0" tIns="0" rIns="0" bIns="0" rtlCol="0" anchor="ctr"/>
          <a:lstStyle/>
          <a:p>
            <a:pPr marL="0" indent="0" algn="ctr">
              <a:buNone/>
            </a:pPr>
            <a:r>
              <a:rPr lang="en-US" sz="3200" b="1" dirty="0">
                <a:solidFill>
                  <a:schemeClr val="tx1"/>
                </a:solidFill>
              </a:rPr>
              <a:t>Eight-week roadmap: weeks 5-8</a:t>
            </a:r>
            <a:endParaRPr lang="en-US" sz="3200" dirty="0">
              <a:solidFill>
                <a:schemeClr val="tx1"/>
              </a:solidFill>
            </a:endParaRPr>
          </a:p>
        </p:txBody>
      </p:sp>
      <p:sp>
        <p:nvSpPr>
          <p:cNvPr id="3" name="Shape 1">
            <a:extLst>
              <a:ext uri="{FF2B5EF4-FFF2-40B4-BE49-F238E27FC236}">
                <a16:creationId xmlns:a16="http://schemas.microsoft.com/office/drawing/2014/main" id="{665AA0E3-C70C-758C-5563-59524CB6C9C6}"/>
              </a:ext>
            </a:extLst>
          </p:cNvPr>
          <p:cNvSpPr/>
          <p:nvPr/>
        </p:nvSpPr>
        <p:spPr>
          <a:xfrm>
            <a:off x="548640" y="1302720"/>
            <a:ext cx="9562226" cy="1143000"/>
          </a:xfrm>
          <a:prstGeom prst="rect">
            <a:avLst/>
          </a:prstGeom>
          <a:solidFill>
            <a:schemeClr val="bg1"/>
          </a:solidFill>
          <a:ln w="9525">
            <a:solidFill>
              <a:schemeClr val="accent6">
                <a:lumMod val="50000"/>
              </a:schemeClr>
            </a:solidFill>
            <a:prstDash val="solid"/>
          </a:ln>
        </p:spPr>
      </p:sp>
      <p:sp>
        <p:nvSpPr>
          <p:cNvPr id="4" name="Shape 2">
            <a:extLst>
              <a:ext uri="{FF2B5EF4-FFF2-40B4-BE49-F238E27FC236}">
                <a16:creationId xmlns:a16="http://schemas.microsoft.com/office/drawing/2014/main" id="{3451D65A-BC6C-AB15-A5C1-5F25A7542463}"/>
              </a:ext>
            </a:extLst>
          </p:cNvPr>
          <p:cNvSpPr/>
          <p:nvPr/>
        </p:nvSpPr>
        <p:spPr>
          <a:xfrm>
            <a:off x="731520" y="1508760"/>
            <a:ext cx="685800" cy="685800"/>
          </a:xfrm>
          <a:prstGeom prst="ellipse">
            <a:avLst/>
          </a:prstGeom>
          <a:solidFill>
            <a:schemeClr val="accent6">
              <a:lumMod val="75000"/>
            </a:schemeClr>
          </a:solidFill>
          <a:ln w="12700">
            <a:solidFill>
              <a:schemeClr val="accent6">
                <a:lumMod val="50000"/>
              </a:schemeClr>
            </a:solidFill>
            <a:prstDash val="solid"/>
          </a:ln>
        </p:spPr>
      </p:sp>
      <p:sp>
        <p:nvSpPr>
          <p:cNvPr id="5" name="Text 3">
            <a:extLst>
              <a:ext uri="{FF2B5EF4-FFF2-40B4-BE49-F238E27FC236}">
                <a16:creationId xmlns:a16="http://schemas.microsoft.com/office/drawing/2014/main" id="{B38BE149-DB5E-9BEC-CA12-340443234639}"/>
              </a:ext>
            </a:extLst>
          </p:cNvPr>
          <p:cNvSpPr txBox="1"/>
          <p:nvPr/>
        </p:nvSpPr>
        <p:spPr>
          <a:xfrm>
            <a:off x="731520" y="1508760"/>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1</a:t>
            </a:r>
            <a:endParaRPr lang="en-US" sz="2400" dirty="0"/>
          </a:p>
        </p:txBody>
      </p:sp>
      <p:sp>
        <p:nvSpPr>
          <p:cNvPr id="6" name="Text 4">
            <a:extLst>
              <a:ext uri="{FF2B5EF4-FFF2-40B4-BE49-F238E27FC236}">
                <a16:creationId xmlns:a16="http://schemas.microsoft.com/office/drawing/2014/main" id="{41F55ED6-9AED-2590-B36A-4443EE6F0C0D}"/>
              </a:ext>
            </a:extLst>
          </p:cNvPr>
          <p:cNvSpPr txBox="1"/>
          <p:nvPr/>
        </p:nvSpPr>
        <p:spPr>
          <a:xfrm>
            <a:off x="1645920" y="1280160"/>
            <a:ext cx="8313045"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Stress management. </a:t>
            </a:r>
            <a:r>
              <a:rPr lang="en-US" sz="1800" dirty="0">
                <a:solidFill>
                  <a:schemeClr val="tx1"/>
                </a:solidFill>
                <a:latin typeface="Arial" pitchFamily="34" charset="0"/>
                <a:ea typeface="Arial" pitchFamily="34" charset="-122"/>
                <a:cs typeface="Arial" pitchFamily="34" charset="-120"/>
              </a:rPr>
              <a:t>Breathe, practice being mindful, and alternate smoking breaks with healthy habits and sleep. Target: reduce self-reported level of stress below baseline.</a:t>
            </a:r>
            <a:endParaRPr lang="en-US" sz="1800" dirty="0"/>
          </a:p>
        </p:txBody>
      </p:sp>
      <p:sp>
        <p:nvSpPr>
          <p:cNvPr id="7" name="Shape 5">
            <a:extLst>
              <a:ext uri="{FF2B5EF4-FFF2-40B4-BE49-F238E27FC236}">
                <a16:creationId xmlns:a16="http://schemas.microsoft.com/office/drawing/2014/main" id="{EFB31B2D-4371-0147-6A4F-FA1DE8E99FA1}"/>
              </a:ext>
            </a:extLst>
          </p:cNvPr>
          <p:cNvSpPr/>
          <p:nvPr/>
        </p:nvSpPr>
        <p:spPr>
          <a:xfrm>
            <a:off x="548640" y="2532888"/>
            <a:ext cx="9120016" cy="1143000"/>
          </a:xfrm>
          <a:prstGeom prst="rect">
            <a:avLst/>
          </a:prstGeom>
          <a:solidFill>
            <a:schemeClr val="bg1"/>
          </a:solidFill>
          <a:ln w="9525">
            <a:solidFill>
              <a:schemeClr val="accent6">
                <a:lumMod val="50000"/>
              </a:schemeClr>
            </a:solidFill>
            <a:prstDash val="solid"/>
          </a:ln>
        </p:spPr>
      </p:sp>
      <p:sp>
        <p:nvSpPr>
          <p:cNvPr id="8" name="Shape 6">
            <a:extLst>
              <a:ext uri="{FF2B5EF4-FFF2-40B4-BE49-F238E27FC236}">
                <a16:creationId xmlns:a16="http://schemas.microsoft.com/office/drawing/2014/main" id="{284D89AB-6A34-F051-96B0-764FDC6B9F4A}"/>
              </a:ext>
            </a:extLst>
          </p:cNvPr>
          <p:cNvSpPr/>
          <p:nvPr/>
        </p:nvSpPr>
        <p:spPr>
          <a:xfrm>
            <a:off x="731520" y="2761488"/>
            <a:ext cx="685800" cy="685800"/>
          </a:xfrm>
          <a:prstGeom prst="ellipse">
            <a:avLst/>
          </a:prstGeom>
          <a:solidFill>
            <a:schemeClr val="accent6">
              <a:lumMod val="75000"/>
            </a:schemeClr>
          </a:solidFill>
          <a:ln w="12700">
            <a:solidFill>
              <a:schemeClr val="accent6">
                <a:lumMod val="50000"/>
              </a:schemeClr>
            </a:solidFill>
            <a:prstDash val="solid"/>
          </a:ln>
        </p:spPr>
      </p:sp>
      <p:sp>
        <p:nvSpPr>
          <p:cNvPr id="9" name="Text 7">
            <a:extLst>
              <a:ext uri="{FF2B5EF4-FFF2-40B4-BE49-F238E27FC236}">
                <a16:creationId xmlns:a16="http://schemas.microsoft.com/office/drawing/2014/main" id="{B8DB1F2B-0202-785B-CC35-972D2936E365}"/>
              </a:ext>
            </a:extLst>
          </p:cNvPr>
          <p:cNvSpPr txBox="1"/>
          <p:nvPr/>
        </p:nvSpPr>
        <p:spPr>
          <a:xfrm>
            <a:off x="754380" y="2773105"/>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2</a:t>
            </a:r>
            <a:endParaRPr lang="en-US" sz="2400" dirty="0"/>
          </a:p>
        </p:txBody>
      </p:sp>
      <p:sp>
        <p:nvSpPr>
          <p:cNvPr id="10" name="Text 8">
            <a:extLst>
              <a:ext uri="{FF2B5EF4-FFF2-40B4-BE49-F238E27FC236}">
                <a16:creationId xmlns:a16="http://schemas.microsoft.com/office/drawing/2014/main" id="{4CD1BB11-4FA0-A6AA-38EE-485F045576F1}"/>
              </a:ext>
            </a:extLst>
          </p:cNvPr>
          <p:cNvSpPr txBox="1"/>
          <p:nvPr/>
        </p:nvSpPr>
        <p:spPr>
          <a:xfrm>
            <a:off x="1645920" y="2532888"/>
            <a:ext cx="7748416"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Four-week check. </a:t>
            </a:r>
            <a:r>
              <a:rPr lang="en-US" b="0" i="0" dirty="0">
                <a:effectLst/>
              </a:rPr>
              <a:t>CO-validated quit check; discuss money saved; deal with slips no big deal. Goal: 40% of the population is CO-validated 4 week quitters.</a:t>
            </a:r>
            <a:endParaRPr lang="en-US" sz="1800" dirty="0"/>
          </a:p>
        </p:txBody>
      </p:sp>
      <p:sp>
        <p:nvSpPr>
          <p:cNvPr id="11" name="Shape 9">
            <a:extLst>
              <a:ext uri="{FF2B5EF4-FFF2-40B4-BE49-F238E27FC236}">
                <a16:creationId xmlns:a16="http://schemas.microsoft.com/office/drawing/2014/main" id="{E7E3EC78-9939-06E3-0ED1-242A9B5395B1}"/>
              </a:ext>
            </a:extLst>
          </p:cNvPr>
          <p:cNvSpPr/>
          <p:nvPr/>
        </p:nvSpPr>
        <p:spPr>
          <a:xfrm>
            <a:off x="548640" y="3785616"/>
            <a:ext cx="8845696" cy="1143000"/>
          </a:xfrm>
          <a:prstGeom prst="rect">
            <a:avLst/>
          </a:prstGeom>
          <a:solidFill>
            <a:schemeClr val="bg1"/>
          </a:solidFill>
          <a:ln w="9525">
            <a:solidFill>
              <a:schemeClr val="accent6">
                <a:lumMod val="50000"/>
              </a:schemeClr>
            </a:solidFill>
            <a:prstDash val="solid"/>
          </a:ln>
        </p:spPr>
      </p:sp>
      <p:sp>
        <p:nvSpPr>
          <p:cNvPr id="12" name="Shape 10">
            <a:extLst>
              <a:ext uri="{FF2B5EF4-FFF2-40B4-BE49-F238E27FC236}">
                <a16:creationId xmlns:a16="http://schemas.microsoft.com/office/drawing/2014/main" id="{20F12E7C-3777-4120-208F-FF255BCF6F79}"/>
              </a:ext>
            </a:extLst>
          </p:cNvPr>
          <p:cNvSpPr/>
          <p:nvPr/>
        </p:nvSpPr>
        <p:spPr>
          <a:xfrm>
            <a:off x="731520" y="4014216"/>
            <a:ext cx="685800" cy="685800"/>
          </a:xfrm>
          <a:prstGeom prst="ellipse">
            <a:avLst/>
          </a:prstGeom>
          <a:solidFill>
            <a:schemeClr val="accent6">
              <a:lumMod val="75000"/>
            </a:schemeClr>
          </a:solidFill>
          <a:ln w="12700">
            <a:solidFill>
              <a:schemeClr val="accent6">
                <a:lumMod val="50000"/>
              </a:schemeClr>
            </a:solidFill>
            <a:prstDash val="solid"/>
          </a:ln>
        </p:spPr>
      </p:sp>
      <p:sp>
        <p:nvSpPr>
          <p:cNvPr id="13" name="Text 11">
            <a:extLst>
              <a:ext uri="{FF2B5EF4-FFF2-40B4-BE49-F238E27FC236}">
                <a16:creationId xmlns:a16="http://schemas.microsoft.com/office/drawing/2014/main" id="{DB88C6ED-FC2F-335F-67A3-2EF41DAE0E27}"/>
              </a:ext>
            </a:extLst>
          </p:cNvPr>
          <p:cNvSpPr txBox="1"/>
          <p:nvPr/>
        </p:nvSpPr>
        <p:spPr>
          <a:xfrm>
            <a:off x="740014" y="4006122"/>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3</a:t>
            </a:r>
            <a:endParaRPr lang="en-US" sz="2400" dirty="0"/>
          </a:p>
        </p:txBody>
      </p:sp>
      <p:sp>
        <p:nvSpPr>
          <p:cNvPr id="14" name="Text 12">
            <a:extLst>
              <a:ext uri="{FF2B5EF4-FFF2-40B4-BE49-F238E27FC236}">
                <a16:creationId xmlns:a16="http://schemas.microsoft.com/office/drawing/2014/main" id="{FBC65302-F4B6-535D-E069-C89D206134AB}"/>
              </a:ext>
            </a:extLst>
          </p:cNvPr>
          <p:cNvSpPr txBox="1"/>
          <p:nvPr/>
        </p:nvSpPr>
        <p:spPr>
          <a:xfrm>
            <a:off x="1645920" y="3785616"/>
            <a:ext cx="775691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Relapse prevention. </a:t>
            </a:r>
            <a:r>
              <a:rPr lang="en-US" sz="1800" dirty="0">
                <a:solidFill>
                  <a:schemeClr val="tx1"/>
                </a:solidFill>
                <a:latin typeface="Arial" pitchFamily="34" charset="0"/>
                <a:ea typeface="Arial" pitchFamily="34" charset="-122"/>
                <a:cs typeface="Arial" pitchFamily="34" charset="-120"/>
              </a:rPr>
              <a:t>Lapse vs. Relapse, High Risk Events, Self-Talk &amp; Self-Efficacy Work. Aim: written relapse plan for all.</a:t>
            </a:r>
            <a:endParaRPr lang="en-US" sz="1800" dirty="0"/>
          </a:p>
        </p:txBody>
      </p:sp>
      <p:sp>
        <p:nvSpPr>
          <p:cNvPr id="15" name="Shape 13">
            <a:extLst>
              <a:ext uri="{FF2B5EF4-FFF2-40B4-BE49-F238E27FC236}">
                <a16:creationId xmlns:a16="http://schemas.microsoft.com/office/drawing/2014/main" id="{8D7AB8E6-10D3-1A2B-9953-E1EA27321EAD}"/>
              </a:ext>
            </a:extLst>
          </p:cNvPr>
          <p:cNvSpPr/>
          <p:nvPr/>
        </p:nvSpPr>
        <p:spPr>
          <a:xfrm>
            <a:off x="548640" y="5038344"/>
            <a:ext cx="8625340" cy="1143000"/>
          </a:xfrm>
          <a:prstGeom prst="rect">
            <a:avLst/>
          </a:prstGeom>
          <a:solidFill>
            <a:schemeClr val="bg1"/>
          </a:solidFill>
          <a:ln w="9525">
            <a:solidFill>
              <a:schemeClr val="accent6">
                <a:lumMod val="50000"/>
              </a:schemeClr>
            </a:solidFill>
            <a:prstDash val="solid"/>
          </a:ln>
        </p:spPr>
      </p:sp>
      <p:sp>
        <p:nvSpPr>
          <p:cNvPr id="16" name="Shape 14">
            <a:extLst>
              <a:ext uri="{FF2B5EF4-FFF2-40B4-BE49-F238E27FC236}">
                <a16:creationId xmlns:a16="http://schemas.microsoft.com/office/drawing/2014/main" id="{E04CB12A-0720-6992-6CDF-234CCD809098}"/>
              </a:ext>
            </a:extLst>
          </p:cNvPr>
          <p:cNvSpPr/>
          <p:nvPr/>
        </p:nvSpPr>
        <p:spPr>
          <a:xfrm>
            <a:off x="731520" y="5266944"/>
            <a:ext cx="685800" cy="685800"/>
          </a:xfrm>
          <a:prstGeom prst="ellipse">
            <a:avLst/>
          </a:prstGeom>
          <a:solidFill>
            <a:schemeClr val="accent6">
              <a:lumMod val="75000"/>
            </a:schemeClr>
          </a:solidFill>
          <a:ln w="12700">
            <a:solidFill>
              <a:schemeClr val="accent6">
                <a:lumMod val="50000"/>
              </a:schemeClr>
            </a:solidFill>
            <a:prstDash val="solid"/>
          </a:ln>
        </p:spPr>
      </p:sp>
      <p:sp>
        <p:nvSpPr>
          <p:cNvPr id="17" name="Text 15">
            <a:extLst>
              <a:ext uri="{FF2B5EF4-FFF2-40B4-BE49-F238E27FC236}">
                <a16:creationId xmlns:a16="http://schemas.microsoft.com/office/drawing/2014/main" id="{39EE3066-01AA-53B3-0630-2A53437EA89B}"/>
              </a:ext>
            </a:extLst>
          </p:cNvPr>
          <p:cNvSpPr txBox="1"/>
          <p:nvPr/>
        </p:nvSpPr>
        <p:spPr>
          <a:xfrm>
            <a:off x="735517" y="5266944"/>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4</a:t>
            </a:r>
            <a:endParaRPr lang="en-US" sz="2400" dirty="0"/>
          </a:p>
        </p:txBody>
      </p:sp>
      <p:sp>
        <p:nvSpPr>
          <p:cNvPr id="18" name="Text 16">
            <a:extLst>
              <a:ext uri="{FF2B5EF4-FFF2-40B4-BE49-F238E27FC236}">
                <a16:creationId xmlns:a16="http://schemas.microsoft.com/office/drawing/2014/main" id="{F0D022E0-9172-9841-2D18-89DE3B386F65}"/>
              </a:ext>
            </a:extLst>
          </p:cNvPr>
          <p:cNvSpPr txBox="1"/>
          <p:nvPr/>
        </p:nvSpPr>
        <p:spPr>
          <a:xfrm>
            <a:off x="1645920" y="5038344"/>
            <a:ext cx="752806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Review and sustain. </a:t>
            </a:r>
            <a:r>
              <a:rPr lang="en-US" sz="1800" dirty="0">
                <a:solidFill>
                  <a:schemeClr val="tx1"/>
                </a:solidFill>
                <a:latin typeface="Arial" pitchFamily="34" charset="0"/>
                <a:ea typeface="Arial" pitchFamily="34" charset="-122"/>
                <a:cs typeface="Arial" pitchFamily="34" charset="-120"/>
              </a:rPr>
              <a:t>Final CO check, confidence rating, text, app and pharmacy support. Purpose: 70% have more confidence.</a:t>
            </a:r>
            <a:endParaRPr lang="en-US" sz="1800" dirty="0"/>
          </a:p>
        </p:txBody>
      </p:sp>
      <p:pic>
        <p:nvPicPr>
          <p:cNvPr id="1026" name="Picture 2" descr="Forbidden smoking Images - Free Download on Magnific (formerly Freepik)">
            <a:extLst>
              <a:ext uri="{FF2B5EF4-FFF2-40B4-BE49-F238E27FC236}">
                <a16:creationId xmlns:a16="http://schemas.microsoft.com/office/drawing/2014/main" id="{63F06BF7-1B29-972B-0BBC-F2A20A74A10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9436" t="16018" r="10523" b="14255"/>
          <a:stretch/>
        </p:blipFill>
        <p:spPr bwMode="auto">
          <a:xfrm>
            <a:off x="9401331" y="3297154"/>
            <a:ext cx="4223729" cy="3679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87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3A8F0E2-A8D7-BB2E-3FBD-213C2C96CEA2}"/>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954938"/>
            <a:ext cx="6706599" cy="777240"/>
          </a:xfrm>
          <a:prstGeom prst="rect">
            <a:avLst/>
          </a:prstGeom>
          <a:noFill/>
          <a:ln/>
        </p:spPr>
        <p:txBody>
          <a:bodyPr wrap="square" lIns="0" tIns="0" rIns="0" bIns="0" rtlCol="0" anchor="ctr"/>
          <a:lstStyle/>
          <a:p>
            <a:pPr marL="0" indent="0" algn="l">
              <a:buNone/>
            </a:pPr>
            <a:r>
              <a:rPr lang="en-US" sz="3200" b="1" dirty="0">
                <a:solidFill>
                  <a:schemeClr val="accent3"/>
                </a:solidFill>
              </a:rPr>
              <a:t>Physiological benefits of quitting</a:t>
            </a:r>
            <a:endParaRPr lang="en-US" sz="3200" dirty="0">
              <a:solidFill>
                <a:schemeClr val="accent3"/>
              </a:solidFill>
            </a:endParaRPr>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6</a:t>
            </a:fld>
            <a:endParaRPr lang="en-US"/>
          </a:p>
        </p:txBody>
      </p:sp>
      <p:sp>
        <p:nvSpPr>
          <p:cNvPr id="3" name="Text 1"/>
          <p:cNvSpPr txBox="1"/>
          <p:nvPr/>
        </p:nvSpPr>
        <p:spPr>
          <a:xfrm>
            <a:off x="487680" y="2068642"/>
            <a:ext cx="7101840" cy="4515037"/>
          </a:xfrm>
          <a:prstGeom prst="rect">
            <a:avLst/>
          </a:prstGeom>
          <a:noFill/>
          <a:ln/>
        </p:spPr>
        <p:txBody>
          <a:bodyPr wrap="square" lIns="0" tIns="0" rIns="0" bIns="0" rtlCol="0" anchor="t"/>
          <a:lstStyle/>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After a few days, taste, smell, breathing and energy improves.</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Better circulation and lung function; less cough and wheeze.</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1 year: Risk of heart attack reduced by 50% from a smoker.</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After 10 years: death from lung cancer is half that of a non-smoker; after 15 years: death rate from heart attack is the same as that of an NHS (NHS, 2026).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Reduced risk of type 2 diabetes, osteoporosis and dementia.</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Quitting at 25-34 gains about 10 years of life (Jha et al., 2013)</a:t>
            </a:r>
            <a:endParaRPr lang="en-US" sz="1800" dirty="0"/>
          </a:p>
        </p:txBody>
      </p:sp>
      <p:sp>
        <p:nvSpPr>
          <p:cNvPr id="5" name="Shape 2"/>
          <p:cNvSpPr/>
          <p:nvPr/>
        </p:nvSpPr>
        <p:spPr>
          <a:xfrm>
            <a:off x="7863840" y="3200400"/>
            <a:ext cx="3749040" cy="1417320"/>
          </a:xfrm>
          <a:prstGeom prst="rect">
            <a:avLst/>
          </a:prstGeom>
          <a:solidFill>
            <a:schemeClr val="bg1"/>
          </a:solidFill>
          <a:ln w="9525">
            <a:solidFill>
              <a:schemeClr val="accent3"/>
            </a:solidFill>
            <a:prstDash val="solid"/>
          </a:ln>
        </p:spPr>
      </p:sp>
      <p:sp>
        <p:nvSpPr>
          <p:cNvPr id="6" name="Shape 3"/>
          <p:cNvSpPr/>
          <p:nvPr/>
        </p:nvSpPr>
        <p:spPr>
          <a:xfrm>
            <a:off x="7863840" y="3200400"/>
            <a:ext cx="91440" cy="1417320"/>
          </a:xfrm>
          <a:prstGeom prst="rect">
            <a:avLst/>
          </a:prstGeom>
          <a:solidFill>
            <a:schemeClr val="accent3">
              <a:lumMod val="60000"/>
              <a:lumOff val="40000"/>
            </a:schemeClr>
          </a:solidFill>
          <a:ln w="12700">
            <a:solidFill>
              <a:schemeClr val="accent3"/>
            </a:solidFill>
            <a:prstDash val="solid"/>
          </a:ln>
        </p:spPr>
      </p:sp>
      <p:sp>
        <p:nvSpPr>
          <p:cNvPr id="7" name="Text 4"/>
          <p:cNvSpPr txBox="1"/>
          <p:nvPr/>
        </p:nvSpPr>
        <p:spPr>
          <a:xfrm>
            <a:off x="8092440" y="3200400"/>
            <a:ext cx="1325880" cy="1417320"/>
          </a:xfrm>
          <a:prstGeom prst="rect">
            <a:avLst/>
          </a:prstGeom>
          <a:noFill/>
          <a:ln/>
        </p:spPr>
        <p:txBody>
          <a:bodyPr wrap="square" lIns="0" tIns="0" rIns="0" bIns="0" rtlCol="0" anchor="ctr"/>
          <a:lstStyle/>
          <a:p>
            <a:pPr marL="0" indent="0">
              <a:buNone/>
            </a:pPr>
            <a:r>
              <a:rPr lang="en-US" sz="3200" b="1" dirty="0">
                <a:solidFill>
                  <a:schemeClr val="accent3"/>
                </a:solidFill>
                <a:latin typeface="Arial" pitchFamily="34" charset="0"/>
                <a:ea typeface="Arial" pitchFamily="34" charset="-122"/>
                <a:cs typeface="Arial" pitchFamily="34" charset="-120"/>
              </a:rPr>
              <a:t>50%</a:t>
            </a:r>
            <a:endParaRPr lang="en-US" sz="3200" dirty="0">
              <a:solidFill>
                <a:schemeClr val="accent3"/>
              </a:solidFill>
            </a:endParaRPr>
          </a:p>
        </p:txBody>
      </p:sp>
      <p:sp>
        <p:nvSpPr>
          <p:cNvPr id="8" name="Text 5"/>
          <p:cNvSpPr txBox="1"/>
          <p:nvPr/>
        </p:nvSpPr>
        <p:spPr>
          <a:xfrm>
            <a:off x="9464040" y="3200400"/>
            <a:ext cx="2011680" cy="141732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lower heart attack risk after 1 year</a:t>
            </a:r>
            <a:endParaRPr lang="en-US" sz="1800" dirty="0"/>
          </a:p>
        </p:txBody>
      </p:sp>
      <p:sp>
        <p:nvSpPr>
          <p:cNvPr id="9" name="Shape 6"/>
          <p:cNvSpPr/>
          <p:nvPr/>
        </p:nvSpPr>
        <p:spPr>
          <a:xfrm>
            <a:off x="7863840" y="4800600"/>
            <a:ext cx="3749040" cy="1417320"/>
          </a:xfrm>
          <a:prstGeom prst="rect">
            <a:avLst/>
          </a:prstGeom>
          <a:solidFill>
            <a:schemeClr val="bg1"/>
          </a:solidFill>
          <a:ln w="9525">
            <a:solidFill>
              <a:schemeClr val="accent1"/>
            </a:solidFill>
            <a:prstDash val="solid"/>
          </a:ln>
        </p:spPr>
      </p:sp>
      <p:sp>
        <p:nvSpPr>
          <p:cNvPr id="10" name="Shape 7"/>
          <p:cNvSpPr/>
          <p:nvPr/>
        </p:nvSpPr>
        <p:spPr>
          <a:xfrm>
            <a:off x="7863840" y="4800600"/>
            <a:ext cx="91440" cy="1417320"/>
          </a:xfrm>
          <a:prstGeom prst="rect">
            <a:avLst/>
          </a:prstGeom>
          <a:solidFill>
            <a:schemeClr val="accent1"/>
          </a:solidFill>
          <a:ln w="12700">
            <a:solidFill>
              <a:schemeClr val="accent1"/>
            </a:solidFill>
            <a:prstDash val="solid"/>
          </a:ln>
        </p:spPr>
      </p:sp>
      <p:sp>
        <p:nvSpPr>
          <p:cNvPr id="11" name="Text 8"/>
          <p:cNvSpPr txBox="1"/>
          <p:nvPr/>
        </p:nvSpPr>
        <p:spPr>
          <a:xfrm>
            <a:off x="8092440" y="4800600"/>
            <a:ext cx="1325880" cy="1417320"/>
          </a:xfrm>
          <a:prstGeom prst="rect">
            <a:avLst/>
          </a:prstGeom>
          <a:noFill/>
          <a:ln/>
        </p:spPr>
        <p:txBody>
          <a:bodyPr wrap="square" lIns="0" tIns="0" rIns="0" bIns="0" rtlCol="0" anchor="ctr"/>
          <a:lstStyle/>
          <a:p>
            <a:pPr marL="0" indent="0">
              <a:buNone/>
            </a:pPr>
            <a:r>
              <a:rPr lang="en-US" sz="3200" b="1" dirty="0">
                <a:solidFill>
                  <a:schemeClr val="accent1"/>
                </a:solidFill>
                <a:latin typeface="Arial" pitchFamily="34" charset="0"/>
                <a:ea typeface="Arial" pitchFamily="34" charset="-122"/>
                <a:cs typeface="Arial" pitchFamily="34" charset="-120"/>
              </a:rPr>
              <a:t>10 yrs</a:t>
            </a:r>
            <a:endParaRPr lang="en-US" sz="3200" dirty="0"/>
          </a:p>
        </p:txBody>
      </p:sp>
      <p:sp>
        <p:nvSpPr>
          <p:cNvPr id="12" name="Text 9"/>
          <p:cNvSpPr txBox="1"/>
          <p:nvPr/>
        </p:nvSpPr>
        <p:spPr>
          <a:xfrm>
            <a:off x="9464040" y="4800600"/>
            <a:ext cx="2011680" cy="141732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for lung cancer death risk to halve</a:t>
            </a:r>
            <a:endParaRPr lang="en-US" sz="1800" dirty="0"/>
          </a:p>
        </p:txBody>
      </p:sp>
      <p:pic>
        <p:nvPicPr>
          <p:cNvPr id="13" name="Picture 12">
            <a:extLst>
              <a:ext uri="{FF2B5EF4-FFF2-40B4-BE49-F238E27FC236}">
                <a16:creationId xmlns:a16="http://schemas.microsoft.com/office/drawing/2014/main" id="{44FCF592-A7D3-6680-7075-E3103A95A73F}"/>
              </a:ext>
            </a:extLst>
          </p:cNvPr>
          <p:cNvPicPr>
            <a:picLocks noChangeAspect="1"/>
          </p:cNvPicPr>
          <p:nvPr/>
        </p:nvPicPr>
        <p:blipFill>
          <a:blip r:embed="rId3"/>
          <a:stretch>
            <a:fillRect/>
          </a:stretch>
        </p:blipFill>
        <p:spPr>
          <a:xfrm>
            <a:off x="7863840" y="317340"/>
            <a:ext cx="2496312" cy="2608740"/>
          </a:xfrm>
          <a:prstGeom prst="rect">
            <a:avLst/>
          </a:prstGeom>
        </p:spPr>
      </p:pic>
      <p:pic>
        <p:nvPicPr>
          <p:cNvPr id="14" name="Picture 2" descr="Checkmark with upward tick mark Images - Free Download on Magnific (formerly Freepik)">
            <a:extLst>
              <a:ext uri="{FF2B5EF4-FFF2-40B4-BE49-F238E27FC236}">
                <a16:creationId xmlns:a16="http://schemas.microsoft.com/office/drawing/2014/main" id="{2BBDE33C-BE37-3E0C-8FC6-68CD667EF0B3}"/>
              </a:ext>
            </a:extLst>
          </p:cNvPr>
          <p:cNvPicPr>
            <a:picLocks noChangeAspect="1" noChangeArrowheads="1"/>
          </p:cNvPicPr>
          <p:nvPr/>
        </p:nvPicPr>
        <p:blipFill rotWithShape="1">
          <a:blip r:embed="rId4">
            <a:duotone>
              <a:prstClr val="black"/>
              <a:schemeClr val="tx1">
                <a:tint val="45000"/>
                <a:satMod val="400000"/>
              </a:schemeClr>
            </a:duotone>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11589" t="7545" r="10433" b="17250"/>
          <a:stretch/>
        </p:blipFill>
        <p:spPr bwMode="auto">
          <a:xfrm>
            <a:off x="10083683" y="437998"/>
            <a:ext cx="1071997" cy="103388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93801CE-52E1-8C82-8C70-08093E75DC5B}"/>
              </a:ext>
            </a:extLst>
          </p:cNvPr>
          <p:cNvSpPr txBox="1"/>
          <p:nvPr/>
        </p:nvSpPr>
        <p:spPr>
          <a:xfrm>
            <a:off x="9880517" y="1665654"/>
            <a:ext cx="1823803" cy="1477328"/>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"Blood Circulation Of The Lungs And Heart Stock Illustration" by </a:t>
            </a:r>
            <a:r>
              <a:rPr lang="en-US" sz="900" b="0" u="none" strike="noStrike" dirty="0" err="1">
                <a:effectLst/>
              </a:rPr>
              <a:t>nagamushi</a:t>
            </a:r>
            <a:r>
              <a:rPr lang="en-US" sz="900" b="0" u="none" strike="noStrike" dirty="0">
                <a:effectLst/>
              </a:rPr>
              <a:t> studio via iStock</a:t>
            </a: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iStockphoto [</a:t>
            </a:r>
            <a:r>
              <a:rPr lang="en-US" sz="900" b="0" u="none" strike="noStrike" dirty="0">
                <a:effectLst/>
                <a:hlinkClick r:id="rId6"/>
              </a:rPr>
              <a:t>1</a:t>
            </a:r>
            <a:r>
              <a:rPr lang="en-US" sz="900" b="0" u="none" strike="noStrike" dirty="0">
                <a:effectLst/>
              </a:rPr>
              <a:t>]</a:t>
            </a:r>
          </a:p>
        </p:txBody>
      </p:sp>
    </p:spTree>
    <p:extLst>
      <p:ext uri="{BB962C8B-B14F-4D97-AF65-F5344CB8AC3E}">
        <p14:creationId xmlns:p14="http://schemas.microsoft.com/office/powerpoint/2010/main" val="3756795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F56F568-7F2B-0615-3028-19B40BCAAA64}"/>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365760" y="745494"/>
            <a:ext cx="11064240" cy="777240"/>
          </a:xfrm>
          <a:prstGeom prst="rect">
            <a:avLst/>
          </a:prstGeom>
          <a:noFill/>
          <a:ln/>
        </p:spPr>
        <p:txBody>
          <a:bodyPr wrap="square" lIns="0" tIns="0" rIns="0" bIns="0" rtlCol="0" anchor="ctr"/>
          <a:lstStyle/>
          <a:p>
            <a:pPr marL="0" indent="0" algn="l">
              <a:buNone/>
            </a:pPr>
            <a:r>
              <a:rPr lang="en-US" sz="3200" b="1" dirty="0">
                <a:solidFill>
                  <a:schemeClr val="accent4"/>
                </a:solidFill>
              </a:rPr>
              <a:t>Psychological benefits of quitting</a:t>
            </a:r>
            <a:endParaRPr lang="en-US" sz="3200" dirty="0">
              <a:solidFill>
                <a:schemeClr val="accent4"/>
              </a:solidFill>
            </a:endParaRPr>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7</a:t>
            </a:fld>
            <a:endParaRPr lang="en-US"/>
          </a:p>
        </p:txBody>
      </p:sp>
      <p:sp>
        <p:nvSpPr>
          <p:cNvPr id="3" name="Text 1"/>
          <p:cNvSpPr txBox="1"/>
          <p:nvPr/>
        </p:nvSpPr>
        <p:spPr>
          <a:xfrm>
            <a:off x="548640" y="1721329"/>
            <a:ext cx="7040880" cy="5029200"/>
          </a:xfrm>
          <a:prstGeom prst="rect">
            <a:avLst/>
          </a:prstGeom>
          <a:noFill/>
          <a:ln/>
        </p:spPr>
        <p:txBody>
          <a:bodyPr wrap="square" lIns="0" tIns="0" rIns="0" bIns="0" rtlCol="0" anchor="t"/>
          <a:lstStyle/>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Reduce feelings of anxiety, depression and stress after withdrawal More positive mood than those who continue to smoke (NHS, 2026)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 person's mental health does not get worse after they quit; small to moderate gains (Taylor et al., 2021)</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Withdrawal symptoms can trigger irritability and anxiety, which will be alleviated after quitting </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 successful quit attempt enhances one's new self-efficacy and mastery. </a:t>
            </a:r>
            <a:endParaRPr lang="en-US" sz="1800" dirty="0"/>
          </a:p>
        </p:txBody>
      </p:sp>
      <p:sp>
        <p:nvSpPr>
          <p:cNvPr id="5" name="Shape 2"/>
          <p:cNvSpPr/>
          <p:nvPr/>
        </p:nvSpPr>
        <p:spPr>
          <a:xfrm>
            <a:off x="7879080" y="5029200"/>
            <a:ext cx="3749040" cy="1417320"/>
          </a:xfrm>
          <a:prstGeom prst="rect">
            <a:avLst/>
          </a:prstGeom>
          <a:solidFill>
            <a:schemeClr val="bg1"/>
          </a:solidFill>
          <a:ln w="9525">
            <a:solidFill>
              <a:schemeClr val="accent4"/>
            </a:solidFill>
            <a:prstDash val="solid"/>
          </a:ln>
        </p:spPr>
      </p:sp>
      <p:sp>
        <p:nvSpPr>
          <p:cNvPr id="6" name="Shape 3"/>
          <p:cNvSpPr/>
          <p:nvPr/>
        </p:nvSpPr>
        <p:spPr>
          <a:xfrm>
            <a:off x="7879080" y="5029200"/>
            <a:ext cx="91440" cy="1417320"/>
          </a:xfrm>
          <a:prstGeom prst="rect">
            <a:avLst/>
          </a:prstGeom>
          <a:solidFill>
            <a:schemeClr val="accent4"/>
          </a:solidFill>
          <a:ln w="12700">
            <a:solidFill>
              <a:schemeClr val="accent4"/>
            </a:solidFill>
            <a:prstDash val="solid"/>
          </a:ln>
        </p:spPr>
      </p:sp>
      <p:sp>
        <p:nvSpPr>
          <p:cNvPr id="7" name="Text 4"/>
          <p:cNvSpPr txBox="1"/>
          <p:nvPr/>
        </p:nvSpPr>
        <p:spPr>
          <a:xfrm>
            <a:off x="8092440" y="5084143"/>
            <a:ext cx="1325880" cy="1417320"/>
          </a:xfrm>
          <a:prstGeom prst="rect">
            <a:avLst/>
          </a:prstGeom>
          <a:noFill/>
          <a:ln/>
        </p:spPr>
        <p:txBody>
          <a:bodyPr wrap="square" lIns="0" tIns="0" rIns="0" bIns="0" rtlCol="0" anchor="ctr"/>
          <a:lstStyle/>
          <a:p>
            <a:pPr marL="0" indent="0">
              <a:buNone/>
            </a:pPr>
            <a:r>
              <a:rPr lang="en-US" sz="3200" b="1" dirty="0">
                <a:solidFill>
                  <a:schemeClr val="accent4"/>
                </a:solidFill>
                <a:latin typeface="Arial" pitchFamily="34" charset="0"/>
                <a:ea typeface="Arial" pitchFamily="34" charset="-122"/>
                <a:cs typeface="Arial" pitchFamily="34" charset="-120"/>
              </a:rPr>
              <a:t>6 wks</a:t>
            </a:r>
            <a:endParaRPr lang="en-US" sz="3200" dirty="0"/>
          </a:p>
        </p:txBody>
      </p:sp>
      <p:sp>
        <p:nvSpPr>
          <p:cNvPr id="8" name="Text 5"/>
          <p:cNvSpPr txBox="1"/>
          <p:nvPr/>
        </p:nvSpPr>
        <p:spPr>
          <a:xfrm>
            <a:off x="9418320" y="4945617"/>
            <a:ext cx="2011680" cy="1417320"/>
          </a:xfrm>
          <a:prstGeom prst="rect">
            <a:avLst/>
          </a:prstGeom>
          <a:noFill/>
          <a:ln/>
        </p:spPr>
        <p:txBody>
          <a:bodyPr wrap="square" lIns="0" tIns="0" rIns="0" bIns="0" rtlCol="0" anchor="ctr"/>
          <a:lstStyle/>
          <a:p>
            <a:pPr marL="0" indent="0">
              <a:buNone/>
            </a:pPr>
            <a:r>
              <a:rPr lang="en-US" sz="1800" dirty="0">
                <a:solidFill>
                  <a:schemeClr val="accent4"/>
                </a:solidFill>
                <a:latin typeface="Arial" pitchFamily="34" charset="0"/>
                <a:ea typeface="Arial" pitchFamily="34" charset="-122"/>
                <a:cs typeface="Arial" pitchFamily="34" charset="-120"/>
              </a:rPr>
              <a:t>can be enough to start feeling mood benefits (NHS, 2026)</a:t>
            </a:r>
            <a:endParaRPr lang="en-US" sz="1800" dirty="0">
              <a:solidFill>
                <a:schemeClr val="accent4"/>
              </a:solidFill>
            </a:endParaRPr>
          </a:p>
        </p:txBody>
      </p:sp>
      <p:pic>
        <p:nvPicPr>
          <p:cNvPr id="13" name="Picture 12">
            <a:extLst>
              <a:ext uri="{FF2B5EF4-FFF2-40B4-BE49-F238E27FC236}">
                <a16:creationId xmlns:a16="http://schemas.microsoft.com/office/drawing/2014/main" id="{26598421-C25B-B3F0-F6D4-40674A153363}"/>
              </a:ext>
            </a:extLst>
          </p:cNvPr>
          <p:cNvPicPr>
            <a:picLocks noChangeAspect="1"/>
          </p:cNvPicPr>
          <p:nvPr/>
        </p:nvPicPr>
        <p:blipFill>
          <a:blip r:embed="rId3"/>
          <a:srcRect t="30800"/>
          <a:stretch/>
        </p:blipFill>
        <p:spPr>
          <a:xfrm>
            <a:off x="7879080" y="2037282"/>
            <a:ext cx="3166872" cy="2812033"/>
          </a:xfrm>
          <a:prstGeom prst="rect">
            <a:avLst/>
          </a:prstGeom>
        </p:spPr>
      </p:pic>
      <p:sp>
        <p:nvSpPr>
          <p:cNvPr id="14" name="TextBox 13">
            <a:extLst>
              <a:ext uri="{FF2B5EF4-FFF2-40B4-BE49-F238E27FC236}">
                <a16:creationId xmlns:a16="http://schemas.microsoft.com/office/drawing/2014/main" id="{A6803D9E-3E1D-CC06-1071-42053DE8AACD}"/>
              </a:ext>
            </a:extLst>
          </p:cNvPr>
          <p:cNvSpPr txBox="1"/>
          <p:nvPr/>
        </p:nvSpPr>
        <p:spPr>
          <a:xfrm>
            <a:off x="10535412" y="2562735"/>
            <a:ext cx="1600200" cy="1615827"/>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"Human hands forming heart on white surface" by </a:t>
            </a:r>
            <a:r>
              <a:rPr lang="en-US" sz="900" b="0" u="none" strike="noStrike" dirty="0" err="1">
                <a:effectLst/>
              </a:rPr>
              <a:t>Pexels</a:t>
            </a: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a:t>
            </a:r>
            <a:r>
              <a:rPr lang="en-US" sz="900" b="0" u="none" strike="noStrike" dirty="0" err="1">
                <a:effectLst/>
                <a:hlinkClick r:id="rId4"/>
              </a:rPr>
              <a:t>Pexels</a:t>
            </a:r>
            <a:r>
              <a:rPr lang="en-US" sz="900" b="0" u="none" strike="noStrike" dirty="0">
                <a:effectLst/>
                <a:hlinkClick r:id="rId4"/>
              </a:rPr>
              <a:t> Photo 305530</a:t>
            </a:r>
            <a:endParaRPr lang="en-US" sz="900" b="0" u="none" strike="noStrike" dirty="0">
              <a:effectLst/>
            </a:endParaRPr>
          </a:p>
        </p:txBody>
      </p:sp>
    </p:spTree>
    <p:extLst>
      <p:ext uri="{BB962C8B-B14F-4D97-AF65-F5344CB8AC3E}">
        <p14:creationId xmlns:p14="http://schemas.microsoft.com/office/powerpoint/2010/main" val="2993515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6562BAE-9C33-FE8B-214C-BC0845BE92AC}"/>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accent6">
                    <a:lumMod val="75000"/>
                  </a:schemeClr>
                </a:solidFill>
              </a:rPr>
              <a:t>Sociological benefits of quitting</a:t>
            </a:r>
            <a:endParaRPr lang="en-US" sz="3200" dirty="0">
              <a:solidFill>
                <a:schemeClr val="accent6">
                  <a:lumMod val="75000"/>
                </a:schemeClr>
              </a:solidFill>
            </a:endParaRPr>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8</a:t>
            </a:fld>
            <a:endParaRPr lang="en-US"/>
          </a:p>
        </p:txBody>
      </p:sp>
      <p:sp>
        <p:nvSpPr>
          <p:cNvPr id="3" name="Text 1"/>
          <p:cNvSpPr txBox="1"/>
          <p:nvPr/>
        </p:nvSpPr>
        <p:spPr>
          <a:xfrm>
            <a:off x="548640" y="1280160"/>
            <a:ext cx="7040880" cy="5029200"/>
          </a:xfrm>
          <a:prstGeom prst="rect">
            <a:avLst/>
          </a:prstGeom>
          <a:noFill/>
          <a:ln/>
        </p:spPr>
        <p:txBody>
          <a:bodyPr wrap="square" lIns="0" tIns="0" rIns="0" bIns="0" rtlCol="0" anchor="t"/>
          <a:lstStyle/>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Ensures that family, friends and colleagues are not exposed to second hand smoke</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Smoke-free laws have a beneficial impact on the reduction of the harm caused by second-hand smoke, particularly in relation to heart and lung disease (Frazer et al., 2016).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Saves around £49 a week, over £2,500 a year (NHS, 2026)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Smoke-free role models: children are much less likely to take up smoking.</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The Mayor's strategy on smoking inequality (GLA, 2018)</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The new Tobacco and Vapes Act 2026 and a smoke-free places consultation were published by the UK Government (2026).</a:t>
            </a:r>
            <a:endParaRPr lang="en-US" sz="1800" dirty="0"/>
          </a:p>
        </p:txBody>
      </p:sp>
      <p:sp>
        <p:nvSpPr>
          <p:cNvPr id="5" name="Shape 2"/>
          <p:cNvSpPr/>
          <p:nvPr/>
        </p:nvSpPr>
        <p:spPr>
          <a:xfrm>
            <a:off x="7863840" y="3200400"/>
            <a:ext cx="3749040" cy="1417320"/>
          </a:xfrm>
          <a:prstGeom prst="rect">
            <a:avLst/>
          </a:prstGeom>
          <a:solidFill>
            <a:schemeClr val="bg1"/>
          </a:solidFill>
          <a:ln w="9525">
            <a:solidFill>
              <a:schemeClr val="accent3"/>
            </a:solidFill>
            <a:prstDash val="solid"/>
          </a:ln>
        </p:spPr>
      </p:sp>
      <p:sp>
        <p:nvSpPr>
          <p:cNvPr id="6" name="Shape 3"/>
          <p:cNvSpPr/>
          <p:nvPr/>
        </p:nvSpPr>
        <p:spPr>
          <a:xfrm>
            <a:off x="7863840" y="3200400"/>
            <a:ext cx="91440" cy="1417320"/>
          </a:xfrm>
          <a:prstGeom prst="rect">
            <a:avLst/>
          </a:prstGeom>
          <a:solidFill>
            <a:schemeClr val="accent6">
              <a:lumMod val="75000"/>
            </a:schemeClr>
          </a:solidFill>
          <a:ln w="12700">
            <a:solidFill>
              <a:schemeClr val="accent6">
                <a:lumMod val="75000"/>
              </a:schemeClr>
            </a:solidFill>
            <a:prstDash val="solid"/>
          </a:ln>
        </p:spPr>
      </p:sp>
      <p:sp>
        <p:nvSpPr>
          <p:cNvPr id="7" name="Text 4"/>
          <p:cNvSpPr txBox="1"/>
          <p:nvPr/>
        </p:nvSpPr>
        <p:spPr>
          <a:xfrm>
            <a:off x="8092440" y="3200400"/>
            <a:ext cx="1325880" cy="1417320"/>
          </a:xfrm>
          <a:prstGeom prst="rect">
            <a:avLst/>
          </a:prstGeom>
          <a:noFill/>
          <a:ln/>
        </p:spPr>
        <p:txBody>
          <a:bodyPr wrap="square" lIns="0" tIns="0" rIns="0" bIns="0" rtlCol="0" anchor="ctr"/>
          <a:lstStyle/>
          <a:p>
            <a:pPr marL="0" indent="0">
              <a:buNone/>
            </a:pPr>
            <a:r>
              <a:rPr lang="en-US" sz="3200" b="1" dirty="0">
                <a:solidFill>
                  <a:schemeClr val="accent6">
                    <a:lumMod val="75000"/>
                  </a:schemeClr>
                </a:solidFill>
                <a:latin typeface="Arial" pitchFamily="34" charset="0"/>
                <a:ea typeface="Arial" pitchFamily="34" charset="-122"/>
                <a:cs typeface="Arial" pitchFamily="34" charset="-120"/>
              </a:rPr>
              <a:t>£2,500</a:t>
            </a:r>
            <a:endParaRPr lang="en-US" sz="3200" dirty="0">
              <a:solidFill>
                <a:schemeClr val="accent6">
                  <a:lumMod val="75000"/>
                </a:schemeClr>
              </a:solidFill>
            </a:endParaRPr>
          </a:p>
        </p:txBody>
      </p:sp>
      <p:sp>
        <p:nvSpPr>
          <p:cNvPr id="8" name="Text 5"/>
          <p:cNvSpPr txBox="1"/>
          <p:nvPr/>
        </p:nvSpPr>
        <p:spPr>
          <a:xfrm>
            <a:off x="9464040" y="3200400"/>
            <a:ext cx="2011680" cy="1417320"/>
          </a:xfrm>
          <a:prstGeom prst="rect">
            <a:avLst/>
          </a:prstGeom>
          <a:noFill/>
          <a:ln>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saved a year by the average smoker (NHS, 2026)</a:t>
            </a:r>
            <a:endParaRPr lang="en-US" sz="1800" dirty="0"/>
          </a:p>
        </p:txBody>
      </p:sp>
      <p:sp>
        <p:nvSpPr>
          <p:cNvPr id="9" name="Shape 6"/>
          <p:cNvSpPr/>
          <p:nvPr/>
        </p:nvSpPr>
        <p:spPr>
          <a:xfrm>
            <a:off x="7863840" y="4800600"/>
            <a:ext cx="3749040" cy="1417320"/>
          </a:xfrm>
          <a:prstGeom prst="rect">
            <a:avLst/>
          </a:prstGeom>
          <a:solidFill>
            <a:schemeClr val="bg1"/>
          </a:solidFill>
          <a:ln w="9525">
            <a:solidFill>
              <a:schemeClr val="accent1"/>
            </a:solidFill>
            <a:prstDash val="solid"/>
          </a:ln>
        </p:spPr>
      </p:sp>
      <p:sp>
        <p:nvSpPr>
          <p:cNvPr id="10" name="Shape 7"/>
          <p:cNvSpPr/>
          <p:nvPr/>
        </p:nvSpPr>
        <p:spPr>
          <a:xfrm>
            <a:off x="7863840" y="4800600"/>
            <a:ext cx="91440" cy="1417320"/>
          </a:xfrm>
          <a:prstGeom prst="rect">
            <a:avLst/>
          </a:prstGeom>
          <a:solidFill>
            <a:schemeClr val="accent1"/>
          </a:solidFill>
          <a:ln w="12700">
            <a:solidFill>
              <a:schemeClr val="accent1"/>
            </a:solidFill>
            <a:prstDash val="solid"/>
          </a:ln>
        </p:spPr>
      </p:sp>
      <p:sp>
        <p:nvSpPr>
          <p:cNvPr id="11" name="Text 8"/>
          <p:cNvSpPr txBox="1"/>
          <p:nvPr/>
        </p:nvSpPr>
        <p:spPr>
          <a:xfrm>
            <a:off x="8092440" y="4800600"/>
            <a:ext cx="1325880" cy="1417320"/>
          </a:xfrm>
          <a:prstGeom prst="rect">
            <a:avLst/>
          </a:prstGeom>
          <a:noFill/>
          <a:ln/>
        </p:spPr>
        <p:txBody>
          <a:bodyPr wrap="square" lIns="0" tIns="0" rIns="0" bIns="0" rtlCol="0" anchor="ctr"/>
          <a:lstStyle/>
          <a:p>
            <a:pPr marL="0" indent="0">
              <a:buNone/>
            </a:pPr>
            <a:r>
              <a:rPr lang="en-US" sz="3200" b="1" dirty="0">
                <a:solidFill>
                  <a:schemeClr val="accent1"/>
                </a:solidFill>
                <a:latin typeface="Arial" pitchFamily="34" charset="0"/>
                <a:ea typeface="Arial" pitchFamily="34" charset="-122"/>
                <a:cs typeface="Arial" pitchFamily="34" charset="-120"/>
              </a:rPr>
              <a:t>4x</a:t>
            </a:r>
            <a:endParaRPr lang="en-US" sz="3200" dirty="0"/>
          </a:p>
        </p:txBody>
      </p:sp>
      <p:sp>
        <p:nvSpPr>
          <p:cNvPr id="12" name="Text 9"/>
          <p:cNvSpPr txBox="1"/>
          <p:nvPr/>
        </p:nvSpPr>
        <p:spPr>
          <a:xfrm>
            <a:off x="9464040" y="4800600"/>
            <a:ext cx="2011680" cy="141732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more likely: teens with a smoking parent take up smoking (NHS, 2026)</a:t>
            </a:r>
            <a:endParaRPr lang="en-US" sz="1800" dirty="0"/>
          </a:p>
        </p:txBody>
      </p:sp>
      <p:pic>
        <p:nvPicPr>
          <p:cNvPr id="13" name="Picture 12">
            <a:extLst>
              <a:ext uri="{FF2B5EF4-FFF2-40B4-BE49-F238E27FC236}">
                <a16:creationId xmlns:a16="http://schemas.microsoft.com/office/drawing/2014/main" id="{1A0A77B5-DE40-B706-AE1C-DD093D8C60AA}"/>
              </a:ext>
            </a:extLst>
          </p:cNvPr>
          <p:cNvPicPr>
            <a:picLocks noChangeAspect="1"/>
          </p:cNvPicPr>
          <p:nvPr/>
        </p:nvPicPr>
        <p:blipFill>
          <a:blip r:embed="rId3"/>
          <a:stretch>
            <a:fillRect/>
          </a:stretch>
        </p:blipFill>
        <p:spPr>
          <a:xfrm>
            <a:off x="7859593" y="1127411"/>
            <a:ext cx="2788920" cy="1859977"/>
          </a:xfrm>
          <a:prstGeom prst="rect">
            <a:avLst/>
          </a:prstGeom>
        </p:spPr>
      </p:pic>
      <p:sp>
        <p:nvSpPr>
          <p:cNvPr id="14" name="TextBox 13">
            <a:extLst>
              <a:ext uri="{FF2B5EF4-FFF2-40B4-BE49-F238E27FC236}">
                <a16:creationId xmlns:a16="http://schemas.microsoft.com/office/drawing/2014/main" id="{736D6143-B85A-BE94-D91F-CF9C6EF4F857}"/>
              </a:ext>
            </a:extLst>
          </p:cNvPr>
          <p:cNvSpPr txBox="1"/>
          <p:nvPr/>
        </p:nvSpPr>
        <p:spPr>
          <a:xfrm>
            <a:off x="10223292" y="1234440"/>
            <a:ext cx="1481028" cy="1615827"/>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"A no smoking signage on a tree" by </a:t>
            </a:r>
            <a:r>
              <a:rPr lang="en-US" sz="900" b="0" u="none" strike="noStrike" dirty="0" err="1">
                <a:effectLst/>
              </a:rPr>
              <a:t>Pexels</a:t>
            </a: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a:t>
            </a:r>
            <a:r>
              <a:rPr lang="en-US" sz="900" b="0" u="none" strike="noStrike" dirty="0" err="1">
                <a:effectLst/>
                <a:hlinkClick r:id="rId4"/>
              </a:rPr>
              <a:t>Pexels</a:t>
            </a:r>
            <a:r>
              <a:rPr lang="en-US" sz="900" b="0" u="none" strike="noStrike" dirty="0">
                <a:effectLst/>
                <a:hlinkClick r:id="rId4"/>
              </a:rPr>
              <a:t> Photo 12460103</a:t>
            </a:r>
            <a:endParaRPr lang="en-US" sz="900" b="0" u="none" strike="noStrike" dirty="0">
              <a:effectLst/>
            </a:endParaRPr>
          </a:p>
        </p:txBody>
      </p:sp>
    </p:spTree>
    <p:extLst>
      <p:ext uri="{BB962C8B-B14F-4D97-AF65-F5344CB8AC3E}">
        <p14:creationId xmlns:p14="http://schemas.microsoft.com/office/powerpoint/2010/main" val="2551112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FF47C55-449B-2C57-2B63-E35068B40B0D}"/>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1"/>
                </a:solidFill>
              </a:rPr>
              <a:t>Health Belief Model: barriers, challenges and benefits</a:t>
            </a:r>
            <a:endParaRPr lang="en-US" sz="3200" dirty="0">
              <a:solidFill>
                <a:schemeClr val="tx1"/>
              </a:solidFill>
            </a:endParaRPr>
          </a:p>
        </p:txBody>
      </p:sp>
      <p:sp>
        <p:nvSpPr>
          <p:cNvPr id="26"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9</a:t>
            </a:fld>
            <a:endParaRPr lang="en-US"/>
          </a:p>
        </p:txBody>
      </p:sp>
      <p:sp>
        <p:nvSpPr>
          <p:cNvPr id="3" name="Text 1"/>
          <p:cNvSpPr txBox="1"/>
          <p:nvPr/>
        </p:nvSpPr>
        <p:spPr>
          <a:xfrm>
            <a:off x="548640" y="1051560"/>
            <a:ext cx="11064240" cy="365760"/>
          </a:xfrm>
          <a:prstGeom prst="rect">
            <a:avLst/>
          </a:prstGeom>
          <a:noFill/>
          <a:ln/>
        </p:spPr>
        <p:txBody>
          <a:bodyPr wrap="square" lIns="0" tIns="0" rIns="0" bIns="0" rtlCol="0" anchor="ctr"/>
          <a:lstStyle/>
          <a:p>
            <a:pPr marL="0" indent="0">
              <a:buNone/>
            </a:pPr>
            <a:r>
              <a:rPr lang="en-US" sz="1800" i="1" dirty="0">
                <a:solidFill>
                  <a:schemeClr val="tx1"/>
                </a:solidFill>
                <a:latin typeface="Arial" pitchFamily="34" charset="0"/>
                <a:ea typeface="Arial" pitchFamily="34" charset="-122"/>
                <a:cs typeface="Arial" pitchFamily="34" charset="-120"/>
              </a:rPr>
              <a:t>Adapted from </a:t>
            </a:r>
            <a:r>
              <a:rPr lang="en-US" sz="1800" i="1" dirty="0" err="1">
                <a:solidFill>
                  <a:schemeClr val="tx1"/>
                </a:solidFill>
                <a:latin typeface="Arial" pitchFamily="34" charset="0"/>
                <a:ea typeface="Arial" pitchFamily="34" charset="-122"/>
                <a:cs typeface="Arial" pitchFamily="34" charset="-120"/>
              </a:rPr>
              <a:t>Janz</a:t>
            </a:r>
            <a:r>
              <a:rPr lang="en-US" sz="1800" i="1" dirty="0">
                <a:solidFill>
                  <a:schemeClr val="tx1"/>
                </a:solidFill>
                <a:latin typeface="Arial" pitchFamily="34" charset="0"/>
                <a:ea typeface="Arial" pitchFamily="34" charset="-122"/>
                <a:cs typeface="Arial" pitchFamily="34" charset="-120"/>
              </a:rPr>
              <a:t> and Becker (1984)</a:t>
            </a:r>
            <a:endParaRPr lang="en-US" sz="1800" dirty="0"/>
          </a:p>
        </p:txBody>
      </p:sp>
      <p:sp>
        <p:nvSpPr>
          <p:cNvPr id="4" name="Shape 2"/>
          <p:cNvSpPr/>
          <p:nvPr/>
        </p:nvSpPr>
        <p:spPr>
          <a:xfrm>
            <a:off x="548640" y="1508760"/>
            <a:ext cx="2468880" cy="2194560"/>
          </a:xfrm>
          <a:prstGeom prst="rect">
            <a:avLst/>
          </a:prstGeom>
          <a:solidFill>
            <a:schemeClr val="accent1">
              <a:alpha val="18000"/>
            </a:schemeClr>
          </a:solidFill>
          <a:ln w="25400">
            <a:solidFill>
              <a:schemeClr val="accent1"/>
            </a:solidFill>
            <a:prstDash val="solid"/>
          </a:ln>
        </p:spPr>
      </p:sp>
      <p:sp>
        <p:nvSpPr>
          <p:cNvPr id="5" name="Text 3"/>
          <p:cNvSpPr txBox="1"/>
          <p:nvPr/>
        </p:nvSpPr>
        <p:spPr>
          <a:xfrm>
            <a:off x="640080" y="1508760"/>
            <a:ext cx="2286000" cy="219456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Modifying factors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Age, culture, peers, knowledge</a:t>
            </a:r>
            <a:endParaRPr lang="en-US" sz="1800" dirty="0"/>
          </a:p>
        </p:txBody>
      </p:sp>
      <p:sp>
        <p:nvSpPr>
          <p:cNvPr id="6" name="Shape 4"/>
          <p:cNvSpPr/>
          <p:nvPr/>
        </p:nvSpPr>
        <p:spPr>
          <a:xfrm>
            <a:off x="548640" y="3931920"/>
            <a:ext cx="2468880" cy="2377440"/>
          </a:xfrm>
          <a:prstGeom prst="rect">
            <a:avLst/>
          </a:prstGeom>
          <a:solidFill>
            <a:schemeClr val="accent5">
              <a:alpha val="18000"/>
            </a:schemeClr>
          </a:solidFill>
          <a:ln w="25400">
            <a:solidFill>
              <a:schemeClr val="accent5"/>
            </a:solidFill>
            <a:prstDash val="solid"/>
          </a:ln>
        </p:spPr>
      </p:sp>
      <p:sp>
        <p:nvSpPr>
          <p:cNvPr id="7" name="Text 5"/>
          <p:cNvSpPr txBox="1"/>
          <p:nvPr/>
        </p:nvSpPr>
        <p:spPr>
          <a:xfrm>
            <a:off x="640080" y="3931920"/>
            <a:ext cx="2286000" cy="237744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Cues to action</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GP advice, campaign texts, health scare</a:t>
            </a:r>
            <a:endParaRPr lang="en-US" sz="1800" dirty="0"/>
          </a:p>
        </p:txBody>
      </p:sp>
      <p:sp>
        <p:nvSpPr>
          <p:cNvPr id="8" name="Shape 6"/>
          <p:cNvSpPr/>
          <p:nvPr/>
        </p:nvSpPr>
        <p:spPr>
          <a:xfrm>
            <a:off x="3566160" y="1508760"/>
            <a:ext cx="2743200" cy="1280160"/>
          </a:xfrm>
          <a:prstGeom prst="rect">
            <a:avLst/>
          </a:prstGeom>
          <a:solidFill>
            <a:schemeClr val="accent6">
              <a:alpha val="18000"/>
            </a:schemeClr>
          </a:solidFill>
          <a:ln w="25400">
            <a:solidFill>
              <a:schemeClr val="accent6"/>
            </a:solidFill>
            <a:prstDash val="solid"/>
          </a:ln>
        </p:spPr>
      </p:sp>
      <p:sp>
        <p:nvSpPr>
          <p:cNvPr id="9" name="Text 7"/>
          <p:cNvSpPr txBox="1"/>
          <p:nvPr/>
        </p:nvSpPr>
        <p:spPr>
          <a:xfrm>
            <a:off x="3657600" y="1508760"/>
            <a:ext cx="2560320" cy="128016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Perceived threat</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Susceptibility + severity</a:t>
            </a:r>
            <a:endParaRPr lang="en-US" sz="1800" dirty="0"/>
          </a:p>
        </p:txBody>
      </p:sp>
      <p:sp>
        <p:nvSpPr>
          <p:cNvPr id="10" name="Shape 8"/>
          <p:cNvSpPr/>
          <p:nvPr/>
        </p:nvSpPr>
        <p:spPr>
          <a:xfrm>
            <a:off x="3566160" y="2926080"/>
            <a:ext cx="2743200" cy="1554480"/>
          </a:xfrm>
          <a:prstGeom prst="rect">
            <a:avLst/>
          </a:prstGeom>
          <a:solidFill>
            <a:schemeClr val="accent3">
              <a:lumMod val="40000"/>
              <a:lumOff val="60000"/>
              <a:alpha val="18000"/>
            </a:schemeClr>
          </a:solidFill>
          <a:ln w="25400">
            <a:solidFill>
              <a:schemeClr val="accent3">
                <a:lumMod val="75000"/>
              </a:schemeClr>
            </a:solidFill>
            <a:prstDash val="solid"/>
          </a:ln>
        </p:spPr>
      </p:sp>
      <p:sp>
        <p:nvSpPr>
          <p:cNvPr id="11" name="Text 9"/>
          <p:cNvSpPr txBox="1"/>
          <p:nvPr/>
        </p:nvSpPr>
        <p:spPr>
          <a:xfrm>
            <a:off x="3657600" y="2926080"/>
            <a:ext cx="2560320" cy="155448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BENEFITS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Health, money, family, mood</a:t>
            </a:r>
            <a:endParaRPr lang="en-US" sz="1800" dirty="0"/>
          </a:p>
        </p:txBody>
      </p:sp>
      <p:sp>
        <p:nvSpPr>
          <p:cNvPr id="12" name="Shape 10"/>
          <p:cNvSpPr/>
          <p:nvPr/>
        </p:nvSpPr>
        <p:spPr>
          <a:xfrm>
            <a:off x="3566160" y="4617720"/>
            <a:ext cx="2743200" cy="1691640"/>
          </a:xfrm>
          <a:prstGeom prst="rect">
            <a:avLst/>
          </a:prstGeom>
          <a:solidFill>
            <a:schemeClr val="accent3">
              <a:alpha val="18000"/>
            </a:schemeClr>
          </a:solidFill>
          <a:ln w="25400">
            <a:solidFill>
              <a:schemeClr val="accent3"/>
            </a:solidFill>
            <a:prstDash val="solid"/>
          </a:ln>
        </p:spPr>
      </p:sp>
      <p:sp>
        <p:nvSpPr>
          <p:cNvPr id="13" name="Text 11"/>
          <p:cNvSpPr txBox="1"/>
          <p:nvPr/>
        </p:nvSpPr>
        <p:spPr>
          <a:xfrm>
            <a:off x="3657600" y="4617720"/>
            <a:ext cx="2560320" cy="169164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BARRIERS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Cravings, stress relief, social cues, NRT cost</a:t>
            </a:r>
            <a:endParaRPr lang="en-US" sz="1800" dirty="0"/>
          </a:p>
        </p:txBody>
      </p:sp>
      <p:sp>
        <p:nvSpPr>
          <p:cNvPr id="14" name="Shape 12"/>
          <p:cNvSpPr/>
          <p:nvPr/>
        </p:nvSpPr>
        <p:spPr>
          <a:xfrm>
            <a:off x="6858000" y="2926080"/>
            <a:ext cx="2377440" cy="3383280"/>
          </a:xfrm>
          <a:prstGeom prst="rect">
            <a:avLst/>
          </a:prstGeom>
          <a:solidFill>
            <a:schemeClr val="accent4">
              <a:alpha val="18000"/>
            </a:schemeClr>
          </a:solidFill>
          <a:ln w="25400">
            <a:solidFill>
              <a:schemeClr val="accent4"/>
            </a:solidFill>
            <a:prstDash val="solid"/>
          </a:ln>
        </p:spPr>
      </p:sp>
      <p:sp>
        <p:nvSpPr>
          <p:cNvPr id="15" name="Text 13"/>
          <p:cNvSpPr txBox="1"/>
          <p:nvPr/>
        </p:nvSpPr>
        <p:spPr>
          <a:xfrm>
            <a:off x="6949440" y="2926080"/>
            <a:ext cx="2194560" cy="338328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CHALLENGES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Nicotine dependence; busy work and commuting; nightlife triggers</a:t>
            </a:r>
            <a:endParaRPr lang="en-US" sz="1800" dirty="0"/>
          </a:p>
        </p:txBody>
      </p:sp>
      <p:sp>
        <p:nvSpPr>
          <p:cNvPr id="16" name="Shape 14"/>
          <p:cNvSpPr/>
          <p:nvPr/>
        </p:nvSpPr>
        <p:spPr>
          <a:xfrm>
            <a:off x="9784080" y="2926080"/>
            <a:ext cx="1828800" cy="1554480"/>
          </a:xfrm>
          <a:prstGeom prst="rect">
            <a:avLst/>
          </a:prstGeom>
          <a:solidFill>
            <a:schemeClr val="accent5">
              <a:lumMod val="40000"/>
              <a:lumOff val="60000"/>
              <a:alpha val="18000"/>
            </a:schemeClr>
          </a:solidFill>
          <a:ln w="25400">
            <a:solidFill>
              <a:schemeClr val="accent5">
                <a:lumMod val="75000"/>
              </a:schemeClr>
            </a:solidFill>
            <a:prstDash val="solid"/>
          </a:ln>
        </p:spPr>
      </p:sp>
      <p:sp>
        <p:nvSpPr>
          <p:cNvPr id="17" name="Text 15"/>
          <p:cNvSpPr txBox="1"/>
          <p:nvPr/>
        </p:nvSpPr>
        <p:spPr>
          <a:xfrm>
            <a:off x="9875520" y="2926080"/>
            <a:ext cx="1645920" cy="155448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Self-efficacy</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Confidence to quit</a:t>
            </a:r>
            <a:endParaRPr lang="en-US" sz="1800" dirty="0"/>
          </a:p>
        </p:txBody>
      </p:sp>
      <p:sp>
        <p:nvSpPr>
          <p:cNvPr id="18" name="Shape 16"/>
          <p:cNvSpPr/>
          <p:nvPr/>
        </p:nvSpPr>
        <p:spPr>
          <a:xfrm>
            <a:off x="9784080" y="4617720"/>
            <a:ext cx="1828800" cy="1691640"/>
          </a:xfrm>
          <a:prstGeom prst="rect">
            <a:avLst/>
          </a:prstGeom>
          <a:solidFill>
            <a:schemeClr val="accent1"/>
          </a:solidFill>
          <a:ln w="25400">
            <a:solidFill>
              <a:schemeClr val="accent1"/>
            </a:solidFill>
            <a:prstDash val="solid"/>
          </a:ln>
        </p:spPr>
      </p:sp>
      <p:sp>
        <p:nvSpPr>
          <p:cNvPr id="19" name="Text 17"/>
          <p:cNvSpPr txBox="1"/>
          <p:nvPr/>
        </p:nvSpPr>
        <p:spPr>
          <a:xfrm>
            <a:off x="9875520" y="4617720"/>
            <a:ext cx="1645920" cy="169164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ACTION</a:t>
            </a:r>
            <a:endParaRPr lang="en-US" sz="1800" dirty="0"/>
          </a:p>
          <a:p>
            <a:pPr marL="0" indent="0" algn="ctr">
              <a:buNone/>
            </a:pPr>
            <a:r>
              <a:rPr lang="en-US" sz="1800" dirty="0">
                <a:solidFill>
                  <a:schemeClr val="bg1"/>
                </a:solidFill>
                <a:latin typeface="Arial" pitchFamily="34" charset="0"/>
                <a:ea typeface="Arial" pitchFamily="34" charset="-122"/>
                <a:cs typeface="Arial" pitchFamily="34" charset="-120"/>
              </a:rPr>
              <a:t>Quit attempt</a:t>
            </a:r>
            <a:endParaRPr lang="en-US" sz="1800" dirty="0"/>
          </a:p>
        </p:txBody>
      </p:sp>
      <p:sp>
        <p:nvSpPr>
          <p:cNvPr id="20" name="Shape 18"/>
          <p:cNvSpPr/>
          <p:nvPr/>
        </p:nvSpPr>
        <p:spPr>
          <a:xfrm>
            <a:off x="3017520" y="1920240"/>
            <a:ext cx="457200" cy="411480"/>
          </a:xfrm>
          <a:prstGeom prst="rightArrow">
            <a:avLst/>
          </a:prstGeom>
          <a:solidFill>
            <a:schemeClr val="tx1"/>
          </a:solidFill>
          <a:ln w="12700">
            <a:solidFill>
              <a:schemeClr val="accent1"/>
            </a:solidFill>
            <a:prstDash val="solid"/>
          </a:ln>
        </p:spPr>
      </p:sp>
      <p:sp>
        <p:nvSpPr>
          <p:cNvPr id="21" name="Shape 19"/>
          <p:cNvSpPr/>
          <p:nvPr/>
        </p:nvSpPr>
        <p:spPr>
          <a:xfrm>
            <a:off x="3017520" y="5212080"/>
            <a:ext cx="457200" cy="411480"/>
          </a:xfrm>
          <a:prstGeom prst="rightArrow">
            <a:avLst/>
          </a:prstGeom>
          <a:solidFill>
            <a:schemeClr val="tx1"/>
          </a:solidFill>
          <a:ln w="12700">
            <a:solidFill>
              <a:schemeClr val="accent1"/>
            </a:solidFill>
            <a:prstDash val="solid"/>
          </a:ln>
        </p:spPr>
      </p:sp>
      <p:sp>
        <p:nvSpPr>
          <p:cNvPr id="22" name="Shape 20"/>
          <p:cNvSpPr/>
          <p:nvPr/>
        </p:nvSpPr>
        <p:spPr>
          <a:xfrm>
            <a:off x="6355080" y="4434840"/>
            <a:ext cx="457200" cy="411480"/>
          </a:xfrm>
          <a:prstGeom prst="rightArrow">
            <a:avLst/>
          </a:prstGeom>
          <a:solidFill>
            <a:schemeClr val="tx1"/>
          </a:solidFill>
          <a:ln w="12700">
            <a:solidFill>
              <a:schemeClr val="accent1"/>
            </a:solidFill>
            <a:prstDash val="solid"/>
          </a:ln>
        </p:spPr>
      </p:sp>
      <p:sp>
        <p:nvSpPr>
          <p:cNvPr id="23" name="Shape 21"/>
          <p:cNvSpPr/>
          <p:nvPr/>
        </p:nvSpPr>
        <p:spPr>
          <a:xfrm>
            <a:off x="9281160" y="4434840"/>
            <a:ext cx="457200" cy="411480"/>
          </a:xfrm>
          <a:prstGeom prst="rightArrow">
            <a:avLst/>
          </a:prstGeom>
          <a:solidFill>
            <a:schemeClr val="tx1"/>
          </a:solidFill>
          <a:ln w="12700">
            <a:solidFill>
              <a:schemeClr val="accent1"/>
            </a:solidFill>
            <a:prstDash val="solid"/>
          </a:ln>
        </p:spPr>
      </p:sp>
      <p:sp>
        <p:nvSpPr>
          <p:cNvPr id="24" name="Shape 22"/>
          <p:cNvSpPr/>
          <p:nvPr/>
        </p:nvSpPr>
        <p:spPr>
          <a:xfrm>
            <a:off x="6858000" y="1508760"/>
            <a:ext cx="4754880" cy="1280160"/>
          </a:xfrm>
          <a:prstGeom prst="rect">
            <a:avLst/>
          </a:prstGeom>
          <a:solidFill>
            <a:schemeClr val="accent1">
              <a:alpha val="10000"/>
            </a:schemeClr>
          </a:solidFill>
          <a:ln w="12700">
            <a:solidFill>
              <a:schemeClr val="accent1"/>
            </a:solidFill>
            <a:prstDash val="solid"/>
          </a:ln>
        </p:spPr>
      </p:sp>
      <p:sp>
        <p:nvSpPr>
          <p:cNvPr id="25" name="Text 23"/>
          <p:cNvSpPr txBox="1"/>
          <p:nvPr/>
        </p:nvSpPr>
        <p:spPr>
          <a:xfrm>
            <a:off x="6995160" y="1508760"/>
            <a:ext cx="4480560" cy="128016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In the HBM studies (</a:t>
            </a:r>
            <a:r>
              <a:rPr lang="en-US" sz="1800" dirty="0" err="1">
                <a:solidFill>
                  <a:schemeClr val="tx1"/>
                </a:solidFill>
                <a:latin typeface="Arial" pitchFamily="34" charset="0"/>
                <a:ea typeface="Arial" pitchFamily="34" charset="-122"/>
                <a:cs typeface="Arial" pitchFamily="34" charset="-120"/>
              </a:rPr>
              <a:t>Janz</a:t>
            </a:r>
            <a:r>
              <a:rPr lang="en-US" sz="1800" dirty="0">
                <a:solidFill>
                  <a:schemeClr val="tx1"/>
                </a:solidFill>
                <a:latin typeface="Arial" pitchFamily="34" charset="0"/>
                <a:ea typeface="Arial" pitchFamily="34" charset="-122"/>
                <a:cs typeface="Arial" pitchFamily="34" charset="-120"/>
              </a:rPr>
              <a:t> and Becker, 1984), perceived barriers was the strongest predictor of </a:t>
            </a:r>
            <a:r>
              <a:rPr lang="en-US" sz="1800" dirty="0" err="1">
                <a:solidFill>
                  <a:schemeClr val="tx1"/>
                </a:solidFill>
                <a:latin typeface="Arial" pitchFamily="34" charset="0"/>
                <a:ea typeface="Arial" pitchFamily="34" charset="-122"/>
                <a:cs typeface="Arial" pitchFamily="34" charset="-120"/>
              </a:rPr>
              <a:t>behaviour</a:t>
            </a:r>
            <a:r>
              <a:rPr lang="en-US" sz="1800" dirty="0">
                <a:solidFill>
                  <a:schemeClr val="tx1"/>
                </a:solidFill>
                <a:latin typeface="Arial" pitchFamily="34" charset="0"/>
                <a:ea typeface="Arial" pitchFamily="34" charset="-122"/>
                <a:cs typeface="Arial" pitchFamily="34" charset="-120"/>
              </a:rPr>
              <a:t>.</a:t>
            </a:r>
            <a:endParaRPr lang="en-US" sz="1800" dirty="0"/>
          </a:p>
        </p:txBody>
      </p:sp>
    </p:spTree>
    <p:extLst>
      <p:ext uri="{BB962C8B-B14F-4D97-AF65-F5344CB8AC3E}">
        <p14:creationId xmlns:p14="http://schemas.microsoft.com/office/powerpoint/2010/main" val="2010218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rPr>
              <a:t>Applying the Health Belief Model to smoking</a:t>
            </a:r>
            <a:endParaRPr lang="en-US" sz="3200" dirty="0"/>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10</a:t>
            </a:fld>
            <a:endParaRPr lang="en-US"/>
          </a:p>
        </p:txBody>
      </p:sp>
      <p:sp>
        <p:nvSpPr>
          <p:cNvPr id="3" name="Shape 1"/>
          <p:cNvSpPr/>
          <p:nvPr/>
        </p:nvSpPr>
        <p:spPr>
          <a:xfrm>
            <a:off x="548640" y="1280160"/>
            <a:ext cx="11064240" cy="914400"/>
          </a:xfrm>
          <a:prstGeom prst="rect">
            <a:avLst/>
          </a:prstGeom>
          <a:solidFill>
            <a:schemeClr val="bg1"/>
          </a:solidFill>
          <a:ln w="9525">
            <a:solidFill>
              <a:schemeClr val="accent6"/>
            </a:solidFill>
            <a:prstDash val="solid"/>
          </a:ln>
        </p:spPr>
      </p:sp>
      <p:sp>
        <p:nvSpPr>
          <p:cNvPr id="4" name="Shape 2"/>
          <p:cNvSpPr/>
          <p:nvPr/>
        </p:nvSpPr>
        <p:spPr>
          <a:xfrm>
            <a:off x="548640" y="1280160"/>
            <a:ext cx="2743200" cy="914400"/>
          </a:xfrm>
          <a:prstGeom prst="rect">
            <a:avLst/>
          </a:prstGeom>
          <a:solidFill>
            <a:schemeClr val="accent6"/>
          </a:solidFill>
          <a:ln w="12700">
            <a:solidFill>
              <a:schemeClr val="accent6"/>
            </a:solidFill>
            <a:prstDash val="solid"/>
          </a:ln>
        </p:spPr>
      </p:sp>
      <p:sp>
        <p:nvSpPr>
          <p:cNvPr id="5" name="Text 3"/>
          <p:cNvSpPr txBox="1"/>
          <p:nvPr/>
        </p:nvSpPr>
        <p:spPr>
          <a:xfrm>
            <a:off x="685800" y="1280160"/>
            <a:ext cx="2468880" cy="914400"/>
          </a:xfrm>
          <a:prstGeom prst="rect">
            <a:avLst/>
          </a:prstGeom>
          <a:noFill/>
          <a:ln/>
        </p:spPr>
        <p:txBody>
          <a:bodyPr wrap="square" lIns="0" tIns="0" rIns="0" bIns="0" rtlCol="0" anchor="ctr"/>
          <a:lstStyle/>
          <a:p>
            <a:pPr marL="0" indent="0">
              <a:buNone/>
            </a:pPr>
            <a:r>
              <a:rPr lang="en-US" sz="1800" b="1" dirty="0">
                <a:solidFill>
                  <a:schemeClr val="tx1"/>
                </a:solidFill>
                <a:latin typeface="Arial" pitchFamily="34" charset="0"/>
                <a:ea typeface="Arial" pitchFamily="34" charset="-122"/>
                <a:cs typeface="Arial" pitchFamily="34" charset="-120"/>
              </a:rPr>
              <a:t>Susceptibility and severity</a:t>
            </a:r>
            <a:endParaRPr lang="en-US" sz="1800" dirty="0"/>
          </a:p>
        </p:txBody>
      </p:sp>
      <p:sp>
        <p:nvSpPr>
          <p:cNvPr id="6" name="Text 4"/>
          <p:cNvSpPr txBox="1"/>
          <p:nvPr/>
        </p:nvSpPr>
        <p:spPr>
          <a:xfrm>
            <a:off x="3474720" y="128016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Youth smokers think of harm in the future. Campaign: personal CO readings &amp; risk feedback.</a:t>
            </a:r>
            <a:endParaRPr lang="en-US" sz="1800" dirty="0"/>
          </a:p>
        </p:txBody>
      </p:sp>
      <p:sp>
        <p:nvSpPr>
          <p:cNvPr id="7" name="Shape 5"/>
          <p:cNvSpPr/>
          <p:nvPr/>
        </p:nvSpPr>
        <p:spPr>
          <a:xfrm>
            <a:off x="548640" y="2286000"/>
            <a:ext cx="11064240" cy="914400"/>
          </a:xfrm>
          <a:prstGeom prst="rect">
            <a:avLst/>
          </a:prstGeom>
          <a:solidFill>
            <a:schemeClr val="bg1"/>
          </a:solidFill>
          <a:ln w="9525">
            <a:solidFill>
              <a:schemeClr val="accent2"/>
            </a:solidFill>
            <a:prstDash val="solid"/>
          </a:ln>
        </p:spPr>
      </p:sp>
      <p:sp>
        <p:nvSpPr>
          <p:cNvPr id="8" name="Shape 6"/>
          <p:cNvSpPr/>
          <p:nvPr/>
        </p:nvSpPr>
        <p:spPr>
          <a:xfrm>
            <a:off x="548640" y="2286000"/>
            <a:ext cx="2743200" cy="914400"/>
          </a:xfrm>
          <a:prstGeom prst="rect">
            <a:avLst/>
          </a:prstGeom>
          <a:solidFill>
            <a:schemeClr val="accent2"/>
          </a:solidFill>
          <a:ln w="12700">
            <a:solidFill>
              <a:schemeClr val="accent2"/>
            </a:solidFill>
            <a:prstDash val="solid"/>
          </a:ln>
        </p:spPr>
      </p:sp>
      <p:sp>
        <p:nvSpPr>
          <p:cNvPr id="9" name="Text 7"/>
          <p:cNvSpPr txBox="1"/>
          <p:nvPr/>
        </p:nvSpPr>
        <p:spPr>
          <a:xfrm>
            <a:off x="685800" y="228600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Perceived benefits</a:t>
            </a:r>
            <a:endParaRPr lang="en-US" sz="1800" dirty="0"/>
          </a:p>
        </p:txBody>
      </p:sp>
      <p:sp>
        <p:nvSpPr>
          <p:cNvPr id="10" name="Text 8"/>
          <p:cNvSpPr txBox="1"/>
          <p:nvPr/>
        </p:nvSpPr>
        <p:spPr>
          <a:xfrm>
            <a:off x="3474720" y="2286000"/>
            <a:ext cx="8046720" cy="914400"/>
          </a:xfrm>
          <a:prstGeom prst="rect">
            <a:avLst/>
          </a:prstGeom>
          <a:noFill/>
          <a:ln/>
        </p:spPr>
        <p:txBody>
          <a:bodyPr wrap="square" lIns="0" tIns="0" rIns="0" bIns="0" rtlCol="0" anchor="ctr"/>
          <a:lstStyle/>
          <a:p>
            <a:pPr marL="0" indent="0">
              <a:lnSpc>
                <a:spcPct val="150000"/>
              </a:lnSpc>
              <a:buNone/>
            </a:pPr>
            <a:r>
              <a:rPr lang="en-US" dirty="0">
                <a:latin typeface="Arial" pitchFamily="34" charset="0"/>
                <a:ea typeface="Arial" pitchFamily="34" charset="-122"/>
                <a:cs typeface="Arial" pitchFamily="34" charset="-120"/>
              </a:rPr>
              <a:t>W</a:t>
            </a:r>
            <a:r>
              <a:rPr lang="en-US" sz="1800" dirty="0">
                <a:solidFill>
                  <a:schemeClr val="tx1"/>
                </a:solidFill>
                <a:latin typeface="Arial" pitchFamily="34" charset="0"/>
                <a:ea typeface="Arial" pitchFamily="34" charset="-122"/>
                <a:cs typeface="Arial" pitchFamily="34" charset="-120"/>
              </a:rPr>
              <a:t>ell-being, wealth, family, and happiness. Campaign: saving tracker and NHS health timeline (NHS, 2026).</a:t>
            </a:r>
            <a:endParaRPr lang="en-US" sz="1800" dirty="0"/>
          </a:p>
        </p:txBody>
      </p:sp>
      <p:sp>
        <p:nvSpPr>
          <p:cNvPr id="11" name="Shape 9"/>
          <p:cNvSpPr/>
          <p:nvPr/>
        </p:nvSpPr>
        <p:spPr>
          <a:xfrm>
            <a:off x="548640" y="3291840"/>
            <a:ext cx="11064240" cy="914400"/>
          </a:xfrm>
          <a:prstGeom prst="rect">
            <a:avLst/>
          </a:prstGeom>
          <a:solidFill>
            <a:schemeClr val="bg1"/>
          </a:solidFill>
          <a:ln w="9525">
            <a:solidFill>
              <a:schemeClr val="accent3"/>
            </a:solidFill>
            <a:prstDash val="solid"/>
          </a:ln>
        </p:spPr>
      </p:sp>
      <p:sp>
        <p:nvSpPr>
          <p:cNvPr id="12" name="Shape 10"/>
          <p:cNvSpPr/>
          <p:nvPr/>
        </p:nvSpPr>
        <p:spPr>
          <a:xfrm>
            <a:off x="548640" y="3291840"/>
            <a:ext cx="2743200" cy="914400"/>
          </a:xfrm>
          <a:prstGeom prst="rect">
            <a:avLst/>
          </a:prstGeom>
          <a:solidFill>
            <a:schemeClr val="accent3"/>
          </a:solidFill>
          <a:ln w="12700">
            <a:solidFill>
              <a:schemeClr val="accent3"/>
            </a:solidFill>
            <a:prstDash val="solid"/>
          </a:ln>
        </p:spPr>
      </p:sp>
      <p:sp>
        <p:nvSpPr>
          <p:cNvPr id="13" name="Text 11"/>
          <p:cNvSpPr txBox="1"/>
          <p:nvPr/>
        </p:nvSpPr>
        <p:spPr>
          <a:xfrm>
            <a:off x="685800" y="329184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Perceived barriers</a:t>
            </a:r>
            <a:endParaRPr lang="en-US" sz="1800" dirty="0"/>
          </a:p>
        </p:txBody>
      </p:sp>
      <p:sp>
        <p:nvSpPr>
          <p:cNvPr id="14" name="Text 12"/>
          <p:cNvSpPr txBox="1"/>
          <p:nvPr/>
        </p:nvSpPr>
        <p:spPr>
          <a:xfrm>
            <a:off x="3474720" y="329184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Cravings, stress, nightlife, cost, time are all perceived barriers. Most powerful predictor. Medication, trigger plans, flexible hours.</a:t>
            </a:r>
            <a:endParaRPr lang="en-US" sz="1800" dirty="0"/>
          </a:p>
        </p:txBody>
      </p:sp>
      <p:sp>
        <p:nvSpPr>
          <p:cNvPr id="15" name="Shape 13"/>
          <p:cNvSpPr/>
          <p:nvPr/>
        </p:nvSpPr>
        <p:spPr>
          <a:xfrm>
            <a:off x="548640" y="4297680"/>
            <a:ext cx="11064240" cy="914400"/>
          </a:xfrm>
          <a:prstGeom prst="rect">
            <a:avLst/>
          </a:prstGeom>
          <a:solidFill>
            <a:schemeClr val="bg1"/>
          </a:solidFill>
          <a:ln w="9525">
            <a:solidFill>
              <a:schemeClr val="accent5"/>
            </a:solidFill>
            <a:prstDash val="solid"/>
          </a:ln>
        </p:spPr>
      </p:sp>
      <p:sp>
        <p:nvSpPr>
          <p:cNvPr id="16" name="Shape 14"/>
          <p:cNvSpPr/>
          <p:nvPr/>
        </p:nvSpPr>
        <p:spPr>
          <a:xfrm>
            <a:off x="548640" y="4297680"/>
            <a:ext cx="2743200" cy="914400"/>
          </a:xfrm>
          <a:prstGeom prst="rect">
            <a:avLst/>
          </a:prstGeom>
          <a:solidFill>
            <a:schemeClr val="accent5"/>
          </a:solidFill>
          <a:ln w="12700">
            <a:solidFill>
              <a:schemeClr val="accent5"/>
            </a:solidFill>
            <a:prstDash val="solid"/>
          </a:ln>
        </p:spPr>
      </p:sp>
      <p:sp>
        <p:nvSpPr>
          <p:cNvPr id="17" name="Text 15"/>
          <p:cNvSpPr txBox="1"/>
          <p:nvPr/>
        </p:nvSpPr>
        <p:spPr>
          <a:xfrm>
            <a:off x="685800" y="429768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Cues to action</a:t>
            </a:r>
            <a:endParaRPr lang="en-US" sz="1800" dirty="0"/>
          </a:p>
        </p:txBody>
      </p:sp>
      <p:sp>
        <p:nvSpPr>
          <p:cNvPr id="18" name="Text 16"/>
          <p:cNvSpPr txBox="1"/>
          <p:nvPr/>
        </p:nvSpPr>
        <p:spPr>
          <a:xfrm>
            <a:off x="3474720" y="429768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Quit date, text prompts, GP and pharmacist advice, Tobacco and Vapes Act publicity (UK Government, 2026).</a:t>
            </a:r>
            <a:endParaRPr lang="en-US" sz="1800" dirty="0"/>
          </a:p>
        </p:txBody>
      </p:sp>
      <p:sp>
        <p:nvSpPr>
          <p:cNvPr id="19" name="Shape 17"/>
          <p:cNvSpPr/>
          <p:nvPr/>
        </p:nvSpPr>
        <p:spPr>
          <a:xfrm>
            <a:off x="548640" y="5303520"/>
            <a:ext cx="11064240" cy="914400"/>
          </a:xfrm>
          <a:prstGeom prst="rect">
            <a:avLst/>
          </a:prstGeom>
          <a:solidFill>
            <a:schemeClr val="bg1"/>
          </a:solidFill>
          <a:ln w="9525">
            <a:solidFill>
              <a:schemeClr val="accent1"/>
            </a:solidFill>
            <a:prstDash val="solid"/>
          </a:ln>
        </p:spPr>
      </p:sp>
      <p:sp>
        <p:nvSpPr>
          <p:cNvPr id="20" name="Shape 18"/>
          <p:cNvSpPr/>
          <p:nvPr/>
        </p:nvSpPr>
        <p:spPr>
          <a:xfrm>
            <a:off x="548640" y="5303520"/>
            <a:ext cx="2743200" cy="914400"/>
          </a:xfrm>
          <a:prstGeom prst="rect">
            <a:avLst/>
          </a:prstGeom>
          <a:solidFill>
            <a:schemeClr val="accent1"/>
          </a:solidFill>
          <a:ln w="12700">
            <a:solidFill>
              <a:schemeClr val="accent1"/>
            </a:solidFill>
            <a:prstDash val="solid"/>
          </a:ln>
        </p:spPr>
      </p:sp>
      <p:sp>
        <p:nvSpPr>
          <p:cNvPr id="21" name="Text 19"/>
          <p:cNvSpPr txBox="1"/>
          <p:nvPr/>
        </p:nvSpPr>
        <p:spPr>
          <a:xfrm>
            <a:off x="685800" y="530352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Self-efficacy</a:t>
            </a:r>
            <a:endParaRPr lang="en-US" sz="1800" dirty="0"/>
          </a:p>
        </p:txBody>
      </p:sp>
      <p:sp>
        <p:nvSpPr>
          <p:cNvPr id="22" name="Text 20"/>
          <p:cNvSpPr txBox="1"/>
          <p:nvPr/>
        </p:nvSpPr>
        <p:spPr>
          <a:xfrm>
            <a:off x="3474720" y="530352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Reinforcement from small victories: CO validated steps forward, peer relapse stories and plans.</a:t>
            </a:r>
            <a:endParaRPr lang="en-US" sz="1800" dirty="0"/>
          </a:p>
        </p:txBody>
      </p:sp>
    </p:spTree>
    <p:extLst>
      <p:ext uri="{BB962C8B-B14F-4D97-AF65-F5344CB8AC3E}">
        <p14:creationId xmlns:p14="http://schemas.microsoft.com/office/powerpoint/2010/main" val="4085152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98B87A6-EAA9-4C68-E78D-FBAA2B80DBE4}"/>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rPr>
              <a:t>Transtheoretical Model: stages of change</a:t>
            </a:r>
            <a:endParaRPr lang="en-US" sz="3200" dirty="0"/>
          </a:p>
        </p:txBody>
      </p:sp>
      <p:sp>
        <p:nvSpPr>
          <p:cNvPr id="32"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11</a:t>
            </a:fld>
            <a:endParaRPr lang="en-US"/>
          </a:p>
        </p:txBody>
      </p:sp>
      <p:sp>
        <p:nvSpPr>
          <p:cNvPr id="3" name="Text 1"/>
          <p:cNvSpPr txBox="1"/>
          <p:nvPr/>
        </p:nvSpPr>
        <p:spPr>
          <a:xfrm>
            <a:off x="548640" y="1051560"/>
            <a:ext cx="11064240" cy="365760"/>
          </a:xfrm>
          <a:prstGeom prst="rect">
            <a:avLst/>
          </a:prstGeom>
          <a:noFill/>
          <a:ln/>
        </p:spPr>
        <p:txBody>
          <a:bodyPr wrap="square" lIns="0" tIns="0" rIns="0" bIns="0" rtlCol="0" anchor="ctr"/>
          <a:lstStyle/>
          <a:p>
            <a:pPr marL="0" indent="0">
              <a:buNone/>
            </a:pPr>
            <a:r>
              <a:rPr lang="en-US" sz="1800" i="1" dirty="0">
                <a:solidFill>
                  <a:schemeClr val="tx1"/>
                </a:solidFill>
                <a:latin typeface="Arial" pitchFamily="34" charset="0"/>
                <a:ea typeface="Arial" pitchFamily="34" charset="-122"/>
                <a:cs typeface="Arial" pitchFamily="34" charset="-120"/>
              </a:rPr>
              <a:t>Based on Prochaska and DiClemente (1983)</a:t>
            </a:r>
            <a:endParaRPr lang="en-US" sz="1800" dirty="0"/>
          </a:p>
        </p:txBody>
      </p:sp>
      <p:sp>
        <p:nvSpPr>
          <p:cNvPr id="4" name="Shape 2"/>
          <p:cNvSpPr/>
          <p:nvPr/>
        </p:nvSpPr>
        <p:spPr>
          <a:xfrm>
            <a:off x="548640" y="1508760"/>
            <a:ext cx="2057400" cy="914400"/>
          </a:xfrm>
          <a:prstGeom prst="rect">
            <a:avLst/>
          </a:prstGeom>
          <a:solidFill>
            <a:schemeClr val="accent3"/>
          </a:solidFill>
          <a:ln w="12700">
            <a:solidFill>
              <a:schemeClr val="accent3"/>
            </a:solidFill>
            <a:prstDash val="solid"/>
          </a:ln>
        </p:spPr>
      </p:sp>
      <p:sp>
        <p:nvSpPr>
          <p:cNvPr id="5" name="Text 3"/>
          <p:cNvSpPr txBox="1"/>
          <p:nvPr/>
        </p:nvSpPr>
        <p:spPr>
          <a:xfrm>
            <a:off x="594360"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Pre-contemplation</a:t>
            </a:r>
            <a:endParaRPr lang="en-US" sz="1800" dirty="0"/>
          </a:p>
        </p:txBody>
      </p:sp>
      <p:sp>
        <p:nvSpPr>
          <p:cNvPr id="6" name="Shape 4"/>
          <p:cNvSpPr/>
          <p:nvPr/>
        </p:nvSpPr>
        <p:spPr>
          <a:xfrm>
            <a:off x="548640" y="2560320"/>
            <a:ext cx="2057400" cy="1371600"/>
          </a:xfrm>
          <a:prstGeom prst="rect">
            <a:avLst/>
          </a:prstGeom>
          <a:solidFill>
            <a:schemeClr val="bg1"/>
          </a:solidFill>
          <a:ln w="9525">
            <a:solidFill>
              <a:schemeClr val="accent3"/>
            </a:solidFill>
            <a:prstDash val="solid"/>
          </a:ln>
        </p:spPr>
      </p:sp>
      <p:sp>
        <p:nvSpPr>
          <p:cNvPr id="7" name="Text 5"/>
          <p:cNvSpPr txBox="1"/>
          <p:nvPr/>
        </p:nvSpPr>
        <p:spPr>
          <a:xfrm>
            <a:off x="640080"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Awareness: posters, GP prompts</a:t>
            </a:r>
            <a:endParaRPr lang="en-US" sz="1800" dirty="0"/>
          </a:p>
        </p:txBody>
      </p:sp>
      <p:sp>
        <p:nvSpPr>
          <p:cNvPr id="8" name="Shape 6"/>
          <p:cNvSpPr/>
          <p:nvPr/>
        </p:nvSpPr>
        <p:spPr>
          <a:xfrm>
            <a:off x="2624328" y="1783080"/>
            <a:ext cx="155448" cy="365760"/>
          </a:xfrm>
          <a:prstGeom prst="rightArrow">
            <a:avLst/>
          </a:prstGeom>
          <a:solidFill>
            <a:schemeClr val="accent1"/>
          </a:solidFill>
          <a:ln w="12700">
            <a:solidFill>
              <a:schemeClr val="accent1"/>
            </a:solidFill>
            <a:prstDash val="solid"/>
          </a:ln>
        </p:spPr>
      </p:sp>
      <p:sp>
        <p:nvSpPr>
          <p:cNvPr id="9" name="Shape 7"/>
          <p:cNvSpPr/>
          <p:nvPr/>
        </p:nvSpPr>
        <p:spPr>
          <a:xfrm>
            <a:off x="2798064" y="1508760"/>
            <a:ext cx="2057400" cy="914400"/>
          </a:xfrm>
          <a:prstGeom prst="rect">
            <a:avLst/>
          </a:prstGeom>
          <a:solidFill>
            <a:schemeClr val="accent6"/>
          </a:solidFill>
          <a:ln w="12700">
            <a:solidFill>
              <a:schemeClr val="accent6"/>
            </a:solidFill>
            <a:prstDash val="solid"/>
          </a:ln>
        </p:spPr>
      </p:sp>
      <p:sp>
        <p:nvSpPr>
          <p:cNvPr id="10" name="Text 8"/>
          <p:cNvSpPr txBox="1"/>
          <p:nvPr/>
        </p:nvSpPr>
        <p:spPr>
          <a:xfrm>
            <a:off x="2843784" y="1508760"/>
            <a:ext cx="1965960" cy="91440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Contemplation</a:t>
            </a:r>
            <a:endParaRPr lang="en-US" sz="1800" dirty="0"/>
          </a:p>
        </p:txBody>
      </p:sp>
      <p:sp>
        <p:nvSpPr>
          <p:cNvPr id="11" name="Shape 9"/>
          <p:cNvSpPr/>
          <p:nvPr/>
        </p:nvSpPr>
        <p:spPr>
          <a:xfrm>
            <a:off x="2798064" y="2560320"/>
            <a:ext cx="2057400" cy="1371600"/>
          </a:xfrm>
          <a:prstGeom prst="rect">
            <a:avLst/>
          </a:prstGeom>
          <a:solidFill>
            <a:schemeClr val="bg1"/>
          </a:solidFill>
          <a:ln w="9525">
            <a:solidFill>
              <a:schemeClr val="accent6"/>
            </a:solidFill>
            <a:prstDash val="solid"/>
          </a:ln>
        </p:spPr>
      </p:sp>
      <p:sp>
        <p:nvSpPr>
          <p:cNvPr id="12" name="Text 10"/>
          <p:cNvSpPr txBox="1"/>
          <p:nvPr/>
        </p:nvSpPr>
        <p:spPr>
          <a:xfrm>
            <a:off x="2889504"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Weigh pros and cons</a:t>
            </a:r>
            <a:endParaRPr lang="en-US" sz="1800" dirty="0"/>
          </a:p>
        </p:txBody>
      </p:sp>
      <p:sp>
        <p:nvSpPr>
          <p:cNvPr id="13" name="Shape 11"/>
          <p:cNvSpPr/>
          <p:nvPr/>
        </p:nvSpPr>
        <p:spPr>
          <a:xfrm>
            <a:off x="4873752" y="1783080"/>
            <a:ext cx="155448" cy="365760"/>
          </a:xfrm>
          <a:prstGeom prst="rightArrow">
            <a:avLst/>
          </a:prstGeom>
          <a:solidFill>
            <a:schemeClr val="accent1"/>
          </a:solidFill>
          <a:ln w="12700">
            <a:solidFill>
              <a:schemeClr val="accent1"/>
            </a:solidFill>
            <a:prstDash val="solid"/>
          </a:ln>
        </p:spPr>
      </p:sp>
      <p:sp>
        <p:nvSpPr>
          <p:cNvPr id="14" name="Shape 12"/>
          <p:cNvSpPr/>
          <p:nvPr/>
        </p:nvSpPr>
        <p:spPr>
          <a:xfrm>
            <a:off x="5047488" y="1508760"/>
            <a:ext cx="2057400" cy="914400"/>
          </a:xfrm>
          <a:prstGeom prst="rect">
            <a:avLst/>
          </a:prstGeom>
          <a:solidFill>
            <a:schemeClr val="accent5"/>
          </a:solidFill>
          <a:ln w="12700">
            <a:solidFill>
              <a:schemeClr val="accent5"/>
            </a:solidFill>
            <a:prstDash val="solid"/>
          </a:ln>
        </p:spPr>
      </p:sp>
      <p:sp>
        <p:nvSpPr>
          <p:cNvPr id="15" name="Text 13"/>
          <p:cNvSpPr txBox="1"/>
          <p:nvPr/>
        </p:nvSpPr>
        <p:spPr>
          <a:xfrm>
            <a:off x="5093208"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Preparation</a:t>
            </a:r>
            <a:endParaRPr lang="en-US" sz="1800" dirty="0"/>
          </a:p>
        </p:txBody>
      </p:sp>
      <p:sp>
        <p:nvSpPr>
          <p:cNvPr id="16" name="Shape 14"/>
          <p:cNvSpPr/>
          <p:nvPr/>
        </p:nvSpPr>
        <p:spPr>
          <a:xfrm>
            <a:off x="5047488" y="2560320"/>
            <a:ext cx="2057400" cy="1371600"/>
          </a:xfrm>
          <a:prstGeom prst="rect">
            <a:avLst/>
          </a:prstGeom>
          <a:solidFill>
            <a:schemeClr val="bg1"/>
          </a:solidFill>
          <a:ln w="9525">
            <a:solidFill>
              <a:schemeClr val="accent5"/>
            </a:solidFill>
            <a:prstDash val="solid"/>
          </a:ln>
        </p:spPr>
      </p:sp>
      <p:sp>
        <p:nvSpPr>
          <p:cNvPr id="17" name="Text 15"/>
          <p:cNvSpPr txBox="1"/>
          <p:nvPr/>
        </p:nvSpPr>
        <p:spPr>
          <a:xfrm>
            <a:off x="5138928"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Quit date and medication plan</a:t>
            </a:r>
            <a:endParaRPr lang="en-US" sz="1800" dirty="0"/>
          </a:p>
        </p:txBody>
      </p:sp>
      <p:sp>
        <p:nvSpPr>
          <p:cNvPr id="18" name="Shape 16"/>
          <p:cNvSpPr/>
          <p:nvPr/>
        </p:nvSpPr>
        <p:spPr>
          <a:xfrm>
            <a:off x="7123176" y="1783080"/>
            <a:ext cx="155448" cy="365760"/>
          </a:xfrm>
          <a:prstGeom prst="rightArrow">
            <a:avLst/>
          </a:prstGeom>
          <a:solidFill>
            <a:schemeClr val="accent1"/>
          </a:solidFill>
          <a:ln w="12700">
            <a:solidFill>
              <a:schemeClr val="accent1"/>
            </a:solidFill>
            <a:prstDash val="solid"/>
          </a:ln>
        </p:spPr>
      </p:sp>
      <p:sp>
        <p:nvSpPr>
          <p:cNvPr id="19" name="Shape 17"/>
          <p:cNvSpPr/>
          <p:nvPr/>
        </p:nvSpPr>
        <p:spPr>
          <a:xfrm>
            <a:off x="7296912" y="1508760"/>
            <a:ext cx="2057400" cy="914400"/>
          </a:xfrm>
          <a:prstGeom prst="rect">
            <a:avLst/>
          </a:prstGeom>
          <a:solidFill>
            <a:schemeClr val="accent2"/>
          </a:solidFill>
          <a:ln w="12700">
            <a:solidFill>
              <a:schemeClr val="accent2"/>
            </a:solidFill>
            <a:prstDash val="solid"/>
          </a:ln>
        </p:spPr>
      </p:sp>
      <p:sp>
        <p:nvSpPr>
          <p:cNvPr id="20" name="Text 18"/>
          <p:cNvSpPr txBox="1"/>
          <p:nvPr/>
        </p:nvSpPr>
        <p:spPr>
          <a:xfrm>
            <a:off x="7342632"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Action</a:t>
            </a:r>
            <a:endParaRPr lang="en-US" sz="1800" dirty="0"/>
          </a:p>
        </p:txBody>
      </p:sp>
      <p:sp>
        <p:nvSpPr>
          <p:cNvPr id="21" name="Shape 19"/>
          <p:cNvSpPr/>
          <p:nvPr/>
        </p:nvSpPr>
        <p:spPr>
          <a:xfrm>
            <a:off x="7296912" y="2560320"/>
            <a:ext cx="2057400" cy="1371600"/>
          </a:xfrm>
          <a:prstGeom prst="rect">
            <a:avLst/>
          </a:prstGeom>
          <a:solidFill>
            <a:schemeClr val="bg1"/>
          </a:solidFill>
          <a:ln w="9525">
            <a:solidFill>
              <a:schemeClr val="accent2"/>
            </a:solidFill>
            <a:prstDash val="solid"/>
          </a:ln>
        </p:spPr>
      </p:sp>
      <p:sp>
        <p:nvSpPr>
          <p:cNvPr id="22" name="Text 20"/>
          <p:cNvSpPr txBox="1"/>
          <p:nvPr/>
        </p:nvSpPr>
        <p:spPr>
          <a:xfrm>
            <a:off x="7388352"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Weeks 2-6: CO-checked quit</a:t>
            </a:r>
            <a:endParaRPr lang="en-US" sz="1800" dirty="0"/>
          </a:p>
        </p:txBody>
      </p:sp>
      <p:sp>
        <p:nvSpPr>
          <p:cNvPr id="23" name="Shape 21"/>
          <p:cNvSpPr/>
          <p:nvPr/>
        </p:nvSpPr>
        <p:spPr>
          <a:xfrm>
            <a:off x="9372600" y="1783080"/>
            <a:ext cx="155448" cy="365760"/>
          </a:xfrm>
          <a:prstGeom prst="rightArrow">
            <a:avLst/>
          </a:prstGeom>
          <a:solidFill>
            <a:schemeClr val="accent1"/>
          </a:solidFill>
          <a:ln w="12700">
            <a:solidFill>
              <a:schemeClr val="accent1"/>
            </a:solidFill>
            <a:prstDash val="solid"/>
          </a:ln>
        </p:spPr>
      </p:sp>
      <p:sp>
        <p:nvSpPr>
          <p:cNvPr id="24" name="Shape 22"/>
          <p:cNvSpPr/>
          <p:nvPr/>
        </p:nvSpPr>
        <p:spPr>
          <a:xfrm>
            <a:off x="9546336" y="1508760"/>
            <a:ext cx="2057400" cy="914400"/>
          </a:xfrm>
          <a:prstGeom prst="rect">
            <a:avLst/>
          </a:prstGeom>
          <a:solidFill>
            <a:schemeClr val="accent1"/>
          </a:solidFill>
          <a:ln w="12700">
            <a:solidFill>
              <a:schemeClr val="accent1"/>
            </a:solidFill>
            <a:prstDash val="solid"/>
          </a:ln>
        </p:spPr>
      </p:sp>
      <p:sp>
        <p:nvSpPr>
          <p:cNvPr id="25" name="Text 23"/>
          <p:cNvSpPr txBox="1"/>
          <p:nvPr/>
        </p:nvSpPr>
        <p:spPr>
          <a:xfrm>
            <a:off x="9592056"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Maintenance</a:t>
            </a:r>
            <a:endParaRPr lang="en-US" sz="1800" dirty="0"/>
          </a:p>
        </p:txBody>
      </p:sp>
      <p:sp>
        <p:nvSpPr>
          <p:cNvPr id="26" name="Shape 24"/>
          <p:cNvSpPr/>
          <p:nvPr/>
        </p:nvSpPr>
        <p:spPr>
          <a:xfrm>
            <a:off x="9546336" y="2560320"/>
            <a:ext cx="2057400" cy="1371600"/>
          </a:xfrm>
          <a:prstGeom prst="rect">
            <a:avLst/>
          </a:prstGeom>
          <a:solidFill>
            <a:schemeClr val="bg1"/>
          </a:solidFill>
          <a:ln w="9525">
            <a:solidFill>
              <a:schemeClr val="accent1"/>
            </a:solidFill>
            <a:prstDash val="solid"/>
          </a:ln>
        </p:spPr>
      </p:sp>
      <p:sp>
        <p:nvSpPr>
          <p:cNvPr id="27" name="Text 25"/>
          <p:cNvSpPr txBox="1"/>
          <p:nvPr/>
        </p:nvSpPr>
        <p:spPr>
          <a:xfrm>
            <a:off x="9637776"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Weeks 7-8 and beyond</a:t>
            </a:r>
            <a:endParaRPr lang="en-US" sz="1800" dirty="0"/>
          </a:p>
        </p:txBody>
      </p:sp>
      <p:sp>
        <p:nvSpPr>
          <p:cNvPr id="28" name="Shape 26"/>
          <p:cNvSpPr/>
          <p:nvPr/>
        </p:nvSpPr>
        <p:spPr>
          <a:xfrm>
            <a:off x="548640" y="4114800"/>
            <a:ext cx="11064240" cy="1005840"/>
          </a:xfrm>
          <a:prstGeom prst="rect">
            <a:avLst/>
          </a:prstGeom>
          <a:solidFill>
            <a:schemeClr val="accent3">
              <a:alpha val="12000"/>
            </a:schemeClr>
          </a:solidFill>
          <a:ln w="12700">
            <a:solidFill>
              <a:schemeClr val="accent3"/>
            </a:solidFill>
            <a:prstDash val="solid"/>
          </a:ln>
        </p:spPr>
      </p:sp>
      <p:sp>
        <p:nvSpPr>
          <p:cNvPr id="29" name="Text 27"/>
          <p:cNvSpPr txBox="1"/>
          <p:nvPr/>
        </p:nvSpPr>
        <p:spPr>
          <a:xfrm>
            <a:off x="731520" y="4114800"/>
            <a:ext cx="10698480" cy="1005840"/>
          </a:xfrm>
          <a:prstGeom prst="rect">
            <a:avLst/>
          </a:prstGeom>
          <a:noFill/>
          <a:ln/>
        </p:spPr>
        <p:txBody>
          <a:bodyPr wrap="square" lIns="0" tIns="0" rIns="0" bIns="0" rtlCol="0" anchor="ctr"/>
          <a:lstStyle/>
          <a:p>
            <a:pPr marL="0" indent="0">
              <a:lnSpc>
                <a:spcPct val="150000"/>
              </a:lnSpc>
              <a:buNone/>
            </a:pPr>
            <a:r>
              <a:rPr lang="en-US" sz="1800" b="1" dirty="0">
                <a:solidFill>
                  <a:schemeClr val="tx1"/>
                </a:solidFill>
                <a:latin typeface="Arial" pitchFamily="34" charset="0"/>
                <a:ea typeface="Arial" pitchFamily="34" charset="-122"/>
                <a:cs typeface="Arial" pitchFamily="34" charset="-120"/>
              </a:rPr>
              <a:t>Relapse is part of change: </a:t>
            </a:r>
            <a:r>
              <a:rPr lang="en-US" sz="1800" dirty="0">
                <a:solidFill>
                  <a:schemeClr val="tx1"/>
                </a:solidFill>
                <a:latin typeface="Arial" pitchFamily="34" charset="0"/>
                <a:ea typeface="Arial" pitchFamily="34" charset="-122"/>
                <a:cs typeface="Arial" pitchFamily="34" charset="-120"/>
              </a:rPr>
              <a:t>re-enter at preparation with a new plan.</a:t>
            </a:r>
            <a:endParaRPr lang="en-US" sz="1800" dirty="0"/>
          </a:p>
        </p:txBody>
      </p:sp>
      <p:sp>
        <p:nvSpPr>
          <p:cNvPr id="30" name="Shape 28"/>
          <p:cNvSpPr/>
          <p:nvPr/>
        </p:nvSpPr>
        <p:spPr>
          <a:xfrm>
            <a:off x="548640" y="5303520"/>
            <a:ext cx="11064240" cy="1005840"/>
          </a:xfrm>
          <a:prstGeom prst="rect">
            <a:avLst/>
          </a:prstGeom>
          <a:solidFill>
            <a:schemeClr val="accent6">
              <a:lumMod val="40000"/>
              <a:lumOff val="60000"/>
              <a:alpha val="10000"/>
            </a:schemeClr>
          </a:solidFill>
          <a:ln w="12700">
            <a:solidFill>
              <a:schemeClr val="accent6">
                <a:lumMod val="75000"/>
              </a:schemeClr>
            </a:solidFill>
            <a:prstDash val="solid"/>
          </a:ln>
        </p:spPr>
      </p:sp>
      <p:sp>
        <p:nvSpPr>
          <p:cNvPr id="31" name="Text 29"/>
          <p:cNvSpPr txBox="1"/>
          <p:nvPr/>
        </p:nvSpPr>
        <p:spPr>
          <a:xfrm>
            <a:off x="731520" y="5303520"/>
            <a:ext cx="10698480" cy="1005840"/>
          </a:xfrm>
          <a:prstGeom prst="rect">
            <a:avLst/>
          </a:prstGeom>
          <a:noFill/>
          <a:ln/>
        </p:spPr>
        <p:txBody>
          <a:bodyPr wrap="square" lIns="0" tIns="0" rIns="0" bIns="0" rtlCol="0" anchor="ctr"/>
          <a:lstStyle/>
          <a:p>
            <a:pPr marL="0" indent="0">
              <a:lnSpc>
                <a:spcPct val="150000"/>
              </a:lnSpc>
              <a:buNone/>
            </a:pPr>
            <a:r>
              <a:rPr lang="en-US" sz="1800" b="1" dirty="0">
                <a:solidFill>
                  <a:schemeClr val="tx1"/>
                </a:solidFill>
                <a:latin typeface="Arial" pitchFamily="34" charset="0"/>
                <a:ea typeface="Arial" pitchFamily="34" charset="-122"/>
                <a:cs typeface="Arial" pitchFamily="34" charset="-120"/>
              </a:rPr>
              <a:t>Critical note: </a:t>
            </a:r>
            <a:r>
              <a:rPr lang="en-US" sz="1800" dirty="0">
                <a:solidFill>
                  <a:schemeClr val="tx1"/>
                </a:solidFill>
                <a:latin typeface="Arial" pitchFamily="34" charset="0"/>
                <a:ea typeface="Arial" pitchFamily="34" charset="-122"/>
                <a:cs typeface="Arial" pitchFamily="34" charset="-120"/>
              </a:rPr>
              <a:t>The matching of support to stage did not clearly increase quit rates (Cahill, Lancaster and Green 2010), thus everyone receives full support.</a:t>
            </a:r>
            <a:endParaRPr lang="en-US" sz="1800" dirty="0"/>
          </a:p>
        </p:txBody>
      </p:sp>
    </p:spTree>
    <p:extLst>
      <p:ext uri="{BB962C8B-B14F-4D97-AF65-F5344CB8AC3E}">
        <p14:creationId xmlns:p14="http://schemas.microsoft.com/office/powerpoint/2010/main" val="833646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C1FF3F9B-8D9F-884A-9E8F-220C3D0CF89E}"/>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prstGeom prst="rect">
            <a:avLst/>
          </a:prstGeom>
          <a:noFill/>
          <a:ln/>
        </p:spPr>
        <p:txBody>
          <a:bodyPr wrap="square" lIns="0" tIns="0" rIns="0" bIns="0" rtlCol="0" anchor="ctr"/>
          <a:lstStyle/>
          <a:p>
            <a:pPr marL="0" indent="0" algn="l">
              <a:buNone/>
            </a:pPr>
            <a:r>
              <a:rPr lang="en-US" sz="3200" b="1" dirty="0">
                <a:solidFill>
                  <a:schemeClr val="tx1"/>
                </a:solidFill>
              </a:rPr>
              <a:t>Solutions to Individual </a:t>
            </a:r>
            <a:r>
              <a:rPr lang="en-US" dirty="0">
                <a:solidFill>
                  <a:schemeClr val="tx1"/>
                </a:solidFill>
              </a:rPr>
              <a:t>C</a:t>
            </a:r>
            <a:r>
              <a:rPr lang="en-US" sz="3200" b="1" dirty="0">
                <a:solidFill>
                  <a:schemeClr val="tx1"/>
                </a:solidFill>
              </a:rPr>
              <a:t>hallenges</a:t>
            </a:r>
            <a:endParaRPr lang="en-US" sz="3200" dirty="0">
              <a:solidFill>
                <a:schemeClr val="tx1"/>
              </a:solidFill>
            </a:endParaRPr>
          </a:p>
        </p:txBody>
      </p:sp>
      <p:sp>
        <p:nvSpPr>
          <p:cNvPr id="3" name="Row 1"/>
          <p:cNvSpPr/>
          <p:nvPr/>
        </p:nvSpPr>
        <p:spPr>
          <a:xfrm>
            <a:off x="548640" y="1280160"/>
            <a:ext cx="11064240" cy="868680"/>
          </a:xfrm>
          <a:prstGeom prst="rect">
            <a:avLst/>
          </a:prstGeom>
          <a:solidFill>
            <a:schemeClr val="bg1"/>
          </a:solidFill>
          <a:ln w="9525">
            <a:solidFill>
              <a:schemeClr val="accent6">
                <a:lumMod val="75000"/>
              </a:schemeClr>
            </a:solidFill>
            <a:prstDash val="solid"/>
          </a:ln>
        </p:spPr>
      </p:sp>
      <p:sp>
        <p:nvSpPr>
          <p:cNvPr id="4" name="Shape 2"/>
          <p:cNvSpPr/>
          <p:nvPr/>
        </p:nvSpPr>
        <p:spPr>
          <a:xfrm>
            <a:off x="731520" y="1440180"/>
            <a:ext cx="548640" cy="548640"/>
          </a:xfrm>
          <a:prstGeom prst="ellipse">
            <a:avLst/>
          </a:prstGeom>
          <a:solidFill>
            <a:schemeClr val="accent3"/>
          </a:solidFill>
          <a:ln w="12700">
            <a:solidFill>
              <a:schemeClr val="accent3"/>
            </a:solidFill>
            <a:prstDash val="solid"/>
          </a:ln>
        </p:spPr>
      </p:sp>
      <p:pic>
        <p:nvPicPr>
          <p:cNvPr id="5" name="Image 0" descr="preencoded.png"/>
          <p:cNvPicPr>
            <a:picLocks noChangeAspect="1"/>
          </p:cNvPicPr>
          <p:nvPr/>
        </p:nvPicPr>
        <p:blipFill>
          <a:blip r:embed="rId3"/>
          <a:stretch>
            <a:fillRect/>
          </a:stretch>
        </p:blipFill>
        <p:spPr>
          <a:xfrm>
            <a:off x="868680" y="1577340"/>
            <a:ext cx="274320" cy="274320"/>
          </a:xfrm>
          <a:prstGeom prst="rect">
            <a:avLst/>
          </a:prstGeom>
        </p:spPr>
      </p:pic>
      <p:sp>
        <p:nvSpPr>
          <p:cNvPr id="6" name="Text 3"/>
          <p:cNvSpPr txBox="1"/>
          <p:nvPr/>
        </p:nvSpPr>
        <p:spPr>
          <a:xfrm>
            <a:off x="1508760" y="1280160"/>
            <a:ext cx="3017520" cy="868680"/>
          </a:xfrm>
          <a:prstGeom prst="rect">
            <a:avLst/>
          </a:prstGeom>
          <a:noFill/>
          <a:ln/>
        </p:spPr>
        <p:txBody>
          <a:bodyPr wrap="square" lIns="0" tIns="0" rIns="0" bIns="0" rtlCol="0" anchor="ctr"/>
          <a:lstStyle/>
          <a:p>
            <a:pPr marL="0" indent="0">
              <a:buNone/>
            </a:pPr>
            <a:r>
              <a:rPr lang="en-US" sz="1800" b="1" dirty="0"/>
              <a:t>Nicotine withdrawal and cravings</a:t>
            </a:r>
            <a:endParaRPr lang="en-US" sz="1800" dirty="0"/>
          </a:p>
        </p:txBody>
      </p:sp>
      <p:sp>
        <p:nvSpPr>
          <p:cNvPr id="7" name="Text 4"/>
          <p:cNvSpPr txBox="1"/>
          <p:nvPr/>
        </p:nvSpPr>
        <p:spPr>
          <a:xfrm>
            <a:off x="4663440" y="1280160"/>
            <a:ext cx="6766560" cy="868680"/>
          </a:xfrm>
          <a:prstGeom prst="rect">
            <a:avLst/>
          </a:prstGeom>
          <a:noFill/>
          <a:ln/>
        </p:spPr>
        <p:txBody>
          <a:bodyPr wrap="square" lIns="0" tIns="0" rIns="0" bIns="0" rtlCol="0" anchor="ctr"/>
          <a:lstStyle/>
          <a:p>
            <a:pPr marL="0" indent="0">
              <a:buNone/>
            </a:pPr>
            <a:r>
              <a:rPr lang="en-US" sz="1800" dirty="0">
                <a:solidFill>
                  <a:schemeClr val="tx1"/>
                </a:solidFill>
              </a:rPr>
              <a:t>Combination NRT or varenicline via NHS referral</a:t>
            </a:r>
            <a:endParaRPr lang="en-US" sz="1800" dirty="0"/>
          </a:p>
        </p:txBody>
      </p:sp>
      <p:sp>
        <p:nvSpPr>
          <p:cNvPr id="8" name="Row 2"/>
          <p:cNvSpPr/>
          <p:nvPr/>
        </p:nvSpPr>
        <p:spPr>
          <a:xfrm>
            <a:off x="548640" y="2286000"/>
            <a:ext cx="11064240" cy="868680"/>
          </a:xfrm>
          <a:prstGeom prst="rect">
            <a:avLst/>
          </a:prstGeom>
          <a:solidFill>
            <a:schemeClr val="bg1"/>
          </a:solidFill>
          <a:ln w="9525">
            <a:solidFill>
              <a:schemeClr val="accent6">
                <a:lumMod val="75000"/>
              </a:schemeClr>
            </a:solidFill>
            <a:prstDash val="solid"/>
          </a:ln>
        </p:spPr>
      </p:sp>
      <p:sp>
        <p:nvSpPr>
          <p:cNvPr id="9" name="Shape 6"/>
          <p:cNvSpPr/>
          <p:nvPr/>
        </p:nvSpPr>
        <p:spPr>
          <a:xfrm>
            <a:off x="731520" y="2446020"/>
            <a:ext cx="548640" cy="548640"/>
          </a:xfrm>
          <a:prstGeom prst="ellipse">
            <a:avLst/>
          </a:prstGeom>
          <a:solidFill>
            <a:schemeClr val="accent4"/>
          </a:solidFill>
          <a:ln w="12700">
            <a:solidFill>
              <a:schemeClr val="accent4"/>
            </a:solidFill>
            <a:prstDash val="solid"/>
          </a:ln>
        </p:spPr>
      </p:sp>
      <p:pic>
        <p:nvPicPr>
          <p:cNvPr id="10" name="Image 1" descr="preencoded.png"/>
          <p:cNvPicPr>
            <a:picLocks noChangeAspect="1"/>
          </p:cNvPicPr>
          <p:nvPr/>
        </p:nvPicPr>
        <p:blipFill>
          <a:blip r:embed="rId4"/>
          <a:stretch>
            <a:fillRect/>
          </a:stretch>
        </p:blipFill>
        <p:spPr>
          <a:xfrm>
            <a:off x="868680" y="2583180"/>
            <a:ext cx="274320" cy="274320"/>
          </a:xfrm>
          <a:prstGeom prst="rect">
            <a:avLst/>
          </a:prstGeom>
        </p:spPr>
      </p:pic>
      <p:sp>
        <p:nvSpPr>
          <p:cNvPr id="11" name="Text 7"/>
          <p:cNvSpPr txBox="1"/>
          <p:nvPr/>
        </p:nvSpPr>
        <p:spPr>
          <a:xfrm>
            <a:off x="1508760" y="2286000"/>
            <a:ext cx="3017520" cy="868680"/>
          </a:xfrm>
          <a:prstGeom prst="rect">
            <a:avLst/>
          </a:prstGeom>
          <a:noFill/>
          <a:ln/>
        </p:spPr>
        <p:txBody>
          <a:bodyPr wrap="square" lIns="0" tIns="0" rIns="0" bIns="0" rtlCol="0" anchor="ctr"/>
          <a:lstStyle/>
          <a:p>
            <a:pPr marL="0" indent="0">
              <a:buNone/>
            </a:pPr>
            <a:r>
              <a:rPr lang="en-US" sz="1800" b="1" dirty="0"/>
              <a:t>Social and nightlife triggers</a:t>
            </a:r>
            <a:endParaRPr lang="en-US" sz="1800" dirty="0"/>
          </a:p>
        </p:txBody>
      </p:sp>
      <p:sp>
        <p:nvSpPr>
          <p:cNvPr id="12" name="Text 8"/>
          <p:cNvSpPr txBox="1"/>
          <p:nvPr/>
        </p:nvSpPr>
        <p:spPr>
          <a:xfrm>
            <a:off x="4663440" y="2286000"/>
            <a:ext cx="6766560" cy="868680"/>
          </a:xfrm>
          <a:prstGeom prst="rect">
            <a:avLst/>
          </a:prstGeom>
          <a:noFill/>
          <a:ln/>
        </p:spPr>
        <p:txBody>
          <a:bodyPr wrap="square" lIns="0" tIns="0" rIns="0" bIns="0" rtlCol="0" anchor="ctr"/>
          <a:lstStyle/>
          <a:p>
            <a:pPr marL="0" indent="0">
              <a:buNone/>
            </a:pPr>
            <a:r>
              <a:rPr lang="en-US" sz="1800" dirty="0">
                <a:solidFill>
                  <a:schemeClr val="tx1"/>
                </a:solidFill>
              </a:rPr>
              <a:t>Peer-support groups, trigger plans and buddy systems.</a:t>
            </a:r>
            <a:endParaRPr lang="en-US" sz="1800" dirty="0"/>
          </a:p>
        </p:txBody>
      </p:sp>
      <p:sp>
        <p:nvSpPr>
          <p:cNvPr id="13" name="Row 3"/>
          <p:cNvSpPr/>
          <p:nvPr/>
        </p:nvSpPr>
        <p:spPr>
          <a:xfrm>
            <a:off x="548640" y="3291840"/>
            <a:ext cx="11064240" cy="868680"/>
          </a:xfrm>
          <a:prstGeom prst="rect">
            <a:avLst/>
          </a:prstGeom>
          <a:solidFill>
            <a:schemeClr val="bg1"/>
          </a:solidFill>
          <a:ln w="9525">
            <a:solidFill>
              <a:schemeClr val="accent6">
                <a:lumMod val="75000"/>
              </a:schemeClr>
            </a:solidFill>
            <a:prstDash val="solid"/>
          </a:ln>
        </p:spPr>
      </p:sp>
      <p:sp>
        <p:nvSpPr>
          <p:cNvPr id="14" name="Shape 10"/>
          <p:cNvSpPr/>
          <p:nvPr/>
        </p:nvSpPr>
        <p:spPr>
          <a:xfrm>
            <a:off x="731520" y="3451860"/>
            <a:ext cx="548640" cy="548640"/>
          </a:xfrm>
          <a:prstGeom prst="ellipse">
            <a:avLst/>
          </a:prstGeom>
          <a:solidFill>
            <a:schemeClr val="accent1"/>
          </a:solidFill>
          <a:ln w="12700">
            <a:solidFill>
              <a:schemeClr val="accent1"/>
            </a:solidFill>
            <a:prstDash val="solid"/>
          </a:ln>
        </p:spPr>
      </p:sp>
      <p:pic>
        <p:nvPicPr>
          <p:cNvPr id="15" name="Image 2" descr="preencoded.png"/>
          <p:cNvPicPr>
            <a:picLocks noChangeAspect="1"/>
          </p:cNvPicPr>
          <p:nvPr/>
        </p:nvPicPr>
        <p:blipFill>
          <a:blip r:embed="rId5"/>
          <a:stretch>
            <a:fillRect/>
          </a:stretch>
        </p:blipFill>
        <p:spPr>
          <a:xfrm>
            <a:off x="868680" y="3589020"/>
            <a:ext cx="274320" cy="274320"/>
          </a:xfrm>
          <a:prstGeom prst="rect">
            <a:avLst/>
          </a:prstGeom>
        </p:spPr>
      </p:pic>
      <p:sp>
        <p:nvSpPr>
          <p:cNvPr id="16" name="Text 11"/>
          <p:cNvSpPr txBox="1"/>
          <p:nvPr/>
        </p:nvSpPr>
        <p:spPr>
          <a:xfrm>
            <a:off x="1508760" y="3291840"/>
            <a:ext cx="3017520" cy="868680"/>
          </a:xfrm>
          <a:prstGeom prst="rect">
            <a:avLst/>
          </a:prstGeom>
          <a:noFill/>
          <a:ln/>
        </p:spPr>
        <p:txBody>
          <a:bodyPr wrap="square" lIns="0" tIns="0" rIns="0" bIns="0" rtlCol="0" anchor="ctr"/>
          <a:lstStyle/>
          <a:p>
            <a:pPr marL="0" indent="0">
              <a:buNone/>
            </a:pPr>
            <a:r>
              <a:rPr lang="en-US" sz="1800" b="1" dirty="0"/>
              <a:t>Busy work and commuting</a:t>
            </a:r>
            <a:endParaRPr lang="en-US" sz="1800" dirty="0"/>
          </a:p>
        </p:txBody>
      </p:sp>
      <p:sp>
        <p:nvSpPr>
          <p:cNvPr id="17" name="Text 12"/>
          <p:cNvSpPr txBox="1"/>
          <p:nvPr/>
        </p:nvSpPr>
        <p:spPr>
          <a:xfrm>
            <a:off x="4663440" y="3291840"/>
            <a:ext cx="6766560" cy="868680"/>
          </a:xfrm>
          <a:prstGeom prst="rect">
            <a:avLst/>
          </a:prstGeom>
          <a:noFill/>
          <a:ln/>
        </p:spPr>
        <p:txBody>
          <a:bodyPr wrap="square" lIns="0" tIns="0" rIns="0" bIns="0" rtlCol="0" anchor="ctr"/>
          <a:lstStyle/>
          <a:p>
            <a:pPr marL="0" indent="0">
              <a:buNone/>
            </a:pPr>
            <a:r>
              <a:rPr lang="en-US" sz="1800" dirty="0">
                <a:solidFill>
                  <a:schemeClr val="tx1"/>
                </a:solidFill>
              </a:rPr>
              <a:t>Evening, lunchtime and online sessions; text and app support</a:t>
            </a:r>
            <a:endParaRPr lang="en-US" sz="1800" dirty="0"/>
          </a:p>
        </p:txBody>
      </p:sp>
      <p:sp>
        <p:nvSpPr>
          <p:cNvPr id="18" name="Row 4"/>
          <p:cNvSpPr/>
          <p:nvPr/>
        </p:nvSpPr>
        <p:spPr>
          <a:xfrm>
            <a:off x="548640" y="4297680"/>
            <a:ext cx="11064240" cy="868680"/>
          </a:xfrm>
          <a:prstGeom prst="rect">
            <a:avLst/>
          </a:prstGeom>
          <a:solidFill>
            <a:schemeClr val="bg1"/>
          </a:solidFill>
          <a:ln w="9525">
            <a:solidFill>
              <a:schemeClr val="accent6">
                <a:lumMod val="75000"/>
              </a:schemeClr>
            </a:solidFill>
            <a:prstDash val="solid"/>
          </a:ln>
        </p:spPr>
      </p:sp>
      <p:sp>
        <p:nvSpPr>
          <p:cNvPr id="19" name="Shape 14"/>
          <p:cNvSpPr/>
          <p:nvPr/>
        </p:nvSpPr>
        <p:spPr>
          <a:xfrm>
            <a:off x="731520" y="4457700"/>
            <a:ext cx="548640" cy="548640"/>
          </a:xfrm>
          <a:prstGeom prst="ellipse">
            <a:avLst/>
          </a:prstGeom>
          <a:solidFill>
            <a:schemeClr val="bg2">
              <a:lumMod val="10000"/>
            </a:schemeClr>
          </a:solidFill>
          <a:ln w="12700">
            <a:solidFill>
              <a:schemeClr val="bg2">
                <a:lumMod val="10000"/>
              </a:schemeClr>
            </a:solidFill>
            <a:prstDash val="solid"/>
          </a:ln>
        </p:spPr>
      </p:sp>
      <p:pic>
        <p:nvPicPr>
          <p:cNvPr id="20" name="Image 3" descr="preencoded.png"/>
          <p:cNvPicPr>
            <a:picLocks noChangeAspect="1"/>
          </p:cNvPicPr>
          <p:nvPr/>
        </p:nvPicPr>
        <p:blipFill>
          <a:blip r:embed="rId6"/>
          <a:stretch>
            <a:fillRect/>
          </a:stretch>
        </p:blipFill>
        <p:spPr>
          <a:xfrm>
            <a:off x="868680" y="4594860"/>
            <a:ext cx="274320" cy="274320"/>
          </a:xfrm>
          <a:prstGeom prst="rect">
            <a:avLst/>
          </a:prstGeom>
        </p:spPr>
      </p:pic>
      <p:sp>
        <p:nvSpPr>
          <p:cNvPr id="21" name="Text 15"/>
          <p:cNvSpPr txBox="1"/>
          <p:nvPr/>
        </p:nvSpPr>
        <p:spPr>
          <a:xfrm>
            <a:off x="1508760" y="4297680"/>
            <a:ext cx="3017520" cy="868680"/>
          </a:xfrm>
          <a:prstGeom prst="rect">
            <a:avLst/>
          </a:prstGeom>
          <a:noFill/>
          <a:ln/>
        </p:spPr>
        <p:txBody>
          <a:bodyPr wrap="square" lIns="0" tIns="0" rIns="0" bIns="0" rtlCol="0" anchor="ctr"/>
          <a:lstStyle/>
          <a:p>
            <a:pPr marL="0" indent="0">
              <a:buNone/>
            </a:pPr>
            <a:r>
              <a:rPr lang="en-US" sz="1800" b="1" dirty="0"/>
              <a:t>Low confidence</a:t>
            </a:r>
            <a:endParaRPr lang="en-US" sz="1800" dirty="0"/>
          </a:p>
        </p:txBody>
      </p:sp>
      <p:sp>
        <p:nvSpPr>
          <p:cNvPr id="22" name="Text 16"/>
          <p:cNvSpPr txBox="1"/>
          <p:nvPr/>
        </p:nvSpPr>
        <p:spPr>
          <a:xfrm>
            <a:off x="4663440" y="4297680"/>
            <a:ext cx="6766560" cy="868680"/>
          </a:xfrm>
          <a:prstGeom prst="rect">
            <a:avLst/>
          </a:prstGeom>
          <a:noFill/>
          <a:ln/>
        </p:spPr>
        <p:txBody>
          <a:bodyPr wrap="square" lIns="0" tIns="0" rIns="0" bIns="0" rtlCol="0" anchor="ctr"/>
          <a:lstStyle/>
          <a:p>
            <a:pPr marL="0" indent="0">
              <a:buNone/>
            </a:pPr>
            <a:r>
              <a:rPr lang="en-US" sz="1800" dirty="0">
                <a:solidFill>
                  <a:schemeClr val="tx1"/>
                </a:solidFill>
              </a:rPr>
              <a:t>Goal-setting, CO feedback and relapse planning</a:t>
            </a:r>
            <a:endParaRPr lang="en-US" sz="1800" dirty="0"/>
          </a:p>
        </p:txBody>
      </p:sp>
      <p:sp>
        <p:nvSpPr>
          <p:cNvPr id="23" name="Row 5"/>
          <p:cNvSpPr/>
          <p:nvPr/>
        </p:nvSpPr>
        <p:spPr>
          <a:xfrm>
            <a:off x="548640" y="5303520"/>
            <a:ext cx="11064240" cy="868680"/>
          </a:xfrm>
          <a:prstGeom prst="rect">
            <a:avLst/>
          </a:prstGeom>
          <a:solidFill>
            <a:schemeClr val="bg1"/>
          </a:solidFill>
          <a:ln w="9525">
            <a:solidFill>
              <a:schemeClr val="accent6">
                <a:lumMod val="75000"/>
              </a:schemeClr>
            </a:solidFill>
            <a:prstDash val="solid"/>
          </a:ln>
        </p:spPr>
      </p:sp>
      <p:sp>
        <p:nvSpPr>
          <p:cNvPr id="24" name="Shape 18"/>
          <p:cNvSpPr/>
          <p:nvPr/>
        </p:nvSpPr>
        <p:spPr>
          <a:xfrm>
            <a:off x="731520" y="5463540"/>
            <a:ext cx="548640" cy="548640"/>
          </a:xfrm>
          <a:prstGeom prst="ellipse">
            <a:avLst/>
          </a:prstGeom>
          <a:solidFill>
            <a:schemeClr val="tx2"/>
          </a:solidFill>
          <a:ln w="12700">
            <a:solidFill>
              <a:schemeClr val="tx2"/>
            </a:solidFill>
            <a:prstDash val="solid"/>
          </a:ln>
        </p:spPr>
      </p:sp>
      <p:sp>
        <p:nvSpPr>
          <p:cNvPr id="26" name="Text 19"/>
          <p:cNvSpPr txBox="1"/>
          <p:nvPr/>
        </p:nvSpPr>
        <p:spPr>
          <a:xfrm>
            <a:off x="1508760" y="5303520"/>
            <a:ext cx="3017520" cy="868680"/>
          </a:xfrm>
          <a:prstGeom prst="rect">
            <a:avLst/>
          </a:prstGeom>
          <a:noFill/>
          <a:ln/>
        </p:spPr>
        <p:txBody>
          <a:bodyPr wrap="square" lIns="0" tIns="0" rIns="0" bIns="0" rtlCol="0" anchor="ctr"/>
          <a:lstStyle/>
          <a:p>
            <a:pPr marL="0" indent="0">
              <a:buNone/>
            </a:pPr>
            <a:r>
              <a:rPr lang="en-US" sz="1800" b="1" dirty="0"/>
              <a:t>Cost, access and inequality</a:t>
            </a:r>
          </a:p>
        </p:txBody>
      </p:sp>
      <p:sp>
        <p:nvSpPr>
          <p:cNvPr id="27" name="Text 20"/>
          <p:cNvSpPr txBox="1"/>
          <p:nvPr/>
        </p:nvSpPr>
        <p:spPr>
          <a:xfrm>
            <a:off x="4663440" y="5303520"/>
            <a:ext cx="6766560" cy="868680"/>
          </a:xfrm>
          <a:prstGeom prst="rect">
            <a:avLst/>
          </a:prstGeom>
          <a:noFill/>
          <a:ln/>
        </p:spPr>
        <p:txBody>
          <a:bodyPr wrap="square" lIns="0" tIns="0" rIns="0" bIns="0" rtlCol="0" anchor="ctr"/>
          <a:lstStyle/>
          <a:p>
            <a:pPr marL="0" indent="0">
              <a:buNone/>
            </a:pPr>
            <a:r>
              <a:rPr lang="en-US" sz="1800" dirty="0">
                <a:solidFill>
                  <a:schemeClr val="tx1"/>
                </a:solidFill>
              </a:rPr>
              <a:t>NHS-funded support and targeted outreach (GLA, 2018).</a:t>
            </a:r>
          </a:p>
        </p:txBody>
      </p:sp>
      <p:pic>
        <p:nvPicPr>
          <p:cNvPr id="28" name="Image 4" descr="preencoded.png">
            <a:extLst>
              <a:ext uri="{FF2B5EF4-FFF2-40B4-BE49-F238E27FC236}">
                <a16:creationId xmlns:a16="http://schemas.microsoft.com/office/drawing/2014/main" id="{6D74BD1E-054F-1EE3-3154-33C9AF7A546F}"/>
              </a:ext>
            </a:extLst>
          </p:cNvPr>
          <p:cNvPicPr>
            <a:picLocks noChangeAspect="1"/>
          </p:cNvPicPr>
          <p:nvPr/>
        </p:nvPicPr>
        <p:blipFill>
          <a:blip r:embed="rId7"/>
          <a:stretch>
            <a:fillRect/>
          </a:stretch>
        </p:blipFill>
        <p:spPr>
          <a:xfrm>
            <a:off x="868680" y="5623560"/>
            <a:ext cx="274320" cy="27432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74B917-1012-43E6-1B86-03D8E1B940E0}"/>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rPr>
              <a:t>Reference list</a:t>
            </a:r>
            <a:endParaRPr lang="en-US" sz="3200" dirty="0"/>
          </a:p>
        </p:txBody>
      </p:sp>
      <p:sp>
        <p:nvSpPr>
          <p:cNvPr id="3" name="Text 1"/>
          <p:cNvSpPr txBox="1"/>
          <p:nvPr/>
        </p:nvSpPr>
        <p:spPr>
          <a:xfrm>
            <a:off x="548640" y="1188720"/>
            <a:ext cx="11064240" cy="4992624"/>
          </a:xfrm>
          <a:prstGeom prst="rect">
            <a:avLst/>
          </a:prstGeom>
          <a:noFill/>
          <a:ln/>
        </p:spPr>
        <p:txBody>
          <a:bodyPr wrap="square" lIns="0" tIns="0" rIns="0" bIns="0" rtlCol="0" anchor="t"/>
          <a:lstStyle/>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Cahill, K., Lancaster, T. and Green, N. (2010) 'Stage-based interventions for smoking cessation', </a:t>
            </a:r>
            <a:r>
              <a:rPr lang="en-US" sz="1300" i="1" dirty="0">
                <a:solidFill>
                  <a:schemeClr val="tx1"/>
                </a:solidFill>
                <a:latin typeface="Arial" pitchFamily="34" charset="0"/>
                <a:ea typeface="Arial" pitchFamily="34" charset="-122"/>
                <a:cs typeface="Arial" pitchFamily="34" charset="-120"/>
              </a:rPr>
              <a:t>Cochrane Database of Systematic Reviews</a:t>
            </a:r>
            <a:r>
              <a:rPr lang="en-US" sz="1300" dirty="0">
                <a:solidFill>
                  <a:schemeClr val="tx1"/>
                </a:solidFill>
                <a:latin typeface="Arial" pitchFamily="34" charset="0"/>
                <a:ea typeface="Arial" pitchFamily="34" charset="-122"/>
                <a:cs typeface="Arial" pitchFamily="34" charset="-120"/>
              </a:rPr>
              <a:t>, (11), CD004492. Available at: </a:t>
            </a:r>
            <a:r>
              <a:rPr lang="en-US" sz="1300" u="sng" dirty="0">
                <a:solidFill>
                  <a:schemeClr val="accent1"/>
                </a:solidFill>
                <a:latin typeface="Arial" pitchFamily="34" charset="0"/>
                <a:ea typeface="Arial" pitchFamily="34" charset="-122"/>
                <a:cs typeface="Arial" pitchFamily="34" charset="-120"/>
                <a:hlinkClick r:id="rId3" tooltip="https://doi.org/10.1002/14651858.CD004492.pub4">
                  <a:extLst>
                    <a:ext uri="{A12FA001-AC4F-418D-AE19-62706E023703}">
                      <ahyp:hlinkClr xmlns:ahyp="http://schemas.microsoft.com/office/drawing/2018/hyperlinkcolor" val="tx"/>
                    </a:ext>
                  </a:extLst>
                </a:hlinkClick>
              </a:rPr>
              <a:t>https://doi.org/10.1002/14651858.CD004492.pub4</a:t>
            </a:r>
            <a:r>
              <a:rPr lang="en-US" sz="1300" dirty="0">
                <a:solidFill>
                  <a:schemeClr val="tx1"/>
                </a:solidFill>
                <a:latin typeface="Arial" pitchFamily="34" charset="0"/>
                <a:ea typeface="Arial" pitchFamily="34" charset="-122"/>
                <a:cs typeface="Arial" pitchFamily="34" charset="-120"/>
              </a:rPr>
              <a:t>.</a:t>
            </a:r>
            <a:endParaRPr lang="en-US" sz="1300" dirty="0"/>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Frazer, K. et al. (2016) 'Legislative smoking bans for reducing harms from secondhand smoke exposure, smoking prevalence and tobacco consumption', </a:t>
            </a:r>
            <a:r>
              <a:rPr lang="en-US" sz="1300" i="1" dirty="0">
                <a:solidFill>
                  <a:schemeClr val="tx1"/>
                </a:solidFill>
                <a:latin typeface="Arial" pitchFamily="34" charset="0"/>
                <a:ea typeface="Arial" pitchFamily="34" charset="-122"/>
                <a:cs typeface="Arial" pitchFamily="34" charset="-120"/>
              </a:rPr>
              <a:t>Cochrane Database of Systematic Reviews</a:t>
            </a:r>
            <a:r>
              <a:rPr lang="en-US" sz="1300" dirty="0">
                <a:solidFill>
                  <a:schemeClr val="tx1"/>
                </a:solidFill>
                <a:latin typeface="Arial" pitchFamily="34" charset="0"/>
                <a:ea typeface="Arial" pitchFamily="34" charset="-122"/>
                <a:cs typeface="Arial" pitchFamily="34" charset="-120"/>
              </a:rPr>
              <a:t>, (2), CD005992. Available at: </a:t>
            </a:r>
            <a:r>
              <a:rPr lang="en-US" sz="1300" u="sng" dirty="0">
                <a:solidFill>
                  <a:schemeClr val="accent1"/>
                </a:solidFill>
                <a:latin typeface="Arial" pitchFamily="34" charset="0"/>
                <a:ea typeface="Arial" pitchFamily="34" charset="-122"/>
                <a:cs typeface="Arial" pitchFamily="34" charset="-120"/>
                <a:hlinkClick r:id="rId4" tooltip="https://doi.org/10.1002/14651858.CD005992.pub3">
                  <a:extLst>
                    <a:ext uri="{A12FA001-AC4F-418D-AE19-62706E023703}">
                      <ahyp:hlinkClr xmlns:ahyp="http://schemas.microsoft.com/office/drawing/2018/hyperlinkcolor" val="tx"/>
                    </a:ext>
                  </a:extLst>
                </a:hlinkClick>
              </a:rPr>
              <a:t>https://doi.org/10.1002/14651858.CD005992.pub3</a:t>
            </a:r>
            <a:r>
              <a:rPr lang="en-US" sz="1300" u="sng" dirty="0">
                <a:latin typeface="Arial" pitchFamily="34" charset="0"/>
                <a:ea typeface="Arial" pitchFamily="34" charset="-122"/>
                <a:cs typeface="Arial" pitchFamily="34" charset="-120"/>
              </a:rPr>
              <a:t>.</a:t>
            </a:r>
            <a:endParaRPr lang="en-US" sz="1300" dirty="0">
              <a:solidFill>
                <a:schemeClr val="tx1"/>
              </a:solidFill>
              <a:latin typeface="Arial" pitchFamily="34" charset="0"/>
              <a:ea typeface="Arial" pitchFamily="34" charset="-122"/>
              <a:cs typeface="Arial" pitchFamily="34" charset="-120"/>
            </a:endParaRPr>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Greater London Authority (2018) </a:t>
            </a:r>
            <a:r>
              <a:rPr lang="en-US" sz="1300" i="1" dirty="0">
                <a:solidFill>
                  <a:schemeClr val="tx1"/>
                </a:solidFill>
                <a:latin typeface="Arial" pitchFamily="34" charset="0"/>
                <a:ea typeface="Arial" pitchFamily="34" charset="-122"/>
                <a:cs typeface="Arial" pitchFamily="34" charset="-120"/>
              </a:rPr>
              <a:t>The London Health Inequalities Strategy</a:t>
            </a:r>
            <a:r>
              <a:rPr lang="en-US" sz="1300" dirty="0">
                <a:solidFill>
                  <a:schemeClr val="tx1"/>
                </a:solidFill>
                <a:latin typeface="Arial" pitchFamily="34" charset="0"/>
                <a:ea typeface="Arial" pitchFamily="34" charset="-122"/>
                <a:cs typeface="Arial" pitchFamily="34" charset="-120"/>
              </a:rPr>
              <a:t>. London: GLA. Available at: </a:t>
            </a:r>
            <a:r>
              <a:rPr lang="en-US" sz="1300" u="sng" dirty="0">
                <a:solidFill>
                  <a:schemeClr val="accent1"/>
                </a:solidFill>
                <a:latin typeface="Arial" pitchFamily="34" charset="0"/>
                <a:ea typeface="Arial" pitchFamily="34" charset="-122"/>
                <a:cs typeface="Arial" pitchFamily="34" charset="-120"/>
                <a:hlinkClick r:id="rId5" tooltip="https://www.london.gov.uk/media/21670/download">
                  <a:extLst>
                    <a:ext uri="{A12FA001-AC4F-418D-AE19-62706E023703}">
                      <ahyp:hlinkClr xmlns:ahyp="http://schemas.microsoft.com/office/drawing/2018/hyperlinkcolor" val="tx"/>
                    </a:ext>
                  </a:extLst>
                </a:hlinkClick>
              </a:rPr>
              <a:t>https://www.london.gov.uk/media/21670/download</a:t>
            </a:r>
            <a:r>
              <a:rPr lang="en-US" sz="1300" u="sng" dirty="0">
                <a:solidFill>
                  <a:schemeClr val="accent1"/>
                </a:solidFill>
                <a:latin typeface="Arial" pitchFamily="34" charset="0"/>
                <a:ea typeface="Arial" pitchFamily="34" charset="-122"/>
                <a:cs typeface="Arial" pitchFamily="34" charset="-120"/>
              </a:rPr>
              <a:t>.</a:t>
            </a:r>
          </a:p>
          <a:p>
            <a:pPr marL="285750" indent="-285750">
              <a:spcAft>
                <a:spcPts val="600"/>
              </a:spcAft>
              <a:buFont typeface="Arial" panose="020B0604020202020204" pitchFamily="34" charset="0"/>
              <a:buChar char="•"/>
            </a:pPr>
            <a:r>
              <a:rPr lang="en-US" sz="1300" dirty="0" err="1">
                <a:solidFill>
                  <a:schemeClr val="tx1"/>
                </a:solidFill>
                <a:latin typeface="Arial" pitchFamily="34" charset="0"/>
                <a:ea typeface="Arial" pitchFamily="34" charset="-122"/>
                <a:cs typeface="Arial" pitchFamily="34" charset="-120"/>
              </a:rPr>
              <a:t>Janz</a:t>
            </a:r>
            <a:r>
              <a:rPr lang="en-US" sz="1300" dirty="0">
                <a:solidFill>
                  <a:schemeClr val="tx1"/>
                </a:solidFill>
                <a:latin typeface="Arial" pitchFamily="34" charset="0"/>
                <a:ea typeface="Arial" pitchFamily="34" charset="-122"/>
                <a:cs typeface="Arial" pitchFamily="34" charset="-120"/>
              </a:rPr>
              <a:t>, N.K. and Becker, M.H. (1984) 'The Health Belief Model: a decade later', </a:t>
            </a:r>
            <a:r>
              <a:rPr lang="en-US" sz="1300" i="1" dirty="0">
                <a:solidFill>
                  <a:schemeClr val="tx1"/>
                </a:solidFill>
                <a:latin typeface="Arial" pitchFamily="34" charset="0"/>
                <a:ea typeface="Arial" pitchFamily="34" charset="-122"/>
                <a:cs typeface="Arial" pitchFamily="34" charset="-120"/>
              </a:rPr>
              <a:t>Health Education Quarterly</a:t>
            </a:r>
            <a:r>
              <a:rPr lang="en-US" sz="1300" dirty="0">
                <a:solidFill>
                  <a:schemeClr val="tx1"/>
                </a:solidFill>
                <a:latin typeface="Arial" pitchFamily="34" charset="0"/>
                <a:ea typeface="Arial" pitchFamily="34" charset="-122"/>
                <a:cs typeface="Arial" pitchFamily="34" charset="-120"/>
              </a:rPr>
              <a:t>, 11(1), pp. 1-47. Available at: </a:t>
            </a:r>
            <a:r>
              <a:rPr lang="en-US" sz="1300" u="sng" dirty="0">
                <a:solidFill>
                  <a:schemeClr val="accent1"/>
                </a:solidFill>
                <a:latin typeface="Arial" pitchFamily="34" charset="0"/>
                <a:ea typeface="Arial" pitchFamily="34" charset="-122"/>
                <a:cs typeface="Arial" pitchFamily="34" charset="-120"/>
                <a:hlinkClick r:id="rId6" tooltip="https://doi.org/10.1177/109019818401100101">
                  <a:extLst>
                    <a:ext uri="{A12FA001-AC4F-418D-AE19-62706E023703}">
                      <ahyp:hlinkClr xmlns:ahyp="http://schemas.microsoft.com/office/drawing/2018/hyperlinkcolor" val="tx"/>
                    </a:ext>
                  </a:extLst>
                </a:hlinkClick>
              </a:rPr>
              <a:t>https://doi.org/10.1177/109019818401100101</a:t>
            </a:r>
            <a:r>
              <a:rPr lang="en-US" sz="1300" dirty="0">
                <a:solidFill>
                  <a:schemeClr val="tx1"/>
                </a:solidFill>
                <a:latin typeface="Arial" pitchFamily="34" charset="0"/>
                <a:ea typeface="Arial" pitchFamily="34" charset="-122"/>
                <a:cs typeface="Arial" pitchFamily="34" charset="-120"/>
              </a:rPr>
              <a:t> (Accessed: 20 October 2026).</a:t>
            </a:r>
            <a:endParaRPr lang="en-US" sz="1300" dirty="0"/>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Jha, P. et al. (2013) '21st-century hazards of smoking and benefits of cessation in the United States', </a:t>
            </a:r>
            <a:r>
              <a:rPr lang="en-US" sz="1300" i="1" dirty="0">
                <a:solidFill>
                  <a:schemeClr val="tx1"/>
                </a:solidFill>
                <a:latin typeface="Arial" pitchFamily="34" charset="0"/>
                <a:ea typeface="Arial" pitchFamily="34" charset="-122"/>
                <a:cs typeface="Arial" pitchFamily="34" charset="-120"/>
              </a:rPr>
              <a:t>New England Journal of Medicine</a:t>
            </a:r>
            <a:r>
              <a:rPr lang="en-US" sz="1300" dirty="0">
                <a:solidFill>
                  <a:schemeClr val="tx1"/>
                </a:solidFill>
                <a:latin typeface="Arial" pitchFamily="34" charset="0"/>
                <a:ea typeface="Arial" pitchFamily="34" charset="-122"/>
                <a:cs typeface="Arial" pitchFamily="34" charset="-120"/>
              </a:rPr>
              <a:t>, 368(4), pp. 341-350. Available at: </a:t>
            </a:r>
            <a:r>
              <a:rPr lang="en-US" sz="1300" u="sng" dirty="0">
                <a:solidFill>
                  <a:schemeClr val="accent1"/>
                </a:solidFill>
                <a:latin typeface="Arial" pitchFamily="34" charset="0"/>
                <a:ea typeface="Arial" pitchFamily="34" charset="-122"/>
                <a:cs typeface="Arial" pitchFamily="34" charset="-120"/>
                <a:hlinkClick r:id="rId7" tooltip="https://doi.org/10.1056/NEJMsa1211128">
                  <a:extLst>
                    <a:ext uri="{A12FA001-AC4F-418D-AE19-62706E023703}">
                      <ahyp:hlinkClr xmlns:ahyp="http://schemas.microsoft.com/office/drawing/2018/hyperlinkcolor" val="tx"/>
                    </a:ext>
                  </a:extLst>
                </a:hlinkClick>
              </a:rPr>
              <a:t>https://doi.org/10.1056/NEJMsa1211128</a:t>
            </a:r>
            <a:r>
              <a:rPr lang="en-US" sz="1300" dirty="0">
                <a:solidFill>
                  <a:schemeClr val="tx1"/>
                </a:solidFill>
                <a:latin typeface="Arial" pitchFamily="34" charset="0"/>
                <a:ea typeface="Arial" pitchFamily="34" charset="-122"/>
                <a:cs typeface="Arial" pitchFamily="34" charset="-120"/>
              </a:rPr>
              <a:t> (Accessed: 20 October 2026).</a:t>
            </a:r>
            <a:endParaRPr lang="en-US" sz="1300" dirty="0"/>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National Institute for Health and Care Excellence (2021) </a:t>
            </a:r>
            <a:r>
              <a:rPr lang="en-US" sz="1300" i="1" dirty="0">
                <a:solidFill>
                  <a:schemeClr val="tx1"/>
                </a:solidFill>
                <a:latin typeface="Arial" pitchFamily="34" charset="0"/>
                <a:ea typeface="Arial" pitchFamily="34" charset="-122"/>
                <a:cs typeface="Arial" pitchFamily="34" charset="-120"/>
              </a:rPr>
              <a:t>Tobacco: preventing uptake, promoting quitting and treating dependence (NG209)</a:t>
            </a:r>
            <a:r>
              <a:rPr lang="en-US" sz="1300" dirty="0">
                <a:solidFill>
                  <a:schemeClr val="tx1"/>
                </a:solidFill>
                <a:latin typeface="Arial" pitchFamily="34" charset="0"/>
                <a:ea typeface="Arial" pitchFamily="34" charset="-122"/>
                <a:cs typeface="Arial" pitchFamily="34" charset="-120"/>
              </a:rPr>
              <a:t>. London: NICE. Available at: </a:t>
            </a:r>
            <a:r>
              <a:rPr lang="en-US" sz="1300" u="sng" dirty="0">
                <a:solidFill>
                  <a:schemeClr val="accent1"/>
                </a:solidFill>
                <a:latin typeface="Arial" pitchFamily="34" charset="0"/>
                <a:ea typeface="Arial" pitchFamily="34" charset="-122"/>
                <a:cs typeface="Arial" pitchFamily="34" charset="-120"/>
                <a:hlinkClick r:id="rId8" tooltip="https://www.nice.org.uk/guidance/ng209">
                  <a:extLst>
                    <a:ext uri="{A12FA001-AC4F-418D-AE19-62706E023703}">
                      <ahyp:hlinkClr xmlns:ahyp="http://schemas.microsoft.com/office/drawing/2018/hyperlinkcolor" val="tx"/>
                    </a:ext>
                  </a:extLst>
                </a:hlinkClick>
              </a:rPr>
              <a:t>https://www.nice.org.uk/guidance/ng209</a:t>
            </a:r>
            <a:r>
              <a:rPr lang="en-US" sz="1300" u="sng" dirty="0">
                <a:solidFill>
                  <a:schemeClr val="accent1"/>
                </a:solidFill>
                <a:latin typeface="Arial" pitchFamily="34" charset="0"/>
                <a:ea typeface="Arial" pitchFamily="34" charset="-122"/>
                <a:cs typeface="Arial" pitchFamily="34" charset="-120"/>
              </a:rPr>
              <a:t>.</a:t>
            </a:r>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NHS (2026) </a:t>
            </a:r>
            <a:r>
              <a:rPr lang="en-US" sz="1300" i="1" dirty="0">
                <a:solidFill>
                  <a:schemeClr val="tx1"/>
                </a:solidFill>
                <a:latin typeface="Arial" pitchFamily="34" charset="0"/>
                <a:ea typeface="Arial" pitchFamily="34" charset="-122"/>
                <a:cs typeface="Arial" pitchFamily="34" charset="-120"/>
              </a:rPr>
              <a:t>Benefits of quitting smoking</a:t>
            </a:r>
            <a:r>
              <a:rPr lang="en-US" sz="1300" dirty="0">
                <a:solidFill>
                  <a:schemeClr val="tx1"/>
                </a:solidFill>
                <a:latin typeface="Arial" pitchFamily="34" charset="0"/>
                <a:ea typeface="Arial" pitchFamily="34" charset="-122"/>
                <a:cs typeface="Arial" pitchFamily="34" charset="-120"/>
              </a:rPr>
              <a:t>. Better Health. Available at: </a:t>
            </a:r>
            <a:r>
              <a:rPr lang="en-US" sz="1300" u="sng" dirty="0">
                <a:solidFill>
                  <a:schemeClr val="accent1"/>
                </a:solidFill>
                <a:latin typeface="Arial" pitchFamily="34" charset="0"/>
                <a:ea typeface="Arial" pitchFamily="34" charset="-122"/>
                <a:cs typeface="Arial" pitchFamily="34" charset="-120"/>
                <a:hlinkClick r:id="rId9" tooltip="https://www.nhs.uk/better-health/quit-smoking/why-quit-smoking/benefits-of-quitting-smoking/">
                  <a:extLst>
                    <a:ext uri="{A12FA001-AC4F-418D-AE19-62706E023703}">
                      <ahyp:hlinkClr xmlns:ahyp="http://schemas.microsoft.com/office/drawing/2018/hyperlinkcolor" val="tx"/>
                    </a:ext>
                  </a:extLst>
                </a:hlinkClick>
              </a:rPr>
              <a:t>https://www.nhs.uk/better-health/quit-smoking/why-quit-smoking/benefits-of-quitting-smoking/</a:t>
            </a:r>
            <a:r>
              <a:rPr lang="en-US" sz="1300" dirty="0">
                <a:solidFill>
                  <a:schemeClr val="tx1"/>
                </a:solidFill>
                <a:latin typeface="Arial" pitchFamily="34" charset="0"/>
                <a:ea typeface="Arial" pitchFamily="34" charset="-122"/>
                <a:cs typeface="Arial" pitchFamily="34" charset="-120"/>
              </a:rPr>
              <a:t>.</a:t>
            </a:r>
            <a:endParaRPr lang="en-US" sz="1300" dirty="0"/>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Prochaska, J.O. and DiClemente, C.C. (1983) 'Stages and processes of self-change of smoking: toward an integrative model of change', </a:t>
            </a:r>
            <a:r>
              <a:rPr lang="en-US" sz="1300" i="1" dirty="0">
                <a:solidFill>
                  <a:schemeClr val="tx1"/>
                </a:solidFill>
                <a:latin typeface="Arial" pitchFamily="34" charset="0"/>
                <a:ea typeface="Arial" pitchFamily="34" charset="-122"/>
                <a:cs typeface="Arial" pitchFamily="34" charset="-120"/>
              </a:rPr>
              <a:t>Journal of Consulting and Clinical Psychology</a:t>
            </a:r>
            <a:r>
              <a:rPr lang="en-US" sz="1300" dirty="0">
                <a:solidFill>
                  <a:schemeClr val="tx1"/>
                </a:solidFill>
                <a:latin typeface="Arial" pitchFamily="34" charset="0"/>
                <a:ea typeface="Arial" pitchFamily="34" charset="-122"/>
                <a:cs typeface="Arial" pitchFamily="34" charset="-120"/>
              </a:rPr>
              <a:t>, 51(3), pp. 390-395. Available at: </a:t>
            </a:r>
            <a:r>
              <a:rPr lang="en-US" sz="1300" u="sng" dirty="0">
                <a:solidFill>
                  <a:schemeClr val="accent1"/>
                </a:solidFill>
                <a:latin typeface="Arial" pitchFamily="34" charset="0"/>
                <a:ea typeface="Arial" pitchFamily="34" charset="-122"/>
                <a:cs typeface="Arial" pitchFamily="34" charset="-120"/>
                <a:hlinkClick r:id="rId10" tooltip="https://digitalcommons.uri.edu/psy_facpubs/572">
                  <a:extLst>
                    <a:ext uri="{A12FA001-AC4F-418D-AE19-62706E023703}">
                      <ahyp:hlinkClr xmlns:ahyp="http://schemas.microsoft.com/office/drawing/2018/hyperlinkcolor" val="tx"/>
                    </a:ext>
                  </a:extLst>
                </a:hlinkClick>
              </a:rPr>
              <a:t>https://digitalcommons.uri.edu/psy_facpubs/572</a:t>
            </a:r>
            <a:r>
              <a:rPr lang="en-US" sz="1300" dirty="0">
                <a:solidFill>
                  <a:schemeClr val="tx1"/>
                </a:solidFill>
                <a:latin typeface="Arial" pitchFamily="34" charset="0"/>
                <a:ea typeface="Arial" pitchFamily="34" charset="-122"/>
                <a:cs typeface="Arial" pitchFamily="34" charset="-120"/>
              </a:rPr>
              <a:t> (Accessed: 20 October 2026).</a:t>
            </a:r>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Taylor, G.M.J. et al. (2021) 'Smoking cessation for improving mental health', </a:t>
            </a:r>
            <a:r>
              <a:rPr lang="en-US" sz="1300" i="1" dirty="0">
                <a:solidFill>
                  <a:schemeClr val="tx1"/>
                </a:solidFill>
                <a:latin typeface="Arial" pitchFamily="34" charset="0"/>
                <a:ea typeface="Arial" pitchFamily="34" charset="-122"/>
                <a:cs typeface="Arial" pitchFamily="34" charset="-120"/>
              </a:rPr>
              <a:t>Cochrane Database of Systematic Reviews</a:t>
            </a:r>
            <a:r>
              <a:rPr lang="en-US" sz="1300" dirty="0">
                <a:solidFill>
                  <a:schemeClr val="tx1"/>
                </a:solidFill>
                <a:latin typeface="Arial" pitchFamily="34" charset="0"/>
                <a:ea typeface="Arial" pitchFamily="34" charset="-122"/>
                <a:cs typeface="Arial" pitchFamily="34" charset="-120"/>
              </a:rPr>
              <a:t>, (3), CD013522. Available at: </a:t>
            </a:r>
            <a:r>
              <a:rPr lang="en-US" sz="1300" u="sng" dirty="0">
                <a:solidFill>
                  <a:schemeClr val="accent1"/>
                </a:solidFill>
                <a:latin typeface="Arial" pitchFamily="34" charset="0"/>
                <a:ea typeface="Arial" pitchFamily="34" charset="-122"/>
                <a:cs typeface="Arial" pitchFamily="34" charset="-120"/>
                <a:hlinkClick r:id="rId11" tooltip="https://doi.org/10.1002/14651858.CD013522.pub2">
                  <a:extLst>
                    <a:ext uri="{A12FA001-AC4F-418D-AE19-62706E023703}">
                      <ahyp:hlinkClr xmlns:ahyp="http://schemas.microsoft.com/office/drawing/2018/hyperlinkcolor" val="tx"/>
                    </a:ext>
                  </a:extLst>
                </a:hlinkClick>
              </a:rPr>
              <a:t>https://doi.org/10.1002/14651858.CD013522.pub2</a:t>
            </a:r>
            <a:r>
              <a:rPr lang="en-US" sz="1300" u="sng" dirty="0">
                <a:latin typeface="Arial" pitchFamily="34" charset="0"/>
                <a:ea typeface="Arial" pitchFamily="34" charset="-122"/>
                <a:cs typeface="Arial" pitchFamily="34" charset="-120"/>
              </a:rPr>
              <a:t>.</a:t>
            </a:r>
          </a:p>
          <a:p>
            <a:pPr marL="285750" indent="-285750">
              <a:spcAft>
                <a:spcPts val="600"/>
              </a:spcAft>
              <a:buFont typeface="Arial" panose="020B0604020202020204" pitchFamily="34" charset="0"/>
              <a:buChar char="•"/>
            </a:pPr>
            <a:r>
              <a:rPr lang="en-US" sz="1300" dirty="0">
                <a:solidFill>
                  <a:schemeClr val="tx1"/>
                </a:solidFill>
                <a:latin typeface="Arial" pitchFamily="34" charset="0"/>
                <a:ea typeface="Arial" pitchFamily="34" charset="-122"/>
                <a:cs typeface="Arial" pitchFamily="34" charset="-120"/>
              </a:rPr>
              <a:t>UK Government (2026) </a:t>
            </a:r>
            <a:r>
              <a:rPr lang="en-US" sz="1300" i="1" dirty="0">
                <a:solidFill>
                  <a:schemeClr val="tx1"/>
                </a:solidFill>
                <a:latin typeface="Arial" pitchFamily="34" charset="0"/>
                <a:ea typeface="Arial" pitchFamily="34" charset="-122"/>
                <a:cs typeface="Arial" pitchFamily="34" charset="-120"/>
              </a:rPr>
              <a:t>Tobacco and Vapes Bill becomes law</a:t>
            </a:r>
            <a:r>
              <a:rPr lang="en-US" sz="1300" dirty="0">
                <a:solidFill>
                  <a:schemeClr val="tx1"/>
                </a:solidFill>
                <a:latin typeface="Arial" pitchFamily="34" charset="0"/>
                <a:ea typeface="Arial" pitchFamily="34" charset="-122"/>
                <a:cs typeface="Arial" pitchFamily="34" charset="-120"/>
              </a:rPr>
              <a:t>. Available at: </a:t>
            </a:r>
            <a:r>
              <a:rPr lang="en-US" sz="1300" u="sng" dirty="0">
                <a:solidFill>
                  <a:schemeClr val="accent1"/>
                </a:solidFill>
                <a:latin typeface="Arial" pitchFamily="34" charset="0"/>
                <a:ea typeface="Arial" pitchFamily="34" charset="-122"/>
                <a:cs typeface="Arial" pitchFamily="34" charset="-120"/>
                <a:hlinkClick r:id="rId12" tooltip="https://www.gov.uk/government/news/tobacco-and-vapes-bill-becomes-law">
                  <a:extLst>
                    <a:ext uri="{A12FA001-AC4F-418D-AE19-62706E023703}">
                      <ahyp:hlinkClr xmlns:ahyp="http://schemas.microsoft.com/office/drawing/2018/hyperlinkcolor" val="tx"/>
                    </a:ext>
                  </a:extLst>
                </a:hlinkClick>
              </a:rPr>
              <a:t>https://www.gov.uk/government/news/tobacco-and-vapes-bill-becomes-law</a:t>
            </a:r>
            <a:endParaRPr lang="en-US" sz="1300" dirty="0"/>
          </a:p>
        </p:txBody>
      </p:sp>
    </p:spTree>
    <p:extLst>
      <p:ext uri="{BB962C8B-B14F-4D97-AF65-F5344CB8AC3E}">
        <p14:creationId xmlns:p14="http://schemas.microsoft.com/office/powerpoint/2010/main" val="38310783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276</TotalTime>
  <Words>3286</Words>
  <Application>Microsoft Office PowerPoint</Application>
  <PresentationFormat>Widescreen</PresentationFormat>
  <Paragraphs>173</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      TASK:-3        BENEFITS     AND CHALLENGES </vt:lpstr>
      <vt:lpstr>Quit Smoking </vt:lpstr>
      <vt:lpstr>Intervention Details and Aims</vt:lpstr>
      <vt:lpstr>Eight-week roadmap: weeks 1-4</vt:lpstr>
      <vt:lpstr>Eight-week roadmap: weeks 5-8</vt:lpstr>
      <vt:lpstr>Physiological benefits of quitting</vt:lpstr>
      <vt:lpstr>Psychological benefits of quitting</vt:lpstr>
      <vt:lpstr>Sociological benefits of quitting</vt:lpstr>
      <vt:lpstr>Health Belief Model: barriers, challenges and benefits</vt:lpstr>
      <vt:lpstr>Applying the Health Belief Model to smoking</vt:lpstr>
      <vt:lpstr>Transtheoretical Model: stages of change</vt:lpstr>
      <vt:lpstr>Solutions to Individual Challenges</vt:lpstr>
      <vt:lpstr>Reference list</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Quit London: Task 3 Benefits and Challenges</dc:title>
  <dc:subject>PptxGenJS Presentation</dc:subject>
  <cp:lastModifiedBy>Ashra  (2539620)</cp:lastModifiedBy>
  <cp:revision>153</cp:revision>
  <dcterms:created xsi:type="dcterms:W3CDTF">2026-10-18T13:01:00Z</dcterms:created>
  <dcterms:modified xsi:type="dcterms:W3CDTF">2026-10-25T17:29:16Z</dcterms:modified>
</cp:coreProperties>
</file>