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47"/>
  </p:notesMasterIdLst>
  <p:sldIdLst>
    <p:sldId id="364" r:id="rId5"/>
    <p:sldId id="365" r:id="rId6"/>
    <p:sldId id="256" r:id="rId7"/>
    <p:sldId id="302" r:id="rId8"/>
    <p:sldId id="303" r:id="rId9"/>
    <p:sldId id="304" r:id="rId10"/>
    <p:sldId id="305" r:id="rId11"/>
    <p:sldId id="306" r:id="rId12"/>
    <p:sldId id="307" r:id="rId13"/>
    <p:sldId id="268" r:id="rId14"/>
    <p:sldId id="269" r:id="rId15"/>
    <p:sldId id="270" r:id="rId16"/>
    <p:sldId id="271" r:id="rId17"/>
    <p:sldId id="272" r:id="rId18"/>
    <p:sldId id="274" r:id="rId19"/>
    <p:sldId id="275" r:id="rId20"/>
    <p:sldId id="276" r:id="rId21"/>
    <p:sldId id="277" r:id="rId22"/>
    <p:sldId id="278" r:id="rId23"/>
    <p:sldId id="279" r:id="rId24"/>
    <p:sldId id="281" r:id="rId25"/>
    <p:sldId id="282" r:id="rId26"/>
    <p:sldId id="283" r:id="rId27"/>
    <p:sldId id="284" r:id="rId28"/>
    <p:sldId id="285" r:id="rId29"/>
    <p:sldId id="313" r:id="rId30"/>
    <p:sldId id="286" r:id="rId31"/>
    <p:sldId id="287" r:id="rId32"/>
    <p:sldId id="288" r:id="rId33"/>
    <p:sldId id="289" r:id="rId34"/>
    <p:sldId id="290" r:id="rId35"/>
    <p:sldId id="291" r:id="rId36"/>
    <p:sldId id="292" r:id="rId37"/>
    <p:sldId id="293" r:id="rId38"/>
    <p:sldId id="308" r:id="rId39"/>
    <p:sldId id="294" r:id="rId40"/>
    <p:sldId id="296" r:id="rId41"/>
    <p:sldId id="314" r:id="rId42"/>
    <p:sldId id="297" r:id="rId43"/>
    <p:sldId id="299" r:id="rId44"/>
    <p:sldId id="311" r:id="rId45"/>
    <p:sldId id="31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186"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8.svg"/></Relationships>
</file>

<file path=ppt/diagrams/_rels/data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1.svg"/><Relationship Id="rId1" Type="http://schemas.openxmlformats.org/officeDocument/2006/relationships/image" Target="../media/image3.png"/><Relationship Id="rId4" Type="http://schemas.openxmlformats.org/officeDocument/2006/relationships/image" Target="../media/image16.svg"/></Relationships>
</file>

<file path=ppt/diagrams/_rels/data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16.svg"/></Relationships>
</file>

<file path=ppt/diagrams/_rels/data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8.svg"/></Relationships>
</file>

<file path=ppt/diagrams/_rels/data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27.svg"/></Relationships>
</file>

<file path=ppt/diagrams/_rels/data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29.svg"/></Relationships>
</file>

<file path=ppt/diagrams/_rels/data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ata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31.svg"/></Relationships>
</file>

<file path=ppt/diagrams/_rels/data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1.svg"/><Relationship Id="rId1" Type="http://schemas.openxmlformats.org/officeDocument/2006/relationships/image" Target="../media/image3.png"/><Relationship Id="rId4" Type="http://schemas.openxmlformats.org/officeDocument/2006/relationships/image" Target="../media/image1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1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27.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29.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31.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5D2016-D28D-4364-8591-27796B7CA2A6}"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4D163005-8B8C-4CEE-AC2C-28DFADF43A91}">
      <dgm:prSet custT="1"/>
      <dgm:spPr/>
      <dgm:t>
        <a:bodyPr/>
        <a:lstStyle/>
        <a:p>
          <a:pPr>
            <a:lnSpc>
              <a:spcPct val="100000"/>
            </a:lnSpc>
            <a:defRPr cap="all"/>
          </a:pPr>
          <a:r>
            <a:rPr lang="en-GB" sz="2400" dirty="0"/>
            <a:t>In your group come up with a working definition for supervision</a:t>
          </a:r>
          <a:r>
            <a:rPr lang="en-GB" sz="2100" dirty="0"/>
            <a:t>.</a:t>
          </a:r>
          <a:endParaRPr lang="en-US" sz="2100" dirty="0"/>
        </a:p>
      </dgm:t>
    </dgm:pt>
    <dgm:pt modelId="{137E3432-E5E4-4D7E-A104-5F4C3FE9B21C}" type="parTrans" cxnId="{2E659C5F-7002-4644-A85F-E343258D2D98}">
      <dgm:prSet/>
      <dgm:spPr/>
      <dgm:t>
        <a:bodyPr/>
        <a:lstStyle/>
        <a:p>
          <a:endParaRPr lang="en-US"/>
        </a:p>
      </dgm:t>
    </dgm:pt>
    <dgm:pt modelId="{A8C419A7-973E-46CA-85E1-BCC0856011B0}" type="sibTrans" cxnId="{2E659C5F-7002-4644-A85F-E343258D2D98}">
      <dgm:prSet/>
      <dgm:spPr/>
      <dgm:t>
        <a:bodyPr/>
        <a:lstStyle/>
        <a:p>
          <a:endParaRPr lang="en-US"/>
        </a:p>
      </dgm:t>
    </dgm:pt>
    <dgm:pt modelId="{2D4355CA-A9D3-4CBE-B68F-A739351794F3}">
      <dgm:prSet/>
      <dgm:spPr/>
      <dgm:t>
        <a:bodyPr/>
        <a:lstStyle/>
        <a:p>
          <a:pPr>
            <a:lnSpc>
              <a:spcPct val="100000"/>
            </a:lnSpc>
            <a:defRPr cap="all"/>
          </a:pPr>
          <a:r>
            <a:rPr lang="en-GB"/>
            <a:t>10 minutes</a:t>
          </a:r>
          <a:endParaRPr lang="en-US"/>
        </a:p>
      </dgm:t>
    </dgm:pt>
    <dgm:pt modelId="{D000D579-62D4-4EA9-BA39-082A72DEFE5E}" type="parTrans" cxnId="{43DB40E4-82BC-478B-8121-3EEB5C2C87CB}">
      <dgm:prSet/>
      <dgm:spPr/>
      <dgm:t>
        <a:bodyPr/>
        <a:lstStyle/>
        <a:p>
          <a:endParaRPr lang="en-US"/>
        </a:p>
      </dgm:t>
    </dgm:pt>
    <dgm:pt modelId="{90B5DAB6-1D5D-4A0F-85AC-EC98FEF43D8E}" type="sibTrans" cxnId="{43DB40E4-82BC-478B-8121-3EEB5C2C87CB}">
      <dgm:prSet/>
      <dgm:spPr/>
      <dgm:t>
        <a:bodyPr/>
        <a:lstStyle/>
        <a:p>
          <a:endParaRPr lang="en-US"/>
        </a:p>
      </dgm:t>
    </dgm:pt>
    <dgm:pt modelId="{50E0E1CC-F04C-4DC3-90BB-1AA71F32402E}" type="pres">
      <dgm:prSet presAssocID="{7F5D2016-D28D-4364-8591-27796B7CA2A6}" presName="root" presStyleCnt="0">
        <dgm:presLayoutVars>
          <dgm:dir/>
          <dgm:resizeHandles val="exact"/>
        </dgm:presLayoutVars>
      </dgm:prSet>
      <dgm:spPr/>
    </dgm:pt>
    <dgm:pt modelId="{E20E1234-ABF1-40AE-AB75-D2B83332C705}" type="pres">
      <dgm:prSet presAssocID="{4D163005-8B8C-4CEE-AC2C-28DFADF43A91}" presName="compNode" presStyleCnt="0"/>
      <dgm:spPr/>
    </dgm:pt>
    <dgm:pt modelId="{08803BAE-DCFF-4E6B-9996-B1D2B7B742C9}" type="pres">
      <dgm:prSet presAssocID="{4D163005-8B8C-4CEE-AC2C-28DFADF43A91}" presName="iconBgRect" presStyleLbl="bgShp" presStyleIdx="0" presStyleCnt="2"/>
      <dgm:spPr/>
    </dgm:pt>
    <dgm:pt modelId="{1EC4B6EC-F510-4C30-A0DB-82158F73B693}" type="pres">
      <dgm:prSet presAssocID="{4D163005-8B8C-4CEE-AC2C-28DFADF43A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BE3FF9D1-981C-4331-A408-CB8D4EFCC2A5}" type="pres">
      <dgm:prSet presAssocID="{4D163005-8B8C-4CEE-AC2C-28DFADF43A91}" presName="spaceRect" presStyleCnt="0"/>
      <dgm:spPr/>
    </dgm:pt>
    <dgm:pt modelId="{A004B6D6-4FE2-4B51-8C34-8F9B3B749300}" type="pres">
      <dgm:prSet presAssocID="{4D163005-8B8C-4CEE-AC2C-28DFADF43A91}" presName="textRect" presStyleLbl="revTx" presStyleIdx="0" presStyleCnt="2" custScaleY="142967">
        <dgm:presLayoutVars>
          <dgm:chMax val="1"/>
          <dgm:chPref val="1"/>
        </dgm:presLayoutVars>
      </dgm:prSet>
      <dgm:spPr/>
    </dgm:pt>
    <dgm:pt modelId="{A8378B15-6D91-4928-AA65-24D1B4B1A72B}" type="pres">
      <dgm:prSet presAssocID="{A8C419A7-973E-46CA-85E1-BCC0856011B0}" presName="sibTrans" presStyleCnt="0"/>
      <dgm:spPr/>
    </dgm:pt>
    <dgm:pt modelId="{5612AAC0-FD9E-4435-978B-F24F33E216E7}" type="pres">
      <dgm:prSet presAssocID="{2D4355CA-A9D3-4CBE-B68F-A739351794F3}" presName="compNode" presStyleCnt="0"/>
      <dgm:spPr/>
    </dgm:pt>
    <dgm:pt modelId="{A3F768B1-4280-4334-82AC-E6840F342B3D}" type="pres">
      <dgm:prSet presAssocID="{2D4355CA-A9D3-4CBE-B68F-A739351794F3}" presName="iconBgRect" presStyleLbl="bgShp" presStyleIdx="1" presStyleCnt="2"/>
      <dgm:spPr/>
    </dgm:pt>
    <dgm:pt modelId="{0B2C543E-2BFA-47C3-A21D-4316F23D766D}" type="pres">
      <dgm:prSet presAssocID="{2D4355CA-A9D3-4CBE-B68F-A739351794F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BF81E2D9-0639-46AA-BB86-8D7CAE0FBC93}" type="pres">
      <dgm:prSet presAssocID="{2D4355CA-A9D3-4CBE-B68F-A739351794F3}" presName="spaceRect" presStyleCnt="0"/>
      <dgm:spPr/>
    </dgm:pt>
    <dgm:pt modelId="{9F1BBD71-1D22-4BF6-9341-A929D48F322C}" type="pres">
      <dgm:prSet presAssocID="{2D4355CA-A9D3-4CBE-B68F-A739351794F3}" presName="textRect" presStyleLbl="revTx" presStyleIdx="1" presStyleCnt="2">
        <dgm:presLayoutVars>
          <dgm:chMax val="1"/>
          <dgm:chPref val="1"/>
        </dgm:presLayoutVars>
      </dgm:prSet>
      <dgm:spPr/>
    </dgm:pt>
  </dgm:ptLst>
  <dgm:cxnLst>
    <dgm:cxn modelId="{2E659C5F-7002-4644-A85F-E343258D2D98}" srcId="{7F5D2016-D28D-4364-8591-27796B7CA2A6}" destId="{4D163005-8B8C-4CEE-AC2C-28DFADF43A91}" srcOrd="0" destOrd="0" parTransId="{137E3432-E5E4-4D7E-A104-5F4C3FE9B21C}" sibTransId="{A8C419A7-973E-46CA-85E1-BCC0856011B0}"/>
    <dgm:cxn modelId="{0A12214E-F799-441F-B950-36D2DD63A0A5}" type="presOf" srcId="{2D4355CA-A9D3-4CBE-B68F-A739351794F3}" destId="{9F1BBD71-1D22-4BF6-9341-A929D48F322C}" srcOrd="0" destOrd="0" presId="urn:microsoft.com/office/officeart/2018/5/layout/IconCircleLabelList"/>
    <dgm:cxn modelId="{8CA42F7E-63AD-4029-9DE9-C66525CA2CCE}" type="presOf" srcId="{4D163005-8B8C-4CEE-AC2C-28DFADF43A91}" destId="{A004B6D6-4FE2-4B51-8C34-8F9B3B749300}" srcOrd="0" destOrd="0" presId="urn:microsoft.com/office/officeart/2018/5/layout/IconCircleLabelList"/>
    <dgm:cxn modelId="{43DB40E4-82BC-478B-8121-3EEB5C2C87CB}" srcId="{7F5D2016-D28D-4364-8591-27796B7CA2A6}" destId="{2D4355CA-A9D3-4CBE-B68F-A739351794F3}" srcOrd="1" destOrd="0" parTransId="{D000D579-62D4-4EA9-BA39-082A72DEFE5E}" sibTransId="{90B5DAB6-1D5D-4A0F-85AC-EC98FEF43D8E}"/>
    <dgm:cxn modelId="{D32F39ED-3D2E-445F-96DD-053C2E28BC07}" type="presOf" srcId="{7F5D2016-D28D-4364-8591-27796B7CA2A6}" destId="{50E0E1CC-F04C-4DC3-90BB-1AA71F32402E}" srcOrd="0" destOrd="0" presId="urn:microsoft.com/office/officeart/2018/5/layout/IconCircleLabelList"/>
    <dgm:cxn modelId="{8CB6A8F8-7162-4B52-805A-0DD66CB2C9ED}" type="presParOf" srcId="{50E0E1CC-F04C-4DC3-90BB-1AA71F32402E}" destId="{E20E1234-ABF1-40AE-AB75-D2B83332C705}" srcOrd="0" destOrd="0" presId="urn:microsoft.com/office/officeart/2018/5/layout/IconCircleLabelList"/>
    <dgm:cxn modelId="{C53E3DCB-841B-49DA-AC9F-F95ACB70CCC6}" type="presParOf" srcId="{E20E1234-ABF1-40AE-AB75-D2B83332C705}" destId="{08803BAE-DCFF-4E6B-9996-B1D2B7B742C9}" srcOrd="0" destOrd="0" presId="urn:microsoft.com/office/officeart/2018/5/layout/IconCircleLabelList"/>
    <dgm:cxn modelId="{E45F4D6C-C1DF-4BE6-B23C-74BA21F1C91B}" type="presParOf" srcId="{E20E1234-ABF1-40AE-AB75-D2B83332C705}" destId="{1EC4B6EC-F510-4C30-A0DB-82158F73B693}" srcOrd="1" destOrd="0" presId="urn:microsoft.com/office/officeart/2018/5/layout/IconCircleLabelList"/>
    <dgm:cxn modelId="{4D1F5AE9-4256-436E-ABC6-F6E7DCA7E421}" type="presParOf" srcId="{E20E1234-ABF1-40AE-AB75-D2B83332C705}" destId="{BE3FF9D1-981C-4331-A408-CB8D4EFCC2A5}" srcOrd="2" destOrd="0" presId="urn:microsoft.com/office/officeart/2018/5/layout/IconCircleLabelList"/>
    <dgm:cxn modelId="{5D33120E-6C07-4CF7-8FE4-3C463D3D04FD}" type="presParOf" srcId="{E20E1234-ABF1-40AE-AB75-D2B83332C705}" destId="{A004B6D6-4FE2-4B51-8C34-8F9B3B749300}" srcOrd="3" destOrd="0" presId="urn:microsoft.com/office/officeart/2018/5/layout/IconCircleLabelList"/>
    <dgm:cxn modelId="{B7E7121F-2274-424C-AABC-257D450889C7}" type="presParOf" srcId="{50E0E1CC-F04C-4DC3-90BB-1AA71F32402E}" destId="{A8378B15-6D91-4928-AA65-24D1B4B1A72B}" srcOrd="1" destOrd="0" presId="urn:microsoft.com/office/officeart/2018/5/layout/IconCircleLabelList"/>
    <dgm:cxn modelId="{6A305DCF-6B8B-494E-A40D-E4691C848B9B}" type="presParOf" srcId="{50E0E1CC-F04C-4DC3-90BB-1AA71F32402E}" destId="{5612AAC0-FD9E-4435-978B-F24F33E216E7}" srcOrd="2" destOrd="0" presId="urn:microsoft.com/office/officeart/2018/5/layout/IconCircleLabelList"/>
    <dgm:cxn modelId="{A66F53F7-CC39-4025-872B-CBCF4D736C23}" type="presParOf" srcId="{5612AAC0-FD9E-4435-978B-F24F33E216E7}" destId="{A3F768B1-4280-4334-82AC-E6840F342B3D}" srcOrd="0" destOrd="0" presId="urn:microsoft.com/office/officeart/2018/5/layout/IconCircleLabelList"/>
    <dgm:cxn modelId="{8FC90C16-8EA2-4C5F-A6F2-CC96C3BD42A1}" type="presParOf" srcId="{5612AAC0-FD9E-4435-978B-F24F33E216E7}" destId="{0B2C543E-2BFA-47C3-A21D-4316F23D766D}" srcOrd="1" destOrd="0" presId="urn:microsoft.com/office/officeart/2018/5/layout/IconCircleLabelList"/>
    <dgm:cxn modelId="{8F64914D-F453-4367-9430-E5684212B052}" type="presParOf" srcId="{5612AAC0-FD9E-4435-978B-F24F33E216E7}" destId="{BF81E2D9-0639-46AA-BB86-8D7CAE0FBC93}" srcOrd="2" destOrd="0" presId="urn:microsoft.com/office/officeart/2018/5/layout/IconCircleLabelList"/>
    <dgm:cxn modelId="{0E7CAF31-6D6D-4784-B77D-1921F1A9E5C4}" type="presParOf" srcId="{5612AAC0-FD9E-4435-978B-F24F33E216E7}" destId="{9F1BBD71-1D22-4BF6-9341-A929D48F322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AC6041-FBBC-4935-BEA0-C34B89ECF11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7344410-BAD3-4F77-9EA1-9BD3D872E997}">
      <dgm:prSet/>
      <dgm:spPr/>
      <dgm:t>
        <a:bodyPr/>
        <a:lstStyle/>
        <a:p>
          <a:r>
            <a:rPr lang="en-GB" dirty="0"/>
            <a:t>Supervision and supervised practice is of utmost importance to the trainee youth worker and is of equal importance to the young people with whom you are involved with.</a:t>
          </a:r>
          <a:endParaRPr lang="en-US" dirty="0"/>
        </a:p>
      </dgm:t>
    </dgm:pt>
    <dgm:pt modelId="{223E63EB-88A7-4235-8A9F-39119323827F}" type="parTrans" cxnId="{9F61CF2F-E9E0-4147-8FE1-B936A7994293}">
      <dgm:prSet/>
      <dgm:spPr/>
      <dgm:t>
        <a:bodyPr/>
        <a:lstStyle/>
        <a:p>
          <a:endParaRPr lang="en-US"/>
        </a:p>
      </dgm:t>
    </dgm:pt>
    <dgm:pt modelId="{FAA38170-39A9-4C06-9123-0DB26267BCA6}" type="sibTrans" cxnId="{9F61CF2F-E9E0-4147-8FE1-B936A7994293}">
      <dgm:prSet/>
      <dgm:spPr/>
      <dgm:t>
        <a:bodyPr/>
        <a:lstStyle/>
        <a:p>
          <a:endParaRPr lang="en-US"/>
        </a:p>
      </dgm:t>
    </dgm:pt>
    <dgm:pt modelId="{8FF9B533-316D-4D18-BC6E-6313CFF6ADC7}">
      <dgm:prSet/>
      <dgm:spPr/>
      <dgm:t>
        <a:bodyPr/>
        <a:lstStyle/>
        <a:p>
          <a:r>
            <a:rPr lang="en-GB" dirty="0"/>
            <a:t>The British Association for Counselling have created some ground rules for supervision. In their first document on supervision (1987) they also include an awareness of supervision being not only for the supervisee, but also for the benefit of the client.</a:t>
          </a:r>
          <a:endParaRPr lang="en-US" dirty="0"/>
        </a:p>
      </dgm:t>
    </dgm:pt>
    <dgm:pt modelId="{65BA837D-D0C9-4326-9A2A-9218F345156F}" type="parTrans" cxnId="{701B170E-C8B8-4ECA-A9BC-65AEA2F78844}">
      <dgm:prSet/>
      <dgm:spPr/>
      <dgm:t>
        <a:bodyPr/>
        <a:lstStyle/>
        <a:p>
          <a:endParaRPr lang="en-US"/>
        </a:p>
      </dgm:t>
    </dgm:pt>
    <dgm:pt modelId="{E239DDEB-13D1-4B56-8E8D-B80F5896B3C7}" type="sibTrans" cxnId="{701B170E-C8B8-4ECA-A9BC-65AEA2F78844}">
      <dgm:prSet/>
      <dgm:spPr/>
      <dgm:t>
        <a:bodyPr/>
        <a:lstStyle/>
        <a:p>
          <a:endParaRPr lang="en-US"/>
        </a:p>
      </dgm:t>
    </dgm:pt>
    <dgm:pt modelId="{B6385388-6E1B-40F6-AA0F-CE84C55F52B6}">
      <dgm:prSet/>
      <dgm:spPr/>
      <dgm:t>
        <a:bodyPr/>
        <a:lstStyle/>
        <a:p>
          <a:r>
            <a:rPr lang="en-GB"/>
            <a:t>They state that the ‘primary purpose of supervision  is to protect the best interests of the client’ (p. 2).</a:t>
          </a:r>
          <a:endParaRPr lang="en-US"/>
        </a:p>
      </dgm:t>
    </dgm:pt>
    <dgm:pt modelId="{77638C66-A848-49FA-B3A0-352ED8A3F43E}" type="parTrans" cxnId="{E02F1355-0254-4D10-9AA1-C16228A315BF}">
      <dgm:prSet/>
      <dgm:spPr/>
      <dgm:t>
        <a:bodyPr/>
        <a:lstStyle/>
        <a:p>
          <a:endParaRPr lang="en-US"/>
        </a:p>
      </dgm:t>
    </dgm:pt>
    <dgm:pt modelId="{08891998-EE4D-448A-BB98-3F548F989DCB}" type="sibTrans" cxnId="{E02F1355-0254-4D10-9AA1-C16228A315BF}">
      <dgm:prSet/>
      <dgm:spPr/>
      <dgm:t>
        <a:bodyPr/>
        <a:lstStyle/>
        <a:p>
          <a:endParaRPr lang="en-US"/>
        </a:p>
      </dgm:t>
    </dgm:pt>
    <dgm:pt modelId="{E6CB8D17-CBDD-45AA-BC24-E3B4A7FB2D01}" type="pres">
      <dgm:prSet presAssocID="{88AC6041-FBBC-4935-BEA0-C34B89ECF11C}" presName="vert0" presStyleCnt="0">
        <dgm:presLayoutVars>
          <dgm:dir/>
          <dgm:animOne val="branch"/>
          <dgm:animLvl val="lvl"/>
        </dgm:presLayoutVars>
      </dgm:prSet>
      <dgm:spPr/>
    </dgm:pt>
    <dgm:pt modelId="{583E23D9-E8E1-4CBA-B488-9FB9E2EEAC95}" type="pres">
      <dgm:prSet presAssocID="{F7344410-BAD3-4F77-9EA1-9BD3D872E997}" presName="thickLine" presStyleLbl="alignNode1" presStyleIdx="0" presStyleCnt="3"/>
      <dgm:spPr/>
    </dgm:pt>
    <dgm:pt modelId="{E7A4F89B-59DF-47BD-AF9A-22408FC6D92F}" type="pres">
      <dgm:prSet presAssocID="{F7344410-BAD3-4F77-9EA1-9BD3D872E997}" presName="horz1" presStyleCnt="0"/>
      <dgm:spPr/>
    </dgm:pt>
    <dgm:pt modelId="{9E397E38-4C6B-4DB7-9560-C4FD6B3A4076}" type="pres">
      <dgm:prSet presAssocID="{F7344410-BAD3-4F77-9EA1-9BD3D872E997}" presName="tx1" presStyleLbl="revTx" presStyleIdx="0" presStyleCnt="3"/>
      <dgm:spPr/>
    </dgm:pt>
    <dgm:pt modelId="{498C673B-2218-41D1-B938-AB1F4D448F62}" type="pres">
      <dgm:prSet presAssocID="{F7344410-BAD3-4F77-9EA1-9BD3D872E997}" presName="vert1" presStyleCnt="0"/>
      <dgm:spPr/>
    </dgm:pt>
    <dgm:pt modelId="{DC687CEB-FB8A-443A-95A4-F38AD268883B}" type="pres">
      <dgm:prSet presAssocID="{8FF9B533-316D-4D18-BC6E-6313CFF6ADC7}" presName="thickLine" presStyleLbl="alignNode1" presStyleIdx="1" presStyleCnt="3"/>
      <dgm:spPr/>
    </dgm:pt>
    <dgm:pt modelId="{EFDA1826-230B-4AA7-BA5E-3CC63D2A5A5E}" type="pres">
      <dgm:prSet presAssocID="{8FF9B533-316D-4D18-BC6E-6313CFF6ADC7}" presName="horz1" presStyleCnt="0"/>
      <dgm:spPr/>
    </dgm:pt>
    <dgm:pt modelId="{363C2EF3-A7A7-4F90-9B7F-1C06026A7421}" type="pres">
      <dgm:prSet presAssocID="{8FF9B533-316D-4D18-BC6E-6313CFF6ADC7}" presName="tx1" presStyleLbl="revTx" presStyleIdx="1" presStyleCnt="3"/>
      <dgm:spPr/>
    </dgm:pt>
    <dgm:pt modelId="{C1338805-AF2D-4E0E-9809-3A06F6F24F75}" type="pres">
      <dgm:prSet presAssocID="{8FF9B533-316D-4D18-BC6E-6313CFF6ADC7}" presName="vert1" presStyleCnt="0"/>
      <dgm:spPr/>
    </dgm:pt>
    <dgm:pt modelId="{34CB38F5-4602-4893-B75C-B055A765D134}" type="pres">
      <dgm:prSet presAssocID="{B6385388-6E1B-40F6-AA0F-CE84C55F52B6}" presName="thickLine" presStyleLbl="alignNode1" presStyleIdx="2" presStyleCnt="3"/>
      <dgm:spPr/>
    </dgm:pt>
    <dgm:pt modelId="{FCAFAA03-72F5-4AA6-BA80-F81E03516E25}" type="pres">
      <dgm:prSet presAssocID="{B6385388-6E1B-40F6-AA0F-CE84C55F52B6}" presName="horz1" presStyleCnt="0"/>
      <dgm:spPr/>
    </dgm:pt>
    <dgm:pt modelId="{FEE666CB-D2F2-457E-9371-0F36A3E4799A}" type="pres">
      <dgm:prSet presAssocID="{B6385388-6E1B-40F6-AA0F-CE84C55F52B6}" presName="tx1" presStyleLbl="revTx" presStyleIdx="2" presStyleCnt="3"/>
      <dgm:spPr/>
    </dgm:pt>
    <dgm:pt modelId="{EF7D0A0B-A3EF-4402-A478-1C9D40713B60}" type="pres">
      <dgm:prSet presAssocID="{B6385388-6E1B-40F6-AA0F-CE84C55F52B6}" presName="vert1" presStyleCnt="0"/>
      <dgm:spPr/>
    </dgm:pt>
  </dgm:ptLst>
  <dgm:cxnLst>
    <dgm:cxn modelId="{701B170E-C8B8-4ECA-A9BC-65AEA2F78844}" srcId="{88AC6041-FBBC-4935-BEA0-C34B89ECF11C}" destId="{8FF9B533-316D-4D18-BC6E-6313CFF6ADC7}" srcOrd="1" destOrd="0" parTransId="{65BA837D-D0C9-4326-9A2A-9218F345156F}" sibTransId="{E239DDEB-13D1-4B56-8E8D-B80F5896B3C7}"/>
    <dgm:cxn modelId="{F4D83315-F11E-42DA-AC63-45CE19A02E4E}" type="presOf" srcId="{F7344410-BAD3-4F77-9EA1-9BD3D872E997}" destId="{9E397E38-4C6B-4DB7-9560-C4FD6B3A4076}" srcOrd="0" destOrd="0" presId="urn:microsoft.com/office/officeart/2008/layout/LinedList"/>
    <dgm:cxn modelId="{9F61CF2F-E9E0-4147-8FE1-B936A7994293}" srcId="{88AC6041-FBBC-4935-BEA0-C34B89ECF11C}" destId="{F7344410-BAD3-4F77-9EA1-9BD3D872E997}" srcOrd="0" destOrd="0" parTransId="{223E63EB-88A7-4235-8A9F-39119323827F}" sibTransId="{FAA38170-39A9-4C06-9123-0DB26267BCA6}"/>
    <dgm:cxn modelId="{BC5F374E-2FB1-44B8-B931-AE76B6A06840}" type="presOf" srcId="{B6385388-6E1B-40F6-AA0F-CE84C55F52B6}" destId="{FEE666CB-D2F2-457E-9371-0F36A3E4799A}" srcOrd="0" destOrd="0" presId="urn:microsoft.com/office/officeart/2008/layout/LinedList"/>
    <dgm:cxn modelId="{E02F1355-0254-4D10-9AA1-C16228A315BF}" srcId="{88AC6041-FBBC-4935-BEA0-C34B89ECF11C}" destId="{B6385388-6E1B-40F6-AA0F-CE84C55F52B6}" srcOrd="2" destOrd="0" parTransId="{77638C66-A848-49FA-B3A0-352ED8A3F43E}" sibTransId="{08891998-EE4D-448A-BB98-3F548F989DCB}"/>
    <dgm:cxn modelId="{C765D380-3739-43E3-A9DD-7C460129659D}" type="presOf" srcId="{8FF9B533-316D-4D18-BC6E-6313CFF6ADC7}" destId="{363C2EF3-A7A7-4F90-9B7F-1C06026A7421}" srcOrd="0" destOrd="0" presId="urn:microsoft.com/office/officeart/2008/layout/LinedList"/>
    <dgm:cxn modelId="{AECF2595-7D2D-495C-8039-FD175A5AB8C7}" type="presOf" srcId="{88AC6041-FBBC-4935-BEA0-C34B89ECF11C}" destId="{E6CB8D17-CBDD-45AA-BC24-E3B4A7FB2D01}" srcOrd="0" destOrd="0" presId="urn:microsoft.com/office/officeart/2008/layout/LinedList"/>
    <dgm:cxn modelId="{BF4639DD-034F-4738-8C52-39319CA6BFA6}" type="presParOf" srcId="{E6CB8D17-CBDD-45AA-BC24-E3B4A7FB2D01}" destId="{583E23D9-E8E1-4CBA-B488-9FB9E2EEAC95}" srcOrd="0" destOrd="0" presId="urn:microsoft.com/office/officeart/2008/layout/LinedList"/>
    <dgm:cxn modelId="{2AA495B5-99AA-437C-AD45-194ED4614411}" type="presParOf" srcId="{E6CB8D17-CBDD-45AA-BC24-E3B4A7FB2D01}" destId="{E7A4F89B-59DF-47BD-AF9A-22408FC6D92F}" srcOrd="1" destOrd="0" presId="urn:microsoft.com/office/officeart/2008/layout/LinedList"/>
    <dgm:cxn modelId="{A1E80FEE-A76B-4EA2-9EA5-3FDA1020D5CD}" type="presParOf" srcId="{E7A4F89B-59DF-47BD-AF9A-22408FC6D92F}" destId="{9E397E38-4C6B-4DB7-9560-C4FD6B3A4076}" srcOrd="0" destOrd="0" presId="urn:microsoft.com/office/officeart/2008/layout/LinedList"/>
    <dgm:cxn modelId="{3AABA363-C96D-4B3C-A10C-0B9FC54BB738}" type="presParOf" srcId="{E7A4F89B-59DF-47BD-AF9A-22408FC6D92F}" destId="{498C673B-2218-41D1-B938-AB1F4D448F62}" srcOrd="1" destOrd="0" presId="urn:microsoft.com/office/officeart/2008/layout/LinedList"/>
    <dgm:cxn modelId="{6806D1BF-78E3-4A56-8522-3FBBD0FC2288}" type="presParOf" srcId="{E6CB8D17-CBDD-45AA-BC24-E3B4A7FB2D01}" destId="{DC687CEB-FB8A-443A-95A4-F38AD268883B}" srcOrd="2" destOrd="0" presId="urn:microsoft.com/office/officeart/2008/layout/LinedList"/>
    <dgm:cxn modelId="{F31010D5-5834-4DAB-A709-D5DADCCD4A29}" type="presParOf" srcId="{E6CB8D17-CBDD-45AA-BC24-E3B4A7FB2D01}" destId="{EFDA1826-230B-4AA7-BA5E-3CC63D2A5A5E}" srcOrd="3" destOrd="0" presId="urn:microsoft.com/office/officeart/2008/layout/LinedList"/>
    <dgm:cxn modelId="{9276068D-D91E-4CFA-A68A-123E3CC83F53}" type="presParOf" srcId="{EFDA1826-230B-4AA7-BA5E-3CC63D2A5A5E}" destId="{363C2EF3-A7A7-4F90-9B7F-1C06026A7421}" srcOrd="0" destOrd="0" presId="urn:microsoft.com/office/officeart/2008/layout/LinedList"/>
    <dgm:cxn modelId="{BCB60A54-DDED-4C99-BAEB-48C6EB6E1BFF}" type="presParOf" srcId="{EFDA1826-230B-4AA7-BA5E-3CC63D2A5A5E}" destId="{C1338805-AF2D-4E0E-9809-3A06F6F24F75}" srcOrd="1" destOrd="0" presId="urn:microsoft.com/office/officeart/2008/layout/LinedList"/>
    <dgm:cxn modelId="{924E7F25-0DBA-4949-9889-14F94BE65976}" type="presParOf" srcId="{E6CB8D17-CBDD-45AA-BC24-E3B4A7FB2D01}" destId="{34CB38F5-4602-4893-B75C-B055A765D134}" srcOrd="4" destOrd="0" presId="urn:microsoft.com/office/officeart/2008/layout/LinedList"/>
    <dgm:cxn modelId="{4F157913-1574-42A4-A52E-03DB0080E69A}" type="presParOf" srcId="{E6CB8D17-CBDD-45AA-BC24-E3B4A7FB2D01}" destId="{FCAFAA03-72F5-4AA6-BA80-F81E03516E25}" srcOrd="5" destOrd="0" presId="urn:microsoft.com/office/officeart/2008/layout/LinedList"/>
    <dgm:cxn modelId="{3BF6F0C1-61AC-48FE-B0A5-078A2D75179D}" type="presParOf" srcId="{FCAFAA03-72F5-4AA6-BA80-F81E03516E25}" destId="{FEE666CB-D2F2-457E-9371-0F36A3E4799A}" srcOrd="0" destOrd="0" presId="urn:microsoft.com/office/officeart/2008/layout/LinedList"/>
    <dgm:cxn modelId="{CE0B9CC3-CEE4-4C3E-8FFF-97E8C0AACB83}" type="presParOf" srcId="{FCAFAA03-72F5-4AA6-BA80-F81E03516E25}" destId="{EF7D0A0B-A3EF-4402-A478-1C9D40713B6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C1EB31-4EAB-41AF-B252-73FC0522B02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77F1BE8-4051-4603-A314-663735B33FD1}">
      <dgm:prSet/>
      <dgm:spPr/>
      <dgm:t>
        <a:bodyPr/>
        <a:lstStyle/>
        <a:p>
          <a:pPr>
            <a:lnSpc>
              <a:spcPct val="100000"/>
            </a:lnSpc>
          </a:pPr>
          <a:r>
            <a:rPr lang="en-GB"/>
            <a:t>According to (Woods 2001: 250) the history of supervision has a long history and is as old as social work itself. </a:t>
          </a:r>
          <a:endParaRPr lang="en-US"/>
        </a:p>
      </dgm:t>
    </dgm:pt>
    <dgm:pt modelId="{AF0B556E-2944-4DE0-B77D-66F66D70DD0F}" type="parTrans" cxnId="{BEC685D0-C902-4EE5-A9A6-72992D9C1BD5}">
      <dgm:prSet/>
      <dgm:spPr/>
      <dgm:t>
        <a:bodyPr/>
        <a:lstStyle/>
        <a:p>
          <a:endParaRPr lang="en-US"/>
        </a:p>
      </dgm:t>
    </dgm:pt>
    <dgm:pt modelId="{F37BB310-8CD0-4943-9B8B-B8E86F1E9120}" type="sibTrans" cxnId="{BEC685D0-C902-4EE5-A9A6-72992D9C1BD5}">
      <dgm:prSet/>
      <dgm:spPr/>
      <dgm:t>
        <a:bodyPr/>
        <a:lstStyle/>
        <a:p>
          <a:endParaRPr lang="en-US"/>
        </a:p>
      </dgm:t>
    </dgm:pt>
    <dgm:pt modelId="{EC8DBA47-27DD-468F-92C2-11F890996DB8}">
      <dgm:prSet/>
      <dgm:spPr/>
      <dgm:t>
        <a:bodyPr/>
        <a:lstStyle/>
        <a:p>
          <a:pPr>
            <a:lnSpc>
              <a:spcPct val="100000"/>
            </a:lnSpc>
          </a:pPr>
          <a:r>
            <a:rPr lang="en-GB"/>
            <a:t>She believes that we all need to talk to other people about our experiences at some time or other about things that confuse or concern us, and we welcome possibly a different outlook on the situation or the giving of support.</a:t>
          </a:r>
          <a:endParaRPr lang="en-US"/>
        </a:p>
      </dgm:t>
    </dgm:pt>
    <dgm:pt modelId="{16DB871A-78A0-4619-960E-E909362E7033}" type="parTrans" cxnId="{16285EA1-AE72-4271-AA09-038122ABF57E}">
      <dgm:prSet/>
      <dgm:spPr/>
      <dgm:t>
        <a:bodyPr/>
        <a:lstStyle/>
        <a:p>
          <a:endParaRPr lang="en-US"/>
        </a:p>
      </dgm:t>
    </dgm:pt>
    <dgm:pt modelId="{E4EE6E83-7478-40B6-A327-296DBA68268E}" type="sibTrans" cxnId="{16285EA1-AE72-4271-AA09-038122ABF57E}">
      <dgm:prSet/>
      <dgm:spPr/>
      <dgm:t>
        <a:bodyPr/>
        <a:lstStyle/>
        <a:p>
          <a:endParaRPr lang="en-US"/>
        </a:p>
      </dgm:t>
    </dgm:pt>
    <dgm:pt modelId="{8B47352F-2155-4E86-8652-3050FE37CF13}">
      <dgm:prSet/>
      <dgm:spPr/>
      <dgm:t>
        <a:bodyPr/>
        <a:lstStyle/>
        <a:p>
          <a:pPr>
            <a:lnSpc>
              <a:spcPct val="100000"/>
            </a:lnSpc>
          </a:pPr>
          <a:r>
            <a:rPr lang="en-GB" dirty="0"/>
            <a:t>These concerns and problems cannot be solved by the simple application of technical solutions and it is from this premise that </a:t>
          </a:r>
          <a:r>
            <a:rPr lang="en-GB" b="1" dirty="0"/>
            <a:t>reflective practice </a:t>
          </a:r>
          <a:r>
            <a:rPr lang="en-GB" dirty="0"/>
            <a:t>begins. </a:t>
          </a:r>
          <a:endParaRPr lang="en-US" dirty="0"/>
        </a:p>
      </dgm:t>
    </dgm:pt>
    <dgm:pt modelId="{F5B65D71-1649-4FE6-8875-81AFEB70A750}" type="parTrans" cxnId="{FE86B5CA-7C47-4B81-AFDD-83A46300C2AD}">
      <dgm:prSet/>
      <dgm:spPr/>
      <dgm:t>
        <a:bodyPr/>
        <a:lstStyle/>
        <a:p>
          <a:endParaRPr lang="en-US"/>
        </a:p>
      </dgm:t>
    </dgm:pt>
    <dgm:pt modelId="{3B971627-E14F-4FEE-8050-D1A123FF9E7D}" type="sibTrans" cxnId="{FE86B5CA-7C47-4B81-AFDD-83A46300C2AD}">
      <dgm:prSet/>
      <dgm:spPr/>
      <dgm:t>
        <a:bodyPr/>
        <a:lstStyle/>
        <a:p>
          <a:endParaRPr lang="en-US"/>
        </a:p>
      </dgm:t>
    </dgm:pt>
    <dgm:pt modelId="{0DCA949C-3F4E-49C2-862E-1722F1B6A2BA}" type="pres">
      <dgm:prSet presAssocID="{F7C1EB31-4EAB-41AF-B252-73FC0522B024}" presName="root" presStyleCnt="0">
        <dgm:presLayoutVars>
          <dgm:dir/>
          <dgm:resizeHandles val="exact"/>
        </dgm:presLayoutVars>
      </dgm:prSet>
      <dgm:spPr/>
    </dgm:pt>
    <dgm:pt modelId="{27D044ED-FA9B-4450-B2EB-2F8E46AA01A3}" type="pres">
      <dgm:prSet presAssocID="{F77F1BE8-4051-4603-A314-663735B33FD1}" presName="compNode" presStyleCnt="0"/>
      <dgm:spPr/>
    </dgm:pt>
    <dgm:pt modelId="{ADFE218B-A490-494C-8BE6-21C19E5D6747}" type="pres">
      <dgm:prSet presAssocID="{F77F1BE8-4051-4603-A314-663735B33FD1}" presName="bgRect" presStyleLbl="bgShp" presStyleIdx="0" presStyleCnt="3"/>
      <dgm:spPr/>
    </dgm:pt>
    <dgm:pt modelId="{C8C6024E-7784-44AA-A624-ACA2D51576CE}" type="pres">
      <dgm:prSet presAssocID="{F77F1BE8-4051-4603-A314-663735B33FD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est scene"/>
        </a:ext>
      </dgm:extLst>
    </dgm:pt>
    <dgm:pt modelId="{1D07FD1B-3A78-464C-9EC3-968969DF6477}" type="pres">
      <dgm:prSet presAssocID="{F77F1BE8-4051-4603-A314-663735B33FD1}" presName="spaceRect" presStyleCnt="0"/>
      <dgm:spPr/>
    </dgm:pt>
    <dgm:pt modelId="{A85DE6FD-A5D5-4C63-966C-967CB79FD9D9}" type="pres">
      <dgm:prSet presAssocID="{F77F1BE8-4051-4603-A314-663735B33FD1}" presName="parTx" presStyleLbl="revTx" presStyleIdx="0" presStyleCnt="3">
        <dgm:presLayoutVars>
          <dgm:chMax val="0"/>
          <dgm:chPref val="0"/>
        </dgm:presLayoutVars>
      </dgm:prSet>
      <dgm:spPr/>
    </dgm:pt>
    <dgm:pt modelId="{11A9D9CE-C980-4E0A-946D-92B5335BB5AB}" type="pres">
      <dgm:prSet presAssocID="{F37BB310-8CD0-4943-9B8B-B8E86F1E9120}" presName="sibTrans" presStyleCnt="0"/>
      <dgm:spPr/>
    </dgm:pt>
    <dgm:pt modelId="{3D694297-1B7C-47CE-9E1D-E90CFA8C8837}" type="pres">
      <dgm:prSet presAssocID="{EC8DBA47-27DD-468F-92C2-11F890996DB8}" presName="compNode" presStyleCnt="0"/>
      <dgm:spPr/>
    </dgm:pt>
    <dgm:pt modelId="{A597C59E-5A8D-4969-A2FB-A1BF8F81897B}" type="pres">
      <dgm:prSet presAssocID="{EC8DBA47-27DD-468F-92C2-11F890996DB8}" presName="bgRect" presStyleLbl="bgShp" presStyleIdx="1" presStyleCnt="3"/>
      <dgm:spPr/>
    </dgm:pt>
    <dgm:pt modelId="{DF9CCE4C-62FD-4796-A864-2C83A82A2129}" type="pres">
      <dgm:prSet presAssocID="{EC8DBA47-27DD-468F-92C2-11F890996D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Person"/>
        </a:ext>
      </dgm:extLst>
    </dgm:pt>
    <dgm:pt modelId="{D6C38145-6A99-445F-8C5B-7F167C92A307}" type="pres">
      <dgm:prSet presAssocID="{EC8DBA47-27DD-468F-92C2-11F890996DB8}" presName="spaceRect" presStyleCnt="0"/>
      <dgm:spPr/>
    </dgm:pt>
    <dgm:pt modelId="{B0D01EA7-8328-4478-9535-CE942E0A8A20}" type="pres">
      <dgm:prSet presAssocID="{EC8DBA47-27DD-468F-92C2-11F890996DB8}" presName="parTx" presStyleLbl="revTx" presStyleIdx="1" presStyleCnt="3">
        <dgm:presLayoutVars>
          <dgm:chMax val="0"/>
          <dgm:chPref val="0"/>
        </dgm:presLayoutVars>
      </dgm:prSet>
      <dgm:spPr/>
    </dgm:pt>
    <dgm:pt modelId="{FCDAC448-2056-4AA2-A9E2-F1A8C259CBF3}" type="pres">
      <dgm:prSet presAssocID="{E4EE6E83-7478-40B6-A327-296DBA68268E}" presName="sibTrans" presStyleCnt="0"/>
      <dgm:spPr/>
    </dgm:pt>
    <dgm:pt modelId="{AC947A5D-C919-424A-948F-CB1F14A1D41B}" type="pres">
      <dgm:prSet presAssocID="{8B47352F-2155-4E86-8652-3050FE37CF13}" presName="compNode" presStyleCnt="0"/>
      <dgm:spPr/>
    </dgm:pt>
    <dgm:pt modelId="{27860F8A-C1A9-4F32-943F-5E10BADC8F7C}" type="pres">
      <dgm:prSet presAssocID="{8B47352F-2155-4E86-8652-3050FE37CF13}" presName="bgRect" presStyleLbl="bgShp" presStyleIdx="2" presStyleCnt="3"/>
      <dgm:spPr/>
    </dgm:pt>
    <dgm:pt modelId="{EE3C1494-12A9-439E-9996-44F898A3277D}" type="pres">
      <dgm:prSet presAssocID="{8B47352F-2155-4E86-8652-3050FE37CF1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 Bulb and Gear"/>
        </a:ext>
      </dgm:extLst>
    </dgm:pt>
    <dgm:pt modelId="{9D401753-5EC7-4FB3-AA43-E07848A6303D}" type="pres">
      <dgm:prSet presAssocID="{8B47352F-2155-4E86-8652-3050FE37CF13}" presName="spaceRect" presStyleCnt="0"/>
      <dgm:spPr/>
    </dgm:pt>
    <dgm:pt modelId="{EB507A31-4C67-4E29-978E-7F32CC80BC11}" type="pres">
      <dgm:prSet presAssocID="{8B47352F-2155-4E86-8652-3050FE37CF13}" presName="parTx" presStyleLbl="revTx" presStyleIdx="2" presStyleCnt="3">
        <dgm:presLayoutVars>
          <dgm:chMax val="0"/>
          <dgm:chPref val="0"/>
        </dgm:presLayoutVars>
      </dgm:prSet>
      <dgm:spPr/>
    </dgm:pt>
  </dgm:ptLst>
  <dgm:cxnLst>
    <dgm:cxn modelId="{2725C53C-A332-4F10-9E52-B1C06D1EB578}" type="presOf" srcId="{EC8DBA47-27DD-468F-92C2-11F890996DB8}" destId="{B0D01EA7-8328-4478-9535-CE942E0A8A20}" srcOrd="0" destOrd="0" presId="urn:microsoft.com/office/officeart/2018/2/layout/IconVerticalSolidList"/>
    <dgm:cxn modelId="{16285EA1-AE72-4271-AA09-038122ABF57E}" srcId="{F7C1EB31-4EAB-41AF-B252-73FC0522B024}" destId="{EC8DBA47-27DD-468F-92C2-11F890996DB8}" srcOrd="1" destOrd="0" parTransId="{16DB871A-78A0-4619-960E-E909362E7033}" sibTransId="{E4EE6E83-7478-40B6-A327-296DBA68268E}"/>
    <dgm:cxn modelId="{C712EFAF-4991-4FD8-B0C1-600C2449FC88}" type="presOf" srcId="{F77F1BE8-4051-4603-A314-663735B33FD1}" destId="{A85DE6FD-A5D5-4C63-966C-967CB79FD9D9}" srcOrd="0" destOrd="0" presId="urn:microsoft.com/office/officeart/2018/2/layout/IconVerticalSolidList"/>
    <dgm:cxn modelId="{D4BB33C3-7BB1-45DC-B90A-2C176EDBEC83}" type="presOf" srcId="{F7C1EB31-4EAB-41AF-B252-73FC0522B024}" destId="{0DCA949C-3F4E-49C2-862E-1722F1B6A2BA}" srcOrd="0" destOrd="0" presId="urn:microsoft.com/office/officeart/2018/2/layout/IconVerticalSolidList"/>
    <dgm:cxn modelId="{033D44C7-28C9-4CF8-93C6-2BFD4FD4326F}" type="presOf" srcId="{8B47352F-2155-4E86-8652-3050FE37CF13}" destId="{EB507A31-4C67-4E29-978E-7F32CC80BC11}" srcOrd="0" destOrd="0" presId="urn:microsoft.com/office/officeart/2018/2/layout/IconVerticalSolidList"/>
    <dgm:cxn modelId="{FE86B5CA-7C47-4B81-AFDD-83A46300C2AD}" srcId="{F7C1EB31-4EAB-41AF-B252-73FC0522B024}" destId="{8B47352F-2155-4E86-8652-3050FE37CF13}" srcOrd="2" destOrd="0" parTransId="{F5B65D71-1649-4FE6-8875-81AFEB70A750}" sibTransId="{3B971627-E14F-4FEE-8050-D1A123FF9E7D}"/>
    <dgm:cxn modelId="{BEC685D0-C902-4EE5-A9A6-72992D9C1BD5}" srcId="{F7C1EB31-4EAB-41AF-B252-73FC0522B024}" destId="{F77F1BE8-4051-4603-A314-663735B33FD1}" srcOrd="0" destOrd="0" parTransId="{AF0B556E-2944-4DE0-B77D-66F66D70DD0F}" sibTransId="{F37BB310-8CD0-4943-9B8B-B8E86F1E9120}"/>
    <dgm:cxn modelId="{888B07C7-3036-45FB-8FEF-0FBCDEE35B5A}" type="presParOf" srcId="{0DCA949C-3F4E-49C2-862E-1722F1B6A2BA}" destId="{27D044ED-FA9B-4450-B2EB-2F8E46AA01A3}" srcOrd="0" destOrd="0" presId="urn:microsoft.com/office/officeart/2018/2/layout/IconVerticalSolidList"/>
    <dgm:cxn modelId="{8EB8E2E9-38C4-40DE-9BEA-2A362FDA48DD}" type="presParOf" srcId="{27D044ED-FA9B-4450-B2EB-2F8E46AA01A3}" destId="{ADFE218B-A490-494C-8BE6-21C19E5D6747}" srcOrd="0" destOrd="0" presId="urn:microsoft.com/office/officeart/2018/2/layout/IconVerticalSolidList"/>
    <dgm:cxn modelId="{C7358512-4729-41E7-964E-F969BA18E81B}" type="presParOf" srcId="{27D044ED-FA9B-4450-B2EB-2F8E46AA01A3}" destId="{C8C6024E-7784-44AA-A624-ACA2D51576CE}" srcOrd="1" destOrd="0" presId="urn:microsoft.com/office/officeart/2018/2/layout/IconVerticalSolidList"/>
    <dgm:cxn modelId="{F84F778B-3746-4A6F-A32B-2170146B2841}" type="presParOf" srcId="{27D044ED-FA9B-4450-B2EB-2F8E46AA01A3}" destId="{1D07FD1B-3A78-464C-9EC3-968969DF6477}" srcOrd="2" destOrd="0" presId="urn:microsoft.com/office/officeart/2018/2/layout/IconVerticalSolidList"/>
    <dgm:cxn modelId="{E9F97CF6-FA4B-4C7E-8C81-B1CD65593F02}" type="presParOf" srcId="{27D044ED-FA9B-4450-B2EB-2F8E46AA01A3}" destId="{A85DE6FD-A5D5-4C63-966C-967CB79FD9D9}" srcOrd="3" destOrd="0" presId="urn:microsoft.com/office/officeart/2018/2/layout/IconVerticalSolidList"/>
    <dgm:cxn modelId="{ADD5BB6D-0565-4276-987C-50383983E3BE}" type="presParOf" srcId="{0DCA949C-3F4E-49C2-862E-1722F1B6A2BA}" destId="{11A9D9CE-C980-4E0A-946D-92B5335BB5AB}" srcOrd="1" destOrd="0" presId="urn:microsoft.com/office/officeart/2018/2/layout/IconVerticalSolidList"/>
    <dgm:cxn modelId="{99DB4612-51B9-415C-9621-37F18D8407BB}" type="presParOf" srcId="{0DCA949C-3F4E-49C2-862E-1722F1B6A2BA}" destId="{3D694297-1B7C-47CE-9E1D-E90CFA8C8837}" srcOrd="2" destOrd="0" presId="urn:microsoft.com/office/officeart/2018/2/layout/IconVerticalSolidList"/>
    <dgm:cxn modelId="{E7D8F461-BE1C-412F-804E-732AA5DE9FCF}" type="presParOf" srcId="{3D694297-1B7C-47CE-9E1D-E90CFA8C8837}" destId="{A597C59E-5A8D-4969-A2FB-A1BF8F81897B}" srcOrd="0" destOrd="0" presId="urn:microsoft.com/office/officeart/2018/2/layout/IconVerticalSolidList"/>
    <dgm:cxn modelId="{5973CEE5-FF7C-47E6-AAFE-19C052C36237}" type="presParOf" srcId="{3D694297-1B7C-47CE-9E1D-E90CFA8C8837}" destId="{DF9CCE4C-62FD-4796-A864-2C83A82A2129}" srcOrd="1" destOrd="0" presId="urn:microsoft.com/office/officeart/2018/2/layout/IconVerticalSolidList"/>
    <dgm:cxn modelId="{83C1C7ED-19B1-489A-8171-6F9CA59EAC89}" type="presParOf" srcId="{3D694297-1B7C-47CE-9E1D-E90CFA8C8837}" destId="{D6C38145-6A99-445F-8C5B-7F167C92A307}" srcOrd="2" destOrd="0" presId="urn:microsoft.com/office/officeart/2018/2/layout/IconVerticalSolidList"/>
    <dgm:cxn modelId="{D2AED625-DC28-49F1-8604-9890C5B0F99E}" type="presParOf" srcId="{3D694297-1B7C-47CE-9E1D-E90CFA8C8837}" destId="{B0D01EA7-8328-4478-9535-CE942E0A8A20}" srcOrd="3" destOrd="0" presId="urn:microsoft.com/office/officeart/2018/2/layout/IconVerticalSolidList"/>
    <dgm:cxn modelId="{85AAEACC-7A7D-4675-887B-688D986FC464}" type="presParOf" srcId="{0DCA949C-3F4E-49C2-862E-1722F1B6A2BA}" destId="{FCDAC448-2056-4AA2-A9E2-F1A8C259CBF3}" srcOrd="3" destOrd="0" presId="urn:microsoft.com/office/officeart/2018/2/layout/IconVerticalSolidList"/>
    <dgm:cxn modelId="{FAE12A90-3839-49B4-8603-E2E59E0A21F1}" type="presParOf" srcId="{0DCA949C-3F4E-49C2-862E-1722F1B6A2BA}" destId="{AC947A5D-C919-424A-948F-CB1F14A1D41B}" srcOrd="4" destOrd="0" presId="urn:microsoft.com/office/officeart/2018/2/layout/IconVerticalSolidList"/>
    <dgm:cxn modelId="{A688D99B-904B-4976-8CFF-FF56CE2B6C7B}" type="presParOf" srcId="{AC947A5D-C919-424A-948F-CB1F14A1D41B}" destId="{27860F8A-C1A9-4F32-943F-5E10BADC8F7C}" srcOrd="0" destOrd="0" presId="urn:microsoft.com/office/officeart/2018/2/layout/IconVerticalSolidList"/>
    <dgm:cxn modelId="{F847E238-B923-4A74-B1A5-BE24EF812DBB}" type="presParOf" srcId="{AC947A5D-C919-424A-948F-CB1F14A1D41B}" destId="{EE3C1494-12A9-439E-9996-44F898A3277D}" srcOrd="1" destOrd="0" presId="urn:microsoft.com/office/officeart/2018/2/layout/IconVerticalSolidList"/>
    <dgm:cxn modelId="{3B15DEC0-F8A9-411C-A314-812F19A17F66}" type="presParOf" srcId="{AC947A5D-C919-424A-948F-CB1F14A1D41B}" destId="{9D401753-5EC7-4FB3-AA43-E07848A6303D}" srcOrd="2" destOrd="0" presId="urn:microsoft.com/office/officeart/2018/2/layout/IconVerticalSolidList"/>
    <dgm:cxn modelId="{15EE91B3-9246-402B-B815-12B0E00247BA}" type="presParOf" srcId="{AC947A5D-C919-424A-948F-CB1F14A1D41B}" destId="{EB507A31-4C67-4E29-978E-7F32CC80BC1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3AE2EE-767B-4758-8FC3-96991429BAD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7E39EDC-A68F-460D-8C32-7C6C1E64DCE8}">
      <dgm:prSet/>
      <dgm:spPr/>
      <dgm:t>
        <a:bodyPr/>
        <a:lstStyle/>
        <a:p>
          <a:pPr>
            <a:lnSpc>
              <a:spcPct val="100000"/>
            </a:lnSpc>
          </a:pPr>
          <a:r>
            <a:rPr lang="en-GB" dirty="0"/>
            <a:t>The problems that are encountered within youth work are far too complex and muddled to be resolved in this way. Youth workers cannot sit back and wait for experts to provide them with solutions on a plate. </a:t>
          </a:r>
          <a:endParaRPr lang="en-US" dirty="0"/>
        </a:p>
      </dgm:t>
    </dgm:pt>
    <dgm:pt modelId="{A37319F4-D735-469F-8CBC-112EEECE63FE}" type="parTrans" cxnId="{5494F382-E65F-4837-95B8-19D4499401D5}">
      <dgm:prSet/>
      <dgm:spPr/>
      <dgm:t>
        <a:bodyPr/>
        <a:lstStyle/>
        <a:p>
          <a:endParaRPr lang="en-US"/>
        </a:p>
      </dgm:t>
    </dgm:pt>
    <dgm:pt modelId="{F7EB7BAE-1B0D-4467-B092-2F8459070A48}" type="sibTrans" cxnId="{5494F382-E65F-4837-95B8-19D4499401D5}">
      <dgm:prSet/>
      <dgm:spPr/>
      <dgm:t>
        <a:bodyPr/>
        <a:lstStyle/>
        <a:p>
          <a:endParaRPr lang="en-US"/>
        </a:p>
      </dgm:t>
    </dgm:pt>
    <dgm:pt modelId="{A5E6415F-5D0C-4DB8-9A8E-F0D6DB61DD04}">
      <dgm:prSet/>
      <dgm:spPr/>
      <dgm:t>
        <a:bodyPr/>
        <a:lstStyle/>
        <a:p>
          <a:pPr>
            <a:lnSpc>
              <a:spcPct val="100000"/>
            </a:lnSpc>
          </a:pPr>
          <a:r>
            <a:rPr lang="en-GB"/>
            <a:t>They need to connect with the difficulties of practice and steer a way through them. There are no ready-made answers within youth work, reflective practice is a dynamic process of constructing solutions, rather than a passive process of following procedures or guidelines. </a:t>
          </a:r>
          <a:endParaRPr lang="en-US"/>
        </a:p>
      </dgm:t>
    </dgm:pt>
    <dgm:pt modelId="{985E43D6-55ED-470A-BB62-E73CA84CB4DE}" type="parTrans" cxnId="{173F2D1E-974A-4240-AAE0-4F09D93353EF}">
      <dgm:prSet/>
      <dgm:spPr/>
      <dgm:t>
        <a:bodyPr/>
        <a:lstStyle/>
        <a:p>
          <a:endParaRPr lang="en-US"/>
        </a:p>
      </dgm:t>
    </dgm:pt>
    <dgm:pt modelId="{355620DC-45A2-4251-AE75-996E225AD3CC}" type="sibTrans" cxnId="{173F2D1E-974A-4240-AAE0-4F09D93353EF}">
      <dgm:prSet/>
      <dgm:spPr/>
      <dgm:t>
        <a:bodyPr/>
        <a:lstStyle/>
        <a:p>
          <a:endParaRPr lang="en-US"/>
        </a:p>
      </dgm:t>
    </dgm:pt>
    <dgm:pt modelId="{6C5F118D-7AB7-486A-B0E4-C7BEF41D4756}" type="pres">
      <dgm:prSet presAssocID="{843AE2EE-767B-4758-8FC3-96991429BAD7}" presName="root" presStyleCnt="0">
        <dgm:presLayoutVars>
          <dgm:dir/>
          <dgm:resizeHandles val="exact"/>
        </dgm:presLayoutVars>
      </dgm:prSet>
      <dgm:spPr/>
    </dgm:pt>
    <dgm:pt modelId="{D28894EE-6979-46B2-81F0-87ADAE6DBEA1}" type="pres">
      <dgm:prSet presAssocID="{F7E39EDC-A68F-460D-8C32-7C6C1E64DCE8}" presName="compNode" presStyleCnt="0"/>
      <dgm:spPr/>
    </dgm:pt>
    <dgm:pt modelId="{619A4DFB-C7AF-45CE-BC41-258D67266392}" type="pres">
      <dgm:prSet presAssocID="{F7E39EDC-A68F-460D-8C32-7C6C1E64DCE8}" presName="bgRect" presStyleLbl="bgShp" presStyleIdx="0" presStyleCnt="2"/>
      <dgm:spPr/>
    </dgm:pt>
    <dgm:pt modelId="{A390624D-C68D-41EE-B978-37B9FCD7F1AE}" type="pres">
      <dgm:prSet presAssocID="{F7E39EDC-A68F-460D-8C32-7C6C1E64DCE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Irritant"/>
        </a:ext>
      </dgm:extLst>
    </dgm:pt>
    <dgm:pt modelId="{62CD9A33-8EC6-4CB2-80F0-1E001AEAEB5C}" type="pres">
      <dgm:prSet presAssocID="{F7E39EDC-A68F-460D-8C32-7C6C1E64DCE8}" presName="spaceRect" presStyleCnt="0"/>
      <dgm:spPr/>
    </dgm:pt>
    <dgm:pt modelId="{BCD07C37-CCAA-459C-BE40-BC9C1C3D8B2B}" type="pres">
      <dgm:prSet presAssocID="{F7E39EDC-A68F-460D-8C32-7C6C1E64DCE8}" presName="parTx" presStyleLbl="revTx" presStyleIdx="0" presStyleCnt="2">
        <dgm:presLayoutVars>
          <dgm:chMax val="0"/>
          <dgm:chPref val="0"/>
        </dgm:presLayoutVars>
      </dgm:prSet>
      <dgm:spPr/>
    </dgm:pt>
    <dgm:pt modelId="{757ED6B8-3B59-4436-87E0-FF7063F429F6}" type="pres">
      <dgm:prSet presAssocID="{F7EB7BAE-1B0D-4467-B092-2F8459070A48}" presName="sibTrans" presStyleCnt="0"/>
      <dgm:spPr/>
    </dgm:pt>
    <dgm:pt modelId="{F345A724-D811-40EF-B64D-260D08091B5E}" type="pres">
      <dgm:prSet presAssocID="{A5E6415F-5D0C-4DB8-9A8E-F0D6DB61DD04}" presName="compNode" presStyleCnt="0"/>
      <dgm:spPr/>
    </dgm:pt>
    <dgm:pt modelId="{26081246-4CD1-4839-B9F0-EB473DFD1774}" type="pres">
      <dgm:prSet presAssocID="{A5E6415F-5D0C-4DB8-9A8E-F0D6DB61DD04}" presName="bgRect" presStyleLbl="bgShp" presStyleIdx="1" presStyleCnt="2"/>
      <dgm:spPr/>
    </dgm:pt>
    <dgm:pt modelId="{9B30AF77-459B-4137-80B9-7599F8314A82}" type="pres">
      <dgm:prSet presAssocID="{A5E6415F-5D0C-4DB8-9A8E-F0D6DB61DD0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2F220E65-BCB5-4804-892A-BB6197686641}" type="pres">
      <dgm:prSet presAssocID="{A5E6415F-5D0C-4DB8-9A8E-F0D6DB61DD04}" presName="spaceRect" presStyleCnt="0"/>
      <dgm:spPr/>
    </dgm:pt>
    <dgm:pt modelId="{634D0AA1-3D0C-4221-B91E-5AC4CD1D053A}" type="pres">
      <dgm:prSet presAssocID="{A5E6415F-5D0C-4DB8-9A8E-F0D6DB61DD04}" presName="parTx" presStyleLbl="revTx" presStyleIdx="1" presStyleCnt="2">
        <dgm:presLayoutVars>
          <dgm:chMax val="0"/>
          <dgm:chPref val="0"/>
        </dgm:presLayoutVars>
      </dgm:prSet>
      <dgm:spPr/>
    </dgm:pt>
  </dgm:ptLst>
  <dgm:cxnLst>
    <dgm:cxn modelId="{B08E5003-62A6-409E-A4F7-1D81A3657F79}" type="presOf" srcId="{F7E39EDC-A68F-460D-8C32-7C6C1E64DCE8}" destId="{BCD07C37-CCAA-459C-BE40-BC9C1C3D8B2B}" srcOrd="0" destOrd="0" presId="urn:microsoft.com/office/officeart/2018/2/layout/IconVerticalSolidList"/>
    <dgm:cxn modelId="{173F2D1E-974A-4240-AAE0-4F09D93353EF}" srcId="{843AE2EE-767B-4758-8FC3-96991429BAD7}" destId="{A5E6415F-5D0C-4DB8-9A8E-F0D6DB61DD04}" srcOrd="1" destOrd="0" parTransId="{985E43D6-55ED-470A-BB62-E73CA84CB4DE}" sibTransId="{355620DC-45A2-4251-AE75-996E225AD3CC}"/>
    <dgm:cxn modelId="{5494F382-E65F-4837-95B8-19D4499401D5}" srcId="{843AE2EE-767B-4758-8FC3-96991429BAD7}" destId="{F7E39EDC-A68F-460D-8C32-7C6C1E64DCE8}" srcOrd="0" destOrd="0" parTransId="{A37319F4-D735-469F-8CBC-112EEECE63FE}" sibTransId="{F7EB7BAE-1B0D-4467-B092-2F8459070A48}"/>
    <dgm:cxn modelId="{C93E8AE3-72ED-4B7C-9DFD-90D391EB1A28}" type="presOf" srcId="{843AE2EE-767B-4758-8FC3-96991429BAD7}" destId="{6C5F118D-7AB7-486A-B0E4-C7BEF41D4756}" srcOrd="0" destOrd="0" presId="urn:microsoft.com/office/officeart/2018/2/layout/IconVerticalSolidList"/>
    <dgm:cxn modelId="{8793F2F3-5E9D-4059-95C6-FF93D7FB2153}" type="presOf" srcId="{A5E6415F-5D0C-4DB8-9A8E-F0D6DB61DD04}" destId="{634D0AA1-3D0C-4221-B91E-5AC4CD1D053A}" srcOrd="0" destOrd="0" presId="urn:microsoft.com/office/officeart/2018/2/layout/IconVerticalSolidList"/>
    <dgm:cxn modelId="{FF558439-2808-446F-9280-EAE60B7C7E85}" type="presParOf" srcId="{6C5F118D-7AB7-486A-B0E4-C7BEF41D4756}" destId="{D28894EE-6979-46B2-81F0-87ADAE6DBEA1}" srcOrd="0" destOrd="0" presId="urn:microsoft.com/office/officeart/2018/2/layout/IconVerticalSolidList"/>
    <dgm:cxn modelId="{ED3C663B-8D1E-458B-BD4D-09F207A4EF3A}" type="presParOf" srcId="{D28894EE-6979-46B2-81F0-87ADAE6DBEA1}" destId="{619A4DFB-C7AF-45CE-BC41-258D67266392}" srcOrd="0" destOrd="0" presId="urn:microsoft.com/office/officeart/2018/2/layout/IconVerticalSolidList"/>
    <dgm:cxn modelId="{6D4EA5AB-9DCD-497C-B4D3-8F9012BD02B7}" type="presParOf" srcId="{D28894EE-6979-46B2-81F0-87ADAE6DBEA1}" destId="{A390624D-C68D-41EE-B978-37B9FCD7F1AE}" srcOrd="1" destOrd="0" presId="urn:microsoft.com/office/officeart/2018/2/layout/IconVerticalSolidList"/>
    <dgm:cxn modelId="{7D6400D4-F920-4EC5-9635-8E634DC2FCE3}" type="presParOf" srcId="{D28894EE-6979-46B2-81F0-87ADAE6DBEA1}" destId="{62CD9A33-8EC6-4CB2-80F0-1E001AEAEB5C}" srcOrd="2" destOrd="0" presId="urn:microsoft.com/office/officeart/2018/2/layout/IconVerticalSolidList"/>
    <dgm:cxn modelId="{3363B15A-6621-4B15-8335-B567B7EFF3DA}" type="presParOf" srcId="{D28894EE-6979-46B2-81F0-87ADAE6DBEA1}" destId="{BCD07C37-CCAA-459C-BE40-BC9C1C3D8B2B}" srcOrd="3" destOrd="0" presId="urn:microsoft.com/office/officeart/2018/2/layout/IconVerticalSolidList"/>
    <dgm:cxn modelId="{C22DBA72-724B-497D-AA0A-705FC9FAE7B3}" type="presParOf" srcId="{6C5F118D-7AB7-486A-B0E4-C7BEF41D4756}" destId="{757ED6B8-3B59-4436-87E0-FF7063F429F6}" srcOrd="1" destOrd="0" presId="urn:microsoft.com/office/officeart/2018/2/layout/IconVerticalSolidList"/>
    <dgm:cxn modelId="{71C46A24-94CC-4F14-A7EB-47C232863101}" type="presParOf" srcId="{6C5F118D-7AB7-486A-B0E4-C7BEF41D4756}" destId="{F345A724-D811-40EF-B64D-260D08091B5E}" srcOrd="2" destOrd="0" presId="urn:microsoft.com/office/officeart/2018/2/layout/IconVerticalSolidList"/>
    <dgm:cxn modelId="{4A168A4C-CCA6-4DD8-8687-BDFFFC962EA2}" type="presParOf" srcId="{F345A724-D811-40EF-B64D-260D08091B5E}" destId="{26081246-4CD1-4839-B9F0-EB473DFD1774}" srcOrd="0" destOrd="0" presId="urn:microsoft.com/office/officeart/2018/2/layout/IconVerticalSolidList"/>
    <dgm:cxn modelId="{DC6FF54E-6EC5-4A0C-9511-E0E7A0C9690C}" type="presParOf" srcId="{F345A724-D811-40EF-B64D-260D08091B5E}" destId="{9B30AF77-459B-4137-80B9-7599F8314A82}" srcOrd="1" destOrd="0" presId="urn:microsoft.com/office/officeart/2018/2/layout/IconVerticalSolidList"/>
    <dgm:cxn modelId="{06C65AB3-478D-4DF5-A475-49E84BEF1B7B}" type="presParOf" srcId="{F345A724-D811-40EF-B64D-260D08091B5E}" destId="{2F220E65-BCB5-4804-892A-BB6197686641}" srcOrd="2" destOrd="0" presId="urn:microsoft.com/office/officeart/2018/2/layout/IconVerticalSolidList"/>
    <dgm:cxn modelId="{9BBDC726-1DFF-44B7-9B79-1BF7DE0C9D81}" type="presParOf" srcId="{F345A724-D811-40EF-B64D-260D08091B5E}" destId="{634D0AA1-3D0C-4221-B91E-5AC4CD1D053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B0AD8F-96ED-48C0-BDD1-339C4F477A6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F85A64B-3584-4E90-A5FC-B5017DF06542}">
      <dgm:prSet/>
      <dgm:spPr/>
      <dgm:t>
        <a:bodyPr/>
        <a:lstStyle/>
        <a:p>
          <a:pPr>
            <a:lnSpc>
              <a:spcPct val="100000"/>
            </a:lnSpc>
          </a:pPr>
          <a:r>
            <a:rPr lang="en-GB"/>
            <a:t>Youth workers therefore need to be able to use experience, knowledge and theoretical perspectives to guide and inform practice. </a:t>
          </a:r>
          <a:endParaRPr lang="en-US"/>
        </a:p>
      </dgm:t>
    </dgm:pt>
    <dgm:pt modelId="{39CFCD16-BEF7-4961-88B5-4768357F6D57}" type="parTrans" cxnId="{7ABC4135-E9A9-4806-ADB3-80978C82F54E}">
      <dgm:prSet/>
      <dgm:spPr/>
      <dgm:t>
        <a:bodyPr/>
        <a:lstStyle/>
        <a:p>
          <a:endParaRPr lang="en-US"/>
        </a:p>
      </dgm:t>
    </dgm:pt>
    <dgm:pt modelId="{936114D1-65EE-4CA8-A198-74C1EC8C7C61}" type="sibTrans" cxnId="{7ABC4135-E9A9-4806-ADB3-80978C82F54E}">
      <dgm:prSet/>
      <dgm:spPr/>
      <dgm:t>
        <a:bodyPr/>
        <a:lstStyle/>
        <a:p>
          <a:endParaRPr lang="en-US"/>
        </a:p>
      </dgm:t>
    </dgm:pt>
    <dgm:pt modelId="{BC7E3F66-ED6C-4374-AAB3-6E85B5D84335}">
      <dgm:prSet/>
      <dgm:spPr/>
      <dgm:t>
        <a:bodyPr/>
        <a:lstStyle/>
        <a:p>
          <a:pPr>
            <a:lnSpc>
              <a:spcPct val="100000"/>
            </a:lnSpc>
          </a:pPr>
          <a:r>
            <a:rPr lang="en-GB"/>
            <a:t>Supervision is a catalyst for guided reflection and discussion, which supports and develops practitioners to become effective youth workers.  </a:t>
          </a:r>
          <a:endParaRPr lang="en-US"/>
        </a:p>
      </dgm:t>
    </dgm:pt>
    <dgm:pt modelId="{128E961D-EAD3-4235-9761-C3625C7E5D61}" type="parTrans" cxnId="{4CBC6AE0-44E2-49A8-BEC4-F1C892E74174}">
      <dgm:prSet/>
      <dgm:spPr/>
      <dgm:t>
        <a:bodyPr/>
        <a:lstStyle/>
        <a:p>
          <a:endParaRPr lang="en-US"/>
        </a:p>
      </dgm:t>
    </dgm:pt>
    <dgm:pt modelId="{9E412968-687E-450C-BEBA-1E83DB18F50E}" type="sibTrans" cxnId="{4CBC6AE0-44E2-49A8-BEC4-F1C892E74174}">
      <dgm:prSet/>
      <dgm:spPr/>
      <dgm:t>
        <a:bodyPr/>
        <a:lstStyle/>
        <a:p>
          <a:endParaRPr lang="en-US"/>
        </a:p>
      </dgm:t>
    </dgm:pt>
    <dgm:pt modelId="{9A83BDF4-13AA-4450-AB32-67740E1A77EC}" type="pres">
      <dgm:prSet presAssocID="{CDB0AD8F-96ED-48C0-BDD1-339C4F477A67}" presName="root" presStyleCnt="0">
        <dgm:presLayoutVars>
          <dgm:dir/>
          <dgm:resizeHandles val="exact"/>
        </dgm:presLayoutVars>
      </dgm:prSet>
      <dgm:spPr/>
    </dgm:pt>
    <dgm:pt modelId="{383AEC20-E5FA-445A-AEA4-499BF04A649F}" type="pres">
      <dgm:prSet presAssocID="{1F85A64B-3584-4E90-A5FC-B5017DF06542}" presName="compNode" presStyleCnt="0"/>
      <dgm:spPr/>
    </dgm:pt>
    <dgm:pt modelId="{107434A8-BBE7-4D01-83ED-8B1DD91B6029}" type="pres">
      <dgm:prSet presAssocID="{1F85A64B-3584-4E90-A5FC-B5017DF06542}" presName="bgRect" presStyleLbl="bgShp" presStyleIdx="0" presStyleCnt="2"/>
      <dgm:spPr/>
    </dgm:pt>
    <dgm:pt modelId="{70DA49EF-7822-46D2-9357-640F19D5E403}" type="pres">
      <dgm:prSet presAssocID="{1F85A64B-3584-4E90-A5FC-B5017DF0654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528418C5-E65C-4D52-875B-599D09C47D85}" type="pres">
      <dgm:prSet presAssocID="{1F85A64B-3584-4E90-A5FC-B5017DF06542}" presName="spaceRect" presStyleCnt="0"/>
      <dgm:spPr/>
    </dgm:pt>
    <dgm:pt modelId="{0A6F0DCC-3581-48FC-B22A-75C3A595A648}" type="pres">
      <dgm:prSet presAssocID="{1F85A64B-3584-4E90-A5FC-B5017DF06542}" presName="parTx" presStyleLbl="revTx" presStyleIdx="0" presStyleCnt="2">
        <dgm:presLayoutVars>
          <dgm:chMax val="0"/>
          <dgm:chPref val="0"/>
        </dgm:presLayoutVars>
      </dgm:prSet>
      <dgm:spPr/>
    </dgm:pt>
    <dgm:pt modelId="{06809FFA-E560-48B6-882D-EADA18B74236}" type="pres">
      <dgm:prSet presAssocID="{936114D1-65EE-4CA8-A198-74C1EC8C7C61}" presName="sibTrans" presStyleCnt="0"/>
      <dgm:spPr/>
    </dgm:pt>
    <dgm:pt modelId="{E679E978-CD8A-40EF-9BA1-340F4D40E69F}" type="pres">
      <dgm:prSet presAssocID="{BC7E3F66-ED6C-4374-AAB3-6E85B5D84335}" presName="compNode" presStyleCnt="0"/>
      <dgm:spPr/>
    </dgm:pt>
    <dgm:pt modelId="{7D97B77F-6713-4FF3-AA09-7DC59822FF39}" type="pres">
      <dgm:prSet presAssocID="{BC7E3F66-ED6C-4374-AAB3-6E85B5D84335}" presName="bgRect" presStyleLbl="bgShp" presStyleIdx="1" presStyleCnt="2"/>
      <dgm:spPr/>
    </dgm:pt>
    <dgm:pt modelId="{E4748207-71C4-41CD-9DF5-2EDF0979B1C7}" type="pres">
      <dgm:prSet presAssocID="{BC7E3F66-ED6C-4374-AAB3-6E85B5D8433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F441615C-AC4D-4A55-8071-FA35FB43DBBD}" type="pres">
      <dgm:prSet presAssocID="{BC7E3F66-ED6C-4374-AAB3-6E85B5D84335}" presName="spaceRect" presStyleCnt="0"/>
      <dgm:spPr/>
    </dgm:pt>
    <dgm:pt modelId="{C062E9AD-6344-4546-8D77-33B19CDDF9CA}" type="pres">
      <dgm:prSet presAssocID="{BC7E3F66-ED6C-4374-AAB3-6E85B5D84335}" presName="parTx" presStyleLbl="revTx" presStyleIdx="1" presStyleCnt="2">
        <dgm:presLayoutVars>
          <dgm:chMax val="0"/>
          <dgm:chPref val="0"/>
        </dgm:presLayoutVars>
      </dgm:prSet>
      <dgm:spPr/>
    </dgm:pt>
  </dgm:ptLst>
  <dgm:cxnLst>
    <dgm:cxn modelId="{7ABC4135-E9A9-4806-ADB3-80978C82F54E}" srcId="{CDB0AD8F-96ED-48C0-BDD1-339C4F477A67}" destId="{1F85A64B-3584-4E90-A5FC-B5017DF06542}" srcOrd="0" destOrd="0" parTransId="{39CFCD16-BEF7-4961-88B5-4768357F6D57}" sibTransId="{936114D1-65EE-4CA8-A198-74C1EC8C7C61}"/>
    <dgm:cxn modelId="{C44A583C-4FEA-4828-A28F-667D8FF2127F}" type="presOf" srcId="{CDB0AD8F-96ED-48C0-BDD1-339C4F477A67}" destId="{9A83BDF4-13AA-4450-AB32-67740E1A77EC}" srcOrd="0" destOrd="0" presId="urn:microsoft.com/office/officeart/2018/2/layout/IconVerticalSolidList"/>
    <dgm:cxn modelId="{8485DC44-148C-4351-9F3A-18AC36337D9B}" type="presOf" srcId="{BC7E3F66-ED6C-4374-AAB3-6E85B5D84335}" destId="{C062E9AD-6344-4546-8D77-33B19CDDF9CA}" srcOrd="0" destOrd="0" presId="urn:microsoft.com/office/officeart/2018/2/layout/IconVerticalSolidList"/>
    <dgm:cxn modelId="{6B9061C0-2CC4-4E5A-9ABE-6A86F18CD10B}" type="presOf" srcId="{1F85A64B-3584-4E90-A5FC-B5017DF06542}" destId="{0A6F0DCC-3581-48FC-B22A-75C3A595A648}" srcOrd="0" destOrd="0" presId="urn:microsoft.com/office/officeart/2018/2/layout/IconVerticalSolidList"/>
    <dgm:cxn modelId="{4CBC6AE0-44E2-49A8-BEC4-F1C892E74174}" srcId="{CDB0AD8F-96ED-48C0-BDD1-339C4F477A67}" destId="{BC7E3F66-ED6C-4374-AAB3-6E85B5D84335}" srcOrd="1" destOrd="0" parTransId="{128E961D-EAD3-4235-9761-C3625C7E5D61}" sibTransId="{9E412968-687E-450C-BEBA-1E83DB18F50E}"/>
    <dgm:cxn modelId="{CAC6EBED-7114-4150-82A1-F8B63B5EF402}" type="presParOf" srcId="{9A83BDF4-13AA-4450-AB32-67740E1A77EC}" destId="{383AEC20-E5FA-445A-AEA4-499BF04A649F}" srcOrd="0" destOrd="0" presId="urn:microsoft.com/office/officeart/2018/2/layout/IconVerticalSolidList"/>
    <dgm:cxn modelId="{6EDCEB57-8220-4D36-8779-358B15C5E1A2}" type="presParOf" srcId="{383AEC20-E5FA-445A-AEA4-499BF04A649F}" destId="{107434A8-BBE7-4D01-83ED-8B1DD91B6029}" srcOrd="0" destOrd="0" presId="urn:microsoft.com/office/officeart/2018/2/layout/IconVerticalSolidList"/>
    <dgm:cxn modelId="{FDBDC824-BB10-48E7-97B1-2E577951A0CE}" type="presParOf" srcId="{383AEC20-E5FA-445A-AEA4-499BF04A649F}" destId="{70DA49EF-7822-46D2-9357-640F19D5E403}" srcOrd="1" destOrd="0" presId="urn:microsoft.com/office/officeart/2018/2/layout/IconVerticalSolidList"/>
    <dgm:cxn modelId="{0E7622F7-03E2-4F33-9E3D-4DE91435D6FB}" type="presParOf" srcId="{383AEC20-E5FA-445A-AEA4-499BF04A649F}" destId="{528418C5-E65C-4D52-875B-599D09C47D85}" srcOrd="2" destOrd="0" presId="urn:microsoft.com/office/officeart/2018/2/layout/IconVerticalSolidList"/>
    <dgm:cxn modelId="{C3B8D40F-AD9B-44BE-82B4-B439C42B00F1}" type="presParOf" srcId="{383AEC20-E5FA-445A-AEA4-499BF04A649F}" destId="{0A6F0DCC-3581-48FC-B22A-75C3A595A648}" srcOrd="3" destOrd="0" presId="urn:microsoft.com/office/officeart/2018/2/layout/IconVerticalSolidList"/>
    <dgm:cxn modelId="{BB66D4F0-D9CB-4BE6-8611-A7243D008B18}" type="presParOf" srcId="{9A83BDF4-13AA-4450-AB32-67740E1A77EC}" destId="{06809FFA-E560-48B6-882D-EADA18B74236}" srcOrd="1" destOrd="0" presId="urn:microsoft.com/office/officeart/2018/2/layout/IconVerticalSolidList"/>
    <dgm:cxn modelId="{B484FCDC-F04D-4067-80E8-C82DDFFE8776}" type="presParOf" srcId="{9A83BDF4-13AA-4450-AB32-67740E1A77EC}" destId="{E679E978-CD8A-40EF-9BA1-340F4D40E69F}" srcOrd="2" destOrd="0" presId="urn:microsoft.com/office/officeart/2018/2/layout/IconVerticalSolidList"/>
    <dgm:cxn modelId="{6861296A-41C9-4A2D-B5C0-975F8D03CE8C}" type="presParOf" srcId="{E679E978-CD8A-40EF-9BA1-340F4D40E69F}" destId="{7D97B77F-6713-4FF3-AA09-7DC59822FF39}" srcOrd="0" destOrd="0" presId="urn:microsoft.com/office/officeart/2018/2/layout/IconVerticalSolidList"/>
    <dgm:cxn modelId="{ECBE21C5-B166-4DAB-A182-55C0D6FC553B}" type="presParOf" srcId="{E679E978-CD8A-40EF-9BA1-340F4D40E69F}" destId="{E4748207-71C4-41CD-9DF5-2EDF0979B1C7}" srcOrd="1" destOrd="0" presId="urn:microsoft.com/office/officeart/2018/2/layout/IconVerticalSolidList"/>
    <dgm:cxn modelId="{78E50F5C-8C03-45CE-8312-423225ABF123}" type="presParOf" srcId="{E679E978-CD8A-40EF-9BA1-340F4D40E69F}" destId="{F441615C-AC4D-4A55-8071-FA35FB43DBBD}" srcOrd="2" destOrd="0" presId="urn:microsoft.com/office/officeart/2018/2/layout/IconVerticalSolidList"/>
    <dgm:cxn modelId="{7B4345EE-F8A6-421D-9E5A-FFC35A8FB9E4}" type="presParOf" srcId="{E679E978-CD8A-40EF-9BA1-340F4D40E69F}" destId="{C062E9AD-6344-4546-8D77-33B19CDDF9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4F0624-4686-48C4-AED9-DD53BB1AC7F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D35D4CF-4BCC-4A11-B947-C14FF4766577}">
      <dgm:prSet/>
      <dgm:spPr/>
      <dgm:t>
        <a:bodyPr/>
        <a:lstStyle/>
        <a:p>
          <a:pPr>
            <a:lnSpc>
              <a:spcPct val="100000"/>
            </a:lnSpc>
          </a:pPr>
          <a:r>
            <a:rPr lang="en-GB"/>
            <a:t>The need to discuss with others gradually became more formalised for certain profession. </a:t>
          </a:r>
          <a:endParaRPr lang="en-US"/>
        </a:p>
      </dgm:t>
    </dgm:pt>
    <dgm:pt modelId="{D3E830E8-D111-4446-84BD-46E06B1BB914}" type="parTrans" cxnId="{CBB8B3B3-6A75-480D-9802-B4E3BE3DB8BE}">
      <dgm:prSet/>
      <dgm:spPr/>
      <dgm:t>
        <a:bodyPr/>
        <a:lstStyle/>
        <a:p>
          <a:endParaRPr lang="en-US"/>
        </a:p>
      </dgm:t>
    </dgm:pt>
    <dgm:pt modelId="{9471FA31-87A5-4852-8B10-96B759AD57BB}" type="sibTrans" cxnId="{CBB8B3B3-6A75-480D-9802-B4E3BE3DB8BE}">
      <dgm:prSet/>
      <dgm:spPr/>
      <dgm:t>
        <a:bodyPr/>
        <a:lstStyle/>
        <a:p>
          <a:endParaRPr lang="en-US"/>
        </a:p>
      </dgm:t>
    </dgm:pt>
    <dgm:pt modelId="{D36C4902-1759-4FD9-9DE8-B8273D7219A3}">
      <dgm:prSet/>
      <dgm:spPr/>
      <dgm:t>
        <a:bodyPr/>
        <a:lstStyle/>
        <a:p>
          <a:pPr>
            <a:lnSpc>
              <a:spcPct val="100000"/>
            </a:lnSpc>
          </a:pPr>
          <a:r>
            <a:rPr lang="en-GB"/>
            <a:t>Woods (2001:250-251) identifies that psychoanalysts, for instance, found difficulty in handling the complexity of the work they were doing so the profession decided that trainee psychoanalysts should have regular sessions where they could reflect on their work with their patients. </a:t>
          </a:r>
          <a:endParaRPr lang="en-US"/>
        </a:p>
      </dgm:t>
    </dgm:pt>
    <dgm:pt modelId="{E0B6230B-56DB-4683-AF21-D9E31A4FFB75}" type="parTrans" cxnId="{2831F274-0932-4D3A-9477-336D5B25F7DB}">
      <dgm:prSet/>
      <dgm:spPr/>
      <dgm:t>
        <a:bodyPr/>
        <a:lstStyle/>
        <a:p>
          <a:endParaRPr lang="en-US"/>
        </a:p>
      </dgm:t>
    </dgm:pt>
    <dgm:pt modelId="{9657AADD-C631-4DE0-934A-3B4328907C92}" type="sibTrans" cxnId="{2831F274-0932-4D3A-9477-336D5B25F7DB}">
      <dgm:prSet/>
      <dgm:spPr/>
      <dgm:t>
        <a:bodyPr/>
        <a:lstStyle/>
        <a:p>
          <a:endParaRPr lang="en-US"/>
        </a:p>
      </dgm:t>
    </dgm:pt>
    <dgm:pt modelId="{65F03F40-9BA2-4C81-BCBF-1F1E957B9C4B}">
      <dgm:prSet/>
      <dgm:spPr/>
      <dgm:t>
        <a:bodyPr/>
        <a:lstStyle/>
        <a:p>
          <a:pPr>
            <a:lnSpc>
              <a:spcPct val="100000"/>
            </a:lnSpc>
          </a:pPr>
          <a:r>
            <a:rPr lang="en-GB"/>
            <a:t>These sessions were needed, firstly, in order to enable the trainee practitioner to understand why they were responding to their patients in a particular way and secondly, to receive help and support in their work. </a:t>
          </a:r>
          <a:endParaRPr lang="en-US"/>
        </a:p>
      </dgm:t>
    </dgm:pt>
    <dgm:pt modelId="{5B26421C-BA49-4E52-86FA-78162002292F}" type="parTrans" cxnId="{FEE01378-9EAA-4182-B978-A3FECD304A76}">
      <dgm:prSet/>
      <dgm:spPr/>
      <dgm:t>
        <a:bodyPr/>
        <a:lstStyle/>
        <a:p>
          <a:endParaRPr lang="en-US"/>
        </a:p>
      </dgm:t>
    </dgm:pt>
    <dgm:pt modelId="{E7CC469C-4B94-4C97-A2F5-D2356C6078D2}" type="sibTrans" cxnId="{FEE01378-9EAA-4182-B978-A3FECD304A76}">
      <dgm:prSet/>
      <dgm:spPr/>
      <dgm:t>
        <a:bodyPr/>
        <a:lstStyle/>
        <a:p>
          <a:endParaRPr lang="en-US"/>
        </a:p>
      </dgm:t>
    </dgm:pt>
    <dgm:pt modelId="{FE891E4C-A77A-4D0E-AA05-C1E48E19789C}" type="pres">
      <dgm:prSet presAssocID="{E34F0624-4686-48C4-AED9-DD53BB1AC7F9}" presName="root" presStyleCnt="0">
        <dgm:presLayoutVars>
          <dgm:dir/>
          <dgm:resizeHandles val="exact"/>
        </dgm:presLayoutVars>
      </dgm:prSet>
      <dgm:spPr/>
    </dgm:pt>
    <dgm:pt modelId="{66FF498D-BBB7-4DA1-988E-47941F191D4E}" type="pres">
      <dgm:prSet presAssocID="{AD35D4CF-4BCC-4A11-B947-C14FF4766577}" presName="compNode" presStyleCnt="0"/>
      <dgm:spPr/>
    </dgm:pt>
    <dgm:pt modelId="{405D629F-5726-4086-BAB9-837718D3C9BF}" type="pres">
      <dgm:prSet presAssocID="{AD35D4CF-4BCC-4A11-B947-C14FF4766577}" presName="bgRect" presStyleLbl="bgShp" presStyleIdx="0" presStyleCnt="3"/>
      <dgm:spPr/>
    </dgm:pt>
    <dgm:pt modelId="{F26386C8-F4BF-4753-B1E2-CB27BB9BD3D4}" type="pres">
      <dgm:prSet presAssocID="{AD35D4CF-4BCC-4A11-B947-C14FF476657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Network"/>
        </a:ext>
      </dgm:extLst>
    </dgm:pt>
    <dgm:pt modelId="{BD0F1FF1-87B3-4DBC-955A-D0DE35AB965C}" type="pres">
      <dgm:prSet presAssocID="{AD35D4CF-4BCC-4A11-B947-C14FF4766577}" presName="spaceRect" presStyleCnt="0"/>
      <dgm:spPr/>
    </dgm:pt>
    <dgm:pt modelId="{C4ADF4D6-ACF0-4DC7-959E-7D509C8D33FA}" type="pres">
      <dgm:prSet presAssocID="{AD35D4CF-4BCC-4A11-B947-C14FF4766577}" presName="parTx" presStyleLbl="revTx" presStyleIdx="0" presStyleCnt="3">
        <dgm:presLayoutVars>
          <dgm:chMax val="0"/>
          <dgm:chPref val="0"/>
        </dgm:presLayoutVars>
      </dgm:prSet>
      <dgm:spPr/>
    </dgm:pt>
    <dgm:pt modelId="{779A4DC7-E12F-4251-875E-5C6D30406DCD}" type="pres">
      <dgm:prSet presAssocID="{9471FA31-87A5-4852-8B10-96B759AD57BB}" presName="sibTrans" presStyleCnt="0"/>
      <dgm:spPr/>
    </dgm:pt>
    <dgm:pt modelId="{FF0D7BC8-9121-4490-BCB3-BB427567C669}" type="pres">
      <dgm:prSet presAssocID="{D36C4902-1759-4FD9-9DE8-B8273D7219A3}" presName="compNode" presStyleCnt="0"/>
      <dgm:spPr/>
    </dgm:pt>
    <dgm:pt modelId="{46963180-71D2-419A-8CE6-70018BEFFF12}" type="pres">
      <dgm:prSet presAssocID="{D36C4902-1759-4FD9-9DE8-B8273D7219A3}" presName="bgRect" presStyleLbl="bgShp" presStyleIdx="1" presStyleCnt="3"/>
      <dgm:spPr/>
    </dgm:pt>
    <dgm:pt modelId="{50CE6177-878F-40E5-9B53-D81B7537025A}" type="pres">
      <dgm:prSet presAssocID="{D36C4902-1759-4FD9-9DE8-B8273D7219A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orest scene"/>
        </a:ext>
      </dgm:extLst>
    </dgm:pt>
    <dgm:pt modelId="{C0583131-55D1-472E-A90E-8466E8F54F0A}" type="pres">
      <dgm:prSet presAssocID="{D36C4902-1759-4FD9-9DE8-B8273D7219A3}" presName="spaceRect" presStyleCnt="0"/>
      <dgm:spPr/>
    </dgm:pt>
    <dgm:pt modelId="{2A990E3E-003D-45CF-AC16-31724202450A}" type="pres">
      <dgm:prSet presAssocID="{D36C4902-1759-4FD9-9DE8-B8273D7219A3}" presName="parTx" presStyleLbl="revTx" presStyleIdx="1" presStyleCnt="3">
        <dgm:presLayoutVars>
          <dgm:chMax val="0"/>
          <dgm:chPref val="0"/>
        </dgm:presLayoutVars>
      </dgm:prSet>
      <dgm:spPr/>
    </dgm:pt>
    <dgm:pt modelId="{A43540EB-27AB-4A5D-9C67-359B4D36A543}" type="pres">
      <dgm:prSet presAssocID="{9657AADD-C631-4DE0-934A-3B4328907C92}" presName="sibTrans" presStyleCnt="0"/>
      <dgm:spPr/>
    </dgm:pt>
    <dgm:pt modelId="{7D011B1E-FB1A-4DC5-BA63-D6C757A74C02}" type="pres">
      <dgm:prSet presAssocID="{65F03F40-9BA2-4C81-BCBF-1F1E957B9C4B}" presName="compNode" presStyleCnt="0"/>
      <dgm:spPr/>
    </dgm:pt>
    <dgm:pt modelId="{154592EE-9894-4726-83DB-1680F731AEDF}" type="pres">
      <dgm:prSet presAssocID="{65F03F40-9BA2-4C81-BCBF-1F1E957B9C4B}" presName="bgRect" presStyleLbl="bgShp" presStyleIdx="2" presStyleCnt="3"/>
      <dgm:spPr/>
    </dgm:pt>
    <dgm:pt modelId="{0DA56B78-0420-43E4-901E-67D478947A4F}" type="pres">
      <dgm:prSet presAssocID="{65F03F40-9BA2-4C81-BCBF-1F1E957B9C4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269A3601-5933-42C3-BCD0-CD868C230FA3}" type="pres">
      <dgm:prSet presAssocID="{65F03F40-9BA2-4C81-BCBF-1F1E957B9C4B}" presName="spaceRect" presStyleCnt="0"/>
      <dgm:spPr/>
    </dgm:pt>
    <dgm:pt modelId="{0884C53C-E5E7-400A-AE32-53430DE05709}" type="pres">
      <dgm:prSet presAssocID="{65F03F40-9BA2-4C81-BCBF-1F1E957B9C4B}" presName="parTx" presStyleLbl="revTx" presStyleIdx="2" presStyleCnt="3">
        <dgm:presLayoutVars>
          <dgm:chMax val="0"/>
          <dgm:chPref val="0"/>
        </dgm:presLayoutVars>
      </dgm:prSet>
      <dgm:spPr/>
    </dgm:pt>
  </dgm:ptLst>
  <dgm:cxnLst>
    <dgm:cxn modelId="{4705AB2D-3D91-49C3-8A9F-CD72078B1985}" type="presOf" srcId="{E34F0624-4686-48C4-AED9-DD53BB1AC7F9}" destId="{FE891E4C-A77A-4D0E-AA05-C1E48E19789C}" srcOrd="0" destOrd="0" presId="urn:microsoft.com/office/officeart/2018/2/layout/IconVerticalSolidList"/>
    <dgm:cxn modelId="{68FAF436-DA7E-44A7-8CFC-18FAF7F3A463}" type="presOf" srcId="{65F03F40-9BA2-4C81-BCBF-1F1E957B9C4B}" destId="{0884C53C-E5E7-400A-AE32-53430DE05709}" srcOrd="0" destOrd="0" presId="urn:microsoft.com/office/officeart/2018/2/layout/IconVerticalSolidList"/>
    <dgm:cxn modelId="{3E751763-6A37-496B-8EF7-34722DE5669A}" type="presOf" srcId="{D36C4902-1759-4FD9-9DE8-B8273D7219A3}" destId="{2A990E3E-003D-45CF-AC16-31724202450A}" srcOrd="0" destOrd="0" presId="urn:microsoft.com/office/officeart/2018/2/layout/IconVerticalSolidList"/>
    <dgm:cxn modelId="{2831F274-0932-4D3A-9477-336D5B25F7DB}" srcId="{E34F0624-4686-48C4-AED9-DD53BB1AC7F9}" destId="{D36C4902-1759-4FD9-9DE8-B8273D7219A3}" srcOrd="1" destOrd="0" parTransId="{E0B6230B-56DB-4683-AF21-D9E31A4FFB75}" sibTransId="{9657AADD-C631-4DE0-934A-3B4328907C92}"/>
    <dgm:cxn modelId="{FEE01378-9EAA-4182-B978-A3FECD304A76}" srcId="{E34F0624-4686-48C4-AED9-DD53BB1AC7F9}" destId="{65F03F40-9BA2-4C81-BCBF-1F1E957B9C4B}" srcOrd="2" destOrd="0" parTransId="{5B26421C-BA49-4E52-86FA-78162002292F}" sibTransId="{E7CC469C-4B94-4C97-A2F5-D2356C6078D2}"/>
    <dgm:cxn modelId="{CBB8B3B3-6A75-480D-9802-B4E3BE3DB8BE}" srcId="{E34F0624-4686-48C4-AED9-DD53BB1AC7F9}" destId="{AD35D4CF-4BCC-4A11-B947-C14FF4766577}" srcOrd="0" destOrd="0" parTransId="{D3E830E8-D111-4446-84BD-46E06B1BB914}" sibTransId="{9471FA31-87A5-4852-8B10-96B759AD57BB}"/>
    <dgm:cxn modelId="{9599C0F9-6AED-46C2-BA16-F283E99B3297}" type="presOf" srcId="{AD35D4CF-4BCC-4A11-B947-C14FF4766577}" destId="{C4ADF4D6-ACF0-4DC7-959E-7D509C8D33FA}" srcOrd="0" destOrd="0" presId="urn:microsoft.com/office/officeart/2018/2/layout/IconVerticalSolidList"/>
    <dgm:cxn modelId="{8D881136-6CD0-460B-B0FA-E60C92480F88}" type="presParOf" srcId="{FE891E4C-A77A-4D0E-AA05-C1E48E19789C}" destId="{66FF498D-BBB7-4DA1-988E-47941F191D4E}" srcOrd="0" destOrd="0" presId="urn:microsoft.com/office/officeart/2018/2/layout/IconVerticalSolidList"/>
    <dgm:cxn modelId="{3B69D418-E1E0-4EE9-A330-BCAD6DE426D7}" type="presParOf" srcId="{66FF498D-BBB7-4DA1-988E-47941F191D4E}" destId="{405D629F-5726-4086-BAB9-837718D3C9BF}" srcOrd="0" destOrd="0" presId="urn:microsoft.com/office/officeart/2018/2/layout/IconVerticalSolidList"/>
    <dgm:cxn modelId="{13296511-C7BF-4206-9C05-3B66D713879A}" type="presParOf" srcId="{66FF498D-BBB7-4DA1-988E-47941F191D4E}" destId="{F26386C8-F4BF-4753-B1E2-CB27BB9BD3D4}" srcOrd="1" destOrd="0" presId="urn:microsoft.com/office/officeart/2018/2/layout/IconVerticalSolidList"/>
    <dgm:cxn modelId="{0BC677BA-E376-413D-AEF8-8BDD80256501}" type="presParOf" srcId="{66FF498D-BBB7-4DA1-988E-47941F191D4E}" destId="{BD0F1FF1-87B3-4DBC-955A-D0DE35AB965C}" srcOrd="2" destOrd="0" presId="urn:microsoft.com/office/officeart/2018/2/layout/IconVerticalSolidList"/>
    <dgm:cxn modelId="{1A6B2751-5BDA-4CBD-AFDD-773BCDF1E925}" type="presParOf" srcId="{66FF498D-BBB7-4DA1-988E-47941F191D4E}" destId="{C4ADF4D6-ACF0-4DC7-959E-7D509C8D33FA}" srcOrd="3" destOrd="0" presId="urn:microsoft.com/office/officeart/2018/2/layout/IconVerticalSolidList"/>
    <dgm:cxn modelId="{A1C7FE4C-4503-4D7E-85B9-441A5C688082}" type="presParOf" srcId="{FE891E4C-A77A-4D0E-AA05-C1E48E19789C}" destId="{779A4DC7-E12F-4251-875E-5C6D30406DCD}" srcOrd="1" destOrd="0" presId="urn:microsoft.com/office/officeart/2018/2/layout/IconVerticalSolidList"/>
    <dgm:cxn modelId="{C5916C11-4042-4CFD-9C36-CEAD1A00E7E6}" type="presParOf" srcId="{FE891E4C-A77A-4D0E-AA05-C1E48E19789C}" destId="{FF0D7BC8-9121-4490-BCB3-BB427567C669}" srcOrd="2" destOrd="0" presId="urn:microsoft.com/office/officeart/2018/2/layout/IconVerticalSolidList"/>
    <dgm:cxn modelId="{ECC89C78-170F-41AD-86F5-B732F95EE5E1}" type="presParOf" srcId="{FF0D7BC8-9121-4490-BCB3-BB427567C669}" destId="{46963180-71D2-419A-8CE6-70018BEFFF12}" srcOrd="0" destOrd="0" presId="urn:microsoft.com/office/officeart/2018/2/layout/IconVerticalSolidList"/>
    <dgm:cxn modelId="{9351E824-496B-4F64-80A0-5E762F33F360}" type="presParOf" srcId="{FF0D7BC8-9121-4490-BCB3-BB427567C669}" destId="{50CE6177-878F-40E5-9B53-D81B7537025A}" srcOrd="1" destOrd="0" presId="urn:microsoft.com/office/officeart/2018/2/layout/IconVerticalSolidList"/>
    <dgm:cxn modelId="{C2DAB997-74DB-41F4-A236-4F532F72F4A2}" type="presParOf" srcId="{FF0D7BC8-9121-4490-BCB3-BB427567C669}" destId="{C0583131-55D1-472E-A90E-8466E8F54F0A}" srcOrd="2" destOrd="0" presId="urn:microsoft.com/office/officeart/2018/2/layout/IconVerticalSolidList"/>
    <dgm:cxn modelId="{B411944A-0E49-4340-B9C8-D081F771BF36}" type="presParOf" srcId="{FF0D7BC8-9121-4490-BCB3-BB427567C669}" destId="{2A990E3E-003D-45CF-AC16-31724202450A}" srcOrd="3" destOrd="0" presId="urn:microsoft.com/office/officeart/2018/2/layout/IconVerticalSolidList"/>
    <dgm:cxn modelId="{6F757AD8-6522-4B67-AF82-6B3428E9A9C3}" type="presParOf" srcId="{FE891E4C-A77A-4D0E-AA05-C1E48E19789C}" destId="{A43540EB-27AB-4A5D-9C67-359B4D36A543}" srcOrd="3" destOrd="0" presId="urn:microsoft.com/office/officeart/2018/2/layout/IconVerticalSolidList"/>
    <dgm:cxn modelId="{6097169D-F553-4793-9140-699907C4587C}" type="presParOf" srcId="{FE891E4C-A77A-4D0E-AA05-C1E48E19789C}" destId="{7D011B1E-FB1A-4DC5-BA63-D6C757A74C02}" srcOrd="4" destOrd="0" presId="urn:microsoft.com/office/officeart/2018/2/layout/IconVerticalSolidList"/>
    <dgm:cxn modelId="{9FC74212-B86A-4092-8437-AC8A83AF498F}" type="presParOf" srcId="{7D011B1E-FB1A-4DC5-BA63-D6C757A74C02}" destId="{154592EE-9894-4726-83DB-1680F731AEDF}" srcOrd="0" destOrd="0" presId="urn:microsoft.com/office/officeart/2018/2/layout/IconVerticalSolidList"/>
    <dgm:cxn modelId="{154FC31B-ED80-4E16-BE6D-57015DD1EB50}" type="presParOf" srcId="{7D011B1E-FB1A-4DC5-BA63-D6C757A74C02}" destId="{0DA56B78-0420-43E4-901E-67D478947A4F}" srcOrd="1" destOrd="0" presId="urn:microsoft.com/office/officeart/2018/2/layout/IconVerticalSolidList"/>
    <dgm:cxn modelId="{A61E1A3F-3264-41F2-947C-DDD853600FCD}" type="presParOf" srcId="{7D011B1E-FB1A-4DC5-BA63-D6C757A74C02}" destId="{269A3601-5933-42C3-BCD0-CD868C230FA3}" srcOrd="2" destOrd="0" presId="urn:microsoft.com/office/officeart/2018/2/layout/IconVerticalSolidList"/>
    <dgm:cxn modelId="{0E13EBC3-1FFC-4D9F-8500-C4580C3A71FC}" type="presParOf" srcId="{7D011B1E-FB1A-4DC5-BA63-D6C757A74C02}" destId="{0884C53C-E5E7-400A-AE32-53430DE0570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A18E9D-4898-4123-B96B-DE336F632C3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DB45A1C-0537-4A49-ACB7-A3D6D3058A17}">
      <dgm:prSet/>
      <dgm:spPr/>
      <dgm:t>
        <a:bodyPr/>
        <a:lstStyle/>
        <a:p>
          <a:pPr>
            <a:lnSpc>
              <a:spcPct val="100000"/>
            </a:lnSpc>
          </a:pPr>
          <a:r>
            <a:rPr lang="en-GB"/>
            <a:t>Social workers particularly found supervision useful when looking at casework and social group work. Later, the introduction of social group work into youth work ‘naturally brought with it the possibility that supervision would also be valuable’ (Tash </a:t>
          </a:r>
          <a:r>
            <a:rPr lang="en-GB" i="1"/>
            <a:t>cited in</a:t>
          </a:r>
          <a:r>
            <a:rPr lang="en-GB"/>
            <a:t> Woods 2001:251).</a:t>
          </a:r>
          <a:endParaRPr lang="en-US"/>
        </a:p>
      </dgm:t>
    </dgm:pt>
    <dgm:pt modelId="{72AE1765-63EA-4757-BF91-1F8ABF5BBC65}" type="parTrans" cxnId="{0112731E-528D-45C0-A0F9-AA7844207755}">
      <dgm:prSet/>
      <dgm:spPr/>
      <dgm:t>
        <a:bodyPr/>
        <a:lstStyle/>
        <a:p>
          <a:endParaRPr lang="en-US"/>
        </a:p>
      </dgm:t>
    </dgm:pt>
    <dgm:pt modelId="{D08D4C14-5E8E-4E61-8080-66301C896181}" type="sibTrans" cxnId="{0112731E-528D-45C0-A0F9-AA7844207755}">
      <dgm:prSet/>
      <dgm:spPr/>
      <dgm:t>
        <a:bodyPr/>
        <a:lstStyle/>
        <a:p>
          <a:endParaRPr lang="en-US"/>
        </a:p>
      </dgm:t>
    </dgm:pt>
    <dgm:pt modelId="{23D6DBB3-E433-468A-84DE-76F6925F5275}">
      <dgm:prSet/>
      <dgm:spPr/>
      <dgm:t>
        <a:bodyPr/>
        <a:lstStyle/>
        <a:p>
          <a:pPr>
            <a:lnSpc>
              <a:spcPct val="100000"/>
            </a:lnSpc>
          </a:pPr>
          <a:r>
            <a:rPr lang="en-GB"/>
            <a:t>Today supervision is seen as being helpful in all areas of the work of the informal educator. </a:t>
          </a:r>
          <a:endParaRPr lang="en-US"/>
        </a:p>
      </dgm:t>
    </dgm:pt>
    <dgm:pt modelId="{CA065CCB-6F28-4859-9DA2-3163572521FC}" type="parTrans" cxnId="{7AF98615-7076-458C-99B1-064DAF66B248}">
      <dgm:prSet/>
      <dgm:spPr/>
      <dgm:t>
        <a:bodyPr/>
        <a:lstStyle/>
        <a:p>
          <a:endParaRPr lang="en-US"/>
        </a:p>
      </dgm:t>
    </dgm:pt>
    <dgm:pt modelId="{664C9639-2D4B-44F6-B58B-D91098CE6B56}" type="sibTrans" cxnId="{7AF98615-7076-458C-99B1-064DAF66B248}">
      <dgm:prSet/>
      <dgm:spPr/>
      <dgm:t>
        <a:bodyPr/>
        <a:lstStyle/>
        <a:p>
          <a:endParaRPr lang="en-US"/>
        </a:p>
      </dgm:t>
    </dgm:pt>
    <dgm:pt modelId="{0DFBE614-507F-48D4-A75D-EDCD9CE42223}" type="pres">
      <dgm:prSet presAssocID="{12A18E9D-4898-4123-B96B-DE336F632C32}" presName="root" presStyleCnt="0">
        <dgm:presLayoutVars>
          <dgm:dir/>
          <dgm:resizeHandles val="exact"/>
        </dgm:presLayoutVars>
      </dgm:prSet>
      <dgm:spPr/>
    </dgm:pt>
    <dgm:pt modelId="{B1E74BA0-D947-4295-988D-DFE3522AD81C}" type="pres">
      <dgm:prSet presAssocID="{0DB45A1C-0537-4A49-ACB7-A3D6D3058A17}" presName="compNode" presStyleCnt="0"/>
      <dgm:spPr/>
    </dgm:pt>
    <dgm:pt modelId="{B1A118C1-B4AB-446E-BE8A-CC9C0DE0095D}" type="pres">
      <dgm:prSet presAssocID="{0DB45A1C-0537-4A49-ACB7-A3D6D3058A17}" presName="bgRect" presStyleLbl="bgShp" presStyleIdx="0" presStyleCnt="2"/>
      <dgm:spPr/>
    </dgm:pt>
    <dgm:pt modelId="{46A1BAF6-0632-4462-86D5-C7B0BF9D54B3}" type="pres">
      <dgm:prSet presAssocID="{0DB45A1C-0537-4A49-ACB7-A3D6D3058A1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E83BADB5-76E6-4195-9135-AA2A0783DDC7}" type="pres">
      <dgm:prSet presAssocID="{0DB45A1C-0537-4A49-ACB7-A3D6D3058A17}" presName="spaceRect" presStyleCnt="0"/>
      <dgm:spPr/>
    </dgm:pt>
    <dgm:pt modelId="{A700CFF9-80CB-4A64-BF7C-5D3AC22079D8}" type="pres">
      <dgm:prSet presAssocID="{0DB45A1C-0537-4A49-ACB7-A3D6D3058A17}" presName="parTx" presStyleLbl="revTx" presStyleIdx="0" presStyleCnt="2">
        <dgm:presLayoutVars>
          <dgm:chMax val="0"/>
          <dgm:chPref val="0"/>
        </dgm:presLayoutVars>
      </dgm:prSet>
      <dgm:spPr/>
    </dgm:pt>
    <dgm:pt modelId="{54898B1D-0D36-41F5-934F-97AD55024522}" type="pres">
      <dgm:prSet presAssocID="{D08D4C14-5E8E-4E61-8080-66301C896181}" presName="sibTrans" presStyleCnt="0"/>
      <dgm:spPr/>
    </dgm:pt>
    <dgm:pt modelId="{31D1BA95-0872-4008-8BBF-2C3F326067E9}" type="pres">
      <dgm:prSet presAssocID="{23D6DBB3-E433-468A-84DE-76F6925F5275}" presName="compNode" presStyleCnt="0"/>
      <dgm:spPr/>
    </dgm:pt>
    <dgm:pt modelId="{BF1FBC85-AEA4-4631-86B9-2FDB222C6C04}" type="pres">
      <dgm:prSet presAssocID="{23D6DBB3-E433-468A-84DE-76F6925F5275}" presName="bgRect" presStyleLbl="bgShp" presStyleIdx="1" presStyleCnt="2"/>
      <dgm:spPr/>
    </dgm:pt>
    <dgm:pt modelId="{F7FB6CC1-2087-4D7B-8643-8DEB93879F70}" type="pres">
      <dgm:prSet presAssocID="{23D6DBB3-E433-468A-84DE-76F6925F527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AA643077-371C-47FE-9283-C3CC930113EC}" type="pres">
      <dgm:prSet presAssocID="{23D6DBB3-E433-468A-84DE-76F6925F5275}" presName="spaceRect" presStyleCnt="0"/>
      <dgm:spPr/>
    </dgm:pt>
    <dgm:pt modelId="{E3C8DD5C-E18A-45E2-A33B-E1D3FD4C12BA}" type="pres">
      <dgm:prSet presAssocID="{23D6DBB3-E433-468A-84DE-76F6925F5275}" presName="parTx" presStyleLbl="revTx" presStyleIdx="1" presStyleCnt="2">
        <dgm:presLayoutVars>
          <dgm:chMax val="0"/>
          <dgm:chPref val="0"/>
        </dgm:presLayoutVars>
      </dgm:prSet>
      <dgm:spPr/>
    </dgm:pt>
  </dgm:ptLst>
  <dgm:cxnLst>
    <dgm:cxn modelId="{5EC33310-CEA2-48C4-9A52-0736FBCD5453}" type="presOf" srcId="{23D6DBB3-E433-468A-84DE-76F6925F5275}" destId="{E3C8DD5C-E18A-45E2-A33B-E1D3FD4C12BA}" srcOrd="0" destOrd="0" presId="urn:microsoft.com/office/officeart/2018/2/layout/IconVerticalSolidList"/>
    <dgm:cxn modelId="{7AF98615-7076-458C-99B1-064DAF66B248}" srcId="{12A18E9D-4898-4123-B96B-DE336F632C32}" destId="{23D6DBB3-E433-468A-84DE-76F6925F5275}" srcOrd="1" destOrd="0" parTransId="{CA065CCB-6F28-4859-9DA2-3163572521FC}" sibTransId="{664C9639-2D4B-44F6-B58B-D91098CE6B56}"/>
    <dgm:cxn modelId="{0112731E-528D-45C0-A0F9-AA7844207755}" srcId="{12A18E9D-4898-4123-B96B-DE336F632C32}" destId="{0DB45A1C-0537-4A49-ACB7-A3D6D3058A17}" srcOrd="0" destOrd="0" parTransId="{72AE1765-63EA-4757-BF91-1F8ABF5BBC65}" sibTransId="{D08D4C14-5E8E-4E61-8080-66301C896181}"/>
    <dgm:cxn modelId="{E6AB5062-748A-4794-BDF8-18EBE4E2C75B}" type="presOf" srcId="{0DB45A1C-0537-4A49-ACB7-A3D6D3058A17}" destId="{A700CFF9-80CB-4A64-BF7C-5D3AC22079D8}" srcOrd="0" destOrd="0" presId="urn:microsoft.com/office/officeart/2018/2/layout/IconVerticalSolidList"/>
    <dgm:cxn modelId="{318A6E7C-C227-475A-9591-19B8BB117C79}" type="presOf" srcId="{12A18E9D-4898-4123-B96B-DE336F632C32}" destId="{0DFBE614-507F-48D4-A75D-EDCD9CE42223}" srcOrd="0" destOrd="0" presId="urn:microsoft.com/office/officeart/2018/2/layout/IconVerticalSolidList"/>
    <dgm:cxn modelId="{38176859-9B60-476E-BEB8-FD9DA6C8C5BA}" type="presParOf" srcId="{0DFBE614-507F-48D4-A75D-EDCD9CE42223}" destId="{B1E74BA0-D947-4295-988D-DFE3522AD81C}" srcOrd="0" destOrd="0" presId="urn:microsoft.com/office/officeart/2018/2/layout/IconVerticalSolidList"/>
    <dgm:cxn modelId="{F4E63BE7-3C7E-4ED9-8900-66B2ECE73F89}" type="presParOf" srcId="{B1E74BA0-D947-4295-988D-DFE3522AD81C}" destId="{B1A118C1-B4AB-446E-BE8A-CC9C0DE0095D}" srcOrd="0" destOrd="0" presId="urn:microsoft.com/office/officeart/2018/2/layout/IconVerticalSolidList"/>
    <dgm:cxn modelId="{54399279-79ED-4007-87D8-5DA0ABB6907C}" type="presParOf" srcId="{B1E74BA0-D947-4295-988D-DFE3522AD81C}" destId="{46A1BAF6-0632-4462-86D5-C7B0BF9D54B3}" srcOrd="1" destOrd="0" presId="urn:microsoft.com/office/officeart/2018/2/layout/IconVerticalSolidList"/>
    <dgm:cxn modelId="{0D5B0E15-5676-475A-9031-D3C5D19D87BF}" type="presParOf" srcId="{B1E74BA0-D947-4295-988D-DFE3522AD81C}" destId="{E83BADB5-76E6-4195-9135-AA2A0783DDC7}" srcOrd="2" destOrd="0" presId="urn:microsoft.com/office/officeart/2018/2/layout/IconVerticalSolidList"/>
    <dgm:cxn modelId="{32CFFBDC-5A0D-40DE-BBB0-8154EA5FB9C0}" type="presParOf" srcId="{B1E74BA0-D947-4295-988D-DFE3522AD81C}" destId="{A700CFF9-80CB-4A64-BF7C-5D3AC22079D8}" srcOrd="3" destOrd="0" presId="urn:microsoft.com/office/officeart/2018/2/layout/IconVerticalSolidList"/>
    <dgm:cxn modelId="{6CF17FB9-C5CC-4CF2-B401-95B2B5376784}" type="presParOf" srcId="{0DFBE614-507F-48D4-A75D-EDCD9CE42223}" destId="{54898B1D-0D36-41F5-934F-97AD55024522}" srcOrd="1" destOrd="0" presId="urn:microsoft.com/office/officeart/2018/2/layout/IconVerticalSolidList"/>
    <dgm:cxn modelId="{3F083B1F-1D33-4AED-81C2-872E84990D26}" type="presParOf" srcId="{0DFBE614-507F-48D4-A75D-EDCD9CE42223}" destId="{31D1BA95-0872-4008-8BBF-2C3F326067E9}" srcOrd="2" destOrd="0" presId="urn:microsoft.com/office/officeart/2018/2/layout/IconVerticalSolidList"/>
    <dgm:cxn modelId="{7FA64155-59AE-4939-A68A-FE62AA338865}" type="presParOf" srcId="{31D1BA95-0872-4008-8BBF-2C3F326067E9}" destId="{BF1FBC85-AEA4-4631-86B9-2FDB222C6C04}" srcOrd="0" destOrd="0" presId="urn:microsoft.com/office/officeart/2018/2/layout/IconVerticalSolidList"/>
    <dgm:cxn modelId="{928C85B2-36CB-4E8B-9ECC-6DB15DD6C7F4}" type="presParOf" srcId="{31D1BA95-0872-4008-8BBF-2C3F326067E9}" destId="{F7FB6CC1-2087-4D7B-8643-8DEB93879F70}" srcOrd="1" destOrd="0" presId="urn:microsoft.com/office/officeart/2018/2/layout/IconVerticalSolidList"/>
    <dgm:cxn modelId="{2D196F0B-4F5E-4876-BC4C-57763D739F31}" type="presParOf" srcId="{31D1BA95-0872-4008-8BBF-2C3F326067E9}" destId="{AA643077-371C-47FE-9283-C3CC930113EC}" srcOrd="2" destOrd="0" presId="urn:microsoft.com/office/officeart/2018/2/layout/IconVerticalSolidList"/>
    <dgm:cxn modelId="{398A98A2-A886-43D0-BEDE-AD1AB72AA8A5}" type="presParOf" srcId="{31D1BA95-0872-4008-8BBF-2C3F326067E9}" destId="{E3C8DD5C-E18A-45E2-A33B-E1D3FD4C12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B79F6CC-1F55-4F08-B952-10E99407DC5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0F8F6CB-ACC0-4CF2-B6DD-A57081BBD9F7}">
      <dgm:prSet/>
      <dgm:spPr/>
      <dgm:t>
        <a:bodyPr/>
        <a:lstStyle/>
        <a:p>
          <a:pPr>
            <a:lnSpc>
              <a:spcPct val="100000"/>
            </a:lnSpc>
          </a:pPr>
          <a:r>
            <a:rPr lang="en-GB"/>
            <a:t>Ingram and Harris (2001) have suggested supervision and line management as one the strategies workers need in order to deal with issues and become an effective worker.</a:t>
          </a:r>
          <a:endParaRPr lang="en-US"/>
        </a:p>
      </dgm:t>
    </dgm:pt>
    <dgm:pt modelId="{D0A6D31F-B5AF-4858-B45C-C96F5402BC9F}" type="parTrans" cxnId="{677A4BF2-6883-4408-9632-4300E2C959B1}">
      <dgm:prSet/>
      <dgm:spPr/>
      <dgm:t>
        <a:bodyPr/>
        <a:lstStyle/>
        <a:p>
          <a:endParaRPr lang="en-US"/>
        </a:p>
      </dgm:t>
    </dgm:pt>
    <dgm:pt modelId="{0B3618D0-05A4-45D6-9F05-322EF06EE3A6}" type="sibTrans" cxnId="{677A4BF2-6883-4408-9632-4300E2C959B1}">
      <dgm:prSet/>
      <dgm:spPr/>
      <dgm:t>
        <a:bodyPr/>
        <a:lstStyle/>
        <a:p>
          <a:endParaRPr lang="en-US"/>
        </a:p>
      </dgm:t>
    </dgm:pt>
    <dgm:pt modelId="{3A01A65D-05DA-44C5-9A3E-481F8C0A4132}">
      <dgm:prSet/>
      <dgm:spPr/>
      <dgm:t>
        <a:bodyPr/>
        <a:lstStyle/>
        <a:p>
          <a:pPr>
            <a:lnSpc>
              <a:spcPct val="100000"/>
            </a:lnSpc>
          </a:pPr>
          <a:r>
            <a:rPr lang="en-GB" dirty="0"/>
            <a:t>Therefore supervision is an important aspect of youth work and is central to the continuing professional development of the youth worker. </a:t>
          </a:r>
          <a:endParaRPr lang="en-US" dirty="0"/>
        </a:p>
      </dgm:t>
    </dgm:pt>
    <dgm:pt modelId="{38E67687-75FD-4BD8-A75F-EBACABCB59B2}" type="parTrans" cxnId="{E6138BE7-EFD9-4E3F-8C68-0EBE2C847CE2}">
      <dgm:prSet/>
      <dgm:spPr/>
      <dgm:t>
        <a:bodyPr/>
        <a:lstStyle/>
        <a:p>
          <a:endParaRPr lang="en-US"/>
        </a:p>
      </dgm:t>
    </dgm:pt>
    <dgm:pt modelId="{A25A6FEB-76B6-46F9-9846-D77584E28C93}" type="sibTrans" cxnId="{E6138BE7-EFD9-4E3F-8C68-0EBE2C847CE2}">
      <dgm:prSet/>
      <dgm:spPr/>
      <dgm:t>
        <a:bodyPr/>
        <a:lstStyle/>
        <a:p>
          <a:endParaRPr lang="en-US"/>
        </a:p>
      </dgm:t>
    </dgm:pt>
    <dgm:pt modelId="{D832AB4C-2D4C-4FE3-95B1-AD98FB55711F}" type="pres">
      <dgm:prSet presAssocID="{1B79F6CC-1F55-4F08-B952-10E99407DC50}" presName="root" presStyleCnt="0">
        <dgm:presLayoutVars>
          <dgm:dir/>
          <dgm:resizeHandles val="exact"/>
        </dgm:presLayoutVars>
      </dgm:prSet>
      <dgm:spPr/>
    </dgm:pt>
    <dgm:pt modelId="{6B657ACC-8747-4455-A9F1-DC30DD2ABE76}" type="pres">
      <dgm:prSet presAssocID="{30F8F6CB-ACC0-4CF2-B6DD-A57081BBD9F7}" presName="compNode" presStyleCnt="0"/>
      <dgm:spPr/>
    </dgm:pt>
    <dgm:pt modelId="{621515C7-B549-47B2-8447-F1A77B0C0A7C}" type="pres">
      <dgm:prSet presAssocID="{30F8F6CB-ACC0-4CF2-B6DD-A57081BBD9F7}" presName="bgRect" presStyleLbl="bgShp" presStyleIdx="0" presStyleCnt="2"/>
      <dgm:spPr/>
    </dgm:pt>
    <dgm:pt modelId="{2598D41D-47FE-4FC4-B79A-C9F3A2805B74}" type="pres">
      <dgm:prSet presAssocID="{30F8F6CB-ACC0-4CF2-B6DD-A57081BBD9F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312B4284-F5A9-41E9-BB51-4FDDE23F626D}" type="pres">
      <dgm:prSet presAssocID="{30F8F6CB-ACC0-4CF2-B6DD-A57081BBD9F7}" presName="spaceRect" presStyleCnt="0"/>
      <dgm:spPr/>
    </dgm:pt>
    <dgm:pt modelId="{1F1EA555-1AF8-4366-AC04-662FF449D750}" type="pres">
      <dgm:prSet presAssocID="{30F8F6CB-ACC0-4CF2-B6DD-A57081BBD9F7}" presName="parTx" presStyleLbl="revTx" presStyleIdx="0" presStyleCnt="2">
        <dgm:presLayoutVars>
          <dgm:chMax val="0"/>
          <dgm:chPref val="0"/>
        </dgm:presLayoutVars>
      </dgm:prSet>
      <dgm:spPr/>
    </dgm:pt>
    <dgm:pt modelId="{97C64DFC-DC8F-44A2-A08D-2217FCC14883}" type="pres">
      <dgm:prSet presAssocID="{0B3618D0-05A4-45D6-9F05-322EF06EE3A6}" presName="sibTrans" presStyleCnt="0"/>
      <dgm:spPr/>
    </dgm:pt>
    <dgm:pt modelId="{68090BC4-F93C-4C94-8912-E7E869463DB2}" type="pres">
      <dgm:prSet presAssocID="{3A01A65D-05DA-44C5-9A3E-481F8C0A4132}" presName="compNode" presStyleCnt="0"/>
      <dgm:spPr/>
    </dgm:pt>
    <dgm:pt modelId="{89722D35-39A1-4F03-BC43-C67270A82602}" type="pres">
      <dgm:prSet presAssocID="{3A01A65D-05DA-44C5-9A3E-481F8C0A4132}" presName="bgRect" presStyleLbl="bgShp" presStyleIdx="1" presStyleCnt="2"/>
      <dgm:spPr/>
    </dgm:pt>
    <dgm:pt modelId="{A9C14D21-2BE2-4F9F-83DD-CEC96AA0FA4B}" type="pres">
      <dgm:prSet presAssocID="{3A01A65D-05DA-44C5-9A3E-481F8C0A413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05D2FAED-0094-4322-BD1B-BC95DEE45791}" type="pres">
      <dgm:prSet presAssocID="{3A01A65D-05DA-44C5-9A3E-481F8C0A4132}" presName="spaceRect" presStyleCnt="0"/>
      <dgm:spPr/>
    </dgm:pt>
    <dgm:pt modelId="{E2D4D7B6-D001-46C4-B739-66C8E852ADEE}" type="pres">
      <dgm:prSet presAssocID="{3A01A65D-05DA-44C5-9A3E-481F8C0A4132}" presName="parTx" presStyleLbl="revTx" presStyleIdx="1" presStyleCnt="2">
        <dgm:presLayoutVars>
          <dgm:chMax val="0"/>
          <dgm:chPref val="0"/>
        </dgm:presLayoutVars>
      </dgm:prSet>
      <dgm:spPr/>
    </dgm:pt>
  </dgm:ptLst>
  <dgm:cxnLst>
    <dgm:cxn modelId="{80105DBB-AA71-4BB0-B117-AB8934FAA416}" type="presOf" srcId="{30F8F6CB-ACC0-4CF2-B6DD-A57081BBD9F7}" destId="{1F1EA555-1AF8-4366-AC04-662FF449D750}" srcOrd="0" destOrd="0" presId="urn:microsoft.com/office/officeart/2018/2/layout/IconVerticalSolidList"/>
    <dgm:cxn modelId="{6EEC11D1-8E86-49EF-8C3C-578496E07F08}" type="presOf" srcId="{3A01A65D-05DA-44C5-9A3E-481F8C0A4132}" destId="{E2D4D7B6-D001-46C4-B739-66C8E852ADEE}" srcOrd="0" destOrd="0" presId="urn:microsoft.com/office/officeart/2018/2/layout/IconVerticalSolidList"/>
    <dgm:cxn modelId="{E6138BE7-EFD9-4E3F-8C68-0EBE2C847CE2}" srcId="{1B79F6CC-1F55-4F08-B952-10E99407DC50}" destId="{3A01A65D-05DA-44C5-9A3E-481F8C0A4132}" srcOrd="1" destOrd="0" parTransId="{38E67687-75FD-4BD8-A75F-EBACABCB59B2}" sibTransId="{A25A6FEB-76B6-46F9-9846-D77584E28C93}"/>
    <dgm:cxn modelId="{EB8427E8-6CAA-448A-8C5B-0BDC31BA6ACA}" type="presOf" srcId="{1B79F6CC-1F55-4F08-B952-10E99407DC50}" destId="{D832AB4C-2D4C-4FE3-95B1-AD98FB55711F}" srcOrd="0" destOrd="0" presId="urn:microsoft.com/office/officeart/2018/2/layout/IconVerticalSolidList"/>
    <dgm:cxn modelId="{677A4BF2-6883-4408-9632-4300E2C959B1}" srcId="{1B79F6CC-1F55-4F08-B952-10E99407DC50}" destId="{30F8F6CB-ACC0-4CF2-B6DD-A57081BBD9F7}" srcOrd="0" destOrd="0" parTransId="{D0A6D31F-B5AF-4858-B45C-C96F5402BC9F}" sibTransId="{0B3618D0-05A4-45D6-9F05-322EF06EE3A6}"/>
    <dgm:cxn modelId="{74F47AE1-A099-4A2A-B72B-8EB8959AC877}" type="presParOf" srcId="{D832AB4C-2D4C-4FE3-95B1-AD98FB55711F}" destId="{6B657ACC-8747-4455-A9F1-DC30DD2ABE76}" srcOrd="0" destOrd="0" presId="urn:microsoft.com/office/officeart/2018/2/layout/IconVerticalSolidList"/>
    <dgm:cxn modelId="{E3DF1889-937C-4991-9E1E-0451486C2354}" type="presParOf" srcId="{6B657ACC-8747-4455-A9F1-DC30DD2ABE76}" destId="{621515C7-B549-47B2-8447-F1A77B0C0A7C}" srcOrd="0" destOrd="0" presId="urn:microsoft.com/office/officeart/2018/2/layout/IconVerticalSolidList"/>
    <dgm:cxn modelId="{C065A83B-C9A2-45A3-9737-093652648358}" type="presParOf" srcId="{6B657ACC-8747-4455-A9F1-DC30DD2ABE76}" destId="{2598D41D-47FE-4FC4-B79A-C9F3A2805B74}" srcOrd="1" destOrd="0" presId="urn:microsoft.com/office/officeart/2018/2/layout/IconVerticalSolidList"/>
    <dgm:cxn modelId="{8024599D-3518-4478-AA6B-1C3E1F7C0A09}" type="presParOf" srcId="{6B657ACC-8747-4455-A9F1-DC30DD2ABE76}" destId="{312B4284-F5A9-41E9-BB51-4FDDE23F626D}" srcOrd="2" destOrd="0" presId="urn:microsoft.com/office/officeart/2018/2/layout/IconVerticalSolidList"/>
    <dgm:cxn modelId="{443DD729-0CE5-42B2-ACAA-09EE8E199180}" type="presParOf" srcId="{6B657ACC-8747-4455-A9F1-DC30DD2ABE76}" destId="{1F1EA555-1AF8-4366-AC04-662FF449D750}" srcOrd="3" destOrd="0" presId="urn:microsoft.com/office/officeart/2018/2/layout/IconVerticalSolidList"/>
    <dgm:cxn modelId="{1AB888B0-2ACF-49AB-B00C-F43191816E08}" type="presParOf" srcId="{D832AB4C-2D4C-4FE3-95B1-AD98FB55711F}" destId="{97C64DFC-DC8F-44A2-A08D-2217FCC14883}" srcOrd="1" destOrd="0" presId="urn:microsoft.com/office/officeart/2018/2/layout/IconVerticalSolidList"/>
    <dgm:cxn modelId="{7BC06ADD-81DE-4730-812F-380C539804B0}" type="presParOf" srcId="{D832AB4C-2D4C-4FE3-95B1-AD98FB55711F}" destId="{68090BC4-F93C-4C94-8912-E7E869463DB2}" srcOrd="2" destOrd="0" presId="urn:microsoft.com/office/officeart/2018/2/layout/IconVerticalSolidList"/>
    <dgm:cxn modelId="{0A56293C-C706-4475-93CD-C044FF1ABC6E}" type="presParOf" srcId="{68090BC4-F93C-4C94-8912-E7E869463DB2}" destId="{89722D35-39A1-4F03-BC43-C67270A82602}" srcOrd="0" destOrd="0" presId="urn:microsoft.com/office/officeart/2018/2/layout/IconVerticalSolidList"/>
    <dgm:cxn modelId="{A44F434D-A68B-4738-AC2A-8A8945A5A44D}" type="presParOf" srcId="{68090BC4-F93C-4C94-8912-E7E869463DB2}" destId="{A9C14D21-2BE2-4F9F-83DD-CEC96AA0FA4B}" srcOrd="1" destOrd="0" presId="urn:microsoft.com/office/officeart/2018/2/layout/IconVerticalSolidList"/>
    <dgm:cxn modelId="{FAF63ADD-146D-4F41-8309-56F054A17FD0}" type="presParOf" srcId="{68090BC4-F93C-4C94-8912-E7E869463DB2}" destId="{05D2FAED-0094-4322-BD1B-BC95DEE45791}" srcOrd="2" destOrd="0" presId="urn:microsoft.com/office/officeart/2018/2/layout/IconVerticalSolidList"/>
    <dgm:cxn modelId="{4BAF482C-6F1B-45EC-9306-250F58E92C29}" type="presParOf" srcId="{68090BC4-F93C-4C94-8912-E7E869463DB2}" destId="{E2D4D7B6-D001-46C4-B739-66C8E852AD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4D2FB4-A286-4DF2-9D94-E8114A6FCA1D}"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US"/>
        </a:p>
      </dgm:t>
    </dgm:pt>
    <dgm:pt modelId="{0B287425-7EA6-4692-87EE-80F3AEC97CE6}">
      <dgm:prSet/>
      <dgm:spPr/>
      <dgm:t>
        <a:bodyPr/>
        <a:lstStyle/>
        <a:p>
          <a:r>
            <a:rPr lang="en-GB" dirty="0">
              <a:solidFill>
                <a:schemeClr val="tx1"/>
              </a:solidFill>
            </a:rPr>
            <a:t>The objective of the best possible service to clients emphasises that supervision is a quality control process and the indirect service element highlights that the supervisor’s role is similar to that of a coach who prepares, observes, shares in, guides and assists from the (symbolic side lines) the supervisee in their work. </a:t>
          </a:r>
          <a:endParaRPr lang="en-US" dirty="0">
            <a:solidFill>
              <a:schemeClr val="tx1"/>
            </a:solidFill>
          </a:endParaRPr>
        </a:p>
      </dgm:t>
    </dgm:pt>
    <dgm:pt modelId="{14B2D53A-8402-42F5-A428-7AD24F02550A}" type="parTrans" cxnId="{1C8F9E8F-C1C3-40A8-944B-434A64F8B1C0}">
      <dgm:prSet/>
      <dgm:spPr/>
      <dgm:t>
        <a:bodyPr/>
        <a:lstStyle/>
        <a:p>
          <a:endParaRPr lang="en-US"/>
        </a:p>
      </dgm:t>
    </dgm:pt>
    <dgm:pt modelId="{6FC3C660-FED9-464A-88EC-44E8668581A3}" type="sibTrans" cxnId="{1C8F9E8F-C1C3-40A8-944B-434A64F8B1C0}">
      <dgm:prSet/>
      <dgm:spPr/>
      <dgm:t>
        <a:bodyPr/>
        <a:lstStyle/>
        <a:p>
          <a:endParaRPr lang="en-US"/>
        </a:p>
      </dgm:t>
    </dgm:pt>
    <dgm:pt modelId="{6DDE174F-6CDE-4529-889F-1E58D013FC5D}">
      <dgm:prSet/>
      <dgm:spPr/>
      <dgm:t>
        <a:bodyPr/>
        <a:lstStyle/>
        <a:p>
          <a:r>
            <a:rPr lang="en-GB" dirty="0">
              <a:solidFill>
                <a:schemeClr val="tx1"/>
              </a:solidFill>
            </a:rPr>
            <a:t>Shohet and Wilmot (1991) supports </a:t>
          </a:r>
          <a:r>
            <a:rPr lang="en-GB" dirty="0" err="1">
              <a:solidFill>
                <a:schemeClr val="tx1"/>
              </a:solidFill>
            </a:rPr>
            <a:t>Kadushin’s</a:t>
          </a:r>
          <a:r>
            <a:rPr lang="en-GB" dirty="0">
              <a:solidFill>
                <a:schemeClr val="tx1"/>
              </a:solidFill>
            </a:rPr>
            <a:t> definition through reference to the supervisor’s mentoring and evaluating roles being combined as a main supervision task. Similarly supervision is now being used in the commercial sector where it is often given a different name such as ‘coaching’, mentoring or one-to-one</a:t>
          </a:r>
          <a:r>
            <a:rPr lang="en-GB" dirty="0"/>
            <a:t>.</a:t>
          </a:r>
          <a:endParaRPr lang="en-US" dirty="0"/>
        </a:p>
      </dgm:t>
    </dgm:pt>
    <dgm:pt modelId="{BA7B7697-D5BB-4068-904E-77C8E0ADB944}" type="parTrans" cxnId="{A9235CC7-E1CB-4C98-B9A2-5FFC2A3A88CF}">
      <dgm:prSet/>
      <dgm:spPr/>
      <dgm:t>
        <a:bodyPr/>
        <a:lstStyle/>
        <a:p>
          <a:endParaRPr lang="en-US"/>
        </a:p>
      </dgm:t>
    </dgm:pt>
    <dgm:pt modelId="{F1FFB5AB-9DA5-4F8B-883F-652591A9629E}" type="sibTrans" cxnId="{A9235CC7-E1CB-4C98-B9A2-5FFC2A3A88CF}">
      <dgm:prSet/>
      <dgm:spPr/>
      <dgm:t>
        <a:bodyPr/>
        <a:lstStyle/>
        <a:p>
          <a:endParaRPr lang="en-US"/>
        </a:p>
      </dgm:t>
    </dgm:pt>
    <dgm:pt modelId="{44CC6737-5F57-47B2-B9CE-421D7D8296E7}" type="pres">
      <dgm:prSet presAssocID="{5E4D2FB4-A286-4DF2-9D94-E8114A6FCA1D}" presName="hierChild1" presStyleCnt="0">
        <dgm:presLayoutVars>
          <dgm:orgChart val="1"/>
          <dgm:chPref val="1"/>
          <dgm:dir/>
          <dgm:animOne val="branch"/>
          <dgm:animLvl val="lvl"/>
          <dgm:resizeHandles/>
        </dgm:presLayoutVars>
      </dgm:prSet>
      <dgm:spPr/>
    </dgm:pt>
    <dgm:pt modelId="{6C16862F-5B1D-4F81-92E9-63EB9DF0B3D6}" type="pres">
      <dgm:prSet presAssocID="{0B287425-7EA6-4692-87EE-80F3AEC97CE6}" presName="hierRoot1" presStyleCnt="0">
        <dgm:presLayoutVars>
          <dgm:hierBranch val="init"/>
        </dgm:presLayoutVars>
      </dgm:prSet>
      <dgm:spPr/>
    </dgm:pt>
    <dgm:pt modelId="{1996D3B1-4BA6-4978-804F-C0BE78BA2383}" type="pres">
      <dgm:prSet presAssocID="{0B287425-7EA6-4692-87EE-80F3AEC97CE6}" presName="rootComposite1" presStyleCnt="0"/>
      <dgm:spPr/>
    </dgm:pt>
    <dgm:pt modelId="{36312458-71A6-4B6F-817E-587674A2AE41}" type="pres">
      <dgm:prSet presAssocID="{0B287425-7EA6-4692-87EE-80F3AEC97CE6}" presName="rootText1" presStyleLbl="node0" presStyleIdx="0" presStyleCnt="2" custScaleY="112289">
        <dgm:presLayoutVars>
          <dgm:chPref val="3"/>
        </dgm:presLayoutVars>
      </dgm:prSet>
      <dgm:spPr/>
    </dgm:pt>
    <dgm:pt modelId="{83B67137-4FC5-474A-84DE-F91CDBEC9B51}" type="pres">
      <dgm:prSet presAssocID="{0B287425-7EA6-4692-87EE-80F3AEC97CE6}" presName="rootConnector1" presStyleLbl="node1" presStyleIdx="0" presStyleCnt="0"/>
      <dgm:spPr/>
    </dgm:pt>
    <dgm:pt modelId="{E4ECD24F-F251-41F4-89C3-3409E03A24CD}" type="pres">
      <dgm:prSet presAssocID="{0B287425-7EA6-4692-87EE-80F3AEC97CE6}" presName="hierChild2" presStyleCnt="0"/>
      <dgm:spPr/>
    </dgm:pt>
    <dgm:pt modelId="{87651B8E-D269-44C5-921F-903E95A8CFC5}" type="pres">
      <dgm:prSet presAssocID="{0B287425-7EA6-4692-87EE-80F3AEC97CE6}" presName="hierChild3" presStyleCnt="0"/>
      <dgm:spPr/>
    </dgm:pt>
    <dgm:pt modelId="{D1E3C605-D903-488C-B497-6A45A97A31C5}" type="pres">
      <dgm:prSet presAssocID="{6DDE174F-6CDE-4529-889F-1E58D013FC5D}" presName="hierRoot1" presStyleCnt="0">
        <dgm:presLayoutVars>
          <dgm:hierBranch val="init"/>
        </dgm:presLayoutVars>
      </dgm:prSet>
      <dgm:spPr/>
    </dgm:pt>
    <dgm:pt modelId="{EDBAD261-0F72-459B-87CB-26BC044AC601}" type="pres">
      <dgm:prSet presAssocID="{6DDE174F-6CDE-4529-889F-1E58D013FC5D}" presName="rootComposite1" presStyleCnt="0"/>
      <dgm:spPr/>
    </dgm:pt>
    <dgm:pt modelId="{EBCA3BD4-D707-45BD-9BD5-7360D498D27D}" type="pres">
      <dgm:prSet presAssocID="{6DDE174F-6CDE-4529-889F-1E58D013FC5D}" presName="rootText1" presStyleLbl="node0" presStyleIdx="1" presStyleCnt="2">
        <dgm:presLayoutVars>
          <dgm:chPref val="3"/>
        </dgm:presLayoutVars>
      </dgm:prSet>
      <dgm:spPr/>
    </dgm:pt>
    <dgm:pt modelId="{1E2F047F-EB30-4C15-9556-E78E7B7A03E8}" type="pres">
      <dgm:prSet presAssocID="{6DDE174F-6CDE-4529-889F-1E58D013FC5D}" presName="rootConnector1" presStyleLbl="node1" presStyleIdx="0" presStyleCnt="0"/>
      <dgm:spPr/>
    </dgm:pt>
    <dgm:pt modelId="{365B5C9F-C464-4DCC-81DF-3BB5E7E74C42}" type="pres">
      <dgm:prSet presAssocID="{6DDE174F-6CDE-4529-889F-1E58D013FC5D}" presName="hierChild2" presStyleCnt="0"/>
      <dgm:spPr/>
    </dgm:pt>
    <dgm:pt modelId="{1B1E450A-3CCF-4FE0-814F-4801B94409DD}" type="pres">
      <dgm:prSet presAssocID="{6DDE174F-6CDE-4529-889F-1E58D013FC5D}" presName="hierChild3" presStyleCnt="0"/>
      <dgm:spPr/>
    </dgm:pt>
  </dgm:ptLst>
  <dgm:cxnLst>
    <dgm:cxn modelId="{28065F22-76D2-4EB7-B1A6-92F47014818E}" type="presOf" srcId="{5E4D2FB4-A286-4DF2-9D94-E8114A6FCA1D}" destId="{44CC6737-5F57-47B2-B9CE-421D7D8296E7}" srcOrd="0" destOrd="0" presId="urn:microsoft.com/office/officeart/2009/3/layout/HorizontalOrganizationChart"/>
    <dgm:cxn modelId="{A5653546-278D-4997-91DC-886E6C38BDF5}" type="presOf" srcId="{6DDE174F-6CDE-4529-889F-1E58D013FC5D}" destId="{1E2F047F-EB30-4C15-9556-E78E7B7A03E8}" srcOrd="1" destOrd="0" presId="urn:microsoft.com/office/officeart/2009/3/layout/HorizontalOrganizationChart"/>
    <dgm:cxn modelId="{1C8F9E8F-C1C3-40A8-944B-434A64F8B1C0}" srcId="{5E4D2FB4-A286-4DF2-9D94-E8114A6FCA1D}" destId="{0B287425-7EA6-4692-87EE-80F3AEC97CE6}" srcOrd="0" destOrd="0" parTransId="{14B2D53A-8402-42F5-A428-7AD24F02550A}" sibTransId="{6FC3C660-FED9-464A-88EC-44E8668581A3}"/>
    <dgm:cxn modelId="{BB887591-5AFB-4457-9FBD-27062A15A29A}" type="presOf" srcId="{0B287425-7EA6-4692-87EE-80F3AEC97CE6}" destId="{83B67137-4FC5-474A-84DE-F91CDBEC9B51}" srcOrd="1" destOrd="0" presId="urn:microsoft.com/office/officeart/2009/3/layout/HorizontalOrganizationChart"/>
    <dgm:cxn modelId="{A9235CC7-E1CB-4C98-B9A2-5FFC2A3A88CF}" srcId="{5E4D2FB4-A286-4DF2-9D94-E8114A6FCA1D}" destId="{6DDE174F-6CDE-4529-889F-1E58D013FC5D}" srcOrd="1" destOrd="0" parTransId="{BA7B7697-D5BB-4068-904E-77C8E0ADB944}" sibTransId="{F1FFB5AB-9DA5-4F8B-883F-652591A9629E}"/>
    <dgm:cxn modelId="{9751F3DE-E878-4238-A731-FA902AC0BFD9}" type="presOf" srcId="{0B287425-7EA6-4692-87EE-80F3AEC97CE6}" destId="{36312458-71A6-4B6F-817E-587674A2AE41}" srcOrd="0" destOrd="0" presId="urn:microsoft.com/office/officeart/2009/3/layout/HorizontalOrganizationChart"/>
    <dgm:cxn modelId="{BF8A4CF5-50F2-4FA9-82DD-4C3F103B6297}" type="presOf" srcId="{6DDE174F-6CDE-4529-889F-1E58D013FC5D}" destId="{EBCA3BD4-D707-45BD-9BD5-7360D498D27D}" srcOrd="0" destOrd="0" presId="urn:microsoft.com/office/officeart/2009/3/layout/HorizontalOrganizationChart"/>
    <dgm:cxn modelId="{D8820231-1414-47D5-978A-9104362C9CBC}" type="presParOf" srcId="{44CC6737-5F57-47B2-B9CE-421D7D8296E7}" destId="{6C16862F-5B1D-4F81-92E9-63EB9DF0B3D6}" srcOrd="0" destOrd="0" presId="urn:microsoft.com/office/officeart/2009/3/layout/HorizontalOrganizationChart"/>
    <dgm:cxn modelId="{3A8172A9-D9F1-4844-97CF-92C7595FD47A}" type="presParOf" srcId="{6C16862F-5B1D-4F81-92E9-63EB9DF0B3D6}" destId="{1996D3B1-4BA6-4978-804F-C0BE78BA2383}" srcOrd="0" destOrd="0" presId="urn:microsoft.com/office/officeart/2009/3/layout/HorizontalOrganizationChart"/>
    <dgm:cxn modelId="{24B2304A-F6DA-4EF8-8F45-1E18CC6433C3}" type="presParOf" srcId="{1996D3B1-4BA6-4978-804F-C0BE78BA2383}" destId="{36312458-71A6-4B6F-817E-587674A2AE41}" srcOrd="0" destOrd="0" presId="urn:microsoft.com/office/officeart/2009/3/layout/HorizontalOrganizationChart"/>
    <dgm:cxn modelId="{B013D3F3-5179-426C-AC21-947ED95052FB}" type="presParOf" srcId="{1996D3B1-4BA6-4978-804F-C0BE78BA2383}" destId="{83B67137-4FC5-474A-84DE-F91CDBEC9B51}" srcOrd="1" destOrd="0" presId="urn:microsoft.com/office/officeart/2009/3/layout/HorizontalOrganizationChart"/>
    <dgm:cxn modelId="{06EFEF7C-8FDA-4B90-914D-CCA6C6C5AD6D}" type="presParOf" srcId="{6C16862F-5B1D-4F81-92E9-63EB9DF0B3D6}" destId="{E4ECD24F-F251-41F4-89C3-3409E03A24CD}" srcOrd="1" destOrd="0" presId="urn:microsoft.com/office/officeart/2009/3/layout/HorizontalOrganizationChart"/>
    <dgm:cxn modelId="{A877A827-1B5C-45AA-9668-8811343FE825}" type="presParOf" srcId="{6C16862F-5B1D-4F81-92E9-63EB9DF0B3D6}" destId="{87651B8E-D269-44C5-921F-903E95A8CFC5}" srcOrd="2" destOrd="0" presId="urn:microsoft.com/office/officeart/2009/3/layout/HorizontalOrganizationChart"/>
    <dgm:cxn modelId="{DF761F9B-6EBC-4661-8294-14344D21139F}" type="presParOf" srcId="{44CC6737-5F57-47B2-B9CE-421D7D8296E7}" destId="{D1E3C605-D903-488C-B497-6A45A97A31C5}" srcOrd="1" destOrd="0" presId="urn:microsoft.com/office/officeart/2009/3/layout/HorizontalOrganizationChart"/>
    <dgm:cxn modelId="{3D17F6D3-07E3-4BB1-A394-0433D55BFED1}" type="presParOf" srcId="{D1E3C605-D903-488C-B497-6A45A97A31C5}" destId="{EDBAD261-0F72-459B-87CB-26BC044AC601}" srcOrd="0" destOrd="0" presId="urn:microsoft.com/office/officeart/2009/3/layout/HorizontalOrganizationChart"/>
    <dgm:cxn modelId="{F4563C41-5A02-472E-8AE1-D7E97C60E5D6}" type="presParOf" srcId="{EDBAD261-0F72-459B-87CB-26BC044AC601}" destId="{EBCA3BD4-D707-45BD-9BD5-7360D498D27D}" srcOrd="0" destOrd="0" presId="urn:microsoft.com/office/officeart/2009/3/layout/HorizontalOrganizationChart"/>
    <dgm:cxn modelId="{ACC6227A-3238-47C6-AA6D-66CADFDE30F6}" type="presParOf" srcId="{EDBAD261-0F72-459B-87CB-26BC044AC601}" destId="{1E2F047F-EB30-4C15-9556-E78E7B7A03E8}" srcOrd="1" destOrd="0" presId="urn:microsoft.com/office/officeart/2009/3/layout/HorizontalOrganizationChart"/>
    <dgm:cxn modelId="{5A7359A0-32CB-4B00-A624-5206E1353909}" type="presParOf" srcId="{D1E3C605-D903-488C-B497-6A45A97A31C5}" destId="{365B5C9F-C464-4DCC-81DF-3BB5E7E74C42}" srcOrd="1" destOrd="0" presId="urn:microsoft.com/office/officeart/2009/3/layout/HorizontalOrganizationChart"/>
    <dgm:cxn modelId="{F93239BD-402A-4285-A553-CD80001AC0FE}" type="presParOf" srcId="{D1E3C605-D903-488C-B497-6A45A97A31C5}" destId="{1B1E450A-3CCF-4FE0-814F-4801B94409DD}"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FEC46AD-ADE8-4FB1-802D-3691DE8BA26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F1B7065-956D-4192-8D8F-8A03137369B5}">
      <dgm:prSet/>
      <dgm:spPr/>
      <dgm:t>
        <a:bodyPr/>
        <a:lstStyle/>
        <a:p>
          <a:pPr>
            <a:lnSpc>
              <a:spcPct val="100000"/>
            </a:lnSpc>
          </a:pPr>
          <a:r>
            <a:rPr lang="en-GB"/>
            <a:t>Kadushin (1992: 20) identifies supervision as holding within it three different functions; educational – Here the function is to develop the knowledge, attitude and skills that you require to do your work. </a:t>
          </a:r>
          <a:endParaRPr lang="en-US"/>
        </a:p>
      </dgm:t>
    </dgm:pt>
    <dgm:pt modelId="{19DCC426-7115-4BCA-B948-A922DC7D49E5}" type="parTrans" cxnId="{542A3628-48EB-424E-9708-72600AA6DB2D}">
      <dgm:prSet/>
      <dgm:spPr/>
      <dgm:t>
        <a:bodyPr/>
        <a:lstStyle/>
        <a:p>
          <a:endParaRPr lang="en-US"/>
        </a:p>
      </dgm:t>
    </dgm:pt>
    <dgm:pt modelId="{3BE89F47-E605-4730-8D4E-4CA810B811EF}" type="sibTrans" cxnId="{542A3628-48EB-424E-9708-72600AA6DB2D}">
      <dgm:prSet/>
      <dgm:spPr/>
      <dgm:t>
        <a:bodyPr/>
        <a:lstStyle/>
        <a:p>
          <a:endParaRPr lang="en-US"/>
        </a:p>
      </dgm:t>
    </dgm:pt>
    <dgm:pt modelId="{6530E958-3FEA-42AD-974D-84B87FAC69CA}">
      <dgm:prSet/>
      <dgm:spPr/>
      <dgm:t>
        <a:bodyPr/>
        <a:lstStyle/>
        <a:p>
          <a:pPr>
            <a:lnSpc>
              <a:spcPct val="100000"/>
            </a:lnSpc>
          </a:pPr>
          <a:r>
            <a:rPr lang="en-GB" dirty="0"/>
            <a:t>This is undertaken through reflecting on practice. An environment is provided for supervisees to reflect on their work and develop their understanding of, and new perspectives on, what is happening. </a:t>
          </a:r>
          <a:endParaRPr lang="en-US" dirty="0"/>
        </a:p>
      </dgm:t>
    </dgm:pt>
    <dgm:pt modelId="{6BE113AF-37BB-468C-87C9-D3C7FA37C1A2}" type="parTrans" cxnId="{E86B7D0D-188C-4CBF-BC47-D84D2CC1C6A9}">
      <dgm:prSet/>
      <dgm:spPr/>
      <dgm:t>
        <a:bodyPr/>
        <a:lstStyle/>
        <a:p>
          <a:endParaRPr lang="en-US"/>
        </a:p>
      </dgm:t>
    </dgm:pt>
    <dgm:pt modelId="{0ACEBC88-B91F-4FFB-9B9F-8996705F0253}" type="sibTrans" cxnId="{E86B7D0D-188C-4CBF-BC47-D84D2CC1C6A9}">
      <dgm:prSet/>
      <dgm:spPr/>
      <dgm:t>
        <a:bodyPr/>
        <a:lstStyle/>
        <a:p>
          <a:endParaRPr lang="en-US"/>
        </a:p>
      </dgm:t>
    </dgm:pt>
    <dgm:pt modelId="{C5E898CD-139D-443A-A930-F8B0386ABF9B}">
      <dgm:prSet/>
      <dgm:spPr/>
      <dgm:t>
        <a:bodyPr/>
        <a:lstStyle/>
        <a:p>
          <a:pPr>
            <a:lnSpc>
              <a:spcPct val="100000"/>
            </a:lnSpc>
          </a:pPr>
          <a:r>
            <a:rPr lang="en-GB"/>
            <a:t>From this function new skills will be developed that can be used in future practice. </a:t>
          </a:r>
          <a:endParaRPr lang="en-US"/>
        </a:p>
      </dgm:t>
    </dgm:pt>
    <dgm:pt modelId="{C925D93B-9EE2-47DD-ADA9-75F05DBA02AE}" type="parTrans" cxnId="{4CF2F960-493B-4C10-9690-273951CCF160}">
      <dgm:prSet/>
      <dgm:spPr/>
      <dgm:t>
        <a:bodyPr/>
        <a:lstStyle/>
        <a:p>
          <a:endParaRPr lang="en-US"/>
        </a:p>
      </dgm:t>
    </dgm:pt>
    <dgm:pt modelId="{8C9F3600-182A-47D3-9504-513A05AAD1D6}" type="sibTrans" cxnId="{4CF2F960-493B-4C10-9690-273951CCF160}">
      <dgm:prSet/>
      <dgm:spPr/>
      <dgm:t>
        <a:bodyPr/>
        <a:lstStyle/>
        <a:p>
          <a:endParaRPr lang="en-US"/>
        </a:p>
      </dgm:t>
    </dgm:pt>
    <dgm:pt modelId="{4856E62E-D280-44B3-AB98-4C1515662431}" type="pres">
      <dgm:prSet presAssocID="{DFEC46AD-ADE8-4FB1-802D-3691DE8BA26F}" presName="root" presStyleCnt="0">
        <dgm:presLayoutVars>
          <dgm:dir/>
          <dgm:resizeHandles val="exact"/>
        </dgm:presLayoutVars>
      </dgm:prSet>
      <dgm:spPr/>
    </dgm:pt>
    <dgm:pt modelId="{AFC8C74C-A61D-4B60-937F-A683B4125C56}" type="pres">
      <dgm:prSet presAssocID="{5F1B7065-956D-4192-8D8F-8A03137369B5}" presName="compNode" presStyleCnt="0"/>
      <dgm:spPr/>
    </dgm:pt>
    <dgm:pt modelId="{33A273D2-30B5-44DA-A42E-E27757854521}" type="pres">
      <dgm:prSet presAssocID="{5F1B7065-956D-4192-8D8F-8A03137369B5}" presName="bgRect" presStyleLbl="bgShp" presStyleIdx="0" presStyleCnt="3"/>
      <dgm:spPr/>
    </dgm:pt>
    <dgm:pt modelId="{5FFFC4C9-B045-47EA-B9A6-7D69E8C3D2BA}" type="pres">
      <dgm:prSet presAssocID="{5F1B7065-956D-4192-8D8F-8A03137369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70EA28A1-06C3-4889-A23A-EBBA6BBAB938}" type="pres">
      <dgm:prSet presAssocID="{5F1B7065-956D-4192-8D8F-8A03137369B5}" presName="spaceRect" presStyleCnt="0"/>
      <dgm:spPr/>
    </dgm:pt>
    <dgm:pt modelId="{A1580834-5E3B-4458-8505-9B968245CAB6}" type="pres">
      <dgm:prSet presAssocID="{5F1B7065-956D-4192-8D8F-8A03137369B5}" presName="parTx" presStyleLbl="revTx" presStyleIdx="0" presStyleCnt="3">
        <dgm:presLayoutVars>
          <dgm:chMax val="0"/>
          <dgm:chPref val="0"/>
        </dgm:presLayoutVars>
      </dgm:prSet>
      <dgm:spPr/>
    </dgm:pt>
    <dgm:pt modelId="{D2654168-05F5-4FFE-8336-CCC92E8D8833}" type="pres">
      <dgm:prSet presAssocID="{3BE89F47-E605-4730-8D4E-4CA810B811EF}" presName="sibTrans" presStyleCnt="0"/>
      <dgm:spPr/>
    </dgm:pt>
    <dgm:pt modelId="{00AED265-F1AE-4846-B2E6-05638C9B2649}" type="pres">
      <dgm:prSet presAssocID="{6530E958-3FEA-42AD-974D-84B87FAC69CA}" presName="compNode" presStyleCnt="0"/>
      <dgm:spPr/>
    </dgm:pt>
    <dgm:pt modelId="{9A60DA5E-3748-496F-AE41-2BFAC6752518}" type="pres">
      <dgm:prSet presAssocID="{6530E958-3FEA-42AD-974D-84B87FAC69CA}" presName="bgRect" presStyleLbl="bgShp" presStyleIdx="1" presStyleCnt="3"/>
      <dgm:spPr/>
    </dgm:pt>
    <dgm:pt modelId="{08C59C5E-4A60-4D50-9FEB-14D7125BB064}" type="pres">
      <dgm:prSet presAssocID="{6530E958-3FEA-42AD-974D-84B87FAC69C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2CF0F0C7-0205-41DD-B721-FADAF83E40B8}" type="pres">
      <dgm:prSet presAssocID="{6530E958-3FEA-42AD-974D-84B87FAC69CA}" presName="spaceRect" presStyleCnt="0"/>
      <dgm:spPr/>
    </dgm:pt>
    <dgm:pt modelId="{655DC338-DE70-4A4C-A7C9-4C168CB2C2E4}" type="pres">
      <dgm:prSet presAssocID="{6530E958-3FEA-42AD-974D-84B87FAC69CA}" presName="parTx" presStyleLbl="revTx" presStyleIdx="1" presStyleCnt="3">
        <dgm:presLayoutVars>
          <dgm:chMax val="0"/>
          <dgm:chPref val="0"/>
        </dgm:presLayoutVars>
      </dgm:prSet>
      <dgm:spPr/>
    </dgm:pt>
    <dgm:pt modelId="{C3BA47C0-9AA3-4A1A-A205-23848474DF67}" type="pres">
      <dgm:prSet presAssocID="{0ACEBC88-B91F-4FFB-9B9F-8996705F0253}" presName="sibTrans" presStyleCnt="0"/>
      <dgm:spPr/>
    </dgm:pt>
    <dgm:pt modelId="{6859EC55-077A-4C11-909E-FEA86B548815}" type="pres">
      <dgm:prSet presAssocID="{C5E898CD-139D-443A-A930-F8B0386ABF9B}" presName="compNode" presStyleCnt="0"/>
      <dgm:spPr/>
    </dgm:pt>
    <dgm:pt modelId="{3B9F310F-5C21-453B-85C9-EFFDFCC0EDBE}" type="pres">
      <dgm:prSet presAssocID="{C5E898CD-139D-443A-A930-F8B0386ABF9B}" presName="bgRect" presStyleLbl="bgShp" presStyleIdx="2" presStyleCnt="3"/>
      <dgm:spPr/>
    </dgm:pt>
    <dgm:pt modelId="{428273B3-A748-42C2-9811-F42D0DA0FA21}" type="pres">
      <dgm:prSet presAssocID="{C5E898CD-139D-443A-A930-F8B0386ABF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 Bulb and Gear"/>
        </a:ext>
      </dgm:extLst>
    </dgm:pt>
    <dgm:pt modelId="{E3016566-14C8-4AF0-BB28-2FFD30222AC4}" type="pres">
      <dgm:prSet presAssocID="{C5E898CD-139D-443A-A930-F8B0386ABF9B}" presName="spaceRect" presStyleCnt="0"/>
      <dgm:spPr/>
    </dgm:pt>
    <dgm:pt modelId="{755DFE3F-22B8-4886-8124-4E2D2CC52E2C}" type="pres">
      <dgm:prSet presAssocID="{C5E898CD-139D-443A-A930-F8B0386ABF9B}" presName="parTx" presStyleLbl="revTx" presStyleIdx="2" presStyleCnt="3">
        <dgm:presLayoutVars>
          <dgm:chMax val="0"/>
          <dgm:chPref val="0"/>
        </dgm:presLayoutVars>
      </dgm:prSet>
      <dgm:spPr/>
    </dgm:pt>
  </dgm:ptLst>
  <dgm:cxnLst>
    <dgm:cxn modelId="{E86B7D0D-188C-4CBF-BC47-D84D2CC1C6A9}" srcId="{DFEC46AD-ADE8-4FB1-802D-3691DE8BA26F}" destId="{6530E958-3FEA-42AD-974D-84B87FAC69CA}" srcOrd="1" destOrd="0" parTransId="{6BE113AF-37BB-468C-87C9-D3C7FA37C1A2}" sibTransId="{0ACEBC88-B91F-4FFB-9B9F-8996705F0253}"/>
    <dgm:cxn modelId="{542A3628-48EB-424E-9708-72600AA6DB2D}" srcId="{DFEC46AD-ADE8-4FB1-802D-3691DE8BA26F}" destId="{5F1B7065-956D-4192-8D8F-8A03137369B5}" srcOrd="0" destOrd="0" parTransId="{19DCC426-7115-4BCA-B948-A922DC7D49E5}" sibTransId="{3BE89F47-E605-4730-8D4E-4CA810B811EF}"/>
    <dgm:cxn modelId="{4CF2F960-493B-4C10-9690-273951CCF160}" srcId="{DFEC46AD-ADE8-4FB1-802D-3691DE8BA26F}" destId="{C5E898CD-139D-443A-A930-F8B0386ABF9B}" srcOrd="2" destOrd="0" parTransId="{C925D93B-9EE2-47DD-ADA9-75F05DBA02AE}" sibTransId="{8C9F3600-182A-47D3-9504-513A05AAD1D6}"/>
    <dgm:cxn modelId="{BAB22342-E79E-443D-9FED-7BF83F85C96C}" type="presOf" srcId="{5F1B7065-956D-4192-8D8F-8A03137369B5}" destId="{A1580834-5E3B-4458-8505-9B968245CAB6}" srcOrd="0" destOrd="0" presId="urn:microsoft.com/office/officeart/2018/2/layout/IconVerticalSolidList"/>
    <dgm:cxn modelId="{FAF77AB3-DE69-44DB-AE2E-CE39A2AE8DAF}" type="presOf" srcId="{DFEC46AD-ADE8-4FB1-802D-3691DE8BA26F}" destId="{4856E62E-D280-44B3-AB98-4C1515662431}" srcOrd="0" destOrd="0" presId="urn:microsoft.com/office/officeart/2018/2/layout/IconVerticalSolidList"/>
    <dgm:cxn modelId="{942544ED-83D8-4FD3-A92A-24AC40206E02}" type="presOf" srcId="{6530E958-3FEA-42AD-974D-84B87FAC69CA}" destId="{655DC338-DE70-4A4C-A7C9-4C168CB2C2E4}" srcOrd="0" destOrd="0" presId="urn:microsoft.com/office/officeart/2018/2/layout/IconVerticalSolidList"/>
    <dgm:cxn modelId="{2E5B4EEE-604E-4160-8453-457FD2147CDC}" type="presOf" srcId="{C5E898CD-139D-443A-A930-F8B0386ABF9B}" destId="{755DFE3F-22B8-4886-8124-4E2D2CC52E2C}" srcOrd="0" destOrd="0" presId="urn:microsoft.com/office/officeart/2018/2/layout/IconVerticalSolidList"/>
    <dgm:cxn modelId="{2720A10A-E02B-41B0-91F0-1AB2148A1AB6}" type="presParOf" srcId="{4856E62E-D280-44B3-AB98-4C1515662431}" destId="{AFC8C74C-A61D-4B60-937F-A683B4125C56}" srcOrd="0" destOrd="0" presId="urn:microsoft.com/office/officeart/2018/2/layout/IconVerticalSolidList"/>
    <dgm:cxn modelId="{AE5BD36E-7D99-4F05-A900-A89B009CCFCC}" type="presParOf" srcId="{AFC8C74C-A61D-4B60-937F-A683B4125C56}" destId="{33A273D2-30B5-44DA-A42E-E27757854521}" srcOrd="0" destOrd="0" presId="urn:microsoft.com/office/officeart/2018/2/layout/IconVerticalSolidList"/>
    <dgm:cxn modelId="{0F248158-AF49-4143-B024-58DF06BBAA96}" type="presParOf" srcId="{AFC8C74C-A61D-4B60-937F-A683B4125C56}" destId="{5FFFC4C9-B045-47EA-B9A6-7D69E8C3D2BA}" srcOrd="1" destOrd="0" presId="urn:microsoft.com/office/officeart/2018/2/layout/IconVerticalSolidList"/>
    <dgm:cxn modelId="{B11EEABB-2F85-4C14-BB1F-60939FC3E836}" type="presParOf" srcId="{AFC8C74C-A61D-4B60-937F-A683B4125C56}" destId="{70EA28A1-06C3-4889-A23A-EBBA6BBAB938}" srcOrd="2" destOrd="0" presId="urn:microsoft.com/office/officeart/2018/2/layout/IconVerticalSolidList"/>
    <dgm:cxn modelId="{8BD007AA-D461-443A-9E42-A32600090D0E}" type="presParOf" srcId="{AFC8C74C-A61D-4B60-937F-A683B4125C56}" destId="{A1580834-5E3B-4458-8505-9B968245CAB6}" srcOrd="3" destOrd="0" presId="urn:microsoft.com/office/officeart/2018/2/layout/IconVerticalSolidList"/>
    <dgm:cxn modelId="{600CDF34-6502-4139-98FD-DF16717ED90A}" type="presParOf" srcId="{4856E62E-D280-44B3-AB98-4C1515662431}" destId="{D2654168-05F5-4FFE-8336-CCC92E8D8833}" srcOrd="1" destOrd="0" presId="urn:microsoft.com/office/officeart/2018/2/layout/IconVerticalSolidList"/>
    <dgm:cxn modelId="{0560F9C2-AFD5-40C9-8084-B70C7A52F369}" type="presParOf" srcId="{4856E62E-D280-44B3-AB98-4C1515662431}" destId="{00AED265-F1AE-4846-B2E6-05638C9B2649}" srcOrd="2" destOrd="0" presId="urn:microsoft.com/office/officeart/2018/2/layout/IconVerticalSolidList"/>
    <dgm:cxn modelId="{0B0949F9-559A-4D5A-AB8B-99BAA948A26D}" type="presParOf" srcId="{00AED265-F1AE-4846-B2E6-05638C9B2649}" destId="{9A60DA5E-3748-496F-AE41-2BFAC6752518}" srcOrd="0" destOrd="0" presId="urn:microsoft.com/office/officeart/2018/2/layout/IconVerticalSolidList"/>
    <dgm:cxn modelId="{BBBC6518-EC98-4AFE-9277-43C499CE674F}" type="presParOf" srcId="{00AED265-F1AE-4846-B2E6-05638C9B2649}" destId="{08C59C5E-4A60-4D50-9FEB-14D7125BB064}" srcOrd="1" destOrd="0" presId="urn:microsoft.com/office/officeart/2018/2/layout/IconVerticalSolidList"/>
    <dgm:cxn modelId="{AFA95B95-8125-4141-AAE0-F9ECEEB4842F}" type="presParOf" srcId="{00AED265-F1AE-4846-B2E6-05638C9B2649}" destId="{2CF0F0C7-0205-41DD-B721-FADAF83E40B8}" srcOrd="2" destOrd="0" presId="urn:microsoft.com/office/officeart/2018/2/layout/IconVerticalSolidList"/>
    <dgm:cxn modelId="{94482A03-3807-4226-95EB-1D634515B2C5}" type="presParOf" srcId="{00AED265-F1AE-4846-B2E6-05638C9B2649}" destId="{655DC338-DE70-4A4C-A7C9-4C168CB2C2E4}" srcOrd="3" destOrd="0" presId="urn:microsoft.com/office/officeart/2018/2/layout/IconVerticalSolidList"/>
    <dgm:cxn modelId="{6A06BB51-D9E1-4B11-8F9F-B2274C93B435}" type="presParOf" srcId="{4856E62E-D280-44B3-AB98-4C1515662431}" destId="{C3BA47C0-9AA3-4A1A-A205-23848474DF67}" srcOrd="3" destOrd="0" presId="urn:microsoft.com/office/officeart/2018/2/layout/IconVerticalSolidList"/>
    <dgm:cxn modelId="{6D3C40CC-C31E-4C7D-B824-933F64C5BDE3}" type="presParOf" srcId="{4856E62E-D280-44B3-AB98-4C1515662431}" destId="{6859EC55-077A-4C11-909E-FEA86B548815}" srcOrd="4" destOrd="0" presId="urn:microsoft.com/office/officeart/2018/2/layout/IconVerticalSolidList"/>
    <dgm:cxn modelId="{262383DF-1D40-4B4C-A488-22E262D405BD}" type="presParOf" srcId="{6859EC55-077A-4C11-909E-FEA86B548815}" destId="{3B9F310F-5C21-453B-85C9-EFFDFCC0EDBE}" srcOrd="0" destOrd="0" presId="urn:microsoft.com/office/officeart/2018/2/layout/IconVerticalSolidList"/>
    <dgm:cxn modelId="{BA7EC2A3-314F-4AF2-A3A7-8EF4D28F66DA}" type="presParOf" srcId="{6859EC55-077A-4C11-909E-FEA86B548815}" destId="{428273B3-A748-42C2-9811-F42D0DA0FA21}" srcOrd="1" destOrd="0" presId="urn:microsoft.com/office/officeart/2018/2/layout/IconVerticalSolidList"/>
    <dgm:cxn modelId="{5E4974C1-014C-40C5-B900-322E315F4DA6}" type="presParOf" srcId="{6859EC55-077A-4C11-909E-FEA86B548815}" destId="{E3016566-14C8-4AF0-BB28-2FFD30222AC4}" srcOrd="2" destOrd="0" presId="urn:microsoft.com/office/officeart/2018/2/layout/IconVerticalSolidList"/>
    <dgm:cxn modelId="{6529F397-006F-4BE4-9E31-33CCD0B69B46}" type="presParOf" srcId="{6859EC55-077A-4C11-909E-FEA86B548815}" destId="{755DFE3F-22B8-4886-8124-4E2D2CC52E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816C2FC-DFD5-49C7-921F-BE3FF07472E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6EC60A7-71C8-4F6D-805C-DB2B399DA223}">
      <dgm:prSet/>
      <dgm:spPr/>
      <dgm:t>
        <a:bodyPr/>
        <a:lstStyle/>
        <a:p>
          <a:r>
            <a:rPr lang="en-GB"/>
            <a:t>Supportive – The focus in supportive supervision is upon the supervisee’s morale and job satisfaction – the function being to improve these (Kadushin 1992: 20). </a:t>
          </a:r>
          <a:endParaRPr lang="en-US"/>
        </a:p>
      </dgm:t>
    </dgm:pt>
    <dgm:pt modelId="{EC6EFAD3-AAEB-4716-B735-CCA1D5FDE556}" type="parTrans" cxnId="{0742F68B-3095-46B6-BB08-2D0E0CC40F7E}">
      <dgm:prSet/>
      <dgm:spPr/>
      <dgm:t>
        <a:bodyPr/>
        <a:lstStyle/>
        <a:p>
          <a:endParaRPr lang="en-US"/>
        </a:p>
      </dgm:t>
    </dgm:pt>
    <dgm:pt modelId="{BA3283A1-05F0-4036-8B75-C5ECD5F126E0}" type="sibTrans" cxnId="{0742F68B-3095-46B6-BB08-2D0E0CC40F7E}">
      <dgm:prSet/>
      <dgm:spPr/>
      <dgm:t>
        <a:bodyPr/>
        <a:lstStyle/>
        <a:p>
          <a:endParaRPr lang="en-US"/>
        </a:p>
      </dgm:t>
    </dgm:pt>
    <dgm:pt modelId="{7841A54E-55D6-4F50-BEFC-D409C6B0C727}">
      <dgm:prSet/>
      <dgm:spPr/>
      <dgm:t>
        <a:bodyPr/>
        <a:lstStyle/>
        <a:p>
          <a:r>
            <a:rPr lang="en-GB"/>
            <a:t>Hawkins and Shohet (1989: 43) have similar definitions and recognize that the supervisor ensures that as a person and a worker, supervisees are not left to carry, unnecessarily, difficulties and problems alone that arise in work. </a:t>
          </a:r>
          <a:endParaRPr lang="en-US"/>
        </a:p>
      </dgm:t>
    </dgm:pt>
    <dgm:pt modelId="{2B7C658A-4575-4219-A7F2-A8BD3958E2E4}" type="parTrans" cxnId="{E3C1ED41-8E86-4CD3-A49F-3E1818578202}">
      <dgm:prSet/>
      <dgm:spPr/>
      <dgm:t>
        <a:bodyPr/>
        <a:lstStyle/>
        <a:p>
          <a:endParaRPr lang="en-US"/>
        </a:p>
      </dgm:t>
    </dgm:pt>
    <dgm:pt modelId="{8BD425C6-3191-44AD-804A-8597022230D2}" type="sibTrans" cxnId="{E3C1ED41-8E86-4CD3-A49F-3E1818578202}">
      <dgm:prSet/>
      <dgm:spPr/>
      <dgm:t>
        <a:bodyPr/>
        <a:lstStyle/>
        <a:p>
          <a:endParaRPr lang="en-US"/>
        </a:p>
      </dgm:t>
    </dgm:pt>
    <dgm:pt modelId="{F5661FD9-0072-4BD1-927F-4DE71D78B6DE}">
      <dgm:prSet/>
      <dgm:spPr/>
      <dgm:t>
        <a:bodyPr/>
        <a:lstStyle/>
        <a:p>
          <a:r>
            <a:rPr lang="en-GB"/>
            <a:t>It is a space to express some of the stresses related to their work, and then to explore ways of dealing with them. </a:t>
          </a:r>
          <a:endParaRPr lang="en-US"/>
        </a:p>
      </dgm:t>
    </dgm:pt>
    <dgm:pt modelId="{8649F161-164F-4BD5-8399-B2C4D3414700}" type="parTrans" cxnId="{CDE9EA49-1C6E-4730-905D-0FCD3016CB73}">
      <dgm:prSet/>
      <dgm:spPr/>
      <dgm:t>
        <a:bodyPr/>
        <a:lstStyle/>
        <a:p>
          <a:endParaRPr lang="en-US"/>
        </a:p>
      </dgm:t>
    </dgm:pt>
    <dgm:pt modelId="{1C124496-11F7-4F3D-9C3F-03399E76983D}" type="sibTrans" cxnId="{CDE9EA49-1C6E-4730-905D-0FCD3016CB73}">
      <dgm:prSet/>
      <dgm:spPr/>
      <dgm:t>
        <a:bodyPr/>
        <a:lstStyle/>
        <a:p>
          <a:endParaRPr lang="en-US"/>
        </a:p>
      </dgm:t>
    </dgm:pt>
    <dgm:pt modelId="{07F745C3-F435-489B-AF28-77E5BA6E4C03}" type="pres">
      <dgm:prSet presAssocID="{B816C2FC-DFD5-49C7-921F-BE3FF07472E6}" presName="vert0" presStyleCnt="0">
        <dgm:presLayoutVars>
          <dgm:dir/>
          <dgm:animOne val="branch"/>
          <dgm:animLvl val="lvl"/>
        </dgm:presLayoutVars>
      </dgm:prSet>
      <dgm:spPr/>
    </dgm:pt>
    <dgm:pt modelId="{B2C05CF7-3872-4970-8971-904D7F8751C9}" type="pres">
      <dgm:prSet presAssocID="{F6EC60A7-71C8-4F6D-805C-DB2B399DA223}" presName="thickLine" presStyleLbl="alignNode1" presStyleIdx="0" presStyleCnt="3"/>
      <dgm:spPr/>
    </dgm:pt>
    <dgm:pt modelId="{76B356AA-8B53-4722-AD99-FF99D69F395D}" type="pres">
      <dgm:prSet presAssocID="{F6EC60A7-71C8-4F6D-805C-DB2B399DA223}" presName="horz1" presStyleCnt="0"/>
      <dgm:spPr/>
    </dgm:pt>
    <dgm:pt modelId="{0D84AE0B-DE5E-4E23-A144-29763BAE133B}" type="pres">
      <dgm:prSet presAssocID="{F6EC60A7-71C8-4F6D-805C-DB2B399DA223}" presName="tx1" presStyleLbl="revTx" presStyleIdx="0" presStyleCnt="3"/>
      <dgm:spPr/>
    </dgm:pt>
    <dgm:pt modelId="{B43DD8C0-2BDA-4635-9FC1-342113B19EE4}" type="pres">
      <dgm:prSet presAssocID="{F6EC60A7-71C8-4F6D-805C-DB2B399DA223}" presName="vert1" presStyleCnt="0"/>
      <dgm:spPr/>
    </dgm:pt>
    <dgm:pt modelId="{BBA17909-1B58-4790-A06B-CDF4AA2BD0F8}" type="pres">
      <dgm:prSet presAssocID="{7841A54E-55D6-4F50-BEFC-D409C6B0C727}" presName="thickLine" presStyleLbl="alignNode1" presStyleIdx="1" presStyleCnt="3"/>
      <dgm:spPr/>
    </dgm:pt>
    <dgm:pt modelId="{73823520-7D06-4DF4-B3B0-92D239A8BE85}" type="pres">
      <dgm:prSet presAssocID="{7841A54E-55D6-4F50-BEFC-D409C6B0C727}" presName="horz1" presStyleCnt="0"/>
      <dgm:spPr/>
    </dgm:pt>
    <dgm:pt modelId="{C9A048CE-A31D-46CA-A744-3EBE93CCAB54}" type="pres">
      <dgm:prSet presAssocID="{7841A54E-55D6-4F50-BEFC-D409C6B0C727}" presName="tx1" presStyleLbl="revTx" presStyleIdx="1" presStyleCnt="3"/>
      <dgm:spPr/>
    </dgm:pt>
    <dgm:pt modelId="{0FFA3740-3E3C-4030-912A-EEDD1FBEC0F4}" type="pres">
      <dgm:prSet presAssocID="{7841A54E-55D6-4F50-BEFC-D409C6B0C727}" presName="vert1" presStyleCnt="0"/>
      <dgm:spPr/>
    </dgm:pt>
    <dgm:pt modelId="{86DA3A59-22C3-4753-9613-80231E968B1B}" type="pres">
      <dgm:prSet presAssocID="{F5661FD9-0072-4BD1-927F-4DE71D78B6DE}" presName="thickLine" presStyleLbl="alignNode1" presStyleIdx="2" presStyleCnt="3"/>
      <dgm:spPr/>
    </dgm:pt>
    <dgm:pt modelId="{54662F50-B8A3-43C8-8810-C242A0FE378F}" type="pres">
      <dgm:prSet presAssocID="{F5661FD9-0072-4BD1-927F-4DE71D78B6DE}" presName="horz1" presStyleCnt="0"/>
      <dgm:spPr/>
    </dgm:pt>
    <dgm:pt modelId="{28846802-1F0B-4A63-AD1F-863C09060A00}" type="pres">
      <dgm:prSet presAssocID="{F5661FD9-0072-4BD1-927F-4DE71D78B6DE}" presName="tx1" presStyleLbl="revTx" presStyleIdx="2" presStyleCnt="3"/>
      <dgm:spPr/>
    </dgm:pt>
    <dgm:pt modelId="{4CBDFD1C-685A-4A10-93D3-F753665010EF}" type="pres">
      <dgm:prSet presAssocID="{F5661FD9-0072-4BD1-927F-4DE71D78B6DE}" presName="vert1" presStyleCnt="0"/>
      <dgm:spPr/>
    </dgm:pt>
  </dgm:ptLst>
  <dgm:cxnLst>
    <dgm:cxn modelId="{E212D40D-7843-4E4D-9D7D-4D64B5AB120F}" type="presOf" srcId="{B816C2FC-DFD5-49C7-921F-BE3FF07472E6}" destId="{07F745C3-F435-489B-AF28-77E5BA6E4C03}" srcOrd="0" destOrd="0" presId="urn:microsoft.com/office/officeart/2008/layout/LinedList"/>
    <dgm:cxn modelId="{B5419922-2BB0-4CAF-8A58-3EE0C705A122}" type="presOf" srcId="{F5661FD9-0072-4BD1-927F-4DE71D78B6DE}" destId="{28846802-1F0B-4A63-AD1F-863C09060A00}" srcOrd="0" destOrd="0" presId="urn:microsoft.com/office/officeart/2008/layout/LinedList"/>
    <dgm:cxn modelId="{8CEAFF32-3070-43D0-A899-263F40DABDFA}" type="presOf" srcId="{F6EC60A7-71C8-4F6D-805C-DB2B399DA223}" destId="{0D84AE0B-DE5E-4E23-A144-29763BAE133B}" srcOrd="0" destOrd="0" presId="urn:microsoft.com/office/officeart/2008/layout/LinedList"/>
    <dgm:cxn modelId="{E3C1ED41-8E86-4CD3-A49F-3E1818578202}" srcId="{B816C2FC-DFD5-49C7-921F-BE3FF07472E6}" destId="{7841A54E-55D6-4F50-BEFC-D409C6B0C727}" srcOrd="1" destOrd="0" parTransId="{2B7C658A-4575-4219-A7F2-A8BD3958E2E4}" sibTransId="{8BD425C6-3191-44AD-804A-8597022230D2}"/>
    <dgm:cxn modelId="{CDE9EA49-1C6E-4730-905D-0FCD3016CB73}" srcId="{B816C2FC-DFD5-49C7-921F-BE3FF07472E6}" destId="{F5661FD9-0072-4BD1-927F-4DE71D78B6DE}" srcOrd="2" destOrd="0" parTransId="{8649F161-164F-4BD5-8399-B2C4D3414700}" sibTransId="{1C124496-11F7-4F3D-9C3F-03399E76983D}"/>
    <dgm:cxn modelId="{0742F68B-3095-46B6-BB08-2D0E0CC40F7E}" srcId="{B816C2FC-DFD5-49C7-921F-BE3FF07472E6}" destId="{F6EC60A7-71C8-4F6D-805C-DB2B399DA223}" srcOrd="0" destOrd="0" parTransId="{EC6EFAD3-AAEB-4716-B735-CCA1D5FDE556}" sibTransId="{BA3283A1-05F0-4036-8B75-C5ECD5F126E0}"/>
    <dgm:cxn modelId="{EC6FD3D3-6DBE-4245-936E-572BD474EE25}" type="presOf" srcId="{7841A54E-55D6-4F50-BEFC-D409C6B0C727}" destId="{C9A048CE-A31D-46CA-A744-3EBE93CCAB54}" srcOrd="0" destOrd="0" presId="urn:microsoft.com/office/officeart/2008/layout/LinedList"/>
    <dgm:cxn modelId="{E2C73922-7CD3-4CEC-A05D-D1695639F95F}" type="presParOf" srcId="{07F745C3-F435-489B-AF28-77E5BA6E4C03}" destId="{B2C05CF7-3872-4970-8971-904D7F8751C9}" srcOrd="0" destOrd="0" presId="urn:microsoft.com/office/officeart/2008/layout/LinedList"/>
    <dgm:cxn modelId="{04EC33E0-1750-4B25-8C57-3636E76A5628}" type="presParOf" srcId="{07F745C3-F435-489B-AF28-77E5BA6E4C03}" destId="{76B356AA-8B53-4722-AD99-FF99D69F395D}" srcOrd="1" destOrd="0" presId="urn:microsoft.com/office/officeart/2008/layout/LinedList"/>
    <dgm:cxn modelId="{703840E4-EAB3-4841-A1E1-691D243D87E8}" type="presParOf" srcId="{76B356AA-8B53-4722-AD99-FF99D69F395D}" destId="{0D84AE0B-DE5E-4E23-A144-29763BAE133B}" srcOrd="0" destOrd="0" presId="urn:microsoft.com/office/officeart/2008/layout/LinedList"/>
    <dgm:cxn modelId="{78FAE141-3072-4328-9D12-7D9FF9DA1A08}" type="presParOf" srcId="{76B356AA-8B53-4722-AD99-FF99D69F395D}" destId="{B43DD8C0-2BDA-4635-9FC1-342113B19EE4}" srcOrd="1" destOrd="0" presId="urn:microsoft.com/office/officeart/2008/layout/LinedList"/>
    <dgm:cxn modelId="{4E0397B5-7337-42E5-BB03-65C4281EA456}" type="presParOf" srcId="{07F745C3-F435-489B-AF28-77E5BA6E4C03}" destId="{BBA17909-1B58-4790-A06B-CDF4AA2BD0F8}" srcOrd="2" destOrd="0" presId="urn:microsoft.com/office/officeart/2008/layout/LinedList"/>
    <dgm:cxn modelId="{9689323B-72EF-4FD1-ABAB-0EFC4DEC9294}" type="presParOf" srcId="{07F745C3-F435-489B-AF28-77E5BA6E4C03}" destId="{73823520-7D06-4DF4-B3B0-92D239A8BE85}" srcOrd="3" destOrd="0" presId="urn:microsoft.com/office/officeart/2008/layout/LinedList"/>
    <dgm:cxn modelId="{C2CE967C-02C2-4BF9-B2E8-0E3665DCCF8E}" type="presParOf" srcId="{73823520-7D06-4DF4-B3B0-92D239A8BE85}" destId="{C9A048CE-A31D-46CA-A744-3EBE93CCAB54}" srcOrd="0" destOrd="0" presId="urn:microsoft.com/office/officeart/2008/layout/LinedList"/>
    <dgm:cxn modelId="{52A7BBA6-0256-4947-A70D-8B5E0064A59C}" type="presParOf" srcId="{73823520-7D06-4DF4-B3B0-92D239A8BE85}" destId="{0FFA3740-3E3C-4030-912A-EEDD1FBEC0F4}" srcOrd="1" destOrd="0" presId="urn:microsoft.com/office/officeart/2008/layout/LinedList"/>
    <dgm:cxn modelId="{1678C15D-39AA-4D49-B08A-CC58BA0FB1BE}" type="presParOf" srcId="{07F745C3-F435-489B-AF28-77E5BA6E4C03}" destId="{86DA3A59-22C3-4753-9613-80231E968B1B}" srcOrd="4" destOrd="0" presId="urn:microsoft.com/office/officeart/2008/layout/LinedList"/>
    <dgm:cxn modelId="{F96EEF63-F434-4A69-9F62-B531610B0191}" type="presParOf" srcId="{07F745C3-F435-489B-AF28-77E5BA6E4C03}" destId="{54662F50-B8A3-43C8-8810-C242A0FE378F}" srcOrd="5" destOrd="0" presId="urn:microsoft.com/office/officeart/2008/layout/LinedList"/>
    <dgm:cxn modelId="{6B1E6AC9-667E-4007-A65E-94AB535A19E9}" type="presParOf" srcId="{54662F50-B8A3-43C8-8810-C242A0FE378F}" destId="{28846802-1F0B-4A63-AD1F-863C09060A00}" srcOrd="0" destOrd="0" presId="urn:microsoft.com/office/officeart/2008/layout/LinedList"/>
    <dgm:cxn modelId="{8945235D-C9ED-46FF-8B88-3DEC4B919D30}" type="presParOf" srcId="{54662F50-B8A3-43C8-8810-C242A0FE378F}" destId="{4CBDFD1C-685A-4A10-93D3-F753665010E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D884BF2-FD8D-4A74-ADF9-99BD796C357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53B6345-6184-4406-B115-9AE60D215057}">
      <dgm:prSet/>
      <dgm:spPr/>
      <dgm:t>
        <a:bodyPr/>
        <a:lstStyle/>
        <a:p>
          <a:pPr>
            <a:lnSpc>
              <a:spcPct val="100000"/>
            </a:lnSpc>
          </a:pPr>
          <a:r>
            <a:rPr lang="en-GB"/>
            <a:t>Supervision is thus about exploring ways of managing their feelings and stress, so that these do not negatively affect the supervisee’s morale and job satisfaction. </a:t>
          </a:r>
          <a:endParaRPr lang="en-US"/>
        </a:p>
      </dgm:t>
    </dgm:pt>
    <dgm:pt modelId="{A57EFB2C-70C8-4E0E-AC3F-D9A317C22ADC}" type="parTrans" cxnId="{D29368D9-274B-4497-B005-D0FD02306653}">
      <dgm:prSet/>
      <dgm:spPr/>
      <dgm:t>
        <a:bodyPr/>
        <a:lstStyle/>
        <a:p>
          <a:endParaRPr lang="en-US"/>
        </a:p>
      </dgm:t>
    </dgm:pt>
    <dgm:pt modelId="{48F1A896-4B4D-4A70-BB90-71B3726DEC3D}" type="sibTrans" cxnId="{D29368D9-274B-4497-B005-D0FD02306653}">
      <dgm:prSet/>
      <dgm:spPr/>
      <dgm:t>
        <a:bodyPr/>
        <a:lstStyle/>
        <a:p>
          <a:endParaRPr lang="en-US"/>
        </a:p>
      </dgm:t>
    </dgm:pt>
    <dgm:pt modelId="{7D1C2D66-3556-442C-B0EF-00B6BF70BCB3}">
      <dgm:prSet/>
      <dgm:spPr/>
      <dgm:t>
        <a:bodyPr/>
        <a:lstStyle/>
        <a:p>
          <a:pPr>
            <a:lnSpc>
              <a:spcPct val="100000"/>
            </a:lnSpc>
          </a:pPr>
          <a:r>
            <a:rPr lang="en-GB"/>
            <a:t>The assumption here is that if morale is low, it affects the quality of work. </a:t>
          </a:r>
          <a:endParaRPr lang="en-US"/>
        </a:p>
      </dgm:t>
    </dgm:pt>
    <dgm:pt modelId="{6BD4C376-5B96-42F8-A5ED-88D371D69913}" type="parTrans" cxnId="{CC928CD0-F2C7-4A3D-AD66-B1F90FA7C152}">
      <dgm:prSet/>
      <dgm:spPr/>
      <dgm:t>
        <a:bodyPr/>
        <a:lstStyle/>
        <a:p>
          <a:endParaRPr lang="en-US"/>
        </a:p>
      </dgm:t>
    </dgm:pt>
    <dgm:pt modelId="{6386C871-6241-45CE-8969-B18C3C72E511}" type="sibTrans" cxnId="{CC928CD0-F2C7-4A3D-AD66-B1F90FA7C152}">
      <dgm:prSet/>
      <dgm:spPr/>
      <dgm:t>
        <a:bodyPr/>
        <a:lstStyle/>
        <a:p>
          <a:endParaRPr lang="en-US"/>
        </a:p>
      </dgm:t>
    </dgm:pt>
    <dgm:pt modelId="{F0AF6D92-9818-4B1A-B0BB-CC0341435F17}">
      <dgm:prSet/>
      <dgm:spPr/>
      <dgm:t>
        <a:bodyPr/>
        <a:lstStyle/>
        <a:p>
          <a:pPr>
            <a:lnSpc>
              <a:spcPct val="100000"/>
            </a:lnSpc>
          </a:pPr>
          <a:r>
            <a:rPr lang="en-GB" dirty="0"/>
            <a:t>Therefore, it can be identified that supervision is an important process and a fundamental one within the caring profession such as youth and community work. </a:t>
          </a:r>
          <a:endParaRPr lang="en-US" dirty="0"/>
        </a:p>
      </dgm:t>
    </dgm:pt>
    <dgm:pt modelId="{6FE35883-133B-4989-BE99-59F32BEA2D44}" type="parTrans" cxnId="{60E8CF65-21D1-4D30-AFFD-9880AFA119FF}">
      <dgm:prSet/>
      <dgm:spPr/>
      <dgm:t>
        <a:bodyPr/>
        <a:lstStyle/>
        <a:p>
          <a:endParaRPr lang="en-US"/>
        </a:p>
      </dgm:t>
    </dgm:pt>
    <dgm:pt modelId="{3F2416A6-565B-4CC1-848C-47C0B1E6FAAD}" type="sibTrans" cxnId="{60E8CF65-21D1-4D30-AFFD-9880AFA119FF}">
      <dgm:prSet/>
      <dgm:spPr/>
      <dgm:t>
        <a:bodyPr/>
        <a:lstStyle/>
        <a:p>
          <a:endParaRPr lang="en-US"/>
        </a:p>
      </dgm:t>
    </dgm:pt>
    <dgm:pt modelId="{4AC0803F-136C-4728-BD6B-E895AE2CF559}" type="pres">
      <dgm:prSet presAssocID="{5D884BF2-FD8D-4A74-ADF9-99BD796C3576}" presName="root" presStyleCnt="0">
        <dgm:presLayoutVars>
          <dgm:dir/>
          <dgm:resizeHandles val="exact"/>
        </dgm:presLayoutVars>
      </dgm:prSet>
      <dgm:spPr/>
    </dgm:pt>
    <dgm:pt modelId="{682BA7C2-836D-4979-B38D-2A80CA77F7B6}" type="pres">
      <dgm:prSet presAssocID="{753B6345-6184-4406-B115-9AE60D215057}" presName="compNode" presStyleCnt="0"/>
      <dgm:spPr/>
    </dgm:pt>
    <dgm:pt modelId="{A43D401B-E203-47C5-BC0F-CD3A559ECD8D}" type="pres">
      <dgm:prSet presAssocID="{753B6345-6184-4406-B115-9AE60D215057}" presName="bgRect" presStyleLbl="bgShp" presStyleIdx="0" presStyleCnt="3"/>
      <dgm:spPr/>
    </dgm:pt>
    <dgm:pt modelId="{4D2C7296-1227-4707-99A4-EE810E3AD006}" type="pres">
      <dgm:prSet presAssocID="{753B6345-6184-4406-B115-9AE60D2150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949A68AA-798C-4622-8BD8-8398DD4E253F}" type="pres">
      <dgm:prSet presAssocID="{753B6345-6184-4406-B115-9AE60D215057}" presName="spaceRect" presStyleCnt="0"/>
      <dgm:spPr/>
    </dgm:pt>
    <dgm:pt modelId="{120FA8F7-7C7C-4717-913A-E92440951DCC}" type="pres">
      <dgm:prSet presAssocID="{753B6345-6184-4406-B115-9AE60D215057}" presName="parTx" presStyleLbl="revTx" presStyleIdx="0" presStyleCnt="3">
        <dgm:presLayoutVars>
          <dgm:chMax val="0"/>
          <dgm:chPref val="0"/>
        </dgm:presLayoutVars>
      </dgm:prSet>
      <dgm:spPr/>
    </dgm:pt>
    <dgm:pt modelId="{FAA1BE56-CA78-4DFA-B57E-D6DC788D9BDB}" type="pres">
      <dgm:prSet presAssocID="{48F1A896-4B4D-4A70-BB90-71B3726DEC3D}" presName="sibTrans" presStyleCnt="0"/>
      <dgm:spPr/>
    </dgm:pt>
    <dgm:pt modelId="{E21DC228-3F30-488D-A52A-90DD87D05271}" type="pres">
      <dgm:prSet presAssocID="{7D1C2D66-3556-442C-B0EF-00B6BF70BCB3}" presName="compNode" presStyleCnt="0"/>
      <dgm:spPr/>
    </dgm:pt>
    <dgm:pt modelId="{353538AE-354D-4D3F-9E38-D4FAA961458E}" type="pres">
      <dgm:prSet presAssocID="{7D1C2D66-3556-442C-B0EF-00B6BF70BCB3}" presName="bgRect" presStyleLbl="bgShp" presStyleIdx="1" presStyleCnt="3"/>
      <dgm:spPr/>
    </dgm:pt>
    <dgm:pt modelId="{D5CE202B-776A-4A85-A1BA-713B534B8800}" type="pres">
      <dgm:prSet presAssocID="{7D1C2D66-3556-442C-B0EF-00B6BF70BC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ning"/>
        </a:ext>
      </dgm:extLst>
    </dgm:pt>
    <dgm:pt modelId="{E827E7AD-82BC-4E6F-BF8D-982BE708CE8F}" type="pres">
      <dgm:prSet presAssocID="{7D1C2D66-3556-442C-B0EF-00B6BF70BCB3}" presName="spaceRect" presStyleCnt="0"/>
      <dgm:spPr/>
    </dgm:pt>
    <dgm:pt modelId="{B88F933F-767A-4541-8064-76242EF18D35}" type="pres">
      <dgm:prSet presAssocID="{7D1C2D66-3556-442C-B0EF-00B6BF70BCB3}" presName="parTx" presStyleLbl="revTx" presStyleIdx="1" presStyleCnt="3">
        <dgm:presLayoutVars>
          <dgm:chMax val="0"/>
          <dgm:chPref val="0"/>
        </dgm:presLayoutVars>
      </dgm:prSet>
      <dgm:spPr/>
    </dgm:pt>
    <dgm:pt modelId="{A8B80C15-6174-4E95-89DB-1F29E3633427}" type="pres">
      <dgm:prSet presAssocID="{6386C871-6241-45CE-8969-B18C3C72E511}" presName="sibTrans" presStyleCnt="0"/>
      <dgm:spPr/>
    </dgm:pt>
    <dgm:pt modelId="{BB51E632-8CA5-4A71-9F50-14469B4EC5D1}" type="pres">
      <dgm:prSet presAssocID="{F0AF6D92-9818-4B1A-B0BB-CC0341435F17}" presName="compNode" presStyleCnt="0"/>
      <dgm:spPr/>
    </dgm:pt>
    <dgm:pt modelId="{E3E1D52C-CF00-4671-865A-DF108A4C6C7F}" type="pres">
      <dgm:prSet presAssocID="{F0AF6D92-9818-4B1A-B0BB-CC0341435F17}" presName="bgRect" presStyleLbl="bgShp" presStyleIdx="2" presStyleCnt="3"/>
      <dgm:spPr/>
    </dgm:pt>
    <dgm:pt modelId="{C17E2CD6-71B2-473B-9767-9B166B20A0D7}" type="pres">
      <dgm:prSet presAssocID="{F0AF6D92-9818-4B1A-B0BB-CC0341435F1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74F12BDA-CE02-4ADE-942B-962991D55ADA}" type="pres">
      <dgm:prSet presAssocID="{F0AF6D92-9818-4B1A-B0BB-CC0341435F17}" presName="spaceRect" presStyleCnt="0"/>
      <dgm:spPr/>
    </dgm:pt>
    <dgm:pt modelId="{7F4FEEA2-65CA-4CD8-8767-EA8A06E8E112}" type="pres">
      <dgm:prSet presAssocID="{F0AF6D92-9818-4B1A-B0BB-CC0341435F17}" presName="parTx" presStyleLbl="revTx" presStyleIdx="2" presStyleCnt="3">
        <dgm:presLayoutVars>
          <dgm:chMax val="0"/>
          <dgm:chPref val="0"/>
        </dgm:presLayoutVars>
      </dgm:prSet>
      <dgm:spPr/>
    </dgm:pt>
  </dgm:ptLst>
  <dgm:cxnLst>
    <dgm:cxn modelId="{60E8CF65-21D1-4D30-AFFD-9880AFA119FF}" srcId="{5D884BF2-FD8D-4A74-ADF9-99BD796C3576}" destId="{F0AF6D92-9818-4B1A-B0BB-CC0341435F17}" srcOrd="2" destOrd="0" parTransId="{6FE35883-133B-4989-BE99-59F32BEA2D44}" sibTransId="{3F2416A6-565B-4CC1-848C-47C0B1E6FAAD}"/>
    <dgm:cxn modelId="{D565B37C-9633-4E8D-8B6F-0F3D5A088D32}" type="presOf" srcId="{5D884BF2-FD8D-4A74-ADF9-99BD796C3576}" destId="{4AC0803F-136C-4728-BD6B-E895AE2CF559}" srcOrd="0" destOrd="0" presId="urn:microsoft.com/office/officeart/2018/2/layout/IconVerticalSolidList"/>
    <dgm:cxn modelId="{345A99AA-704B-4287-A009-0DD451262F59}" type="presOf" srcId="{7D1C2D66-3556-442C-B0EF-00B6BF70BCB3}" destId="{B88F933F-767A-4541-8064-76242EF18D35}" srcOrd="0" destOrd="0" presId="urn:microsoft.com/office/officeart/2018/2/layout/IconVerticalSolidList"/>
    <dgm:cxn modelId="{0B9E9BC1-7E47-4D21-9113-BF1D262ED950}" type="presOf" srcId="{753B6345-6184-4406-B115-9AE60D215057}" destId="{120FA8F7-7C7C-4717-913A-E92440951DCC}" srcOrd="0" destOrd="0" presId="urn:microsoft.com/office/officeart/2018/2/layout/IconVerticalSolidList"/>
    <dgm:cxn modelId="{CC928CD0-F2C7-4A3D-AD66-B1F90FA7C152}" srcId="{5D884BF2-FD8D-4A74-ADF9-99BD796C3576}" destId="{7D1C2D66-3556-442C-B0EF-00B6BF70BCB3}" srcOrd="1" destOrd="0" parTransId="{6BD4C376-5B96-42F8-A5ED-88D371D69913}" sibTransId="{6386C871-6241-45CE-8969-B18C3C72E511}"/>
    <dgm:cxn modelId="{D29368D9-274B-4497-B005-D0FD02306653}" srcId="{5D884BF2-FD8D-4A74-ADF9-99BD796C3576}" destId="{753B6345-6184-4406-B115-9AE60D215057}" srcOrd="0" destOrd="0" parTransId="{A57EFB2C-70C8-4E0E-AC3F-D9A317C22ADC}" sibTransId="{48F1A896-4B4D-4A70-BB90-71B3726DEC3D}"/>
    <dgm:cxn modelId="{FDBDD4FC-8F4D-432B-92AA-B7C7F54DA96C}" type="presOf" srcId="{F0AF6D92-9818-4B1A-B0BB-CC0341435F17}" destId="{7F4FEEA2-65CA-4CD8-8767-EA8A06E8E112}" srcOrd="0" destOrd="0" presId="urn:microsoft.com/office/officeart/2018/2/layout/IconVerticalSolidList"/>
    <dgm:cxn modelId="{B172A9A6-BDF9-48BC-AFA5-0BFBD8B85024}" type="presParOf" srcId="{4AC0803F-136C-4728-BD6B-E895AE2CF559}" destId="{682BA7C2-836D-4979-B38D-2A80CA77F7B6}" srcOrd="0" destOrd="0" presId="urn:microsoft.com/office/officeart/2018/2/layout/IconVerticalSolidList"/>
    <dgm:cxn modelId="{37CDCA37-D097-476E-8579-547B547760B7}" type="presParOf" srcId="{682BA7C2-836D-4979-B38D-2A80CA77F7B6}" destId="{A43D401B-E203-47C5-BC0F-CD3A559ECD8D}" srcOrd="0" destOrd="0" presId="urn:microsoft.com/office/officeart/2018/2/layout/IconVerticalSolidList"/>
    <dgm:cxn modelId="{60A70379-2FF2-4F4C-997F-3078A6308F82}" type="presParOf" srcId="{682BA7C2-836D-4979-B38D-2A80CA77F7B6}" destId="{4D2C7296-1227-4707-99A4-EE810E3AD006}" srcOrd="1" destOrd="0" presId="urn:microsoft.com/office/officeart/2018/2/layout/IconVerticalSolidList"/>
    <dgm:cxn modelId="{F6E9BCC4-3990-4DBB-B8ED-15790591FA63}" type="presParOf" srcId="{682BA7C2-836D-4979-B38D-2A80CA77F7B6}" destId="{949A68AA-798C-4622-8BD8-8398DD4E253F}" srcOrd="2" destOrd="0" presId="urn:microsoft.com/office/officeart/2018/2/layout/IconVerticalSolidList"/>
    <dgm:cxn modelId="{1419C673-7F0A-49DF-8756-841964DED6A2}" type="presParOf" srcId="{682BA7C2-836D-4979-B38D-2A80CA77F7B6}" destId="{120FA8F7-7C7C-4717-913A-E92440951DCC}" srcOrd="3" destOrd="0" presId="urn:microsoft.com/office/officeart/2018/2/layout/IconVerticalSolidList"/>
    <dgm:cxn modelId="{CDAB6B54-893E-4C44-9F3B-B74CA004044C}" type="presParOf" srcId="{4AC0803F-136C-4728-BD6B-E895AE2CF559}" destId="{FAA1BE56-CA78-4DFA-B57E-D6DC788D9BDB}" srcOrd="1" destOrd="0" presId="urn:microsoft.com/office/officeart/2018/2/layout/IconVerticalSolidList"/>
    <dgm:cxn modelId="{0C74E34D-AB9B-41CE-9308-2E6DFB216D49}" type="presParOf" srcId="{4AC0803F-136C-4728-BD6B-E895AE2CF559}" destId="{E21DC228-3F30-488D-A52A-90DD87D05271}" srcOrd="2" destOrd="0" presId="urn:microsoft.com/office/officeart/2018/2/layout/IconVerticalSolidList"/>
    <dgm:cxn modelId="{75237751-801E-4D77-9D8F-172BB2B1E240}" type="presParOf" srcId="{E21DC228-3F30-488D-A52A-90DD87D05271}" destId="{353538AE-354D-4D3F-9E38-D4FAA961458E}" srcOrd="0" destOrd="0" presId="urn:microsoft.com/office/officeart/2018/2/layout/IconVerticalSolidList"/>
    <dgm:cxn modelId="{15BA25F4-0D73-49B8-B2BF-7979AB0580E5}" type="presParOf" srcId="{E21DC228-3F30-488D-A52A-90DD87D05271}" destId="{D5CE202B-776A-4A85-A1BA-713B534B8800}" srcOrd="1" destOrd="0" presId="urn:microsoft.com/office/officeart/2018/2/layout/IconVerticalSolidList"/>
    <dgm:cxn modelId="{185CC46A-7498-49E4-95EE-B6C9D9E69330}" type="presParOf" srcId="{E21DC228-3F30-488D-A52A-90DD87D05271}" destId="{E827E7AD-82BC-4E6F-BF8D-982BE708CE8F}" srcOrd="2" destOrd="0" presId="urn:microsoft.com/office/officeart/2018/2/layout/IconVerticalSolidList"/>
    <dgm:cxn modelId="{8A22C889-266A-438E-9A6D-CEF86179BB6A}" type="presParOf" srcId="{E21DC228-3F30-488D-A52A-90DD87D05271}" destId="{B88F933F-767A-4541-8064-76242EF18D35}" srcOrd="3" destOrd="0" presId="urn:microsoft.com/office/officeart/2018/2/layout/IconVerticalSolidList"/>
    <dgm:cxn modelId="{629604C7-545A-4B0A-8778-C4EAF32CCB07}" type="presParOf" srcId="{4AC0803F-136C-4728-BD6B-E895AE2CF559}" destId="{A8B80C15-6174-4E95-89DB-1F29E3633427}" srcOrd="3" destOrd="0" presId="urn:microsoft.com/office/officeart/2018/2/layout/IconVerticalSolidList"/>
    <dgm:cxn modelId="{742DE3E8-DD42-40F4-9FE8-66AC98FD9000}" type="presParOf" srcId="{4AC0803F-136C-4728-BD6B-E895AE2CF559}" destId="{BB51E632-8CA5-4A71-9F50-14469B4EC5D1}" srcOrd="4" destOrd="0" presId="urn:microsoft.com/office/officeart/2018/2/layout/IconVerticalSolidList"/>
    <dgm:cxn modelId="{025305A5-8755-44E7-8C56-E35B42F89C6C}" type="presParOf" srcId="{BB51E632-8CA5-4A71-9F50-14469B4EC5D1}" destId="{E3E1D52C-CF00-4671-865A-DF108A4C6C7F}" srcOrd="0" destOrd="0" presId="urn:microsoft.com/office/officeart/2018/2/layout/IconVerticalSolidList"/>
    <dgm:cxn modelId="{1D31F201-1F36-48A3-861F-9FE4284EAF20}" type="presParOf" srcId="{BB51E632-8CA5-4A71-9F50-14469B4EC5D1}" destId="{C17E2CD6-71B2-473B-9767-9B166B20A0D7}" srcOrd="1" destOrd="0" presId="urn:microsoft.com/office/officeart/2018/2/layout/IconVerticalSolidList"/>
    <dgm:cxn modelId="{8D18E30B-8BAA-4548-934C-9DA5F28C71B9}" type="presParOf" srcId="{BB51E632-8CA5-4A71-9F50-14469B4EC5D1}" destId="{74F12BDA-CE02-4ADE-942B-962991D55ADA}" srcOrd="2" destOrd="0" presId="urn:microsoft.com/office/officeart/2018/2/layout/IconVerticalSolidList"/>
    <dgm:cxn modelId="{B13EE710-C148-4D1B-9470-8DF50B8450FB}" type="presParOf" srcId="{BB51E632-8CA5-4A71-9F50-14469B4EC5D1}" destId="{7F4FEEA2-65CA-4CD8-8767-EA8A06E8E11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CAB095E-39FF-48A2-8C11-E90BE8C2A9A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5F74DB3-15CE-4435-BB97-A50063B21FE4}">
      <dgm:prSet/>
      <dgm:spPr/>
      <dgm:t>
        <a:bodyPr/>
        <a:lstStyle/>
        <a:p>
          <a:pPr>
            <a:lnSpc>
              <a:spcPct val="100000"/>
            </a:lnSpc>
          </a:pPr>
          <a:r>
            <a:rPr lang="en-GB"/>
            <a:t>Supervision is a vehicle for continued professional development as further training needs can be identified and practitioners develops knowledge and competence through a formal process of professional support and learning. </a:t>
          </a:r>
          <a:endParaRPr lang="en-US"/>
        </a:p>
      </dgm:t>
    </dgm:pt>
    <dgm:pt modelId="{D1CD2A56-D702-44CA-9DA1-C17320E0543B}" type="parTrans" cxnId="{6E179948-B417-46EA-AFAD-A35B87674BA5}">
      <dgm:prSet/>
      <dgm:spPr/>
      <dgm:t>
        <a:bodyPr/>
        <a:lstStyle/>
        <a:p>
          <a:endParaRPr lang="en-US"/>
        </a:p>
      </dgm:t>
    </dgm:pt>
    <dgm:pt modelId="{6442D5CB-5AE6-487D-B557-C7EC66A3B240}" type="sibTrans" cxnId="{6E179948-B417-46EA-AFAD-A35B87674BA5}">
      <dgm:prSet/>
      <dgm:spPr/>
      <dgm:t>
        <a:bodyPr/>
        <a:lstStyle/>
        <a:p>
          <a:endParaRPr lang="en-US"/>
        </a:p>
      </dgm:t>
    </dgm:pt>
    <dgm:pt modelId="{07B3200F-F18D-43E5-AA46-8DF7410D5AEE}">
      <dgm:prSet/>
      <dgm:spPr/>
      <dgm:t>
        <a:bodyPr/>
        <a:lstStyle/>
        <a:p>
          <a:pPr>
            <a:lnSpc>
              <a:spcPct val="100000"/>
            </a:lnSpc>
          </a:pPr>
          <a:r>
            <a:rPr lang="en-GB" dirty="0"/>
            <a:t>Practitioners are supported to assume responsibility for their own practice and enhance client protection and safety in complex situations. </a:t>
          </a:r>
          <a:endParaRPr lang="en-US" dirty="0"/>
        </a:p>
      </dgm:t>
    </dgm:pt>
    <dgm:pt modelId="{4F3429BF-2C42-49FF-AE49-A3310678DDB5}" type="parTrans" cxnId="{18EE6F92-4BE1-4528-8F8F-ED3F08BFCEDC}">
      <dgm:prSet/>
      <dgm:spPr/>
      <dgm:t>
        <a:bodyPr/>
        <a:lstStyle/>
        <a:p>
          <a:endParaRPr lang="en-US"/>
        </a:p>
      </dgm:t>
    </dgm:pt>
    <dgm:pt modelId="{6711AC12-1BD1-426E-83F3-AF6A9E997476}" type="sibTrans" cxnId="{18EE6F92-4BE1-4528-8F8F-ED3F08BFCEDC}">
      <dgm:prSet/>
      <dgm:spPr/>
      <dgm:t>
        <a:bodyPr/>
        <a:lstStyle/>
        <a:p>
          <a:endParaRPr lang="en-US"/>
        </a:p>
      </dgm:t>
    </dgm:pt>
    <dgm:pt modelId="{39363642-2039-4E8E-B555-C543724017FC}" type="pres">
      <dgm:prSet presAssocID="{ECAB095E-39FF-48A2-8C11-E90BE8C2A9AE}" presName="root" presStyleCnt="0">
        <dgm:presLayoutVars>
          <dgm:dir/>
          <dgm:resizeHandles val="exact"/>
        </dgm:presLayoutVars>
      </dgm:prSet>
      <dgm:spPr/>
    </dgm:pt>
    <dgm:pt modelId="{15257778-3178-4D84-80F8-1EA8C4874FA0}" type="pres">
      <dgm:prSet presAssocID="{A5F74DB3-15CE-4435-BB97-A50063B21FE4}" presName="compNode" presStyleCnt="0"/>
      <dgm:spPr/>
    </dgm:pt>
    <dgm:pt modelId="{A96FADAC-8B00-4809-8A64-E490BA229391}" type="pres">
      <dgm:prSet presAssocID="{A5F74DB3-15CE-4435-BB97-A50063B21FE4}" presName="bgRect" presStyleLbl="bgShp" presStyleIdx="0" presStyleCnt="2"/>
      <dgm:spPr/>
    </dgm:pt>
    <dgm:pt modelId="{A9D3E355-FF63-44FA-9030-663E43D33B4B}" type="pres">
      <dgm:prSet presAssocID="{A5F74DB3-15CE-4435-BB97-A50063B21FE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52613E7D-23BD-4859-83F0-8C42725D9F49}" type="pres">
      <dgm:prSet presAssocID="{A5F74DB3-15CE-4435-BB97-A50063B21FE4}" presName="spaceRect" presStyleCnt="0"/>
      <dgm:spPr/>
    </dgm:pt>
    <dgm:pt modelId="{689AE216-5C15-4A31-B68C-E44BE188249F}" type="pres">
      <dgm:prSet presAssocID="{A5F74DB3-15CE-4435-BB97-A50063B21FE4}" presName="parTx" presStyleLbl="revTx" presStyleIdx="0" presStyleCnt="2">
        <dgm:presLayoutVars>
          <dgm:chMax val="0"/>
          <dgm:chPref val="0"/>
        </dgm:presLayoutVars>
      </dgm:prSet>
      <dgm:spPr/>
    </dgm:pt>
    <dgm:pt modelId="{0A1A32B5-38E4-4A5D-A01C-EC3B3F5171EF}" type="pres">
      <dgm:prSet presAssocID="{6442D5CB-5AE6-487D-B557-C7EC66A3B240}" presName="sibTrans" presStyleCnt="0"/>
      <dgm:spPr/>
    </dgm:pt>
    <dgm:pt modelId="{CDE27E04-4847-4FB3-B4FC-45E2A0563E50}" type="pres">
      <dgm:prSet presAssocID="{07B3200F-F18D-43E5-AA46-8DF7410D5AEE}" presName="compNode" presStyleCnt="0"/>
      <dgm:spPr/>
    </dgm:pt>
    <dgm:pt modelId="{CC22EED0-B70F-4BCC-9E87-90DFD8E9D9EE}" type="pres">
      <dgm:prSet presAssocID="{07B3200F-F18D-43E5-AA46-8DF7410D5AEE}" presName="bgRect" presStyleLbl="bgShp" presStyleIdx="1" presStyleCnt="2"/>
      <dgm:spPr/>
    </dgm:pt>
    <dgm:pt modelId="{7A639106-D064-4D26-B259-F94BCA29A1EE}" type="pres">
      <dgm:prSet presAssocID="{07B3200F-F18D-43E5-AA46-8DF7410D5AE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E1BDFC33-9DC8-4066-B139-CBA6C696A4C7}" type="pres">
      <dgm:prSet presAssocID="{07B3200F-F18D-43E5-AA46-8DF7410D5AEE}" presName="spaceRect" presStyleCnt="0"/>
      <dgm:spPr/>
    </dgm:pt>
    <dgm:pt modelId="{D6EA928A-0E27-42B6-827E-FD079A6FDDFC}" type="pres">
      <dgm:prSet presAssocID="{07B3200F-F18D-43E5-AA46-8DF7410D5AEE}" presName="parTx" presStyleLbl="revTx" presStyleIdx="1" presStyleCnt="2">
        <dgm:presLayoutVars>
          <dgm:chMax val="0"/>
          <dgm:chPref val="0"/>
        </dgm:presLayoutVars>
      </dgm:prSet>
      <dgm:spPr/>
    </dgm:pt>
  </dgm:ptLst>
  <dgm:cxnLst>
    <dgm:cxn modelId="{3B159B06-CCEA-4680-B01D-2CF9943AE97E}" type="presOf" srcId="{07B3200F-F18D-43E5-AA46-8DF7410D5AEE}" destId="{D6EA928A-0E27-42B6-827E-FD079A6FDDFC}" srcOrd="0" destOrd="0" presId="urn:microsoft.com/office/officeart/2018/2/layout/IconVerticalSolidList"/>
    <dgm:cxn modelId="{08E5D061-7B34-4E86-B953-49E70AB3A329}" type="presOf" srcId="{ECAB095E-39FF-48A2-8C11-E90BE8C2A9AE}" destId="{39363642-2039-4E8E-B555-C543724017FC}" srcOrd="0" destOrd="0" presId="urn:microsoft.com/office/officeart/2018/2/layout/IconVerticalSolidList"/>
    <dgm:cxn modelId="{6E179948-B417-46EA-AFAD-A35B87674BA5}" srcId="{ECAB095E-39FF-48A2-8C11-E90BE8C2A9AE}" destId="{A5F74DB3-15CE-4435-BB97-A50063B21FE4}" srcOrd="0" destOrd="0" parTransId="{D1CD2A56-D702-44CA-9DA1-C17320E0543B}" sibTransId="{6442D5CB-5AE6-487D-B557-C7EC66A3B240}"/>
    <dgm:cxn modelId="{18EE6F92-4BE1-4528-8F8F-ED3F08BFCEDC}" srcId="{ECAB095E-39FF-48A2-8C11-E90BE8C2A9AE}" destId="{07B3200F-F18D-43E5-AA46-8DF7410D5AEE}" srcOrd="1" destOrd="0" parTransId="{4F3429BF-2C42-49FF-AE49-A3310678DDB5}" sibTransId="{6711AC12-1BD1-426E-83F3-AF6A9E997476}"/>
    <dgm:cxn modelId="{CAB0D4D4-89D7-4F1B-BCA2-959C3FE04CAE}" type="presOf" srcId="{A5F74DB3-15CE-4435-BB97-A50063B21FE4}" destId="{689AE216-5C15-4A31-B68C-E44BE188249F}" srcOrd="0" destOrd="0" presId="urn:microsoft.com/office/officeart/2018/2/layout/IconVerticalSolidList"/>
    <dgm:cxn modelId="{4CBD73AD-8BF2-4C88-81F0-F41F636420B9}" type="presParOf" srcId="{39363642-2039-4E8E-B555-C543724017FC}" destId="{15257778-3178-4D84-80F8-1EA8C4874FA0}" srcOrd="0" destOrd="0" presId="urn:microsoft.com/office/officeart/2018/2/layout/IconVerticalSolidList"/>
    <dgm:cxn modelId="{E3C95AC0-AA5B-4DFA-8E9D-8AE067E39D82}" type="presParOf" srcId="{15257778-3178-4D84-80F8-1EA8C4874FA0}" destId="{A96FADAC-8B00-4809-8A64-E490BA229391}" srcOrd="0" destOrd="0" presId="urn:microsoft.com/office/officeart/2018/2/layout/IconVerticalSolidList"/>
    <dgm:cxn modelId="{A603E533-E8AA-4AF5-B407-2CFE5AA285F4}" type="presParOf" srcId="{15257778-3178-4D84-80F8-1EA8C4874FA0}" destId="{A9D3E355-FF63-44FA-9030-663E43D33B4B}" srcOrd="1" destOrd="0" presId="urn:microsoft.com/office/officeart/2018/2/layout/IconVerticalSolidList"/>
    <dgm:cxn modelId="{1B656A53-3F07-45C7-88D5-B1E10169B24A}" type="presParOf" srcId="{15257778-3178-4D84-80F8-1EA8C4874FA0}" destId="{52613E7D-23BD-4859-83F0-8C42725D9F49}" srcOrd="2" destOrd="0" presId="urn:microsoft.com/office/officeart/2018/2/layout/IconVerticalSolidList"/>
    <dgm:cxn modelId="{47F17184-F122-4846-9ECF-8AB9480CD0D3}" type="presParOf" srcId="{15257778-3178-4D84-80F8-1EA8C4874FA0}" destId="{689AE216-5C15-4A31-B68C-E44BE188249F}" srcOrd="3" destOrd="0" presId="urn:microsoft.com/office/officeart/2018/2/layout/IconVerticalSolidList"/>
    <dgm:cxn modelId="{4C78CB1A-B32D-4B97-9CC6-80590C8BB581}" type="presParOf" srcId="{39363642-2039-4E8E-B555-C543724017FC}" destId="{0A1A32B5-38E4-4A5D-A01C-EC3B3F5171EF}" srcOrd="1" destOrd="0" presId="urn:microsoft.com/office/officeart/2018/2/layout/IconVerticalSolidList"/>
    <dgm:cxn modelId="{B5C3625E-447E-4031-993D-21C7F5B82F7E}" type="presParOf" srcId="{39363642-2039-4E8E-B555-C543724017FC}" destId="{CDE27E04-4847-4FB3-B4FC-45E2A0563E50}" srcOrd="2" destOrd="0" presId="urn:microsoft.com/office/officeart/2018/2/layout/IconVerticalSolidList"/>
    <dgm:cxn modelId="{2F85F1C7-9E09-4DD0-9D4B-5837DFEFE472}" type="presParOf" srcId="{CDE27E04-4847-4FB3-B4FC-45E2A0563E50}" destId="{CC22EED0-B70F-4BCC-9E87-90DFD8E9D9EE}" srcOrd="0" destOrd="0" presId="urn:microsoft.com/office/officeart/2018/2/layout/IconVerticalSolidList"/>
    <dgm:cxn modelId="{5CBF010C-5D2D-42E0-8756-D417EF939424}" type="presParOf" srcId="{CDE27E04-4847-4FB3-B4FC-45E2A0563E50}" destId="{7A639106-D064-4D26-B259-F94BCA29A1EE}" srcOrd="1" destOrd="0" presId="urn:microsoft.com/office/officeart/2018/2/layout/IconVerticalSolidList"/>
    <dgm:cxn modelId="{CDA05ECD-E082-4EFE-9B9F-531FEFCF8273}" type="presParOf" srcId="{CDE27E04-4847-4FB3-B4FC-45E2A0563E50}" destId="{E1BDFC33-9DC8-4066-B139-CBA6C696A4C7}" srcOrd="2" destOrd="0" presId="urn:microsoft.com/office/officeart/2018/2/layout/IconVerticalSolidList"/>
    <dgm:cxn modelId="{7C76BBB3-122C-4BD9-88DC-FCA8F82A769E}" type="presParOf" srcId="{CDE27E04-4847-4FB3-B4FC-45E2A0563E50}" destId="{D6EA928A-0E27-42B6-827E-FD079A6FDD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06620D0-BA51-4656-AE80-9BF8D70C515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C8D73B0-9A4E-4A7C-BF43-97CC304ED13B}">
      <dgm:prSet custT="1"/>
      <dgm:spPr/>
      <dgm:t>
        <a:bodyPr/>
        <a:lstStyle/>
        <a:p>
          <a:pPr>
            <a:lnSpc>
              <a:spcPct val="100000"/>
            </a:lnSpc>
          </a:pPr>
          <a:r>
            <a:rPr lang="en-GB" sz="2400" dirty="0"/>
            <a:t>Supervision, when positively and competently implemented can benefit worker, client, employer and practice. </a:t>
          </a:r>
          <a:endParaRPr lang="en-US" sz="2400" dirty="0"/>
        </a:p>
      </dgm:t>
    </dgm:pt>
    <dgm:pt modelId="{F7CF1915-9E6E-4961-A5F1-31D81659E4A6}" type="parTrans" cxnId="{0246A02D-1D56-47F2-800D-485B97B2CDA3}">
      <dgm:prSet/>
      <dgm:spPr/>
      <dgm:t>
        <a:bodyPr/>
        <a:lstStyle/>
        <a:p>
          <a:endParaRPr lang="en-US"/>
        </a:p>
      </dgm:t>
    </dgm:pt>
    <dgm:pt modelId="{24354218-FA40-407A-A176-9E56ECC1947C}" type="sibTrans" cxnId="{0246A02D-1D56-47F2-800D-485B97B2CDA3}">
      <dgm:prSet/>
      <dgm:spPr/>
      <dgm:t>
        <a:bodyPr/>
        <a:lstStyle/>
        <a:p>
          <a:endParaRPr lang="en-US"/>
        </a:p>
      </dgm:t>
    </dgm:pt>
    <dgm:pt modelId="{BF636A0B-39AF-483F-A729-C316A31D0CE3}">
      <dgm:prSet custT="1"/>
      <dgm:spPr/>
      <dgm:t>
        <a:bodyPr/>
        <a:lstStyle/>
        <a:p>
          <a:pPr>
            <a:lnSpc>
              <a:spcPct val="100000"/>
            </a:lnSpc>
          </a:pPr>
          <a:r>
            <a:rPr lang="en-GB" sz="2400" dirty="0"/>
            <a:t>Johns, 2004: 68 maintains that supervision is central to the process of learning and to the expansion of the scope of practice and should be seen as a means of encouraging self-assessment and analytical and reflective skills. </a:t>
          </a:r>
          <a:endParaRPr lang="en-US" sz="2400" dirty="0"/>
        </a:p>
      </dgm:t>
    </dgm:pt>
    <dgm:pt modelId="{1DCB178A-6C29-49E9-A0EE-6B79792863E8}" type="parTrans" cxnId="{586DB795-162B-42E4-8387-5AAA5858F3BD}">
      <dgm:prSet/>
      <dgm:spPr/>
      <dgm:t>
        <a:bodyPr/>
        <a:lstStyle/>
        <a:p>
          <a:endParaRPr lang="en-US"/>
        </a:p>
      </dgm:t>
    </dgm:pt>
    <dgm:pt modelId="{9AFF0A06-95B6-4220-9B57-CD33F43C5810}" type="sibTrans" cxnId="{586DB795-162B-42E4-8387-5AAA5858F3BD}">
      <dgm:prSet/>
      <dgm:spPr/>
      <dgm:t>
        <a:bodyPr/>
        <a:lstStyle/>
        <a:p>
          <a:endParaRPr lang="en-US"/>
        </a:p>
      </dgm:t>
    </dgm:pt>
    <dgm:pt modelId="{7FB1B0A5-9D1C-4956-9AE3-2D0FD561DFFA}" type="pres">
      <dgm:prSet presAssocID="{206620D0-BA51-4656-AE80-9BF8D70C5158}" presName="vert0" presStyleCnt="0">
        <dgm:presLayoutVars>
          <dgm:dir/>
          <dgm:animOne val="branch"/>
          <dgm:animLvl val="lvl"/>
        </dgm:presLayoutVars>
      </dgm:prSet>
      <dgm:spPr/>
    </dgm:pt>
    <dgm:pt modelId="{E3A6319F-778E-4D66-9B27-7866405AC2C9}" type="pres">
      <dgm:prSet presAssocID="{1C8D73B0-9A4E-4A7C-BF43-97CC304ED13B}" presName="thickLine" presStyleLbl="alignNode1" presStyleIdx="0" presStyleCnt="2"/>
      <dgm:spPr/>
    </dgm:pt>
    <dgm:pt modelId="{9AAA3DA7-08BF-401E-BE5E-46C7C4933B15}" type="pres">
      <dgm:prSet presAssocID="{1C8D73B0-9A4E-4A7C-BF43-97CC304ED13B}" presName="horz1" presStyleCnt="0"/>
      <dgm:spPr/>
    </dgm:pt>
    <dgm:pt modelId="{2F5143FA-12C0-4A0A-BBDF-658937B7AB29}" type="pres">
      <dgm:prSet presAssocID="{1C8D73B0-9A4E-4A7C-BF43-97CC304ED13B}" presName="tx1" presStyleLbl="revTx" presStyleIdx="0" presStyleCnt="2"/>
      <dgm:spPr/>
    </dgm:pt>
    <dgm:pt modelId="{2A753327-E44C-48CA-9865-89550C7571F0}" type="pres">
      <dgm:prSet presAssocID="{1C8D73B0-9A4E-4A7C-BF43-97CC304ED13B}" presName="vert1" presStyleCnt="0"/>
      <dgm:spPr/>
    </dgm:pt>
    <dgm:pt modelId="{A423F494-7053-4E5E-BE85-6B3F5A030BCA}" type="pres">
      <dgm:prSet presAssocID="{BF636A0B-39AF-483F-A729-C316A31D0CE3}" presName="thickLine" presStyleLbl="alignNode1" presStyleIdx="1" presStyleCnt="2"/>
      <dgm:spPr/>
    </dgm:pt>
    <dgm:pt modelId="{CBD24036-9E89-43D7-B57A-B0B9F44E6ED8}" type="pres">
      <dgm:prSet presAssocID="{BF636A0B-39AF-483F-A729-C316A31D0CE3}" presName="horz1" presStyleCnt="0"/>
      <dgm:spPr/>
    </dgm:pt>
    <dgm:pt modelId="{98417ACD-BC05-455E-B1D2-07BE9663DDD2}" type="pres">
      <dgm:prSet presAssocID="{BF636A0B-39AF-483F-A729-C316A31D0CE3}" presName="tx1" presStyleLbl="revTx" presStyleIdx="1" presStyleCnt="2"/>
      <dgm:spPr/>
    </dgm:pt>
    <dgm:pt modelId="{A53C58D7-0D98-42EF-966E-65470BE60755}" type="pres">
      <dgm:prSet presAssocID="{BF636A0B-39AF-483F-A729-C316A31D0CE3}" presName="vert1" presStyleCnt="0"/>
      <dgm:spPr/>
    </dgm:pt>
  </dgm:ptLst>
  <dgm:cxnLst>
    <dgm:cxn modelId="{E70DEB08-DC25-43C1-8B18-D71276E1BBB6}" type="presOf" srcId="{1C8D73B0-9A4E-4A7C-BF43-97CC304ED13B}" destId="{2F5143FA-12C0-4A0A-BBDF-658937B7AB29}" srcOrd="0" destOrd="0" presId="urn:microsoft.com/office/officeart/2008/layout/LinedList"/>
    <dgm:cxn modelId="{B1A3BA1A-7913-476F-AD05-90F7AAE7389D}" type="presOf" srcId="{BF636A0B-39AF-483F-A729-C316A31D0CE3}" destId="{98417ACD-BC05-455E-B1D2-07BE9663DDD2}" srcOrd="0" destOrd="0" presId="urn:microsoft.com/office/officeart/2008/layout/LinedList"/>
    <dgm:cxn modelId="{0246A02D-1D56-47F2-800D-485B97B2CDA3}" srcId="{206620D0-BA51-4656-AE80-9BF8D70C5158}" destId="{1C8D73B0-9A4E-4A7C-BF43-97CC304ED13B}" srcOrd="0" destOrd="0" parTransId="{F7CF1915-9E6E-4961-A5F1-31D81659E4A6}" sibTransId="{24354218-FA40-407A-A176-9E56ECC1947C}"/>
    <dgm:cxn modelId="{586DB795-162B-42E4-8387-5AAA5858F3BD}" srcId="{206620D0-BA51-4656-AE80-9BF8D70C5158}" destId="{BF636A0B-39AF-483F-A729-C316A31D0CE3}" srcOrd="1" destOrd="0" parTransId="{1DCB178A-6C29-49E9-A0EE-6B79792863E8}" sibTransId="{9AFF0A06-95B6-4220-9B57-CD33F43C5810}"/>
    <dgm:cxn modelId="{556C9CBA-4946-4B10-9B92-BC327418ED94}" type="presOf" srcId="{206620D0-BA51-4656-AE80-9BF8D70C5158}" destId="{7FB1B0A5-9D1C-4956-9AE3-2D0FD561DFFA}" srcOrd="0" destOrd="0" presId="urn:microsoft.com/office/officeart/2008/layout/LinedList"/>
    <dgm:cxn modelId="{C710F122-7B12-45FF-BA22-803D33952E94}" type="presParOf" srcId="{7FB1B0A5-9D1C-4956-9AE3-2D0FD561DFFA}" destId="{E3A6319F-778E-4D66-9B27-7866405AC2C9}" srcOrd="0" destOrd="0" presId="urn:microsoft.com/office/officeart/2008/layout/LinedList"/>
    <dgm:cxn modelId="{29A04F04-E048-42D2-8753-9137F10998FE}" type="presParOf" srcId="{7FB1B0A5-9D1C-4956-9AE3-2D0FD561DFFA}" destId="{9AAA3DA7-08BF-401E-BE5E-46C7C4933B15}" srcOrd="1" destOrd="0" presId="urn:microsoft.com/office/officeart/2008/layout/LinedList"/>
    <dgm:cxn modelId="{09B966B9-E61B-4F05-8DC5-1B1E77230730}" type="presParOf" srcId="{9AAA3DA7-08BF-401E-BE5E-46C7C4933B15}" destId="{2F5143FA-12C0-4A0A-BBDF-658937B7AB29}" srcOrd="0" destOrd="0" presId="urn:microsoft.com/office/officeart/2008/layout/LinedList"/>
    <dgm:cxn modelId="{2C7C1B1C-AF3C-4131-B0C3-266742C6B89D}" type="presParOf" srcId="{9AAA3DA7-08BF-401E-BE5E-46C7C4933B15}" destId="{2A753327-E44C-48CA-9865-89550C7571F0}" srcOrd="1" destOrd="0" presId="urn:microsoft.com/office/officeart/2008/layout/LinedList"/>
    <dgm:cxn modelId="{A35FADE6-C964-4585-826B-5D21A2C7F6B4}" type="presParOf" srcId="{7FB1B0A5-9D1C-4956-9AE3-2D0FD561DFFA}" destId="{A423F494-7053-4E5E-BE85-6B3F5A030BCA}" srcOrd="2" destOrd="0" presId="urn:microsoft.com/office/officeart/2008/layout/LinedList"/>
    <dgm:cxn modelId="{9BF4AC3D-4FDF-4503-9853-F7F1C3BFBA3E}" type="presParOf" srcId="{7FB1B0A5-9D1C-4956-9AE3-2D0FD561DFFA}" destId="{CBD24036-9E89-43D7-B57A-B0B9F44E6ED8}" srcOrd="3" destOrd="0" presId="urn:microsoft.com/office/officeart/2008/layout/LinedList"/>
    <dgm:cxn modelId="{3E712966-0D5D-4E6F-BB15-C00D69608911}" type="presParOf" srcId="{CBD24036-9E89-43D7-B57A-B0B9F44E6ED8}" destId="{98417ACD-BC05-455E-B1D2-07BE9663DDD2}" srcOrd="0" destOrd="0" presId="urn:microsoft.com/office/officeart/2008/layout/LinedList"/>
    <dgm:cxn modelId="{97906DD1-C870-4CC1-9FFA-ACA229915EE8}" type="presParOf" srcId="{CBD24036-9E89-43D7-B57A-B0B9F44E6ED8}" destId="{A53C58D7-0D98-42EF-966E-65470BE6075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2C28316-11F4-491A-88D1-B2A292B16D7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2478444-1671-4F9E-A7CF-2E8A8B83590D}">
      <dgm:prSet/>
      <dgm:spPr/>
      <dgm:t>
        <a:bodyPr/>
        <a:lstStyle/>
        <a:p>
          <a:pPr>
            <a:lnSpc>
              <a:spcPct val="100000"/>
            </a:lnSpc>
          </a:pPr>
          <a:r>
            <a:rPr lang="en-GB"/>
            <a:t>However, whilst there is the need for supervision within these caring professions, many organisations do not understand the value and benefit gained from supervision.</a:t>
          </a:r>
          <a:endParaRPr lang="en-US"/>
        </a:p>
      </dgm:t>
    </dgm:pt>
    <dgm:pt modelId="{1B9A7C51-F232-4CB6-B384-C78423CFDBB7}" type="parTrans" cxnId="{73C2CDE2-2A8E-4271-B148-147E35BE9EF4}">
      <dgm:prSet/>
      <dgm:spPr/>
      <dgm:t>
        <a:bodyPr/>
        <a:lstStyle/>
        <a:p>
          <a:endParaRPr lang="en-US"/>
        </a:p>
      </dgm:t>
    </dgm:pt>
    <dgm:pt modelId="{B90EC538-AD32-436A-AFD8-19F9222210D4}" type="sibTrans" cxnId="{73C2CDE2-2A8E-4271-B148-147E35BE9EF4}">
      <dgm:prSet/>
      <dgm:spPr/>
      <dgm:t>
        <a:bodyPr/>
        <a:lstStyle/>
        <a:p>
          <a:endParaRPr lang="en-US"/>
        </a:p>
      </dgm:t>
    </dgm:pt>
    <dgm:pt modelId="{3FCDE5AB-A167-48AD-8CC1-775F8A3F7483}">
      <dgm:prSet/>
      <dgm:spPr/>
      <dgm:t>
        <a:bodyPr/>
        <a:lstStyle/>
        <a:p>
          <a:pPr>
            <a:lnSpc>
              <a:spcPct val="100000"/>
            </a:lnSpc>
          </a:pPr>
          <a:r>
            <a:rPr lang="en-GB" dirty="0"/>
            <a:t>This can have a negative effect on the worker, their practice, as well as the employing organisation. This lack of understanding from the organisation could have a detrimental result starting with the employing organisation and filtering down to the clients.  </a:t>
          </a:r>
          <a:endParaRPr lang="en-US" dirty="0"/>
        </a:p>
      </dgm:t>
    </dgm:pt>
    <dgm:pt modelId="{E9D4BF66-FE65-4401-ABA0-A72FE9AD6109}" type="parTrans" cxnId="{8F414B09-493D-4A6F-9AEC-77A387D4BF79}">
      <dgm:prSet/>
      <dgm:spPr/>
      <dgm:t>
        <a:bodyPr/>
        <a:lstStyle/>
        <a:p>
          <a:endParaRPr lang="en-US"/>
        </a:p>
      </dgm:t>
    </dgm:pt>
    <dgm:pt modelId="{D944829D-4518-4F67-A7BC-D883F61DDCA9}" type="sibTrans" cxnId="{8F414B09-493D-4A6F-9AEC-77A387D4BF79}">
      <dgm:prSet/>
      <dgm:spPr/>
      <dgm:t>
        <a:bodyPr/>
        <a:lstStyle/>
        <a:p>
          <a:endParaRPr lang="en-US"/>
        </a:p>
      </dgm:t>
    </dgm:pt>
    <dgm:pt modelId="{979F6A53-AC50-4CED-9DC4-81B354AE03B8}" type="pres">
      <dgm:prSet presAssocID="{12C28316-11F4-491A-88D1-B2A292B16D7F}" presName="root" presStyleCnt="0">
        <dgm:presLayoutVars>
          <dgm:dir/>
          <dgm:resizeHandles val="exact"/>
        </dgm:presLayoutVars>
      </dgm:prSet>
      <dgm:spPr/>
    </dgm:pt>
    <dgm:pt modelId="{848BA7B3-565E-4534-9DC2-9C4D5A06B5B6}" type="pres">
      <dgm:prSet presAssocID="{B2478444-1671-4F9E-A7CF-2E8A8B83590D}" presName="compNode" presStyleCnt="0"/>
      <dgm:spPr/>
    </dgm:pt>
    <dgm:pt modelId="{9B162C3B-C22B-4493-992A-4A5DD3218FAB}" type="pres">
      <dgm:prSet presAssocID="{B2478444-1671-4F9E-A7CF-2E8A8B83590D}" presName="bgRect" presStyleLbl="bgShp" presStyleIdx="0" presStyleCnt="2"/>
      <dgm:spPr/>
    </dgm:pt>
    <dgm:pt modelId="{88568852-DE39-4843-93A0-A02D47EB6AB3}" type="pres">
      <dgm:prSet presAssocID="{B2478444-1671-4F9E-A7CF-2E8A8B83590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69C5730D-234A-4133-B31C-BDEA5953F14C}" type="pres">
      <dgm:prSet presAssocID="{B2478444-1671-4F9E-A7CF-2E8A8B83590D}" presName="spaceRect" presStyleCnt="0"/>
      <dgm:spPr/>
    </dgm:pt>
    <dgm:pt modelId="{91378643-6CAD-4A3C-862F-C0FF687199FD}" type="pres">
      <dgm:prSet presAssocID="{B2478444-1671-4F9E-A7CF-2E8A8B83590D}" presName="parTx" presStyleLbl="revTx" presStyleIdx="0" presStyleCnt="2">
        <dgm:presLayoutVars>
          <dgm:chMax val="0"/>
          <dgm:chPref val="0"/>
        </dgm:presLayoutVars>
      </dgm:prSet>
      <dgm:spPr/>
    </dgm:pt>
    <dgm:pt modelId="{B3BC6A9F-89C1-4285-93F4-E37019872FEA}" type="pres">
      <dgm:prSet presAssocID="{B90EC538-AD32-436A-AFD8-19F9222210D4}" presName="sibTrans" presStyleCnt="0"/>
      <dgm:spPr/>
    </dgm:pt>
    <dgm:pt modelId="{313F4928-7738-4A9A-A2F5-CD67C9BA14A3}" type="pres">
      <dgm:prSet presAssocID="{3FCDE5AB-A167-48AD-8CC1-775F8A3F7483}" presName="compNode" presStyleCnt="0"/>
      <dgm:spPr/>
    </dgm:pt>
    <dgm:pt modelId="{D7DAF458-93C2-4FA3-995D-EC617E295092}" type="pres">
      <dgm:prSet presAssocID="{3FCDE5AB-A167-48AD-8CC1-775F8A3F7483}" presName="bgRect" presStyleLbl="bgShp" presStyleIdx="1" presStyleCnt="2"/>
      <dgm:spPr/>
    </dgm:pt>
    <dgm:pt modelId="{6916F5F5-E959-42F2-A51D-4DC1C5C7536D}" type="pres">
      <dgm:prSet presAssocID="{3FCDE5AB-A167-48AD-8CC1-775F8A3F748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B20922D4-376E-4A59-8726-10959360B852}" type="pres">
      <dgm:prSet presAssocID="{3FCDE5AB-A167-48AD-8CC1-775F8A3F7483}" presName="spaceRect" presStyleCnt="0"/>
      <dgm:spPr/>
    </dgm:pt>
    <dgm:pt modelId="{4E6937CF-AA64-4206-AB02-178AA7BD121D}" type="pres">
      <dgm:prSet presAssocID="{3FCDE5AB-A167-48AD-8CC1-775F8A3F7483}" presName="parTx" presStyleLbl="revTx" presStyleIdx="1" presStyleCnt="2">
        <dgm:presLayoutVars>
          <dgm:chMax val="0"/>
          <dgm:chPref val="0"/>
        </dgm:presLayoutVars>
      </dgm:prSet>
      <dgm:spPr/>
    </dgm:pt>
  </dgm:ptLst>
  <dgm:cxnLst>
    <dgm:cxn modelId="{8F414B09-493D-4A6F-9AEC-77A387D4BF79}" srcId="{12C28316-11F4-491A-88D1-B2A292B16D7F}" destId="{3FCDE5AB-A167-48AD-8CC1-775F8A3F7483}" srcOrd="1" destOrd="0" parTransId="{E9D4BF66-FE65-4401-ABA0-A72FE9AD6109}" sibTransId="{D944829D-4518-4F67-A7BC-D883F61DDCA9}"/>
    <dgm:cxn modelId="{9E83BB3F-478F-4251-8210-EE30FA94B856}" type="presOf" srcId="{3FCDE5AB-A167-48AD-8CC1-775F8A3F7483}" destId="{4E6937CF-AA64-4206-AB02-178AA7BD121D}" srcOrd="0" destOrd="0" presId="urn:microsoft.com/office/officeart/2018/2/layout/IconVerticalSolidList"/>
    <dgm:cxn modelId="{DCEA6D65-B223-463A-B062-0BF7DA4165F5}" type="presOf" srcId="{B2478444-1671-4F9E-A7CF-2E8A8B83590D}" destId="{91378643-6CAD-4A3C-862F-C0FF687199FD}" srcOrd="0" destOrd="0" presId="urn:microsoft.com/office/officeart/2018/2/layout/IconVerticalSolidList"/>
    <dgm:cxn modelId="{B749146D-EF09-499C-88CD-51D42EB604CF}" type="presOf" srcId="{12C28316-11F4-491A-88D1-B2A292B16D7F}" destId="{979F6A53-AC50-4CED-9DC4-81B354AE03B8}" srcOrd="0" destOrd="0" presId="urn:microsoft.com/office/officeart/2018/2/layout/IconVerticalSolidList"/>
    <dgm:cxn modelId="{73C2CDE2-2A8E-4271-B148-147E35BE9EF4}" srcId="{12C28316-11F4-491A-88D1-B2A292B16D7F}" destId="{B2478444-1671-4F9E-A7CF-2E8A8B83590D}" srcOrd="0" destOrd="0" parTransId="{1B9A7C51-F232-4CB6-B384-C78423CFDBB7}" sibTransId="{B90EC538-AD32-436A-AFD8-19F9222210D4}"/>
    <dgm:cxn modelId="{5A19AB0A-40D5-498D-A025-305323D5127B}" type="presParOf" srcId="{979F6A53-AC50-4CED-9DC4-81B354AE03B8}" destId="{848BA7B3-565E-4534-9DC2-9C4D5A06B5B6}" srcOrd="0" destOrd="0" presId="urn:microsoft.com/office/officeart/2018/2/layout/IconVerticalSolidList"/>
    <dgm:cxn modelId="{B8BE7E1D-E6ED-47F7-8729-F1495B342AF4}" type="presParOf" srcId="{848BA7B3-565E-4534-9DC2-9C4D5A06B5B6}" destId="{9B162C3B-C22B-4493-992A-4A5DD3218FAB}" srcOrd="0" destOrd="0" presId="urn:microsoft.com/office/officeart/2018/2/layout/IconVerticalSolidList"/>
    <dgm:cxn modelId="{8516D6D9-47DA-49D1-9AA5-6013AA92452B}" type="presParOf" srcId="{848BA7B3-565E-4534-9DC2-9C4D5A06B5B6}" destId="{88568852-DE39-4843-93A0-A02D47EB6AB3}" srcOrd="1" destOrd="0" presId="urn:microsoft.com/office/officeart/2018/2/layout/IconVerticalSolidList"/>
    <dgm:cxn modelId="{4EB0420B-AD59-49A1-A9C2-96336F11E2F0}" type="presParOf" srcId="{848BA7B3-565E-4534-9DC2-9C4D5A06B5B6}" destId="{69C5730D-234A-4133-B31C-BDEA5953F14C}" srcOrd="2" destOrd="0" presId="urn:microsoft.com/office/officeart/2018/2/layout/IconVerticalSolidList"/>
    <dgm:cxn modelId="{D47D2990-D9F2-46C2-A239-3BB3AF9308C4}" type="presParOf" srcId="{848BA7B3-565E-4534-9DC2-9C4D5A06B5B6}" destId="{91378643-6CAD-4A3C-862F-C0FF687199FD}" srcOrd="3" destOrd="0" presId="urn:microsoft.com/office/officeart/2018/2/layout/IconVerticalSolidList"/>
    <dgm:cxn modelId="{B4C0B900-F054-4183-84AD-EC656A952BA3}" type="presParOf" srcId="{979F6A53-AC50-4CED-9DC4-81B354AE03B8}" destId="{B3BC6A9F-89C1-4285-93F4-E37019872FEA}" srcOrd="1" destOrd="0" presId="urn:microsoft.com/office/officeart/2018/2/layout/IconVerticalSolidList"/>
    <dgm:cxn modelId="{6389570E-730D-4EE7-958E-CA420DD1C404}" type="presParOf" srcId="{979F6A53-AC50-4CED-9DC4-81B354AE03B8}" destId="{313F4928-7738-4A9A-A2F5-CD67C9BA14A3}" srcOrd="2" destOrd="0" presId="urn:microsoft.com/office/officeart/2018/2/layout/IconVerticalSolidList"/>
    <dgm:cxn modelId="{D578475E-388E-4A6D-8BF3-6456F39955CB}" type="presParOf" srcId="{313F4928-7738-4A9A-A2F5-CD67C9BA14A3}" destId="{D7DAF458-93C2-4FA3-995D-EC617E295092}" srcOrd="0" destOrd="0" presId="urn:microsoft.com/office/officeart/2018/2/layout/IconVerticalSolidList"/>
    <dgm:cxn modelId="{EDE9E7C3-24B0-4F91-82BF-E209407A00A4}" type="presParOf" srcId="{313F4928-7738-4A9A-A2F5-CD67C9BA14A3}" destId="{6916F5F5-E959-42F2-A51D-4DC1C5C7536D}" srcOrd="1" destOrd="0" presId="urn:microsoft.com/office/officeart/2018/2/layout/IconVerticalSolidList"/>
    <dgm:cxn modelId="{DA461F4A-EB77-4116-85D7-A2E97D6AE21F}" type="presParOf" srcId="{313F4928-7738-4A9A-A2F5-CD67C9BA14A3}" destId="{B20922D4-376E-4A59-8726-10959360B852}" srcOrd="2" destOrd="0" presId="urn:microsoft.com/office/officeart/2018/2/layout/IconVerticalSolidList"/>
    <dgm:cxn modelId="{E8BF6702-8062-41A9-B200-55D8090BCE0C}" type="presParOf" srcId="{313F4928-7738-4A9A-A2F5-CD67C9BA14A3}" destId="{4E6937CF-AA64-4206-AB02-178AA7BD12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F0590DC-E9B1-47AA-8D28-0008BF571E0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789B9A3-B32C-4187-8C53-ABD3247E117E}">
      <dgm:prSet/>
      <dgm:spPr/>
      <dgm:t>
        <a:bodyPr/>
        <a:lstStyle/>
        <a:p>
          <a:pPr>
            <a:lnSpc>
              <a:spcPct val="100000"/>
            </a:lnSpc>
          </a:pPr>
          <a:r>
            <a:rPr lang="en-GB"/>
            <a:t>ACAS (2007) is an agency, which aims to improve organisations and working life through better employment, relations, developing supervisors and improving their effectiveness. </a:t>
          </a:r>
          <a:endParaRPr lang="en-US"/>
        </a:p>
      </dgm:t>
    </dgm:pt>
    <dgm:pt modelId="{5FC47AEA-1A21-495A-B7D0-7B37468A6391}" type="parTrans" cxnId="{0EA360CC-BD88-4132-89A4-D991D0170D58}">
      <dgm:prSet/>
      <dgm:spPr/>
      <dgm:t>
        <a:bodyPr/>
        <a:lstStyle/>
        <a:p>
          <a:endParaRPr lang="en-US"/>
        </a:p>
      </dgm:t>
    </dgm:pt>
    <dgm:pt modelId="{F76DC771-5DDD-4222-B43C-F8C1AA0A4AF3}" type="sibTrans" cxnId="{0EA360CC-BD88-4132-89A4-D991D0170D58}">
      <dgm:prSet/>
      <dgm:spPr/>
      <dgm:t>
        <a:bodyPr/>
        <a:lstStyle/>
        <a:p>
          <a:endParaRPr lang="en-US"/>
        </a:p>
      </dgm:t>
    </dgm:pt>
    <dgm:pt modelId="{30733748-885A-41D6-A0F4-A2D82D1559CA}">
      <dgm:prSet/>
      <dgm:spPr/>
      <dgm:t>
        <a:bodyPr/>
        <a:lstStyle/>
        <a:p>
          <a:pPr>
            <a:lnSpc>
              <a:spcPct val="100000"/>
            </a:lnSpc>
          </a:pPr>
          <a:r>
            <a:rPr lang="en-GB"/>
            <a:t>Thus the quality of supervision is a significant factor in professional socialisation, social work job satisfaction, and job turnover. </a:t>
          </a:r>
          <a:endParaRPr lang="en-US"/>
        </a:p>
      </dgm:t>
    </dgm:pt>
    <dgm:pt modelId="{26B42825-9513-4AD0-B10E-F59AC54038FE}" type="parTrans" cxnId="{E7C6395B-6EC2-475B-80CA-09051E6285C4}">
      <dgm:prSet/>
      <dgm:spPr/>
      <dgm:t>
        <a:bodyPr/>
        <a:lstStyle/>
        <a:p>
          <a:endParaRPr lang="en-US"/>
        </a:p>
      </dgm:t>
    </dgm:pt>
    <dgm:pt modelId="{276DCA9E-90E7-4C02-AA2D-3984EC5DBAE9}" type="sibTrans" cxnId="{E7C6395B-6EC2-475B-80CA-09051E6285C4}">
      <dgm:prSet/>
      <dgm:spPr/>
      <dgm:t>
        <a:bodyPr/>
        <a:lstStyle/>
        <a:p>
          <a:endParaRPr lang="en-US"/>
        </a:p>
      </dgm:t>
    </dgm:pt>
    <dgm:pt modelId="{900D417F-3647-4E0E-81F3-FC9E38D79555}" type="pres">
      <dgm:prSet presAssocID="{4F0590DC-E9B1-47AA-8D28-0008BF571E02}" presName="root" presStyleCnt="0">
        <dgm:presLayoutVars>
          <dgm:dir/>
          <dgm:resizeHandles val="exact"/>
        </dgm:presLayoutVars>
      </dgm:prSet>
      <dgm:spPr/>
    </dgm:pt>
    <dgm:pt modelId="{342B60B7-FACB-4AEB-A9EC-E61C0E879EC3}" type="pres">
      <dgm:prSet presAssocID="{A789B9A3-B32C-4187-8C53-ABD3247E117E}" presName="compNode" presStyleCnt="0"/>
      <dgm:spPr/>
    </dgm:pt>
    <dgm:pt modelId="{C468B353-F9FE-4CD3-86DE-DF6C17373BFA}" type="pres">
      <dgm:prSet presAssocID="{A789B9A3-B32C-4187-8C53-ABD3247E117E}" presName="bgRect" presStyleLbl="bgShp" presStyleIdx="0" presStyleCnt="2"/>
      <dgm:spPr/>
    </dgm:pt>
    <dgm:pt modelId="{AE71152C-9361-4697-97BF-95804046BC81}" type="pres">
      <dgm:prSet presAssocID="{A789B9A3-B32C-4187-8C53-ABD3247E117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B311DD96-D8B5-46B5-9CDF-B5B3DAD2BF7A}" type="pres">
      <dgm:prSet presAssocID="{A789B9A3-B32C-4187-8C53-ABD3247E117E}" presName="spaceRect" presStyleCnt="0"/>
      <dgm:spPr/>
    </dgm:pt>
    <dgm:pt modelId="{052F0573-62A0-4818-BA8C-E15948048482}" type="pres">
      <dgm:prSet presAssocID="{A789B9A3-B32C-4187-8C53-ABD3247E117E}" presName="parTx" presStyleLbl="revTx" presStyleIdx="0" presStyleCnt="2">
        <dgm:presLayoutVars>
          <dgm:chMax val="0"/>
          <dgm:chPref val="0"/>
        </dgm:presLayoutVars>
      </dgm:prSet>
      <dgm:spPr/>
    </dgm:pt>
    <dgm:pt modelId="{B909348B-A130-45C4-85F6-3F91BEA91A08}" type="pres">
      <dgm:prSet presAssocID="{F76DC771-5DDD-4222-B43C-F8C1AA0A4AF3}" presName="sibTrans" presStyleCnt="0"/>
      <dgm:spPr/>
    </dgm:pt>
    <dgm:pt modelId="{C54ABDC1-DF0C-4088-A157-699F5AF13A47}" type="pres">
      <dgm:prSet presAssocID="{30733748-885A-41D6-A0F4-A2D82D1559CA}" presName="compNode" presStyleCnt="0"/>
      <dgm:spPr/>
    </dgm:pt>
    <dgm:pt modelId="{D5D83496-C6D0-4E2F-89F6-D4544E29451B}" type="pres">
      <dgm:prSet presAssocID="{30733748-885A-41D6-A0F4-A2D82D1559CA}" presName="bgRect" presStyleLbl="bgShp" presStyleIdx="1" presStyleCnt="2"/>
      <dgm:spPr/>
    </dgm:pt>
    <dgm:pt modelId="{8F1CBBC4-DAF8-40F1-9170-ECF8251065C6}" type="pres">
      <dgm:prSet presAssocID="{30733748-885A-41D6-A0F4-A2D82D1559C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lder"/>
        </a:ext>
      </dgm:extLst>
    </dgm:pt>
    <dgm:pt modelId="{EAC61F36-BA73-4DEE-8267-D5AFB545E7FF}" type="pres">
      <dgm:prSet presAssocID="{30733748-885A-41D6-A0F4-A2D82D1559CA}" presName="spaceRect" presStyleCnt="0"/>
      <dgm:spPr/>
    </dgm:pt>
    <dgm:pt modelId="{E7ADCD53-3891-4C00-AE2F-FEDF306A13FE}" type="pres">
      <dgm:prSet presAssocID="{30733748-885A-41D6-A0F4-A2D82D1559CA}" presName="parTx" presStyleLbl="revTx" presStyleIdx="1" presStyleCnt="2">
        <dgm:presLayoutVars>
          <dgm:chMax val="0"/>
          <dgm:chPref val="0"/>
        </dgm:presLayoutVars>
      </dgm:prSet>
      <dgm:spPr/>
    </dgm:pt>
  </dgm:ptLst>
  <dgm:cxnLst>
    <dgm:cxn modelId="{B9D9C308-CBD7-410F-86D7-345263641306}" type="presOf" srcId="{30733748-885A-41D6-A0F4-A2D82D1559CA}" destId="{E7ADCD53-3891-4C00-AE2F-FEDF306A13FE}" srcOrd="0" destOrd="0" presId="urn:microsoft.com/office/officeart/2018/2/layout/IconVerticalSolidList"/>
    <dgm:cxn modelId="{E7C6395B-6EC2-475B-80CA-09051E6285C4}" srcId="{4F0590DC-E9B1-47AA-8D28-0008BF571E02}" destId="{30733748-885A-41D6-A0F4-A2D82D1559CA}" srcOrd="1" destOrd="0" parTransId="{26B42825-9513-4AD0-B10E-F59AC54038FE}" sibTransId="{276DCA9E-90E7-4C02-AA2D-3984EC5DBAE9}"/>
    <dgm:cxn modelId="{D61693CA-67CB-4705-ACCD-C5E578987AE9}" type="presOf" srcId="{A789B9A3-B32C-4187-8C53-ABD3247E117E}" destId="{052F0573-62A0-4818-BA8C-E15948048482}" srcOrd="0" destOrd="0" presId="urn:microsoft.com/office/officeart/2018/2/layout/IconVerticalSolidList"/>
    <dgm:cxn modelId="{0EA360CC-BD88-4132-89A4-D991D0170D58}" srcId="{4F0590DC-E9B1-47AA-8D28-0008BF571E02}" destId="{A789B9A3-B32C-4187-8C53-ABD3247E117E}" srcOrd="0" destOrd="0" parTransId="{5FC47AEA-1A21-495A-B7D0-7B37468A6391}" sibTransId="{F76DC771-5DDD-4222-B43C-F8C1AA0A4AF3}"/>
    <dgm:cxn modelId="{382C03DB-2F06-463E-B3E3-9EA790A8E42A}" type="presOf" srcId="{4F0590DC-E9B1-47AA-8D28-0008BF571E02}" destId="{900D417F-3647-4E0E-81F3-FC9E38D79555}" srcOrd="0" destOrd="0" presId="urn:microsoft.com/office/officeart/2018/2/layout/IconVerticalSolidList"/>
    <dgm:cxn modelId="{56C17CB3-A234-49D6-BEB3-32A11B4F7A6C}" type="presParOf" srcId="{900D417F-3647-4E0E-81F3-FC9E38D79555}" destId="{342B60B7-FACB-4AEB-A9EC-E61C0E879EC3}" srcOrd="0" destOrd="0" presId="urn:microsoft.com/office/officeart/2018/2/layout/IconVerticalSolidList"/>
    <dgm:cxn modelId="{46A5B935-4FC2-4440-BD2C-F7E7C5889570}" type="presParOf" srcId="{342B60B7-FACB-4AEB-A9EC-E61C0E879EC3}" destId="{C468B353-F9FE-4CD3-86DE-DF6C17373BFA}" srcOrd="0" destOrd="0" presId="urn:microsoft.com/office/officeart/2018/2/layout/IconVerticalSolidList"/>
    <dgm:cxn modelId="{49418F0F-F048-4237-B8D2-A5FEE5B37471}" type="presParOf" srcId="{342B60B7-FACB-4AEB-A9EC-E61C0E879EC3}" destId="{AE71152C-9361-4697-97BF-95804046BC81}" srcOrd="1" destOrd="0" presId="urn:microsoft.com/office/officeart/2018/2/layout/IconVerticalSolidList"/>
    <dgm:cxn modelId="{01FEF3D5-EB84-49A0-A143-AEA22F3051E7}" type="presParOf" srcId="{342B60B7-FACB-4AEB-A9EC-E61C0E879EC3}" destId="{B311DD96-D8B5-46B5-9CDF-B5B3DAD2BF7A}" srcOrd="2" destOrd="0" presId="urn:microsoft.com/office/officeart/2018/2/layout/IconVerticalSolidList"/>
    <dgm:cxn modelId="{46341641-5E87-417A-8B35-42219AAA7802}" type="presParOf" srcId="{342B60B7-FACB-4AEB-A9EC-E61C0E879EC3}" destId="{052F0573-62A0-4818-BA8C-E15948048482}" srcOrd="3" destOrd="0" presId="urn:microsoft.com/office/officeart/2018/2/layout/IconVerticalSolidList"/>
    <dgm:cxn modelId="{070A5237-86FE-43BA-AA8C-8F660BA2B75B}" type="presParOf" srcId="{900D417F-3647-4E0E-81F3-FC9E38D79555}" destId="{B909348B-A130-45C4-85F6-3F91BEA91A08}" srcOrd="1" destOrd="0" presId="urn:microsoft.com/office/officeart/2018/2/layout/IconVerticalSolidList"/>
    <dgm:cxn modelId="{DC8988EB-7131-499C-81AD-54E6D9A53A4B}" type="presParOf" srcId="{900D417F-3647-4E0E-81F3-FC9E38D79555}" destId="{C54ABDC1-DF0C-4088-A157-699F5AF13A47}" srcOrd="2" destOrd="0" presId="urn:microsoft.com/office/officeart/2018/2/layout/IconVerticalSolidList"/>
    <dgm:cxn modelId="{7179D417-A089-46B4-9287-447D4B93CCCB}" type="presParOf" srcId="{C54ABDC1-DF0C-4088-A157-699F5AF13A47}" destId="{D5D83496-C6D0-4E2F-89F6-D4544E29451B}" srcOrd="0" destOrd="0" presId="urn:microsoft.com/office/officeart/2018/2/layout/IconVerticalSolidList"/>
    <dgm:cxn modelId="{D9D5E208-1B93-42D7-A595-369856B57578}" type="presParOf" srcId="{C54ABDC1-DF0C-4088-A157-699F5AF13A47}" destId="{8F1CBBC4-DAF8-40F1-9170-ECF8251065C6}" srcOrd="1" destOrd="0" presId="urn:microsoft.com/office/officeart/2018/2/layout/IconVerticalSolidList"/>
    <dgm:cxn modelId="{4AB0B3B6-C45B-4317-B97A-DB2C43F2B6B1}" type="presParOf" srcId="{C54ABDC1-DF0C-4088-A157-699F5AF13A47}" destId="{EAC61F36-BA73-4DEE-8267-D5AFB545E7FF}" srcOrd="2" destOrd="0" presId="urn:microsoft.com/office/officeart/2018/2/layout/IconVerticalSolidList"/>
    <dgm:cxn modelId="{576E8FA9-23E4-40FE-A7D8-D3E25525E212}" type="presParOf" srcId="{C54ABDC1-DF0C-4088-A157-699F5AF13A47}" destId="{E7ADCD53-3891-4C00-AE2F-FEDF306A13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0572A6A-F719-4FB9-BA98-5E976D01F2B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82D76FE-CF12-4C8B-8C4E-AE4B8FA2A03D}">
      <dgm:prSet/>
      <dgm:spPr/>
      <dgm:t>
        <a:bodyPr/>
        <a:lstStyle/>
        <a:p>
          <a:r>
            <a:rPr lang="en-GB"/>
            <a:t>In a study of the process through which therapist are educated to perform their roles, Henry </a:t>
          </a:r>
          <a:r>
            <a:rPr lang="en-GB" i="1"/>
            <a:t>et al </a:t>
          </a:r>
          <a:r>
            <a:rPr lang="en-GB"/>
            <a:t>(1971: 150-152) obtained material from 1100 psychiatric social workers in this study and noted that mental health professionals considered that supervision is the single most important experience. </a:t>
          </a:r>
          <a:endParaRPr lang="en-US"/>
        </a:p>
      </dgm:t>
    </dgm:pt>
    <dgm:pt modelId="{7D51A181-C429-4D54-83BC-BFCD6F6159EB}" type="parTrans" cxnId="{40AFC639-513E-4CED-8CFD-B9E7C979D7D6}">
      <dgm:prSet/>
      <dgm:spPr/>
      <dgm:t>
        <a:bodyPr/>
        <a:lstStyle/>
        <a:p>
          <a:endParaRPr lang="en-US"/>
        </a:p>
      </dgm:t>
    </dgm:pt>
    <dgm:pt modelId="{5DA4290F-1A1A-4545-9602-34C2AFEECCBC}" type="sibTrans" cxnId="{40AFC639-513E-4CED-8CFD-B9E7C979D7D6}">
      <dgm:prSet/>
      <dgm:spPr/>
      <dgm:t>
        <a:bodyPr/>
        <a:lstStyle/>
        <a:p>
          <a:endParaRPr lang="en-US"/>
        </a:p>
      </dgm:t>
    </dgm:pt>
    <dgm:pt modelId="{09B1D1F2-EDA4-4700-9A2A-3E286DC94458}">
      <dgm:prSet/>
      <dgm:spPr/>
      <dgm:t>
        <a:bodyPr/>
        <a:lstStyle/>
        <a:p>
          <a:r>
            <a:rPr lang="en-GB" dirty="0"/>
            <a:t>This view was held even among mental health professionals who had received psychotherapy and that supervision is often considered the single most important socialization experience.</a:t>
          </a:r>
          <a:endParaRPr lang="en-US" dirty="0"/>
        </a:p>
      </dgm:t>
    </dgm:pt>
    <dgm:pt modelId="{FF1CB30E-158F-44F0-B2F3-DEB9F8939E34}" type="parTrans" cxnId="{2D2B36DE-43B1-48ED-9513-EABABB1EB159}">
      <dgm:prSet/>
      <dgm:spPr/>
      <dgm:t>
        <a:bodyPr/>
        <a:lstStyle/>
        <a:p>
          <a:endParaRPr lang="en-US"/>
        </a:p>
      </dgm:t>
    </dgm:pt>
    <dgm:pt modelId="{CC85D856-F05A-4B3C-802F-F09EE6AD87C0}" type="sibTrans" cxnId="{2D2B36DE-43B1-48ED-9513-EABABB1EB159}">
      <dgm:prSet/>
      <dgm:spPr/>
      <dgm:t>
        <a:bodyPr/>
        <a:lstStyle/>
        <a:p>
          <a:endParaRPr lang="en-US"/>
        </a:p>
      </dgm:t>
    </dgm:pt>
    <dgm:pt modelId="{9AD5A8EA-51F3-4DDC-9052-D899EAEE4C30}" type="pres">
      <dgm:prSet presAssocID="{30572A6A-F719-4FB9-BA98-5E976D01F2BA}" presName="vert0" presStyleCnt="0">
        <dgm:presLayoutVars>
          <dgm:dir/>
          <dgm:animOne val="branch"/>
          <dgm:animLvl val="lvl"/>
        </dgm:presLayoutVars>
      </dgm:prSet>
      <dgm:spPr/>
    </dgm:pt>
    <dgm:pt modelId="{8C29DB69-462B-40AC-9295-A0DD10146A96}" type="pres">
      <dgm:prSet presAssocID="{082D76FE-CF12-4C8B-8C4E-AE4B8FA2A03D}" presName="thickLine" presStyleLbl="alignNode1" presStyleIdx="0" presStyleCnt="2"/>
      <dgm:spPr/>
    </dgm:pt>
    <dgm:pt modelId="{669C7A49-4A15-4442-A673-1A64A0614B5D}" type="pres">
      <dgm:prSet presAssocID="{082D76FE-CF12-4C8B-8C4E-AE4B8FA2A03D}" presName="horz1" presStyleCnt="0"/>
      <dgm:spPr/>
    </dgm:pt>
    <dgm:pt modelId="{93898BC2-D013-4A78-881C-12986D2DBE60}" type="pres">
      <dgm:prSet presAssocID="{082D76FE-CF12-4C8B-8C4E-AE4B8FA2A03D}" presName="tx1" presStyleLbl="revTx" presStyleIdx="0" presStyleCnt="2"/>
      <dgm:spPr/>
    </dgm:pt>
    <dgm:pt modelId="{5309991F-C7FB-4E05-824F-657BB4ADDBDA}" type="pres">
      <dgm:prSet presAssocID="{082D76FE-CF12-4C8B-8C4E-AE4B8FA2A03D}" presName="vert1" presStyleCnt="0"/>
      <dgm:spPr/>
    </dgm:pt>
    <dgm:pt modelId="{38452894-CF87-403A-B21B-56E7076B7C7F}" type="pres">
      <dgm:prSet presAssocID="{09B1D1F2-EDA4-4700-9A2A-3E286DC94458}" presName="thickLine" presStyleLbl="alignNode1" presStyleIdx="1" presStyleCnt="2"/>
      <dgm:spPr/>
    </dgm:pt>
    <dgm:pt modelId="{B4754695-AF26-4188-AFB1-0C4AC99C6BC0}" type="pres">
      <dgm:prSet presAssocID="{09B1D1F2-EDA4-4700-9A2A-3E286DC94458}" presName="horz1" presStyleCnt="0"/>
      <dgm:spPr/>
    </dgm:pt>
    <dgm:pt modelId="{909327D0-E8C0-4AC0-B7AF-E374ED669B69}" type="pres">
      <dgm:prSet presAssocID="{09B1D1F2-EDA4-4700-9A2A-3E286DC94458}" presName="tx1" presStyleLbl="revTx" presStyleIdx="1" presStyleCnt="2"/>
      <dgm:spPr/>
    </dgm:pt>
    <dgm:pt modelId="{4661696C-F62C-4303-8C98-9A9D64EE6EE6}" type="pres">
      <dgm:prSet presAssocID="{09B1D1F2-EDA4-4700-9A2A-3E286DC94458}" presName="vert1" presStyleCnt="0"/>
      <dgm:spPr/>
    </dgm:pt>
  </dgm:ptLst>
  <dgm:cxnLst>
    <dgm:cxn modelId="{853C542D-DD62-4FFC-9428-B3B4E320DD57}" type="presOf" srcId="{09B1D1F2-EDA4-4700-9A2A-3E286DC94458}" destId="{909327D0-E8C0-4AC0-B7AF-E374ED669B69}" srcOrd="0" destOrd="0" presId="urn:microsoft.com/office/officeart/2008/layout/LinedList"/>
    <dgm:cxn modelId="{40AFC639-513E-4CED-8CFD-B9E7C979D7D6}" srcId="{30572A6A-F719-4FB9-BA98-5E976D01F2BA}" destId="{082D76FE-CF12-4C8B-8C4E-AE4B8FA2A03D}" srcOrd="0" destOrd="0" parTransId="{7D51A181-C429-4D54-83BC-BFCD6F6159EB}" sibTransId="{5DA4290F-1A1A-4545-9602-34C2AFEECCBC}"/>
    <dgm:cxn modelId="{25D48A9B-48C6-43AB-B05B-7CE9816C16F3}" type="presOf" srcId="{30572A6A-F719-4FB9-BA98-5E976D01F2BA}" destId="{9AD5A8EA-51F3-4DDC-9052-D899EAEE4C30}" srcOrd="0" destOrd="0" presId="urn:microsoft.com/office/officeart/2008/layout/LinedList"/>
    <dgm:cxn modelId="{F7AD4DCA-FF22-4EBC-883D-BB9BD391215A}" type="presOf" srcId="{082D76FE-CF12-4C8B-8C4E-AE4B8FA2A03D}" destId="{93898BC2-D013-4A78-881C-12986D2DBE60}" srcOrd="0" destOrd="0" presId="urn:microsoft.com/office/officeart/2008/layout/LinedList"/>
    <dgm:cxn modelId="{2D2B36DE-43B1-48ED-9513-EABABB1EB159}" srcId="{30572A6A-F719-4FB9-BA98-5E976D01F2BA}" destId="{09B1D1F2-EDA4-4700-9A2A-3E286DC94458}" srcOrd="1" destOrd="0" parTransId="{FF1CB30E-158F-44F0-B2F3-DEB9F8939E34}" sibTransId="{CC85D856-F05A-4B3C-802F-F09EE6AD87C0}"/>
    <dgm:cxn modelId="{BDF50009-5C9C-43C4-8FF3-658820FE1925}" type="presParOf" srcId="{9AD5A8EA-51F3-4DDC-9052-D899EAEE4C30}" destId="{8C29DB69-462B-40AC-9295-A0DD10146A96}" srcOrd="0" destOrd="0" presId="urn:microsoft.com/office/officeart/2008/layout/LinedList"/>
    <dgm:cxn modelId="{A8EFDA8C-72FA-4702-B4BC-311C092EAC32}" type="presParOf" srcId="{9AD5A8EA-51F3-4DDC-9052-D899EAEE4C30}" destId="{669C7A49-4A15-4442-A673-1A64A0614B5D}" srcOrd="1" destOrd="0" presId="urn:microsoft.com/office/officeart/2008/layout/LinedList"/>
    <dgm:cxn modelId="{D9F3E4E5-6AA0-4269-A33E-2400C1B14E9A}" type="presParOf" srcId="{669C7A49-4A15-4442-A673-1A64A0614B5D}" destId="{93898BC2-D013-4A78-881C-12986D2DBE60}" srcOrd="0" destOrd="0" presId="urn:microsoft.com/office/officeart/2008/layout/LinedList"/>
    <dgm:cxn modelId="{DC89C7BD-EC9E-46A3-BF68-80B8A3CD3B45}" type="presParOf" srcId="{669C7A49-4A15-4442-A673-1A64A0614B5D}" destId="{5309991F-C7FB-4E05-824F-657BB4ADDBDA}" srcOrd="1" destOrd="0" presId="urn:microsoft.com/office/officeart/2008/layout/LinedList"/>
    <dgm:cxn modelId="{DA997334-A8C4-423B-84F3-FE8B36679B1F}" type="presParOf" srcId="{9AD5A8EA-51F3-4DDC-9052-D899EAEE4C30}" destId="{38452894-CF87-403A-B21B-56E7076B7C7F}" srcOrd="2" destOrd="0" presId="urn:microsoft.com/office/officeart/2008/layout/LinedList"/>
    <dgm:cxn modelId="{570FDCB5-1B3D-42C3-863B-696F85A63227}" type="presParOf" srcId="{9AD5A8EA-51F3-4DDC-9052-D899EAEE4C30}" destId="{B4754695-AF26-4188-AFB1-0C4AC99C6BC0}" srcOrd="3" destOrd="0" presId="urn:microsoft.com/office/officeart/2008/layout/LinedList"/>
    <dgm:cxn modelId="{551A9D71-A5B1-4B24-B0FC-08BD28551850}" type="presParOf" srcId="{B4754695-AF26-4188-AFB1-0C4AC99C6BC0}" destId="{909327D0-E8C0-4AC0-B7AF-E374ED669B69}" srcOrd="0" destOrd="0" presId="urn:microsoft.com/office/officeart/2008/layout/LinedList"/>
    <dgm:cxn modelId="{6718CF97-AE44-4038-9CB7-E55C796E8677}" type="presParOf" srcId="{B4754695-AF26-4188-AFB1-0C4AC99C6BC0}" destId="{4661696C-F62C-4303-8C98-9A9D64EE6E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AE2E595-86B2-41EB-A88B-4FE2EC68624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4842387-DCAD-41CA-8A9E-28AEE5438881}">
      <dgm:prSet/>
      <dgm:spPr/>
      <dgm:t>
        <a:bodyPr/>
        <a:lstStyle/>
        <a:p>
          <a:pPr>
            <a:lnSpc>
              <a:spcPct val="100000"/>
            </a:lnSpc>
          </a:pPr>
          <a:r>
            <a:rPr lang="en-GB"/>
            <a:t>One of the key thinkers on learning in organisations, Argyris (1982 </a:t>
          </a:r>
          <a:r>
            <a:rPr lang="en-GB" i="1"/>
            <a:t>cited in</a:t>
          </a:r>
          <a:r>
            <a:rPr lang="en-GB"/>
            <a:t> Turnbull, 2000: 216), pointed out that we only learn in environments where we are encouraged to be responsible, productive and creative, and where errors are seen as the vehicle for learning.</a:t>
          </a:r>
          <a:endParaRPr lang="en-US"/>
        </a:p>
      </dgm:t>
    </dgm:pt>
    <dgm:pt modelId="{4B8DA737-20BE-40DC-9D22-66BE78A096A5}" type="parTrans" cxnId="{C991522C-0885-4F80-B559-9E12F2F06733}">
      <dgm:prSet/>
      <dgm:spPr/>
      <dgm:t>
        <a:bodyPr/>
        <a:lstStyle/>
        <a:p>
          <a:endParaRPr lang="en-US"/>
        </a:p>
      </dgm:t>
    </dgm:pt>
    <dgm:pt modelId="{4EE1971B-3756-4C95-AECD-DA0E09241BE4}" type="sibTrans" cxnId="{C991522C-0885-4F80-B559-9E12F2F06733}">
      <dgm:prSet/>
      <dgm:spPr/>
      <dgm:t>
        <a:bodyPr/>
        <a:lstStyle/>
        <a:p>
          <a:endParaRPr lang="en-US"/>
        </a:p>
      </dgm:t>
    </dgm:pt>
    <dgm:pt modelId="{261496F4-1B15-4EF7-9D4A-3DC029AC710A}">
      <dgm:prSet/>
      <dgm:spPr/>
      <dgm:t>
        <a:bodyPr/>
        <a:lstStyle/>
        <a:p>
          <a:pPr>
            <a:lnSpc>
              <a:spcPct val="100000"/>
            </a:lnSpc>
          </a:pPr>
          <a:r>
            <a:rPr lang="en-GB" dirty="0"/>
            <a:t>A good learning culture needs to provide opportunities for risk taking and for experimental, practical and reflective learning; and this is what managers want to enhance, not only in line management supervision, but also throughout the organisations for which we work. </a:t>
          </a:r>
          <a:endParaRPr lang="en-US" dirty="0"/>
        </a:p>
      </dgm:t>
    </dgm:pt>
    <dgm:pt modelId="{4C701CAA-7B4A-47CC-8D16-B77F16462884}" type="parTrans" cxnId="{03D1FDAE-075F-4AE8-94B6-BC7A10D1E057}">
      <dgm:prSet/>
      <dgm:spPr/>
      <dgm:t>
        <a:bodyPr/>
        <a:lstStyle/>
        <a:p>
          <a:endParaRPr lang="en-US"/>
        </a:p>
      </dgm:t>
    </dgm:pt>
    <dgm:pt modelId="{B2CAE61A-81BB-41BC-8200-F63FFCF05CEC}" type="sibTrans" cxnId="{03D1FDAE-075F-4AE8-94B6-BC7A10D1E057}">
      <dgm:prSet/>
      <dgm:spPr/>
      <dgm:t>
        <a:bodyPr/>
        <a:lstStyle/>
        <a:p>
          <a:endParaRPr lang="en-US"/>
        </a:p>
      </dgm:t>
    </dgm:pt>
    <dgm:pt modelId="{08F03187-DC2F-4169-9350-50B3C5F6A46F}" type="pres">
      <dgm:prSet presAssocID="{1AE2E595-86B2-41EB-A88B-4FE2EC686247}" presName="root" presStyleCnt="0">
        <dgm:presLayoutVars>
          <dgm:dir/>
          <dgm:resizeHandles val="exact"/>
        </dgm:presLayoutVars>
      </dgm:prSet>
      <dgm:spPr/>
    </dgm:pt>
    <dgm:pt modelId="{CDEBA8A9-2049-465F-B00A-08DBEE3BCC39}" type="pres">
      <dgm:prSet presAssocID="{14842387-DCAD-41CA-8A9E-28AEE5438881}" presName="compNode" presStyleCnt="0"/>
      <dgm:spPr/>
    </dgm:pt>
    <dgm:pt modelId="{5D8EE47E-C04A-4E18-BFA3-525585FBA4BD}" type="pres">
      <dgm:prSet presAssocID="{14842387-DCAD-41CA-8A9E-28AEE5438881}" presName="bgRect" presStyleLbl="bgShp" presStyleIdx="0" presStyleCnt="2"/>
      <dgm:spPr/>
    </dgm:pt>
    <dgm:pt modelId="{5C7DFD11-630A-4C5D-9314-5D351CD49292}" type="pres">
      <dgm:prSet presAssocID="{14842387-DCAD-41CA-8A9E-28AEE543888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9D34EA53-6D62-4A73-8FA7-9A61800170C0}" type="pres">
      <dgm:prSet presAssocID="{14842387-DCAD-41CA-8A9E-28AEE5438881}" presName="spaceRect" presStyleCnt="0"/>
      <dgm:spPr/>
    </dgm:pt>
    <dgm:pt modelId="{D46E8454-9FDC-4108-B1E8-7F4DF5FF66EE}" type="pres">
      <dgm:prSet presAssocID="{14842387-DCAD-41CA-8A9E-28AEE5438881}" presName="parTx" presStyleLbl="revTx" presStyleIdx="0" presStyleCnt="2">
        <dgm:presLayoutVars>
          <dgm:chMax val="0"/>
          <dgm:chPref val="0"/>
        </dgm:presLayoutVars>
      </dgm:prSet>
      <dgm:spPr/>
    </dgm:pt>
    <dgm:pt modelId="{6F1BB490-EC47-42DF-9809-3EC579C08A2F}" type="pres">
      <dgm:prSet presAssocID="{4EE1971B-3756-4C95-AECD-DA0E09241BE4}" presName="sibTrans" presStyleCnt="0"/>
      <dgm:spPr/>
    </dgm:pt>
    <dgm:pt modelId="{F4114520-9BFC-4601-8E7C-5FAC0844C266}" type="pres">
      <dgm:prSet presAssocID="{261496F4-1B15-4EF7-9D4A-3DC029AC710A}" presName="compNode" presStyleCnt="0"/>
      <dgm:spPr/>
    </dgm:pt>
    <dgm:pt modelId="{C8E90FF9-133F-4F00-8801-37E8206FF691}" type="pres">
      <dgm:prSet presAssocID="{261496F4-1B15-4EF7-9D4A-3DC029AC710A}" presName="bgRect" presStyleLbl="bgShp" presStyleIdx="1" presStyleCnt="2"/>
      <dgm:spPr/>
    </dgm:pt>
    <dgm:pt modelId="{5455DAAF-3B9F-4BA0-B3D2-FEC6244E1015}" type="pres">
      <dgm:prSet presAssocID="{261496F4-1B15-4EF7-9D4A-3DC029AC710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CC8BEA90-97D0-443B-BA16-73C5DBF973BF}" type="pres">
      <dgm:prSet presAssocID="{261496F4-1B15-4EF7-9D4A-3DC029AC710A}" presName="spaceRect" presStyleCnt="0"/>
      <dgm:spPr/>
    </dgm:pt>
    <dgm:pt modelId="{F2A891A7-813C-4DDA-95F0-B5D3731929B5}" type="pres">
      <dgm:prSet presAssocID="{261496F4-1B15-4EF7-9D4A-3DC029AC710A}" presName="parTx" presStyleLbl="revTx" presStyleIdx="1" presStyleCnt="2">
        <dgm:presLayoutVars>
          <dgm:chMax val="0"/>
          <dgm:chPref val="0"/>
        </dgm:presLayoutVars>
      </dgm:prSet>
      <dgm:spPr/>
    </dgm:pt>
  </dgm:ptLst>
  <dgm:cxnLst>
    <dgm:cxn modelId="{C991522C-0885-4F80-B559-9E12F2F06733}" srcId="{1AE2E595-86B2-41EB-A88B-4FE2EC686247}" destId="{14842387-DCAD-41CA-8A9E-28AEE5438881}" srcOrd="0" destOrd="0" parTransId="{4B8DA737-20BE-40DC-9D22-66BE78A096A5}" sibTransId="{4EE1971B-3756-4C95-AECD-DA0E09241BE4}"/>
    <dgm:cxn modelId="{8CB95540-AB8F-46A7-A7CF-883BD983FE6B}" type="presOf" srcId="{14842387-DCAD-41CA-8A9E-28AEE5438881}" destId="{D46E8454-9FDC-4108-B1E8-7F4DF5FF66EE}" srcOrd="0" destOrd="0" presId="urn:microsoft.com/office/officeart/2018/2/layout/IconVerticalSolidList"/>
    <dgm:cxn modelId="{58F4C859-036B-426C-82F7-1D511A96FB25}" type="presOf" srcId="{1AE2E595-86B2-41EB-A88B-4FE2EC686247}" destId="{08F03187-DC2F-4169-9350-50B3C5F6A46F}" srcOrd="0" destOrd="0" presId="urn:microsoft.com/office/officeart/2018/2/layout/IconVerticalSolidList"/>
    <dgm:cxn modelId="{03D1FDAE-075F-4AE8-94B6-BC7A10D1E057}" srcId="{1AE2E595-86B2-41EB-A88B-4FE2EC686247}" destId="{261496F4-1B15-4EF7-9D4A-3DC029AC710A}" srcOrd="1" destOrd="0" parTransId="{4C701CAA-7B4A-47CC-8D16-B77F16462884}" sibTransId="{B2CAE61A-81BB-41BC-8200-F63FFCF05CEC}"/>
    <dgm:cxn modelId="{E32B43B6-A77D-4359-A2D7-9D8AEA3E02C2}" type="presOf" srcId="{261496F4-1B15-4EF7-9D4A-3DC029AC710A}" destId="{F2A891A7-813C-4DDA-95F0-B5D3731929B5}" srcOrd="0" destOrd="0" presId="urn:microsoft.com/office/officeart/2018/2/layout/IconVerticalSolidList"/>
    <dgm:cxn modelId="{253DC4B5-CE13-4D1B-8336-67AB459175C4}" type="presParOf" srcId="{08F03187-DC2F-4169-9350-50B3C5F6A46F}" destId="{CDEBA8A9-2049-465F-B00A-08DBEE3BCC39}" srcOrd="0" destOrd="0" presId="urn:microsoft.com/office/officeart/2018/2/layout/IconVerticalSolidList"/>
    <dgm:cxn modelId="{81A62BB4-564F-44CB-980C-DB0B786270DA}" type="presParOf" srcId="{CDEBA8A9-2049-465F-B00A-08DBEE3BCC39}" destId="{5D8EE47E-C04A-4E18-BFA3-525585FBA4BD}" srcOrd="0" destOrd="0" presId="urn:microsoft.com/office/officeart/2018/2/layout/IconVerticalSolidList"/>
    <dgm:cxn modelId="{8B251E56-311C-4982-9899-286FDAB1A598}" type="presParOf" srcId="{CDEBA8A9-2049-465F-B00A-08DBEE3BCC39}" destId="{5C7DFD11-630A-4C5D-9314-5D351CD49292}" srcOrd="1" destOrd="0" presId="urn:microsoft.com/office/officeart/2018/2/layout/IconVerticalSolidList"/>
    <dgm:cxn modelId="{90AD49C8-CA58-4BDC-878F-2B9053107B54}" type="presParOf" srcId="{CDEBA8A9-2049-465F-B00A-08DBEE3BCC39}" destId="{9D34EA53-6D62-4A73-8FA7-9A61800170C0}" srcOrd="2" destOrd="0" presId="urn:microsoft.com/office/officeart/2018/2/layout/IconVerticalSolidList"/>
    <dgm:cxn modelId="{8236EB53-C7B0-4EA0-9377-C97C32811BBE}" type="presParOf" srcId="{CDEBA8A9-2049-465F-B00A-08DBEE3BCC39}" destId="{D46E8454-9FDC-4108-B1E8-7F4DF5FF66EE}" srcOrd="3" destOrd="0" presId="urn:microsoft.com/office/officeart/2018/2/layout/IconVerticalSolidList"/>
    <dgm:cxn modelId="{EABE219B-9676-43BC-9DD2-9C1300B3DE3D}" type="presParOf" srcId="{08F03187-DC2F-4169-9350-50B3C5F6A46F}" destId="{6F1BB490-EC47-42DF-9809-3EC579C08A2F}" srcOrd="1" destOrd="0" presId="urn:microsoft.com/office/officeart/2018/2/layout/IconVerticalSolidList"/>
    <dgm:cxn modelId="{580485C0-3C75-4943-A914-88496AFAF26A}" type="presParOf" srcId="{08F03187-DC2F-4169-9350-50B3C5F6A46F}" destId="{F4114520-9BFC-4601-8E7C-5FAC0844C266}" srcOrd="2" destOrd="0" presId="urn:microsoft.com/office/officeart/2018/2/layout/IconVerticalSolidList"/>
    <dgm:cxn modelId="{ED7B10A7-7F67-400A-8C4D-6DED4BE3069C}" type="presParOf" srcId="{F4114520-9BFC-4601-8E7C-5FAC0844C266}" destId="{C8E90FF9-133F-4F00-8801-37E8206FF691}" srcOrd="0" destOrd="0" presId="urn:microsoft.com/office/officeart/2018/2/layout/IconVerticalSolidList"/>
    <dgm:cxn modelId="{733CADF7-1777-40EF-A43A-6D5F99969EC5}" type="presParOf" srcId="{F4114520-9BFC-4601-8E7C-5FAC0844C266}" destId="{5455DAAF-3B9F-4BA0-B3D2-FEC6244E1015}" srcOrd="1" destOrd="0" presId="urn:microsoft.com/office/officeart/2018/2/layout/IconVerticalSolidList"/>
    <dgm:cxn modelId="{60F30743-0FA5-4FD2-B9E7-44E43861616E}" type="presParOf" srcId="{F4114520-9BFC-4601-8E7C-5FAC0844C266}" destId="{CC8BEA90-97D0-443B-BA16-73C5DBF973BF}" srcOrd="2" destOrd="0" presId="urn:microsoft.com/office/officeart/2018/2/layout/IconVerticalSolidList"/>
    <dgm:cxn modelId="{DC384E78-0A2A-4FC7-85DC-989E47F5C4E6}" type="presParOf" srcId="{F4114520-9BFC-4601-8E7C-5FAC0844C266}" destId="{F2A891A7-813C-4DDA-95F0-B5D3731929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03BAE-DCFF-4E6B-9996-B1D2B7B742C9}">
      <dsp:nvSpPr>
        <dsp:cNvPr id="0" name=""/>
        <dsp:cNvSpPr/>
      </dsp:nvSpPr>
      <dsp:spPr>
        <a:xfrm>
          <a:off x="1642975" y="152720"/>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C4B6EC-F510-4C30-A0DB-82158F73B693}">
      <dsp:nvSpPr>
        <dsp:cNvPr id="0" name=""/>
        <dsp:cNvSpPr/>
      </dsp:nvSpPr>
      <dsp:spPr>
        <a:xfrm>
          <a:off x="2110975" y="620720"/>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04B6D6-4FE2-4B51-8C34-8F9B3B749300}">
      <dsp:nvSpPr>
        <dsp:cNvPr id="0" name=""/>
        <dsp:cNvSpPr/>
      </dsp:nvSpPr>
      <dsp:spPr>
        <a:xfrm>
          <a:off x="940975" y="2728191"/>
          <a:ext cx="3600000" cy="2026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dirty="0"/>
            <a:t>In your group come up with a working definition for supervision</a:t>
          </a:r>
          <a:r>
            <a:rPr lang="en-GB" sz="2100" kern="1200" dirty="0"/>
            <a:t>.</a:t>
          </a:r>
          <a:endParaRPr lang="en-US" sz="2100" kern="1200" dirty="0"/>
        </a:p>
      </dsp:txBody>
      <dsp:txXfrm>
        <a:off x="940975" y="2728191"/>
        <a:ext cx="3600000" cy="2026557"/>
      </dsp:txXfrm>
    </dsp:sp>
    <dsp:sp modelId="{A3F768B1-4280-4334-82AC-E6840F342B3D}">
      <dsp:nvSpPr>
        <dsp:cNvPr id="0" name=""/>
        <dsp:cNvSpPr/>
      </dsp:nvSpPr>
      <dsp:spPr>
        <a:xfrm>
          <a:off x="5872975" y="304984"/>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2C543E-2BFA-47C3-A21D-4316F23D766D}">
      <dsp:nvSpPr>
        <dsp:cNvPr id="0" name=""/>
        <dsp:cNvSpPr/>
      </dsp:nvSpPr>
      <dsp:spPr>
        <a:xfrm>
          <a:off x="6340975" y="772984"/>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BBD71-1D22-4BF6-9341-A929D48F322C}">
      <dsp:nvSpPr>
        <dsp:cNvPr id="0" name=""/>
        <dsp:cNvSpPr/>
      </dsp:nvSpPr>
      <dsp:spPr>
        <a:xfrm>
          <a:off x="5170975" y="3184984"/>
          <a:ext cx="360000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100000"/>
            </a:lnSpc>
            <a:spcBef>
              <a:spcPct val="0"/>
            </a:spcBef>
            <a:spcAft>
              <a:spcPct val="35000"/>
            </a:spcAft>
            <a:buNone/>
            <a:defRPr cap="all"/>
          </a:pPr>
          <a:r>
            <a:rPr lang="en-GB" sz="4400" kern="1200"/>
            <a:t>10 minutes</a:t>
          </a:r>
          <a:endParaRPr lang="en-US" sz="4400" kern="1200"/>
        </a:p>
      </dsp:txBody>
      <dsp:txXfrm>
        <a:off x="5170975" y="3184984"/>
        <a:ext cx="3600000" cy="141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E23D9-E8E1-4CBA-B488-9FB9E2EEAC95}">
      <dsp:nvSpPr>
        <dsp:cNvPr id="0" name=""/>
        <dsp:cNvSpPr/>
      </dsp:nvSpPr>
      <dsp:spPr>
        <a:xfrm>
          <a:off x="0" y="2434"/>
          <a:ext cx="103423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397E38-4C6B-4DB7-9560-C4FD6B3A4076}">
      <dsp:nvSpPr>
        <dsp:cNvPr id="0" name=""/>
        <dsp:cNvSpPr/>
      </dsp:nvSpPr>
      <dsp:spPr>
        <a:xfrm>
          <a:off x="0" y="2434"/>
          <a:ext cx="10342375" cy="166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Supervision and supervised practice is of utmost importance to the trainee youth worker and is of equal importance to the young people with whom you are involved with.</a:t>
          </a:r>
          <a:endParaRPr lang="en-US" sz="2700" kern="1200" dirty="0"/>
        </a:p>
      </dsp:txBody>
      <dsp:txXfrm>
        <a:off x="0" y="2434"/>
        <a:ext cx="10342375" cy="1660375"/>
      </dsp:txXfrm>
    </dsp:sp>
    <dsp:sp modelId="{DC687CEB-FB8A-443A-95A4-F38AD268883B}">
      <dsp:nvSpPr>
        <dsp:cNvPr id="0" name=""/>
        <dsp:cNvSpPr/>
      </dsp:nvSpPr>
      <dsp:spPr>
        <a:xfrm>
          <a:off x="0" y="1662809"/>
          <a:ext cx="103423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3C2EF3-A7A7-4F90-9B7F-1C06026A7421}">
      <dsp:nvSpPr>
        <dsp:cNvPr id="0" name=""/>
        <dsp:cNvSpPr/>
      </dsp:nvSpPr>
      <dsp:spPr>
        <a:xfrm>
          <a:off x="0" y="1662809"/>
          <a:ext cx="10342375" cy="166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The British Association for Counselling have created some ground rules for supervision. In their first document on supervision (1987) they also include an awareness of supervision being not only for the supervisee, but also for the benefit of the client.</a:t>
          </a:r>
          <a:endParaRPr lang="en-US" sz="2700" kern="1200" dirty="0"/>
        </a:p>
      </dsp:txBody>
      <dsp:txXfrm>
        <a:off x="0" y="1662809"/>
        <a:ext cx="10342375" cy="1660375"/>
      </dsp:txXfrm>
    </dsp:sp>
    <dsp:sp modelId="{34CB38F5-4602-4893-B75C-B055A765D134}">
      <dsp:nvSpPr>
        <dsp:cNvPr id="0" name=""/>
        <dsp:cNvSpPr/>
      </dsp:nvSpPr>
      <dsp:spPr>
        <a:xfrm>
          <a:off x="0" y="3323185"/>
          <a:ext cx="103423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666CB-D2F2-457E-9371-0F36A3E4799A}">
      <dsp:nvSpPr>
        <dsp:cNvPr id="0" name=""/>
        <dsp:cNvSpPr/>
      </dsp:nvSpPr>
      <dsp:spPr>
        <a:xfrm>
          <a:off x="0" y="3323185"/>
          <a:ext cx="10342375" cy="166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They state that the ‘primary purpose of supervision  is to protect the best interests of the client’ (p. 2).</a:t>
          </a:r>
          <a:endParaRPr lang="en-US" sz="2700" kern="1200"/>
        </a:p>
      </dsp:txBody>
      <dsp:txXfrm>
        <a:off x="0" y="3323185"/>
        <a:ext cx="10342375" cy="16603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E218B-A490-494C-8BE6-21C19E5D6747}">
      <dsp:nvSpPr>
        <dsp:cNvPr id="0" name=""/>
        <dsp:cNvSpPr/>
      </dsp:nvSpPr>
      <dsp:spPr>
        <a:xfrm>
          <a:off x="0" y="482"/>
          <a:ext cx="10367460" cy="11291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6024E-7784-44AA-A624-ACA2D51576CE}">
      <dsp:nvSpPr>
        <dsp:cNvPr id="0" name=""/>
        <dsp:cNvSpPr/>
      </dsp:nvSpPr>
      <dsp:spPr>
        <a:xfrm>
          <a:off x="341563" y="254537"/>
          <a:ext cx="621023" cy="6210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5DE6FD-A5D5-4C63-966C-967CB79FD9D9}">
      <dsp:nvSpPr>
        <dsp:cNvPr id="0" name=""/>
        <dsp:cNvSpPr/>
      </dsp:nvSpPr>
      <dsp:spPr>
        <a:xfrm>
          <a:off x="1304150" y="482"/>
          <a:ext cx="9063309" cy="1129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00" tIns="119500" rIns="119500" bIns="119500" numCol="1" spcCol="1270" anchor="ctr" anchorCtr="0">
          <a:noAutofit/>
        </a:bodyPr>
        <a:lstStyle/>
        <a:p>
          <a:pPr marL="0" lvl="0" indent="0" algn="l" defTabSz="889000">
            <a:lnSpc>
              <a:spcPct val="100000"/>
            </a:lnSpc>
            <a:spcBef>
              <a:spcPct val="0"/>
            </a:spcBef>
            <a:spcAft>
              <a:spcPct val="35000"/>
            </a:spcAft>
            <a:buNone/>
          </a:pPr>
          <a:r>
            <a:rPr lang="en-GB" sz="2000" kern="1200"/>
            <a:t>According to (Woods 2001: 250) the history of supervision has a long history and is as old as social work itself. </a:t>
          </a:r>
          <a:endParaRPr lang="en-US" sz="2000" kern="1200"/>
        </a:p>
      </dsp:txBody>
      <dsp:txXfrm>
        <a:off x="1304150" y="482"/>
        <a:ext cx="9063309" cy="1129134"/>
      </dsp:txXfrm>
    </dsp:sp>
    <dsp:sp modelId="{A597C59E-5A8D-4969-A2FB-A1BF8F81897B}">
      <dsp:nvSpPr>
        <dsp:cNvPr id="0" name=""/>
        <dsp:cNvSpPr/>
      </dsp:nvSpPr>
      <dsp:spPr>
        <a:xfrm>
          <a:off x="0" y="1411900"/>
          <a:ext cx="10367460" cy="11291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9CCE4C-62FD-4796-A864-2C83A82A2129}">
      <dsp:nvSpPr>
        <dsp:cNvPr id="0" name=""/>
        <dsp:cNvSpPr/>
      </dsp:nvSpPr>
      <dsp:spPr>
        <a:xfrm>
          <a:off x="341563" y="1665955"/>
          <a:ext cx="621023" cy="6210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D01EA7-8328-4478-9535-CE942E0A8A20}">
      <dsp:nvSpPr>
        <dsp:cNvPr id="0" name=""/>
        <dsp:cNvSpPr/>
      </dsp:nvSpPr>
      <dsp:spPr>
        <a:xfrm>
          <a:off x="1304150" y="1411900"/>
          <a:ext cx="9063309" cy="1129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00" tIns="119500" rIns="119500" bIns="119500" numCol="1" spcCol="1270" anchor="ctr" anchorCtr="0">
          <a:noAutofit/>
        </a:bodyPr>
        <a:lstStyle/>
        <a:p>
          <a:pPr marL="0" lvl="0" indent="0" algn="l" defTabSz="889000">
            <a:lnSpc>
              <a:spcPct val="100000"/>
            </a:lnSpc>
            <a:spcBef>
              <a:spcPct val="0"/>
            </a:spcBef>
            <a:spcAft>
              <a:spcPct val="35000"/>
            </a:spcAft>
            <a:buNone/>
          </a:pPr>
          <a:r>
            <a:rPr lang="en-GB" sz="2000" kern="1200"/>
            <a:t>She believes that we all need to talk to other people about our experiences at some time or other about things that confuse or concern us, and we welcome possibly a different outlook on the situation or the giving of support.</a:t>
          </a:r>
          <a:endParaRPr lang="en-US" sz="2000" kern="1200"/>
        </a:p>
      </dsp:txBody>
      <dsp:txXfrm>
        <a:off x="1304150" y="1411900"/>
        <a:ext cx="9063309" cy="1129134"/>
      </dsp:txXfrm>
    </dsp:sp>
    <dsp:sp modelId="{27860F8A-C1A9-4F32-943F-5E10BADC8F7C}">
      <dsp:nvSpPr>
        <dsp:cNvPr id="0" name=""/>
        <dsp:cNvSpPr/>
      </dsp:nvSpPr>
      <dsp:spPr>
        <a:xfrm>
          <a:off x="0" y="2823318"/>
          <a:ext cx="10367460" cy="11291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3C1494-12A9-439E-9996-44F898A3277D}">
      <dsp:nvSpPr>
        <dsp:cNvPr id="0" name=""/>
        <dsp:cNvSpPr/>
      </dsp:nvSpPr>
      <dsp:spPr>
        <a:xfrm>
          <a:off x="341563" y="3077373"/>
          <a:ext cx="621023" cy="6210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507A31-4C67-4E29-978E-7F32CC80BC11}">
      <dsp:nvSpPr>
        <dsp:cNvPr id="0" name=""/>
        <dsp:cNvSpPr/>
      </dsp:nvSpPr>
      <dsp:spPr>
        <a:xfrm>
          <a:off x="1304150" y="2823318"/>
          <a:ext cx="9063309" cy="1129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00" tIns="119500" rIns="119500" bIns="119500" numCol="1" spcCol="1270" anchor="ctr" anchorCtr="0">
          <a:noAutofit/>
        </a:bodyPr>
        <a:lstStyle/>
        <a:p>
          <a:pPr marL="0" lvl="0" indent="0" algn="l" defTabSz="889000">
            <a:lnSpc>
              <a:spcPct val="100000"/>
            </a:lnSpc>
            <a:spcBef>
              <a:spcPct val="0"/>
            </a:spcBef>
            <a:spcAft>
              <a:spcPct val="35000"/>
            </a:spcAft>
            <a:buNone/>
          </a:pPr>
          <a:r>
            <a:rPr lang="en-GB" sz="2000" kern="1200" dirty="0"/>
            <a:t>These concerns and problems cannot be solved by the simple application of technical solutions and it is from this premise that </a:t>
          </a:r>
          <a:r>
            <a:rPr lang="en-GB" sz="2000" b="1" kern="1200" dirty="0"/>
            <a:t>reflective practice </a:t>
          </a:r>
          <a:r>
            <a:rPr lang="en-GB" sz="2000" kern="1200" dirty="0"/>
            <a:t>begins. </a:t>
          </a:r>
          <a:endParaRPr lang="en-US" sz="2000" kern="1200" dirty="0"/>
        </a:p>
      </dsp:txBody>
      <dsp:txXfrm>
        <a:off x="1304150" y="2823318"/>
        <a:ext cx="9063309" cy="11291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9A4DFB-C7AF-45CE-BC41-258D67266392}">
      <dsp:nvSpPr>
        <dsp:cNvPr id="0" name=""/>
        <dsp:cNvSpPr/>
      </dsp:nvSpPr>
      <dsp:spPr>
        <a:xfrm>
          <a:off x="0" y="691266"/>
          <a:ext cx="10399170" cy="127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0624D-C68D-41EE-B978-37B9FCD7F1AE}">
      <dsp:nvSpPr>
        <dsp:cNvPr id="0" name=""/>
        <dsp:cNvSpPr/>
      </dsp:nvSpPr>
      <dsp:spPr>
        <a:xfrm>
          <a:off x="386045" y="978408"/>
          <a:ext cx="701901" cy="7019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D07C37-CCAA-459C-BE40-BC9C1C3D8B2B}">
      <dsp:nvSpPr>
        <dsp:cNvPr id="0" name=""/>
        <dsp:cNvSpPr/>
      </dsp:nvSpPr>
      <dsp:spPr>
        <a:xfrm>
          <a:off x="1473993" y="691266"/>
          <a:ext cx="8925177" cy="127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063" tIns="135063" rIns="135063" bIns="135063" numCol="1" spcCol="1270" anchor="ctr" anchorCtr="0">
          <a:noAutofit/>
        </a:bodyPr>
        <a:lstStyle/>
        <a:p>
          <a:pPr marL="0" lvl="0" indent="0" algn="l" defTabSz="755650">
            <a:lnSpc>
              <a:spcPct val="100000"/>
            </a:lnSpc>
            <a:spcBef>
              <a:spcPct val="0"/>
            </a:spcBef>
            <a:spcAft>
              <a:spcPct val="35000"/>
            </a:spcAft>
            <a:buNone/>
          </a:pPr>
          <a:r>
            <a:rPr lang="en-GB" sz="1700" kern="1200" dirty="0"/>
            <a:t>The problems that are encountered within youth work are far too complex and muddled to be resolved in this way. Youth workers cannot sit back and wait for experts to provide them with solutions on a plate. </a:t>
          </a:r>
          <a:endParaRPr lang="en-US" sz="1700" kern="1200" dirty="0"/>
        </a:p>
      </dsp:txBody>
      <dsp:txXfrm>
        <a:off x="1473993" y="691266"/>
        <a:ext cx="8925177" cy="1276184"/>
      </dsp:txXfrm>
    </dsp:sp>
    <dsp:sp modelId="{26081246-4CD1-4839-B9F0-EB473DFD1774}">
      <dsp:nvSpPr>
        <dsp:cNvPr id="0" name=""/>
        <dsp:cNvSpPr/>
      </dsp:nvSpPr>
      <dsp:spPr>
        <a:xfrm>
          <a:off x="0" y="2286497"/>
          <a:ext cx="10399170" cy="127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30AF77-459B-4137-80B9-7599F8314A82}">
      <dsp:nvSpPr>
        <dsp:cNvPr id="0" name=""/>
        <dsp:cNvSpPr/>
      </dsp:nvSpPr>
      <dsp:spPr>
        <a:xfrm>
          <a:off x="386045" y="2573639"/>
          <a:ext cx="701901" cy="7019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4D0AA1-3D0C-4221-B91E-5AC4CD1D053A}">
      <dsp:nvSpPr>
        <dsp:cNvPr id="0" name=""/>
        <dsp:cNvSpPr/>
      </dsp:nvSpPr>
      <dsp:spPr>
        <a:xfrm>
          <a:off x="1473993" y="2286497"/>
          <a:ext cx="8925177" cy="127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063" tIns="135063" rIns="135063" bIns="135063" numCol="1" spcCol="1270" anchor="ctr" anchorCtr="0">
          <a:noAutofit/>
        </a:bodyPr>
        <a:lstStyle/>
        <a:p>
          <a:pPr marL="0" lvl="0" indent="0" algn="l" defTabSz="755650">
            <a:lnSpc>
              <a:spcPct val="100000"/>
            </a:lnSpc>
            <a:spcBef>
              <a:spcPct val="0"/>
            </a:spcBef>
            <a:spcAft>
              <a:spcPct val="35000"/>
            </a:spcAft>
            <a:buNone/>
          </a:pPr>
          <a:r>
            <a:rPr lang="en-GB" sz="1700" kern="1200"/>
            <a:t>They need to connect with the difficulties of practice and steer a way through them. There are no ready-made answers within youth work, reflective practice is a dynamic process of constructing solutions, rather than a passive process of following procedures or guidelines. </a:t>
          </a:r>
          <a:endParaRPr lang="en-US" sz="1700" kern="1200"/>
        </a:p>
      </dsp:txBody>
      <dsp:txXfrm>
        <a:off x="1473993" y="2286497"/>
        <a:ext cx="8925177" cy="12761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434A8-BBE7-4D01-83ED-8B1DD91B6029}">
      <dsp:nvSpPr>
        <dsp:cNvPr id="0" name=""/>
        <dsp:cNvSpPr/>
      </dsp:nvSpPr>
      <dsp:spPr>
        <a:xfrm>
          <a:off x="0" y="735825"/>
          <a:ext cx="8229600" cy="1358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A49EF-7822-46D2-9357-640F19D5E403}">
      <dsp:nvSpPr>
        <dsp:cNvPr id="0" name=""/>
        <dsp:cNvSpPr/>
      </dsp:nvSpPr>
      <dsp:spPr>
        <a:xfrm>
          <a:off x="410930" y="1041476"/>
          <a:ext cx="747146" cy="7471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6F0DCC-3581-48FC-B22A-75C3A595A648}">
      <dsp:nvSpPr>
        <dsp:cNvPr id="0" name=""/>
        <dsp:cNvSpPr/>
      </dsp:nvSpPr>
      <dsp:spPr>
        <a:xfrm>
          <a:off x="1569007" y="735825"/>
          <a:ext cx="6660592" cy="1358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769" tIns="143769" rIns="143769" bIns="143769" numCol="1" spcCol="1270" anchor="ctr" anchorCtr="0">
          <a:noAutofit/>
        </a:bodyPr>
        <a:lstStyle/>
        <a:p>
          <a:pPr marL="0" lvl="0" indent="0" algn="l" defTabSz="1022350">
            <a:lnSpc>
              <a:spcPct val="100000"/>
            </a:lnSpc>
            <a:spcBef>
              <a:spcPct val="0"/>
            </a:spcBef>
            <a:spcAft>
              <a:spcPct val="35000"/>
            </a:spcAft>
            <a:buNone/>
          </a:pPr>
          <a:r>
            <a:rPr lang="en-GB" sz="2300" kern="1200"/>
            <a:t>Youth workers therefore need to be able to use experience, knowledge and theoretical perspectives to guide and inform practice. </a:t>
          </a:r>
          <a:endParaRPr lang="en-US" sz="2300" kern="1200"/>
        </a:p>
      </dsp:txBody>
      <dsp:txXfrm>
        <a:off x="1569007" y="735825"/>
        <a:ext cx="6660592" cy="1358448"/>
      </dsp:txXfrm>
    </dsp:sp>
    <dsp:sp modelId="{7D97B77F-6713-4FF3-AA09-7DC59822FF39}">
      <dsp:nvSpPr>
        <dsp:cNvPr id="0" name=""/>
        <dsp:cNvSpPr/>
      </dsp:nvSpPr>
      <dsp:spPr>
        <a:xfrm>
          <a:off x="0" y="2433886"/>
          <a:ext cx="8229600" cy="1358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748207-71C4-41CD-9DF5-2EDF0979B1C7}">
      <dsp:nvSpPr>
        <dsp:cNvPr id="0" name=""/>
        <dsp:cNvSpPr/>
      </dsp:nvSpPr>
      <dsp:spPr>
        <a:xfrm>
          <a:off x="410930" y="2739536"/>
          <a:ext cx="747146" cy="7471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62E9AD-6344-4546-8D77-33B19CDDF9CA}">
      <dsp:nvSpPr>
        <dsp:cNvPr id="0" name=""/>
        <dsp:cNvSpPr/>
      </dsp:nvSpPr>
      <dsp:spPr>
        <a:xfrm>
          <a:off x="1569007" y="2433886"/>
          <a:ext cx="6660592" cy="1358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769" tIns="143769" rIns="143769" bIns="143769" numCol="1" spcCol="1270" anchor="ctr" anchorCtr="0">
          <a:noAutofit/>
        </a:bodyPr>
        <a:lstStyle/>
        <a:p>
          <a:pPr marL="0" lvl="0" indent="0" algn="l" defTabSz="1022350">
            <a:lnSpc>
              <a:spcPct val="100000"/>
            </a:lnSpc>
            <a:spcBef>
              <a:spcPct val="0"/>
            </a:spcBef>
            <a:spcAft>
              <a:spcPct val="35000"/>
            </a:spcAft>
            <a:buNone/>
          </a:pPr>
          <a:r>
            <a:rPr lang="en-GB" sz="2300" kern="1200"/>
            <a:t>Supervision is a catalyst for guided reflection and discussion, which supports and develops practitioners to become effective youth workers.  </a:t>
          </a:r>
          <a:endParaRPr lang="en-US" sz="2300" kern="1200"/>
        </a:p>
      </dsp:txBody>
      <dsp:txXfrm>
        <a:off x="1569007" y="2433886"/>
        <a:ext cx="6660592" cy="13584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D629F-5726-4086-BAB9-837718D3C9BF}">
      <dsp:nvSpPr>
        <dsp:cNvPr id="0" name=""/>
        <dsp:cNvSpPr/>
      </dsp:nvSpPr>
      <dsp:spPr>
        <a:xfrm>
          <a:off x="0" y="481"/>
          <a:ext cx="11359005" cy="11275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6386C8-F4BF-4753-B1E2-CB27BB9BD3D4}">
      <dsp:nvSpPr>
        <dsp:cNvPr id="0" name=""/>
        <dsp:cNvSpPr/>
      </dsp:nvSpPr>
      <dsp:spPr>
        <a:xfrm>
          <a:off x="341072" y="254171"/>
          <a:ext cx="620131" cy="6201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ADF4D6-ACF0-4DC7-959E-7D509C8D33FA}">
      <dsp:nvSpPr>
        <dsp:cNvPr id="0" name=""/>
        <dsp:cNvSpPr/>
      </dsp:nvSpPr>
      <dsp:spPr>
        <a:xfrm>
          <a:off x="1302275" y="481"/>
          <a:ext cx="10056729" cy="1127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328" tIns="119328" rIns="119328" bIns="119328" numCol="1" spcCol="1270" anchor="ctr" anchorCtr="0">
          <a:noAutofit/>
        </a:bodyPr>
        <a:lstStyle/>
        <a:p>
          <a:pPr marL="0" lvl="0" indent="0" algn="l" defTabSz="755650">
            <a:lnSpc>
              <a:spcPct val="100000"/>
            </a:lnSpc>
            <a:spcBef>
              <a:spcPct val="0"/>
            </a:spcBef>
            <a:spcAft>
              <a:spcPct val="35000"/>
            </a:spcAft>
            <a:buNone/>
          </a:pPr>
          <a:r>
            <a:rPr lang="en-GB" sz="1700" kern="1200"/>
            <a:t>The need to discuss with others gradually became more formalised for certain profession. </a:t>
          </a:r>
          <a:endParaRPr lang="en-US" sz="1700" kern="1200"/>
        </a:p>
      </dsp:txBody>
      <dsp:txXfrm>
        <a:off x="1302275" y="481"/>
        <a:ext cx="10056729" cy="1127511"/>
      </dsp:txXfrm>
    </dsp:sp>
    <dsp:sp modelId="{46963180-71D2-419A-8CE6-70018BEFFF12}">
      <dsp:nvSpPr>
        <dsp:cNvPr id="0" name=""/>
        <dsp:cNvSpPr/>
      </dsp:nvSpPr>
      <dsp:spPr>
        <a:xfrm>
          <a:off x="0" y="1409871"/>
          <a:ext cx="11359005" cy="11275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CE6177-878F-40E5-9B53-D81B7537025A}">
      <dsp:nvSpPr>
        <dsp:cNvPr id="0" name=""/>
        <dsp:cNvSpPr/>
      </dsp:nvSpPr>
      <dsp:spPr>
        <a:xfrm>
          <a:off x="341072" y="1663561"/>
          <a:ext cx="620131" cy="6201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990E3E-003D-45CF-AC16-31724202450A}">
      <dsp:nvSpPr>
        <dsp:cNvPr id="0" name=""/>
        <dsp:cNvSpPr/>
      </dsp:nvSpPr>
      <dsp:spPr>
        <a:xfrm>
          <a:off x="1302275" y="1409871"/>
          <a:ext cx="10056729" cy="1127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328" tIns="119328" rIns="119328" bIns="119328" numCol="1" spcCol="1270" anchor="ctr" anchorCtr="0">
          <a:noAutofit/>
        </a:bodyPr>
        <a:lstStyle/>
        <a:p>
          <a:pPr marL="0" lvl="0" indent="0" algn="l" defTabSz="755650">
            <a:lnSpc>
              <a:spcPct val="100000"/>
            </a:lnSpc>
            <a:spcBef>
              <a:spcPct val="0"/>
            </a:spcBef>
            <a:spcAft>
              <a:spcPct val="35000"/>
            </a:spcAft>
            <a:buNone/>
          </a:pPr>
          <a:r>
            <a:rPr lang="en-GB" sz="1700" kern="1200"/>
            <a:t>Woods (2001:250-251) identifies that psychoanalysts, for instance, found difficulty in handling the complexity of the work they were doing so the profession decided that trainee psychoanalysts should have regular sessions where they could reflect on their work with their patients. </a:t>
          </a:r>
          <a:endParaRPr lang="en-US" sz="1700" kern="1200"/>
        </a:p>
      </dsp:txBody>
      <dsp:txXfrm>
        <a:off x="1302275" y="1409871"/>
        <a:ext cx="10056729" cy="1127511"/>
      </dsp:txXfrm>
    </dsp:sp>
    <dsp:sp modelId="{154592EE-9894-4726-83DB-1680F731AEDF}">
      <dsp:nvSpPr>
        <dsp:cNvPr id="0" name=""/>
        <dsp:cNvSpPr/>
      </dsp:nvSpPr>
      <dsp:spPr>
        <a:xfrm>
          <a:off x="0" y="2819260"/>
          <a:ext cx="11359005" cy="11275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56B78-0420-43E4-901E-67D478947A4F}">
      <dsp:nvSpPr>
        <dsp:cNvPr id="0" name=""/>
        <dsp:cNvSpPr/>
      </dsp:nvSpPr>
      <dsp:spPr>
        <a:xfrm>
          <a:off x="341072" y="3072950"/>
          <a:ext cx="620131" cy="6201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84C53C-E5E7-400A-AE32-53430DE05709}">
      <dsp:nvSpPr>
        <dsp:cNvPr id="0" name=""/>
        <dsp:cNvSpPr/>
      </dsp:nvSpPr>
      <dsp:spPr>
        <a:xfrm>
          <a:off x="1302275" y="2819260"/>
          <a:ext cx="10056729" cy="1127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328" tIns="119328" rIns="119328" bIns="119328" numCol="1" spcCol="1270" anchor="ctr" anchorCtr="0">
          <a:noAutofit/>
        </a:bodyPr>
        <a:lstStyle/>
        <a:p>
          <a:pPr marL="0" lvl="0" indent="0" algn="l" defTabSz="755650">
            <a:lnSpc>
              <a:spcPct val="100000"/>
            </a:lnSpc>
            <a:spcBef>
              <a:spcPct val="0"/>
            </a:spcBef>
            <a:spcAft>
              <a:spcPct val="35000"/>
            </a:spcAft>
            <a:buNone/>
          </a:pPr>
          <a:r>
            <a:rPr lang="en-GB" sz="1700" kern="1200"/>
            <a:t>These sessions were needed, firstly, in order to enable the trainee practitioner to understand why they were responding to their patients in a particular way and secondly, to receive help and support in their work. </a:t>
          </a:r>
          <a:endParaRPr lang="en-US" sz="1700" kern="1200"/>
        </a:p>
      </dsp:txBody>
      <dsp:txXfrm>
        <a:off x="1302275" y="2819260"/>
        <a:ext cx="10056729" cy="11275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18C1-B4AB-446E-BE8A-CC9C0DE0095D}">
      <dsp:nvSpPr>
        <dsp:cNvPr id="0" name=""/>
        <dsp:cNvSpPr/>
      </dsp:nvSpPr>
      <dsp:spPr>
        <a:xfrm>
          <a:off x="0" y="786388"/>
          <a:ext cx="10285580" cy="14517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A1BAF6-0632-4462-86D5-C7B0BF9D54B3}">
      <dsp:nvSpPr>
        <dsp:cNvPr id="0" name=""/>
        <dsp:cNvSpPr/>
      </dsp:nvSpPr>
      <dsp:spPr>
        <a:xfrm>
          <a:off x="439167" y="1113042"/>
          <a:ext cx="798486" cy="7984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00CFF9-80CB-4A64-BF7C-5D3AC22079D8}">
      <dsp:nvSpPr>
        <dsp:cNvPr id="0" name=""/>
        <dsp:cNvSpPr/>
      </dsp:nvSpPr>
      <dsp:spPr>
        <a:xfrm>
          <a:off x="1676822" y="786388"/>
          <a:ext cx="8608757" cy="1451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648" tIns="153648" rIns="153648" bIns="153648" numCol="1" spcCol="1270" anchor="ctr" anchorCtr="0">
          <a:noAutofit/>
        </a:bodyPr>
        <a:lstStyle/>
        <a:p>
          <a:pPr marL="0" lvl="0" indent="0" algn="l" defTabSz="844550">
            <a:lnSpc>
              <a:spcPct val="100000"/>
            </a:lnSpc>
            <a:spcBef>
              <a:spcPct val="0"/>
            </a:spcBef>
            <a:spcAft>
              <a:spcPct val="35000"/>
            </a:spcAft>
            <a:buNone/>
          </a:pPr>
          <a:r>
            <a:rPr lang="en-GB" sz="1900" kern="1200"/>
            <a:t>Social workers particularly found supervision useful when looking at casework and social group work. Later, the introduction of social group work into youth work ‘naturally brought with it the possibility that supervision would also be valuable’ (Tash </a:t>
          </a:r>
          <a:r>
            <a:rPr lang="en-GB" sz="1900" i="1" kern="1200"/>
            <a:t>cited in</a:t>
          </a:r>
          <a:r>
            <a:rPr lang="en-GB" sz="1900" kern="1200"/>
            <a:t> Woods 2001:251).</a:t>
          </a:r>
          <a:endParaRPr lang="en-US" sz="1900" kern="1200"/>
        </a:p>
      </dsp:txBody>
      <dsp:txXfrm>
        <a:off x="1676822" y="786388"/>
        <a:ext cx="8608757" cy="1451794"/>
      </dsp:txXfrm>
    </dsp:sp>
    <dsp:sp modelId="{BF1FBC85-AEA4-4631-86B9-2FDB222C6C04}">
      <dsp:nvSpPr>
        <dsp:cNvPr id="0" name=""/>
        <dsp:cNvSpPr/>
      </dsp:nvSpPr>
      <dsp:spPr>
        <a:xfrm>
          <a:off x="0" y="2601131"/>
          <a:ext cx="10285580" cy="14517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FB6CC1-2087-4D7B-8643-8DEB93879F70}">
      <dsp:nvSpPr>
        <dsp:cNvPr id="0" name=""/>
        <dsp:cNvSpPr/>
      </dsp:nvSpPr>
      <dsp:spPr>
        <a:xfrm>
          <a:off x="439167" y="2927785"/>
          <a:ext cx="798486" cy="7984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C8DD5C-E18A-45E2-A33B-E1D3FD4C12BA}">
      <dsp:nvSpPr>
        <dsp:cNvPr id="0" name=""/>
        <dsp:cNvSpPr/>
      </dsp:nvSpPr>
      <dsp:spPr>
        <a:xfrm>
          <a:off x="1676822" y="2601131"/>
          <a:ext cx="8608757" cy="1451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648" tIns="153648" rIns="153648" bIns="153648" numCol="1" spcCol="1270" anchor="ctr" anchorCtr="0">
          <a:noAutofit/>
        </a:bodyPr>
        <a:lstStyle/>
        <a:p>
          <a:pPr marL="0" lvl="0" indent="0" algn="l" defTabSz="844550">
            <a:lnSpc>
              <a:spcPct val="100000"/>
            </a:lnSpc>
            <a:spcBef>
              <a:spcPct val="0"/>
            </a:spcBef>
            <a:spcAft>
              <a:spcPct val="35000"/>
            </a:spcAft>
            <a:buNone/>
          </a:pPr>
          <a:r>
            <a:rPr lang="en-GB" sz="1900" kern="1200"/>
            <a:t>Today supervision is seen as being helpful in all areas of the work of the informal educator. </a:t>
          </a:r>
          <a:endParaRPr lang="en-US" sz="1900" kern="1200"/>
        </a:p>
      </dsp:txBody>
      <dsp:txXfrm>
        <a:off x="1676822" y="2601131"/>
        <a:ext cx="8608757" cy="14517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1515C7-B549-47B2-8447-F1A77B0C0A7C}">
      <dsp:nvSpPr>
        <dsp:cNvPr id="0" name=""/>
        <dsp:cNvSpPr/>
      </dsp:nvSpPr>
      <dsp:spPr>
        <a:xfrm>
          <a:off x="0" y="794695"/>
          <a:ext cx="10808095" cy="14671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98D41D-47FE-4FC4-B79A-C9F3A2805B74}">
      <dsp:nvSpPr>
        <dsp:cNvPr id="0" name=""/>
        <dsp:cNvSpPr/>
      </dsp:nvSpPr>
      <dsp:spPr>
        <a:xfrm>
          <a:off x="443806" y="1124799"/>
          <a:ext cx="806921" cy="8069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EA555-1AF8-4366-AC04-662FF449D750}">
      <dsp:nvSpPr>
        <dsp:cNvPr id="0" name=""/>
        <dsp:cNvSpPr/>
      </dsp:nvSpPr>
      <dsp:spPr>
        <a:xfrm>
          <a:off x="1694534" y="794695"/>
          <a:ext cx="9113560" cy="1467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271" tIns="155271" rIns="155271" bIns="155271" numCol="1" spcCol="1270" anchor="ctr" anchorCtr="0">
          <a:noAutofit/>
        </a:bodyPr>
        <a:lstStyle/>
        <a:p>
          <a:pPr marL="0" lvl="0" indent="0" algn="l" defTabSz="1111250">
            <a:lnSpc>
              <a:spcPct val="100000"/>
            </a:lnSpc>
            <a:spcBef>
              <a:spcPct val="0"/>
            </a:spcBef>
            <a:spcAft>
              <a:spcPct val="35000"/>
            </a:spcAft>
            <a:buNone/>
          </a:pPr>
          <a:r>
            <a:rPr lang="en-GB" sz="2500" kern="1200"/>
            <a:t>Ingram and Harris (2001) have suggested supervision and line management as one the strategies workers need in order to deal with issues and become an effective worker.</a:t>
          </a:r>
          <a:endParaRPr lang="en-US" sz="2500" kern="1200"/>
        </a:p>
      </dsp:txBody>
      <dsp:txXfrm>
        <a:off x="1694534" y="794695"/>
        <a:ext cx="9113560" cy="1467129"/>
      </dsp:txXfrm>
    </dsp:sp>
    <dsp:sp modelId="{89722D35-39A1-4F03-BC43-C67270A82602}">
      <dsp:nvSpPr>
        <dsp:cNvPr id="0" name=""/>
        <dsp:cNvSpPr/>
      </dsp:nvSpPr>
      <dsp:spPr>
        <a:xfrm>
          <a:off x="0" y="2628606"/>
          <a:ext cx="10808095" cy="14671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C14D21-2BE2-4F9F-83DD-CEC96AA0FA4B}">
      <dsp:nvSpPr>
        <dsp:cNvPr id="0" name=""/>
        <dsp:cNvSpPr/>
      </dsp:nvSpPr>
      <dsp:spPr>
        <a:xfrm>
          <a:off x="443806" y="2958710"/>
          <a:ext cx="806921" cy="8069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D4D7B6-D001-46C4-B739-66C8E852ADEE}">
      <dsp:nvSpPr>
        <dsp:cNvPr id="0" name=""/>
        <dsp:cNvSpPr/>
      </dsp:nvSpPr>
      <dsp:spPr>
        <a:xfrm>
          <a:off x="1694534" y="2628606"/>
          <a:ext cx="9113560" cy="1467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271" tIns="155271" rIns="155271" bIns="155271" numCol="1" spcCol="1270" anchor="ctr" anchorCtr="0">
          <a:noAutofit/>
        </a:bodyPr>
        <a:lstStyle/>
        <a:p>
          <a:pPr marL="0" lvl="0" indent="0" algn="l" defTabSz="1111250">
            <a:lnSpc>
              <a:spcPct val="100000"/>
            </a:lnSpc>
            <a:spcBef>
              <a:spcPct val="0"/>
            </a:spcBef>
            <a:spcAft>
              <a:spcPct val="35000"/>
            </a:spcAft>
            <a:buNone/>
          </a:pPr>
          <a:r>
            <a:rPr lang="en-GB" sz="2500" kern="1200" dirty="0"/>
            <a:t>Therefore supervision is an important aspect of youth work and is central to the continuing professional development of the youth worker. </a:t>
          </a:r>
          <a:endParaRPr lang="en-US" sz="2500" kern="1200" dirty="0"/>
        </a:p>
      </dsp:txBody>
      <dsp:txXfrm>
        <a:off x="1694534" y="2628606"/>
        <a:ext cx="9113560" cy="14671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12458-71A6-4B6F-817E-587674A2AE41}">
      <dsp:nvSpPr>
        <dsp:cNvPr id="0" name=""/>
        <dsp:cNvSpPr/>
      </dsp:nvSpPr>
      <dsp:spPr>
        <a:xfrm>
          <a:off x="1774586" y="3995"/>
          <a:ext cx="6827280" cy="23382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The objective of the best possible service to clients emphasises that supervision is a quality control process and the indirect service element highlights that the supervisor’s role is similar to that of a coach who prepares, observes, shares in, guides and assists from the (symbolic side lines) the supervisee in their work. </a:t>
          </a:r>
          <a:endParaRPr lang="en-US" sz="2200" kern="1200" dirty="0">
            <a:solidFill>
              <a:schemeClr val="tx1"/>
            </a:solidFill>
          </a:endParaRPr>
        </a:p>
      </dsp:txBody>
      <dsp:txXfrm>
        <a:off x="1774586" y="3995"/>
        <a:ext cx="6827280" cy="2338216"/>
      </dsp:txXfrm>
    </dsp:sp>
    <dsp:sp modelId="{EBCA3BD4-D707-45BD-9BD5-7360D498D27D}">
      <dsp:nvSpPr>
        <dsp:cNvPr id="0" name=""/>
        <dsp:cNvSpPr/>
      </dsp:nvSpPr>
      <dsp:spPr>
        <a:xfrm>
          <a:off x="1774586" y="3195622"/>
          <a:ext cx="6827280" cy="208232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Shohet and Wilmot (1991) supports </a:t>
          </a:r>
          <a:r>
            <a:rPr lang="en-GB" sz="2200" kern="1200" dirty="0" err="1">
              <a:solidFill>
                <a:schemeClr val="tx1"/>
              </a:solidFill>
            </a:rPr>
            <a:t>Kadushin’s</a:t>
          </a:r>
          <a:r>
            <a:rPr lang="en-GB" sz="2200" kern="1200" dirty="0">
              <a:solidFill>
                <a:schemeClr val="tx1"/>
              </a:solidFill>
            </a:rPr>
            <a:t> definition through reference to the supervisor’s mentoring and evaluating roles being combined as a main supervision task. Similarly supervision is now being used in the commercial sector where it is often given a different name such as ‘coaching’, mentoring or one-to-one</a:t>
          </a:r>
          <a:r>
            <a:rPr lang="en-GB" sz="2200" kern="1200" dirty="0"/>
            <a:t>.</a:t>
          </a:r>
          <a:endParaRPr lang="en-US" sz="2200" kern="1200" dirty="0"/>
        </a:p>
      </dsp:txBody>
      <dsp:txXfrm>
        <a:off x="1774586" y="3195622"/>
        <a:ext cx="6827280" cy="20823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273D2-30B5-44DA-A42E-E27757854521}">
      <dsp:nvSpPr>
        <dsp:cNvPr id="0" name=""/>
        <dsp:cNvSpPr/>
      </dsp:nvSpPr>
      <dsp:spPr>
        <a:xfrm>
          <a:off x="0" y="519"/>
          <a:ext cx="9774423" cy="12167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FC4C9-B045-47EA-B9A6-7D69E8C3D2BA}">
      <dsp:nvSpPr>
        <dsp:cNvPr id="0" name=""/>
        <dsp:cNvSpPr/>
      </dsp:nvSpPr>
      <dsp:spPr>
        <a:xfrm>
          <a:off x="368063" y="274286"/>
          <a:ext cx="669206" cy="6692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580834-5E3B-4458-8505-9B968245CAB6}">
      <dsp:nvSpPr>
        <dsp:cNvPr id="0" name=""/>
        <dsp:cNvSpPr/>
      </dsp:nvSpPr>
      <dsp:spPr>
        <a:xfrm>
          <a:off x="1405334" y="519"/>
          <a:ext cx="8369089" cy="121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72" tIns="128772" rIns="128772" bIns="128772" numCol="1" spcCol="1270" anchor="ctr" anchorCtr="0">
          <a:noAutofit/>
        </a:bodyPr>
        <a:lstStyle/>
        <a:p>
          <a:pPr marL="0" lvl="0" indent="0" algn="l" defTabSz="933450">
            <a:lnSpc>
              <a:spcPct val="100000"/>
            </a:lnSpc>
            <a:spcBef>
              <a:spcPct val="0"/>
            </a:spcBef>
            <a:spcAft>
              <a:spcPct val="35000"/>
            </a:spcAft>
            <a:buNone/>
          </a:pPr>
          <a:r>
            <a:rPr lang="en-GB" sz="2100" kern="1200"/>
            <a:t>Kadushin (1992: 20) identifies supervision as holding within it three different functions; educational – Here the function is to develop the knowledge, attitude and skills that you require to do your work. </a:t>
          </a:r>
          <a:endParaRPr lang="en-US" sz="2100" kern="1200"/>
        </a:p>
      </dsp:txBody>
      <dsp:txXfrm>
        <a:off x="1405334" y="519"/>
        <a:ext cx="8369089" cy="1216739"/>
      </dsp:txXfrm>
    </dsp:sp>
    <dsp:sp modelId="{9A60DA5E-3748-496F-AE41-2BFAC6752518}">
      <dsp:nvSpPr>
        <dsp:cNvPr id="0" name=""/>
        <dsp:cNvSpPr/>
      </dsp:nvSpPr>
      <dsp:spPr>
        <a:xfrm>
          <a:off x="0" y="1521444"/>
          <a:ext cx="9774423" cy="12167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C59C5E-4A60-4D50-9FEB-14D7125BB064}">
      <dsp:nvSpPr>
        <dsp:cNvPr id="0" name=""/>
        <dsp:cNvSpPr/>
      </dsp:nvSpPr>
      <dsp:spPr>
        <a:xfrm>
          <a:off x="368063" y="1795210"/>
          <a:ext cx="669206" cy="6692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DC338-DE70-4A4C-A7C9-4C168CB2C2E4}">
      <dsp:nvSpPr>
        <dsp:cNvPr id="0" name=""/>
        <dsp:cNvSpPr/>
      </dsp:nvSpPr>
      <dsp:spPr>
        <a:xfrm>
          <a:off x="1405334" y="1521444"/>
          <a:ext cx="8369089" cy="121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72" tIns="128772" rIns="128772" bIns="128772" numCol="1" spcCol="1270" anchor="ctr" anchorCtr="0">
          <a:noAutofit/>
        </a:bodyPr>
        <a:lstStyle/>
        <a:p>
          <a:pPr marL="0" lvl="0" indent="0" algn="l" defTabSz="933450">
            <a:lnSpc>
              <a:spcPct val="100000"/>
            </a:lnSpc>
            <a:spcBef>
              <a:spcPct val="0"/>
            </a:spcBef>
            <a:spcAft>
              <a:spcPct val="35000"/>
            </a:spcAft>
            <a:buNone/>
          </a:pPr>
          <a:r>
            <a:rPr lang="en-GB" sz="2100" kern="1200" dirty="0"/>
            <a:t>This is undertaken through reflecting on practice. An environment is provided for supervisees to reflect on their work and develop their understanding of, and new perspectives on, what is happening. </a:t>
          </a:r>
          <a:endParaRPr lang="en-US" sz="2100" kern="1200" dirty="0"/>
        </a:p>
      </dsp:txBody>
      <dsp:txXfrm>
        <a:off x="1405334" y="1521444"/>
        <a:ext cx="8369089" cy="1216739"/>
      </dsp:txXfrm>
    </dsp:sp>
    <dsp:sp modelId="{3B9F310F-5C21-453B-85C9-EFFDFCC0EDBE}">
      <dsp:nvSpPr>
        <dsp:cNvPr id="0" name=""/>
        <dsp:cNvSpPr/>
      </dsp:nvSpPr>
      <dsp:spPr>
        <a:xfrm>
          <a:off x="0" y="3042368"/>
          <a:ext cx="9774423" cy="12167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273B3-A748-42C2-9811-F42D0DA0FA21}">
      <dsp:nvSpPr>
        <dsp:cNvPr id="0" name=""/>
        <dsp:cNvSpPr/>
      </dsp:nvSpPr>
      <dsp:spPr>
        <a:xfrm>
          <a:off x="368063" y="3316134"/>
          <a:ext cx="669206" cy="6692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DFE3F-22B8-4886-8124-4E2D2CC52E2C}">
      <dsp:nvSpPr>
        <dsp:cNvPr id="0" name=""/>
        <dsp:cNvSpPr/>
      </dsp:nvSpPr>
      <dsp:spPr>
        <a:xfrm>
          <a:off x="1405334" y="3042368"/>
          <a:ext cx="8369089" cy="121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72" tIns="128772" rIns="128772" bIns="128772" numCol="1" spcCol="1270" anchor="ctr" anchorCtr="0">
          <a:noAutofit/>
        </a:bodyPr>
        <a:lstStyle/>
        <a:p>
          <a:pPr marL="0" lvl="0" indent="0" algn="l" defTabSz="933450">
            <a:lnSpc>
              <a:spcPct val="100000"/>
            </a:lnSpc>
            <a:spcBef>
              <a:spcPct val="0"/>
            </a:spcBef>
            <a:spcAft>
              <a:spcPct val="35000"/>
            </a:spcAft>
            <a:buNone/>
          </a:pPr>
          <a:r>
            <a:rPr lang="en-GB" sz="2100" kern="1200"/>
            <a:t>From this function new skills will be developed that can be used in future practice. </a:t>
          </a:r>
          <a:endParaRPr lang="en-US" sz="2100" kern="1200"/>
        </a:p>
      </dsp:txBody>
      <dsp:txXfrm>
        <a:off x="1405334" y="3042368"/>
        <a:ext cx="8369089" cy="12167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05CF7-3872-4970-8971-904D7F8751C9}">
      <dsp:nvSpPr>
        <dsp:cNvPr id="0" name=""/>
        <dsp:cNvSpPr/>
      </dsp:nvSpPr>
      <dsp:spPr>
        <a:xfrm>
          <a:off x="0" y="2411"/>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84AE0B-DE5E-4E23-A144-29763BAE133B}">
      <dsp:nvSpPr>
        <dsp:cNvPr id="0" name=""/>
        <dsp:cNvSpPr/>
      </dsp:nvSpPr>
      <dsp:spPr>
        <a:xfrm>
          <a:off x="0" y="2411"/>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Supportive – The focus in supportive supervision is upon the supervisee’s morale and job satisfaction – the function being to improve these (Kadushin 1992: 20). </a:t>
          </a:r>
          <a:endParaRPr lang="en-US" sz="2400" kern="1200"/>
        </a:p>
      </dsp:txBody>
      <dsp:txXfrm>
        <a:off x="0" y="2411"/>
        <a:ext cx="8229600" cy="1644312"/>
      </dsp:txXfrm>
    </dsp:sp>
    <dsp:sp modelId="{BBA17909-1B58-4790-A06B-CDF4AA2BD0F8}">
      <dsp:nvSpPr>
        <dsp:cNvPr id="0" name=""/>
        <dsp:cNvSpPr/>
      </dsp:nvSpPr>
      <dsp:spPr>
        <a:xfrm>
          <a:off x="0" y="1646723"/>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A048CE-A31D-46CA-A744-3EBE93CCAB54}">
      <dsp:nvSpPr>
        <dsp:cNvPr id="0" name=""/>
        <dsp:cNvSpPr/>
      </dsp:nvSpPr>
      <dsp:spPr>
        <a:xfrm>
          <a:off x="0" y="1646723"/>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Hawkins and Shohet (1989: 43) have similar definitions and recognize that the supervisor ensures that as a person and a worker, supervisees are not left to carry, unnecessarily, difficulties and problems alone that arise in work. </a:t>
          </a:r>
          <a:endParaRPr lang="en-US" sz="2400" kern="1200"/>
        </a:p>
      </dsp:txBody>
      <dsp:txXfrm>
        <a:off x="0" y="1646723"/>
        <a:ext cx="8229600" cy="1644312"/>
      </dsp:txXfrm>
    </dsp:sp>
    <dsp:sp modelId="{86DA3A59-22C3-4753-9613-80231E968B1B}">
      <dsp:nvSpPr>
        <dsp:cNvPr id="0" name=""/>
        <dsp:cNvSpPr/>
      </dsp:nvSpPr>
      <dsp:spPr>
        <a:xfrm>
          <a:off x="0" y="3291036"/>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46802-1F0B-4A63-AD1F-863C09060A00}">
      <dsp:nvSpPr>
        <dsp:cNvPr id="0" name=""/>
        <dsp:cNvSpPr/>
      </dsp:nvSpPr>
      <dsp:spPr>
        <a:xfrm>
          <a:off x="0" y="3291036"/>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It is a space to express some of the stresses related to their work, and then to explore ways of dealing with them. </a:t>
          </a:r>
          <a:endParaRPr lang="en-US" sz="2400" kern="1200"/>
        </a:p>
      </dsp:txBody>
      <dsp:txXfrm>
        <a:off x="0" y="3291036"/>
        <a:ext cx="8229600" cy="164431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3D401B-E203-47C5-BC0F-CD3A559ECD8D}">
      <dsp:nvSpPr>
        <dsp:cNvPr id="0" name=""/>
        <dsp:cNvSpPr/>
      </dsp:nvSpPr>
      <dsp:spPr>
        <a:xfrm>
          <a:off x="0" y="501"/>
          <a:ext cx="9376859" cy="11729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2C7296-1227-4707-99A4-EE810E3AD006}">
      <dsp:nvSpPr>
        <dsp:cNvPr id="0" name=""/>
        <dsp:cNvSpPr/>
      </dsp:nvSpPr>
      <dsp:spPr>
        <a:xfrm>
          <a:off x="354813" y="264412"/>
          <a:ext cx="645115" cy="6451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FA8F7-7C7C-4717-913A-E92440951DCC}">
      <dsp:nvSpPr>
        <dsp:cNvPr id="0" name=""/>
        <dsp:cNvSpPr/>
      </dsp:nvSpPr>
      <dsp:spPr>
        <a:xfrm>
          <a:off x="1354741" y="501"/>
          <a:ext cx="8022118" cy="1172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36" tIns="124136" rIns="124136" bIns="124136" numCol="1" spcCol="1270" anchor="ctr" anchorCtr="0">
          <a:noAutofit/>
        </a:bodyPr>
        <a:lstStyle/>
        <a:p>
          <a:pPr marL="0" lvl="0" indent="0" algn="l" defTabSz="933450">
            <a:lnSpc>
              <a:spcPct val="100000"/>
            </a:lnSpc>
            <a:spcBef>
              <a:spcPct val="0"/>
            </a:spcBef>
            <a:spcAft>
              <a:spcPct val="35000"/>
            </a:spcAft>
            <a:buNone/>
          </a:pPr>
          <a:r>
            <a:rPr lang="en-GB" sz="2100" kern="1200"/>
            <a:t>Supervision is thus about exploring ways of managing their feelings and stress, so that these do not negatively affect the supervisee’s morale and job satisfaction. </a:t>
          </a:r>
          <a:endParaRPr lang="en-US" sz="2100" kern="1200"/>
        </a:p>
      </dsp:txBody>
      <dsp:txXfrm>
        <a:off x="1354741" y="501"/>
        <a:ext cx="8022118" cy="1172936"/>
      </dsp:txXfrm>
    </dsp:sp>
    <dsp:sp modelId="{353538AE-354D-4D3F-9E38-D4FAA961458E}">
      <dsp:nvSpPr>
        <dsp:cNvPr id="0" name=""/>
        <dsp:cNvSpPr/>
      </dsp:nvSpPr>
      <dsp:spPr>
        <a:xfrm>
          <a:off x="0" y="1466672"/>
          <a:ext cx="9376859" cy="11729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CE202B-776A-4A85-A1BA-713B534B8800}">
      <dsp:nvSpPr>
        <dsp:cNvPr id="0" name=""/>
        <dsp:cNvSpPr/>
      </dsp:nvSpPr>
      <dsp:spPr>
        <a:xfrm>
          <a:off x="354813" y="1730582"/>
          <a:ext cx="645115" cy="6451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8F933F-767A-4541-8064-76242EF18D35}">
      <dsp:nvSpPr>
        <dsp:cNvPr id="0" name=""/>
        <dsp:cNvSpPr/>
      </dsp:nvSpPr>
      <dsp:spPr>
        <a:xfrm>
          <a:off x="1354741" y="1466672"/>
          <a:ext cx="8022118" cy="1172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36" tIns="124136" rIns="124136" bIns="124136" numCol="1" spcCol="1270" anchor="ctr" anchorCtr="0">
          <a:noAutofit/>
        </a:bodyPr>
        <a:lstStyle/>
        <a:p>
          <a:pPr marL="0" lvl="0" indent="0" algn="l" defTabSz="933450">
            <a:lnSpc>
              <a:spcPct val="100000"/>
            </a:lnSpc>
            <a:spcBef>
              <a:spcPct val="0"/>
            </a:spcBef>
            <a:spcAft>
              <a:spcPct val="35000"/>
            </a:spcAft>
            <a:buNone/>
          </a:pPr>
          <a:r>
            <a:rPr lang="en-GB" sz="2100" kern="1200"/>
            <a:t>The assumption here is that if morale is low, it affects the quality of work. </a:t>
          </a:r>
          <a:endParaRPr lang="en-US" sz="2100" kern="1200"/>
        </a:p>
      </dsp:txBody>
      <dsp:txXfrm>
        <a:off x="1354741" y="1466672"/>
        <a:ext cx="8022118" cy="1172936"/>
      </dsp:txXfrm>
    </dsp:sp>
    <dsp:sp modelId="{E3E1D52C-CF00-4671-865A-DF108A4C6C7F}">
      <dsp:nvSpPr>
        <dsp:cNvPr id="0" name=""/>
        <dsp:cNvSpPr/>
      </dsp:nvSpPr>
      <dsp:spPr>
        <a:xfrm>
          <a:off x="0" y="2932843"/>
          <a:ext cx="9376859" cy="11729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7E2CD6-71B2-473B-9767-9B166B20A0D7}">
      <dsp:nvSpPr>
        <dsp:cNvPr id="0" name=""/>
        <dsp:cNvSpPr/>
      </dsp:nvSpPr>
      <dsp:spPr>
        <a:xfrm>
          <a:off x="354813" y="3196753"/>
          <a:ext cx="645115" cy="6451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4FEEA2-65CA-4CD8-8767-EA8A06E8E112}">
      <dsp:nvSpPr>
        <dsp:cNvPr id="0" name=""/>
        <dsp:cNvSpPr/>
      </dsp:nvSpPr>
      <dsp:spPr>
        <a:xfrm>
          <a:off x="1354741" y="2932843"/>
          <a:ext cx="8022118" cy="1172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36" tIns="124136" rIns="124136" bIns="124136" numCol="1" spcCol="1270" anchor="ctr" anchorCtr="0">
          <a:noAutofit/>
        </a:bodyPr>
        <a:lstStyle/>
        <a:p>
          <a:pPr marL="0" lvl="0" indent="0" algn="l" defTabSz="933450">
            <a:lnSpc>
              <a:spcPct val="100000"/>
            </a:lnSpc>
            <a:spcBef>
              <a:spcPct val="0"/>
            </a:spcBef>
            <a:spcAft>
              <a:spcPct val="35000"/>
            </a:spcAft>
            <a:buNone/>
          </a:pPr>
          <a:r>
            <a:rPr lang="en-GB" sz="2100" kern="1200" dirty="0"/>
            <a:t>Therefore, it can be identified that supervision is an important process and a fundamental one within the caring profession such as youth and community work. </a:t>
          </a:r>
          <a:endParaRPr lang="en-US" sz="2100" kern="1200" dirty="0"/>
        </a:p>
      </dsp:txBody>
      <dsp:txXfrm>
        <a:off x="1354741" y="2932843"/>
        <a:ext cx="8022118" cy="117293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FADAC-8B00-4809-8A64-E490BA229391}">
      <dsp:nvSpPr>
        <dsp:cNvPr id="0" name=""/>
        <dsp:cNvSpPr/>
      </dsp:nvSpPr>
      <dsp:spPr>
        <a:xfrm>
          <a:off x="0" y="830688"/>
          <a:ext cx="10938723" cy="15335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D3E355-FF63-44FA-9030-663E43D33B4B}">
      <dsp:nvSpPr>
        <dsp:cNvPr id="0" name=""/>
        <dsp:cNvSpPr/>
      </dsp:nvSpPr>
      <dsp:spPr>
        <a:xfrm>
          <a:off x="463907" y="1175744"/>
          <a:ext cx="843468" cy="8434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9AE216-5C15-4A31-B68C-E44BE188249F}">
      <dsp:nvSpPr>
        <dsp:cNvPr id="0" name=""/>
        <dsp:cNvSpPr/>
      </dsp:nvSpPr>
      <dsp:spPr>
        <a:xfrm>
          <a:off x="1771284" y="830688"/>
          <a:ext cx="9167438" cy="1533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304" tIns="162304" rIns="162304" bIns="162304" numCol="1" spcCol="1270" anchor="ctr" anchorCtr="0">
          <a:noAutofit/>
        </a:bodyPr>
        <a:lstStyle/>
        <a:p>
          <a:pPr marL="0" lvl="0" indent="0" algn="l" defTabSz="889000">
            <a:lnSpc>
              <a:spcPct val="100000"/>
            </a:lnSpc>
            <a:spcBef>
              <a:spcPct val="0"/>
            </a:spcBef>
            <a:spcAft>
              <a:spcPct val="35000"/>
            </a:spcAft>
            <a:buNone/>
          </a:pPr>
          <a:r>
            <a:rPr lang="en-GB" sz="2000" kern="1200"/>
            <a:t>Supervision is a vehicle for continued professional development as further training needs can be identified and practitioners develops knowledge and competence through a formal process of professional support and learning. </a:t>
          </a:r>
          <a:endParaRPr lang="en-US" sz="2000" kern="1200"/>
        </a:p>
      </dsp:txBody>
      <dsp:txXfrm>
        <a:off x="1771284" y="830688"/>
        <a:ext cx="9167438" cy="1533579"/>
      </dsp:txXfrm>
    </dsp:sp>
    <dsp:sp modelId="{CC22EED0-B70F-4BCC-9E87-90DFD8E9D9EE}">
      <dsp:nvSpPr>
        <dsp:cNvPr id="0" name=""/>
        <dsp:cNvSpPr/>
      </dsp:nvSpPr>
      <dsp:spPr>
        <a:xfrm>
          <a:off x="0" y="2747662"/>
          <a:ext cx="10938723" cy="15335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639106-D064-4D26-B259-F94BCA29A1EE}">
      <dsp:nvSpPr>
        <dsp:cNvPr id="0" name=""/>
        <dsp:cNvSpPr/>
      </dsp:nvSpPr>
      <dsp:spPr>
        <a:xfrm>
          <a:off x="463907" y="3092718"/>
          <a:ext cx="843468" cy="8434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EA928A-0E27-42B6-827E-FD079A6FDDFC}">
      <dsp:nvSpPr>
        <dsp:cNvPr id="0" name=""/>
        <dsp:cNvSpPr/>
      </dsp:nvSpPr>
      <dsp:spPr>
        <a:xfrm>
          <a:off x="1771284" y="2747662"/>
          <a:ext cx="9167438" cy="1533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304" tIns="162304" rIns="162304" bIns="162304" numCol="1" spcCol="1270" anchor="ctr" anchorCtr="0">
          <a:noAutofit/>
        </a:bodyPr>
        <a:lstStyle/>
        <a:p>
          <a:pPr marL="0" lvl="0" indent="0" algn="l" defTabSz="889000">
            <a:lnSpc>
              <a:spcPct val="100000"/>
            </a:lnSpc>
            <a:spcBef>
              <a:spcPct val="0"/>
            </a:spcBef>
            <a:spcAft>
              <a:spcPct val="35000"/>
            </a:spcAft>
            <a:buNone/>
          </a:pPr>
          <a:r>
            <a:rPr lang="en-GB" sz="2000" kern="1200" dirty="0"/>
            <a:t>Practitioners are supported to assume responsibility for their own practice and enhance client protection and safety in complex situations. </a:t>
          </a:r>
          <a:endParaRPr lang="en-US" sz="2000" kern="1200" dirty="0"/>
        </a:p>
      </dsp:txBody>
      <dsp:txXfrm>
        <a:off x="1771284" y="2747662"/>
        <a:ext cx="9167438" cy="153357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6319F-778E-4D66-9B27-7866405AC2C9}">
      <dsp:nvSpPr>
        <dsp:cNvPr id="0" name=""/>
        <dsp:cNvSpPr/>
      </dsp:nvSpPr>
      <dsp:spPr>
        <a:xfrm>
          <a:off x="0" y="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143FA-12C0-4A0A-BBDF-658937B7AB29}">
      <dsp:nvSpPr>
        <dsp:cNvPr id="0" name=""/>
        <dsp:cNvSpPr/>
      </dsp:nvSpPr>
      <dsp:spPr>
        <a:xfrm>
          <a:off x="0" y="0"/>
          <a:ext cx="8229600" cy="1943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Supervision, when positively and competently implemented can benefit worker, client, employer and practice. </a:t>
          </a:r>
          <a:endParaRPr lang="en-US" sz="2400" kern="1200" dirty="0"/>
        </a:p>
      </dsp:txBody>
      <dsp:txXfrm>
        <a:off x="0" y="0"/>
        <a:ext cx="8229600" cy="1943911"/>
      </dsp:txXfrm>
    </dsp:sp>
    <dsp:sp modelId="{A423F494-7053-4E5E-BE85-6B3F5A030BCA}">
      <dsp:nvSpPr>
        <dsp:cNvPr id="0" name=""/>
        <dsp:cNvSpPr/>
      </dsp:nvSpPr>
      <dsp:spPr>
        <a:xfrm>
          <a:off x="0" y="1943911"/>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17ACD-BC05-455E-B1D2-07BE9663DDD2}">
      <dsp:nvSpPr>
        <dsp:cNvPr id="0" name=""/>
        <dsp:cNvSpPr/>
      </dsp:nvSpPr>
      <dsp:spPr>
        <a:xfrm>
          <a:off x="0" y="1943911"/>
          <a:ext cx="8229600" cy="1943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Johns, 2004: 68 maintains that supervision is central to the process of learning and to the expansion of the scope of practice and should be seen as a means of encouraging self-assessment and analytical and reflective skills. </a:t>
          </a:r>
          <a:endParaRPr lang="en-US" sz="2400" kern="1200" dirty="0"/>
        </a:p>
      </dsp:txBody>
      <dsp:txXfrm>
        <a:off x="0" y="1943911"/>
        <a:ext cx="8229600" cy="194391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62C3B-C22B-4493-992A-4A5DD3218FAB}">
      <dsp:nvSpPr>
        <dsp:cNvPr id="0" name=""/>
        <dsp:cNvSpPr/>
      </dsp:nvSpPr>
      <dsp:spPr>
        <a:xfrm>
          <a:off x="0" y="809461"/>
          <a:ext cx="11057993" cy="1494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568852-DE39-4843-93A0-A02D47EB6AB3}">
      <dsp:nvSpPr>
        <dsp:cNvPr id="0" name=""/>
        <dsp:cNvSpPr/>
      </dsp:nvSpPr>
      <dsp:spPr>
        <a:xfrm>
          <a:off x="452053" y="1145699"/>
          <a:ext cx="821914" cy="8219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378643-6CAD-4A3C-862F-C0FF687199FD}">
      <dsp:nvSpPr>
        <dsp:cNvPr id="0" name=""/>
        <dsp:cNvSpPr/>
      </dsp:nvSpPr>
      <dsp:spPr>
        <a:xfrm>
          <a:off x="1726021" y="809461"/>
          <a:ext cx="9331971" cy="1494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56" tIns="158156" rIns="158156" bIns="158156" numCol="1" spcCol="1270" anchor="ctr" anchorCtr="0">
          <a:noAutofit/>
        </a:bodyPr>
        <a:lstStyle/>
        <a:p>
          <a:pPr marL="0" lvl="0" indent="0" algn="l" defTabSz="889000">
            <a:lnSpc>
              <a:spcPct val="100000"/>
            </a:lnSpc>
            <a:spcBef>
              <a:spcPct val="0"/>
            </a:spcBef>
            <a:spcAft>
              <a:spcPct val="35000"/>
            </a:spcAft>
            <a:buNone/>
          </a:pPr>
          <a:r>
            <a:rPr lang="en-GB" sz="2000" kern="1200"/>
            <a:t>However, whilst there is the need for supervision within these caring professions, many organisations do not understand the value and benefit gained from supervision.</a:t>
          </a:r>
          <a:endParaRPr lang="en-US" sz="2000" kern="1200"/>
        </a:p>
      </dsp:txBody>
      <dsp:txXfrm>
        <a:off x="1726021" y="809461"/>
        <a:ext cx="9331971" cy="1494390"/>
      </dsp:txXfrm>
    </dsp:sp>
    <dsp:sp modelId="{D7DAF458-93C2-4FA3-995D-EC617E295092}">
      <dsp:nvSpPr>
        <dsp:cNvPr id="0" name=""/>
        <dsp:cNvSpPr/>
      </dsp:nvSpPr>
      <dsp:spPr>
        <a:xfrm>
          <a:off x="0" y="2677450"/>
          <a:ext cx="11057993" cy="1494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6F5F5-E959-42F2-A51D-4DC1C5C7536D}">
      <dsp:nvSpPr>
        <dsp:cNvPr id="0" name=""/>
        <dsp:cNvSpPr/>
      </dsp:nvSpPr>
      <dsp:spPr>
        <a:xfrm>
          <a:off x="452053" y="3013688"/>
          <a:ext cx="821914" cy="8219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6937CF-AA64-4206-AB02-178AA7BD121D}">
      <dsp:nvSpPr>
        <dsp:cNvPr id="0" name=""/>
        <dsp:cNvSpPr/>
      </dsp:nvSpPr>
      <dsp:spPr>
        <a:xfrm>
          <a:off x="1726021" y="2677450"/>
          <a:ext cx="9331971" cy="1494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56" tIns="158156" rIns="158156" bIns="158156" numCol="1" spcCol="1270" anchor="ctr" anchorCtr="0">
          <a:noAutofit/>
        </a:bodyPr>
        <a:lstStyle/>
        <a:p>
          <a:pPr marL="0" lvl="0" indent="0" algn="l" defTabSz="889000">
            <a:lnSpc>
              <a:spcPct val="100000"/>
            </a:lnSpc>
            <a:spcBef>
              <a:spcPct val="0"/>
            </a:spcBef>
            <a:spcAft>
              <a:spcPct val="35000"/>
            </a:spcAft>
            <a:buNone/>
          </a:pPr>
          <a:r>
            <a:rPr lang="en-GB" sz="2000" kern="1200" dirty="0"/>
            <a:t>This can have a negative effect on the worker, their practice, as well as the employing organisation. This lack of understanding from the organisation could have a detrimental result starting with the employing organisation and filtering down to the clients.  </a:t>
          </a:r>
          <a:endParaRPr lang="en-US" sz="2000" kern="1200" dirty="0"/>
        </a:p>
      </dsp:txBody>
      <dsp:txXfrm>
        <a:off x="1726021" y="2677450"/>
        <a:ext cx="9331971" cy="149439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8B353-F9FE-4CD3-86DE-DF6C17373BFA}">
      <dsp:nvSpPr>
        <dsp:cNvPr id="0" name=""/>
        <dsp:cNvSpPr/>
      </dsp:nvSpPr>
      <dsp:spPr>
        <a:xfrm>
          <a:off x="0" y="694958"/>
          <a:ext cx="10410529" cy="12829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1152C-9361-4697-97BF-95804046BC81}">
      <dsp:nvSpPr>
        <dsp:cNvPr id="0" name=""/>
        <dsp:cNvSpPr/>
      </dsp:nvSpPr>
      <dsp:spPr>
        <a:xfrm>
          <a:off x="388107" y="983633"/>
          <a:ext cx="705649" cy="7056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2F0573-62A0-4818-BA8C-E15948048482}">
      <dsp:nvSpPr>
        <dsp:cNvPr id="0" name=""/>
        <dsp:cNvSpPr/>
      </dsp:nvSpPr>
      <dsp:spPr>
        <a:xfrm>
          <a:off x="1481864" y="694958"/>
          <a:ext cx="8928664" cy="1282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784" tIns="135784" rIns="135784" bIns="135784" numCol="1" spcCol="1270" anchor="ctr" anchorCtr="0">
          <a:noAutofit/>
        </a:bodyPr>
        <a:lstStyle/>
        <a:p>
          <a:pPr marL="0" lvl="0" indent="0" algn="l" defTabSz="1022350">
            <a:lnSpc>
              <a:spcPct val="100000"/>
            </a:lnSpc>
            <a:spcBef>
              <a:spcPct val="0"/>
            </a:spcBef>
            <a:spcAft>
              <a:spcPct val="35000"/>
            </a:spcAft>
            <a:buNone/>
          </a:pPr>
          <a:r>
            <a:rPr lang="en-GB" sz="2300" kern="1200"/>
            <a:t>ACAS (2007) is an agency, which aims to improve organisations and working life through better employment, relations, developing supervisors and improving their effectiveness. </a:t>
          </a:r>
          <a:endParaRPr lang="en-US" sz="2300" kern="1200"/>
        </a:p>
      </dsp:txBody>
      <dsp:txXfrm>
        <a:off x="1481864" y="694958"/>
        <a:ext cx="8928664" cy="1282999"/>
      </dsp:txXfrm>
    </dsp:sp>
    <dsp:sp modelId="{D5D83496-C6D0-4E2F-89F6-D4544E29451B}">
      <dsp:nvSpPr>
        <dsp:cNvPr id="0" name=""/>
        <dsp:cNvSpPr/>
      </dsp:nvSpPr>
      <dsp:spPr>
        <a:xfrm>
          <a:off x="0" y="2298707"/>
          <a:ext cx="10410529" cy="12829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1CBBC4-DAF8-40F1-9170-ECF8251065C6}">
      <dsp:nvSpPr>
        <dsp:cNvPr id="0" name=""/>
        <dsp:cNvSpPr/>
      </dsp:nvSpPr>
      <dsp:spPr>
        <a:xfrm>
          <a:off x="388107" y="2587382"/>
          <a:ext cx="705649" cy="7056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ADCD53-3891-4C00-AE2F-FEDF306A13FE}">
      <dsp:nvSpPr>
        <dsp:cNvPr id="0" name=""/>
        <dsp:cNvSpPr/>
      </dsp:nvSpPr>
      <dsp:spPr>
        <a:xfrm>
          <a:off x="1481864" y="2298707"/>
          <a:ext cx="8928664" cy="1282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784" tIns="135784" rIns="135784" bIns="135784" numCol="1" spcCol="1270" anchor="ctr" anchorCtr="0">
          <a:noAutofit/>
        </a:bodyPr>
        <a:lstStyle/>
        <a:p>
          <a:pPr marL="0" lvl="0" indent="0" algn="l" defTabSz="1022350">
            <a:lnSpc>
              <a:spcPct val="100000"/>
            </a:lnSpc>
            <a:spcBef>
              <a:spcPct val="0"/>
            </a:spcBef>
            <a:spcAft>
              <a:spcPct val="35000"/>
            </a:spcAft>
            <a:buNone/>
          </a:pPr>
          <a:r>
            <a:rPr lang="en-GB" sz="2300" kern="1200"/>
            <a:t>Thus the quality of supervision is a significant factor in professional socialisation, social work job satisfaction, and job turnover. </a:t>
          </a:r>
          <a:endParaRPr lang="en-US" sz="2300" kern="1200"/>
        </a:p>
      </dsp:txBody>
      <dsp:txXfrm>
        <a:off x="1481864" y="2298707"/>
        <a:ext cx="8928664" cy="128299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9DB69-462B-40AC-9295-A0DD10146A96}">
      <dsp:nvSpPr>
        <dsp:cNvPr id="0" name=""/>
        <dsp:cNvSpPr/>
      </dsp:nvSpPr>
      <dsp:spPr>
        <a:xfrm>
          <a:off x="0" y="0"/>
          <a:ext cx="102799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898BC2-D013-4A78-881C-12986D2DBE60}">
      <dsp:nvSpPr>
        <dsp:cNvPr id="0" name=""/>
        <dsp:cNvSpPr/>
      </dsp:nvSpPr>
      <dsp:spPr>
        <a:xfrm>
          <a:off x="0" y="0"/>
          <a:ext cx="10279900" cy="2374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 a study of the process through which therapist are educated to perform their roles, Henry </a:t>
          </a:r>
          <a:r>
            <a:rPr lang="en-GB" sz="2900" i="1" kern="1200"/>
            <a:t>et al </a:t>
          </a:r>
          <a:r>
            <a:rPr lang="en-GB" sz="2900" kern="1200"/>
            <a:t>(1971: 150-152) obtained material from 1100 psychiatric social workers in this study and noted that mental health professionals considered that supervision is the single most important experience. </a:t>
          </a:r>
          <a:endParaRPr lang="en-US" sz="2900" kern="1200"/>
        </a:p>
      </dsp:txBody>
      <dsp:txXfrm>
        <a:off x="0" y="0"/>
        <a:ext cx="10279900" cy="2374220"/>
      </dsp:txXfrm>
    </dsp:sp>
    <dsp:sp modelId="{38452894-CF87-403A-B21B-56E7076B7C7F}">
      <dsp:nvSpPr>
        <dsp:cNvPr id="0" name=""/>
        <dsp:cNvSpPr/>
      </dsp:nvSpPr>
      <dsp:spPr>
        <a:xfrm>
          <a:off x="0" y="2374220"/>
          <a:ext cx="102799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9327D0-E8C0-4AC0-B7AF-E374ED669B69}">
      <dsp:nvSpPr>
        <dsp:cNvPr id="0" name=""/>
        <dsp:cNvSpPr/>
      </dsp:nvSpPr>
      <dsp:spPr>
        <a:xfrm>
          <a:off x="0" y="2374220"/>
          <a:ext cx="10279900" cy="2374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This view was held even among mental health professionals who had received psychotherapy and that supervision is often considered the single most important socialization experience.</a:t>
          </a:r>
          <a:endParaRPr lang="en-US" sz="2900" kern="1200" dirty="0"/>
        </a:p>
      </dsp:txBody>
      <dsp:txXfrm>
        <a:off x="0" y="2374220"/>
        <a:ext cx="10279900" cy="237422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8EE47E-C04A-4E18-BFA3-525585FBA4BD}">
      <dsp:nvSpPr>
        <dsp:cNvPr id="0" name=""/>
        <dsp:cNvSpPr/>
      </dsp:nvSpPr>
      <dsp:spPr>
        <a:xfrm>
          <a:off x="0" y="681114"/>
          <a:ext cx="11671378" cy="12574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7DFD11-630A-4C5D-9314-5D351CD49292}">
      <dsp:nvSpPr>
        <dsp:cNvPr id="0" name=""/>
        <dsp:cNvSpPr/>
      </dsp:nvSpPr>
      <dsp:spPr>
        <a:xfrm>
          <a:off x="380376" y="964039"/>
          <a:ext cx="691593" cy="6915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E8454-9FDC-4108-B1E8-7F4DF5FF66EE}">
      <dsp:nvSpPr>
        <dsp:cNvPr id="0" name=""/>
        <dsp:cNvSpPr/>
      </dsp:nvSpPr>
      <dsp:spPr>
        <a:xfrm>
          <a:off x="1452345" y="681114"/>
          <a:ext cx="10219032" cy="1257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079" tIns="133079" rIns="133079" bIns="133079" numCol="1" spcCol="1270" anchor="ctr" anchorCtr="0">
          <a:noAutofit/>
        </a:bodyPr>
        <a:lstStyle/>
        <a:p>
          <a:pPr marL="0" lvl="0" indent="0" algn="l" defTabSz="844550">
            <a:lnSpc>
              <a:spcPct val="100000"/>
            </a:lnSpc>
            <a:spcBef>
              <a:spcPct val="0"/>
            </a:spcBef>
            <a:spcAft>
              <a:spcPct val="35000"/>
            </a:spcAft>
            <a:buNone/>
          </a:pPr>
          <a:r>
            <a:rPr lang="en-GB" sz="1900" kern="1200"/>
            <a:t>One of the key thinkers on learning in organisations, Argyris (1982 </a:t>
          </a:r>
          <a:r>
            <a:rPr lang="en-GB" sz="1900" i="1" kern="1200"/>
            <a:t>cited in</a:t>
          </a:r>
          <a:r>
            <a:rPr lang="en-GB" sz="1900" kern="1200"/>
            <a:t> Turnbull, 2000: 216), pointed out that we only learn in environments where we are encouraged to be responsible, productive and creative, and where errors are seen as the vehicle for learning.</a:t>
          </a:r>
          <a:endParaRPr lang="en-US" sz="1900" kern="1200"/>
        </a:p>
      </dsp:txBody>
      <dsp:txXfrm>
        <a:off x="1452345" y="681114"/>
        <a:ext cx="10219032" cy="1257442"/>
      </dsp:txXfrm>
    </dsp:sp>
    <dsp:sp modelId="{C8E90FF9-133F-4F00-8801-37E8206FF691}">
      <dsp:nvSpPr>
        <dsp:cNvPr id="0" name=""/>
        <dsp:cNvSpPr/>
      </dsp:nvSpPr>
      <dsp:spPr>
        <a:xfrm>
          <a:off x="0" y="2252917"/>
          <a:ext cx="11671378" cy="12574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55DAAF-3B9F-4BA0-B3D2-FEC6244E1015}">
      <dsp:nvSpPr>
        <dsp:cNvPr id="0" name=""/>
        <dsp:cNvSpPr/>
      </dsp:nvSpPr>
      <dsp:spPr>
        <a:xfrm>
          <a:off x="380376" y="2535841"/>
          <a:ext cx="691593" cy="6915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A891A7-813C-4DDA-95F0-B5D3731929B5}">
      <dsp:nvSpPr>
        <dsp:cNvPr id="0" name=""/>
        <dsp:cNvSpPr/>
      </dsp:nvSpPr>
      <dsp:spPr>
        <a:xfrm>
          <a:off x="1452345" y="2252917"/>
          <a:ext cx="10219032" cy="1257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079" tIns="133079" rIns="133079" bIns="133079" numCol="1" spcCol="1270" anchor="ctr" anchorCtr="0">
          <a:noAutofit/>
        </a:bodyPr>
        <a:lstStyle/>
        <a:p>
          <a:pPr marL="0" lvl="0" indent="0" algn="l" defTabSz="844550">
            <a:lnSpc>
              <a:spcPct val="100000"/>
            </a:lnSpc>
            <a:spcBef>
              <a:spcPct val="0"/>
            </a:spcBef>
            <a:spcAft>
              <a:spcPct val="35000"/>
            </a:spcAft>
            <a:buNone/>
          </a:pPr>
          <a:r>
            <a:rPr lang="en-GB" sz="1900" kern="1200" dirty="0"/>
            <a:t>A good learning culture needs to provide opportunities for risk taking and for experimental, practical and reflective learning; and this is what managers want to enhance, not only in line management supervision, but also throughout the organisations for which we work. </a:t>
          </a:r>
          <a:endParaRPr lang="en-US" sz="1900" kern="1200" dirty="0"/>
        </a:p>
      </dsp:txBody>
      <dsp:txXfrm>
        <a:off x="1452345" y="2252917"/>
        <a:ext cx="10219032" cy="125744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know that accessibility is about designing, creating and providing content that can be accessed by the widest possible audience. It is important that we consider any potential barriers and strive to remove these barriers. We need to consider individuals who have disabilities, who may be neurodivergent and those who may require assistive technology, technology which is used to support individuals with learning needs. Technology such as screen readers.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is a legal requirement under </a:t>
            </a:r>
            <a:r>
              <a:rPr lang="en-GB" b="0" i="0">
                <a:solidFill>
                  <a:srgbClr val="0B0C0C"/>
                </a:solidFill>
                <a:effectLst/>
                <a:latin typeface="GDS Transport"/>
              </a:rPr>
              <a:t>The Public Sector Bodies (Websites and Mobile Applications) (No. 2) Accessibility (Amendment) (EU Exit) Regulations 2022, which builds on the </a:t>
            </a:r>
            <a:r>
              <a:rPr lang="en-GB" b="0" i="0" err="1">
                <a:solidFill>
                  <a:srgbClr val="0B0C0C"/>
                </a:solidFill>
                <a:effectLst/>
                <a:latin typeface="GDS Transport"/>
              </a:rPr>
              <a:t>Eqaulity</a:t>
            </a:r>
            <a:r>
              <a:rPr lang="en-GB" b="0" i="0">
                <a:solidFill>
                  <a:srgbClr val="0B0C0C"/>
                </a:solidFill>
                <a:effectLst/>
                <a:latin typeface="GDS Transport"/>
              </a:rPr>
              <a:t> Act 2010.</a:t>
            </a:r>
          </a:p>
          <a:p>
            <a:r>
              <a:rPr lang="en-GB"/>
              <a:t>Improving accessibility benefits all users.</a:t>
            </a:r>
          </a:p>
        </p:txBody>
      </p:sp>
      <p:sp>
        <p:nvSpPr>
          <p:cNvPr id="4" name="Slide Number Placeholder 3"/>
          <p:cNvSpPr>
            <a:spLocks noGrp="1"/>
          </p:cNvSpPr>
          <p:nvPr>
            <p:ph type="sldNum" sz="quarter" idx="5"/>
          </p:nvPr>
        </p:nvSpPr>
        <p:spPr/>
        <p:txBody>
          <a:bodyPr/>
          <a:lstStyle/>
          <a:p>
            <a:fld id="{D664941D-40EE-4ACB-B0DD-9F90DC2B7B3B}" type="slidenum">
              <a:rPr lang="en-GB" smtClean="0"/>
              <a:t>2</a:t>
            </a:fld>
            <a:endParaRPr lang="en-GB"/>
          </a:p>
        </p:txBody>
      </p:sp>
    </p:spTree>
    <p:extLst>
      <p:ext uri="{BB962C8B-B14F-4D97-AF65-F5344CB8AC3E}">
        <p14:creationId xmlns:p14="http://schemas.microsoft.com/office/powerpoint/2010/main" val="2891769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42372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78779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89847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09798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848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5814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8981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0455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97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59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0921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303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727781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14F2-EF8A-47A5-90EA-C67929234531}"/>
              </a:ext>
            </a:extLst>
          </p:cNvPr>
          <p:cNvSpPr>
            <a:spLocks noGrp="1"/>
          </p:cNvSpPr>
          <p:nvPr>
            <p:ph type="title"/>
          </p:nvPr>
        </p:nvSpPr>
        <p:spPr>
          <a:xfrm>
            <a:off x="838200" y="18255"/>
            <a:ext cx="10515600" cy="1325563"/>
          </a:xfrm>
        </p:spPr>
        <p:txBody>
          <a:bodyPr>
            <a:normAutofit/>
          </a:bodyPr>
          <a:lstStyle/>
          <a:p>
            <a:pPr algn="ctr"/>
            <a:endParaRPr lang="en-GB" sz="4800" b="1" dirty="0">
              <a:solidFill>
                <a:schemeClr val="accent6">
                  <a:lumMod val="75000"/>
                </a:schemeClr>
              </a:solidFill>
            </a:endParaRPr>
          </a:p>
        </p:txBody>
      </p:sp>
      <p:sp>
        <p:nvSpPr>
          <p:cNvPr id="3" name="Content Placeholder 2">
            <a:extLst>
              <a:ext uri="{FF2B5EF4-FFF2-40B4-BE49-F238E27FC236}">
                <a16:creationId xmlns:a16="http://schemas.microsoft.com/office/drawing/2014/main" id="{95E3CFAD-BC7B-45CC-A58E-3FFAF8938B9E}"/>
              </a:ext>
            </a:extLst>
          </p:cNvPr>
          <p:cNvSpPr>
            <a:spLocks noGrp="1"/>
          </p:cNvSpPr>
          <p:nvPr>
            <p:ph sz="half" idx="1"/>
          </p:nvPr>
        </p:nvSpPr>
        <p:spPr>
          <a:xfrm>
            <a:off x="914400" y="1340643"/>
            <a:ext cx="5181600" cy="4351338"/>
          </a:xfrm>
        </p:spPr>
        <p:txBody>
          <a:bodyPr>
            <a:normAutofit/>
          </a:bodyPr>
          <a:lstStyle/>
          <a:p>
            <a:endParaRPr lang="en-GB" dirty="0"/>
          </a:p>
          <a:p>
            <a:endParaRPr lang="en-GB" dirty="0"/>
          </a:p>
        </p:txBody>
      </p:sp>
      <p:sp>
        <p:nvSpPr>
          <p:cNvPr id="4" name="Content Placeholder 3">
            <a:extLst>
              <a:ext uri="{FF2B5EF4-FFF2-40B4-BE49-F238E27FC236}">
                <a16:creationId xmlns:a16="http://schemas.microsoft.com/office/drawing/2014/main" id="{D0F05590-5DCE-4214-9B66-9B78A81BB5C9}"/>
              </a:ext>
            </a:extLst>
          </p:cNvPr>
          <p:cNvSpPr>
            <a:spLocks noGrp="1"/>
          </p:cNvSpPr>
          <p:nvPr>
            <p:ph sz="half" idx="2"/>
          </p:nvPr>
        </p:nvSpPr>
        <p:spPr>
          <a:xfrm>
            <a:off x="6172202" y="1340643"/>
            <a:ext cx="5181600" cy="4351338"/>
          </a:xfrm>
        </p:spPr>
        <p:txBody>
          <a:bodyPr>
            <a:normAutofit/>
          </a:bodyPr>
          <a:lstStyle/>
          <a:p>
            <a:endParaRPr lang="en-GB" dirty="0"/>
          </a:p>
        </p:txBody>
      </p:sp>
    </p:spTree>
    <p:extLst>
      <p:ext uri="{BB962C8B-B14F-4D97-AF65-F5344CB8AC3E}">
        <p14:creationId xmlns:p14="http://schemas.microsoft.com/office/powerpoint/2010/main" val="1533149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ECYW4006</a:t>
            </a:r>
            <a:br>
              <a:rPr lang="en-GB" dirty="0"/>
            </a:br>
            <a:r>
              <a:rPr lang="en-GB" dirty="0"/>
              <a:t>Supervision and Support Skills</a:t>
            </a:r>
          </a:p>
        </p:txBody>
      </p:sp>
      <p:sp>
        <p:nvSpPr>
          <p:cNvPr id="3" name="Subtitle 2"/>
          <p:cNvSpPr>
            <a:spLocks noGrp="1"/>
          </p:cNvSpPr>
          <p:nvPr>
            <p:ph type="subTitle" idx="1"/>
          </p:nvPr>
        </p:nvSpPr>
        <p:spPr>
          <a:xfrm>
            <a:off x="2743200" y="5013176"/>
            <a:ext cx="6858000" cy="936104"/>
          </a:xfrm>
        </p:spPr>
        <p:txBody>
          <a:bodyPr/>
          <a:lstStyle/>
          <a:p>
            <a:endParaRPr lang="en-GB" dirty="0"/>
          </a:p>
        </p:txBody>
      </p:sp>
    </p:spTree>
    <p:extLst>
      <p:ext uri="{BB962C8B-B14F-4D97-AF65-F5344CB8AC3E}">
        <p14:creationId xmlns:p14="http://schemas.microsoft.com/office/powerpoint/2010/main" val="2040229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Placement Preparation Session – this evening…</a:t>
            </a:r>
          </a:p>
        </p:txBody>
      </p:sp>
      <p:sp>
        <p:nvSpPr>
          <p:cNvPr id="3" name="Content Placeholder 2"/>
          <p:cNvSpPr>
            <a:spLocks noGrp="1"/>
          </p:cNvSpPr>
          <p:nvPr>
            <p:ph sz="quarter" idx="1"/>
          </p:nvPr>
        </p:nvSpPr>
        <p:spPr/>
        <p:txBody>
          <a:bodyPr/>
          <a:lstStyle/>
          <a:p>
            <a:endParaRPr lang="en-GB" dirty="0"/>
          </a:p>
          <a:p>
            <a:r>
              <a:rPr lang="en-GB" dirty="0"/>
              <a:t>Explore supervision and supervised practice</a:t>
            </a:r>
          </a:p>
          <a:p>
            <a:pPr marL="274320" lvl="1" indent="0">
              <a:buNone/>
            </a:pPr>
            <a:endParaRPr lang="en-GB" dirty="0"/>
          </a:p>
        </p:txBody>
      </p:sp>
    </p:spTree>
    <p:extLst>
      <p:ext uri="{BB962C8B-B14F-4D97-AF65-F5344CB8AC3E}">
        <p14:creationId xmlns:p14="http://schemas.microsoft.com/office/powerpoint/2010/main" val="754406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a:t>
            </a:r>
          </a:p>
        </p:txBody>
      </p:sp>
      <p:graphicFrame>
        <p:nvGraphicFramePr>
          <p:cNvPr id="5" name="Content Placeholder 2">
            <a:extLst>
              <a:ext uri="{FF2B5EF4-FFF2-40B4-BE49-F238E27FC236}">
                <a16:creationId xmlns:a16="http://schemas.microsoft.com/office/drawing/2014/main" id="{AA6C7156-2308-6258-7524-B81345D0AB62}"/>
              </a:ext>
            </a:extLst>
          </p:cNvPr>
          <p:cNvGraphicFramePr>
            <a:graphicFrameLocks noGrp="1"/>
          </p:cNvGraphicFramePr>
          <p:nvPr>
            <p:ph sz="quarter" idx="1"/>
            <p:extLst>
              <p:ext uri="{D42A27DB-BD31-4B8C-83A1-F6EECF244321}">
                <p14:modId xmlns:p14="http://schemas.microsoft.com/office/powerpoint/2010/main" val="855263794"/>
              </p:ext>
            </p:extLst>
          </p:nvPr>
        </p:nvGraphicFramePr>
        <p:xfrm>
          <a:off x="920080" y="1249490"/>
          <a:ext cx="9711950" cy="4907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6331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Definitions of Supervision</a:t>
            </a:r>
            <a:endParaRPr lang="en-GB" dirty="0"/>
          </a:p>
        </p:txBody>
      </p:sp>
      <p:sp>
        <p:nvSpPr>
          <p:cNvPr id="3" name="Content Placeholder 2"/>
          <p:cNvSpPr>
            <a:spLocks noGrp="1"/>
          </p:cNvSpPr>
          <p:nvPr>
            <p:ph sz="quarter" idx="1"/>
          </p:nvPr>
        </p:nvSpPr>
        <p:spPr/>
        <p:txBody>
          <a:bodyPr/>
          <a:lstStyle/>
          <a:p>
            <a:endParaRPr lang="en-GB" altLang="en-US" dirty="0"/>
          </a:p>
          <a:p>
            <a:r>
              <a:rPr lang="en-GB" altLang="en-US" dirty="0"/>
              <a:t>Hess (1980: 25) defines supervision as ‘a quintessential interpersonal interaction with the general goal that one person, the supervisor, meets with another, the supervisee, in an effort to make the latter more effective in helping people’.</a:t>
            </a:r>
          </a:p>
          <a:p>
            <a:pPr marL="0" indent="0">
              <a:buNone/>
            </a:pPr>
            <a:r>
              <a:rPr lang="en-GB" altLang="en-US" dirty="0"/>
              <a:t>							Hess (1980)</a:t>
            </a:r>
            <a:endParaRPr lang="en-GB" dirty="0"/>
          </a:p>
        </p:txBody>
      </p:sp>
    </p:spTree>
    <p:extLst>
      <p:ext uri="{BB962C8B-B14F-4D97-AF65-F5344CB8AC3E}">
        <p14:creationId xmlns:p14="http://schemas.microsoft.com/office/powerpoint/2010/main" val="1674550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continued..</a:t>
            </a:r>
          </a:p>
        </p:txBody>
      </p:sp>
      <p:sp>
        <p:nvSpPr>
          <p:cNvPr id="3" name="Content Placeholder 2"/>
          <p:cNvSpPr>
            <a:spLocks noGrp="1"/>
          </p:cNvSpPr>
          <p:nvPr>
            <p:ph sz="quarter" idx="1"/>
          </p:nvPr>
        </p:nvSpPr>
        <p:spPr/>
        <p:txBody>
          <a:bodyPr/>
          <a:lstStyle/>
          <a:p>
            <a:endParaRPr lang="en-GB" altLang="en-US" dirty="0"/>
          </a:p>
          <a:p>
            <a:r>
              <a:rPr lang="en-GB" altLang="en-US" dirty="0"/>
              <a:t>This is similar to the other most commonly used definition of supervision by </a:t>
            </a:r>
            <a:r>
              <a:rPr lang="en-GB" altLang="en-US" dirty="0" err="1"/>
              <a:t>Loganbill</a:t>
            </a:r>
            <a:r>
              <a:rPr lang="en-GB" altLang="en-US" dirty="0"/>
              <a:t> </a:t>
            </a:r>
            <a:r>
              <a:rPr lang="en-GB" altLang="en-US" i="1" dirty="0"/>
              <a:t>et al</a:t>
            </a:r>
            <a:r>
              <a:rPr lang="en-GB" altLang="en-US" dirty="0"/>
              <a:t>. (1982) ‘ an intensive, interpersonally focused, one-to-one relationship in which one person is designated to facilitate the development of therapeutic competence in the other person’.</a:t>
            </a:r>
          </a:p>
          <a:p>
            <a:pPr marL="0" indent="0">
              <a:buNone/>
            </a:pPr>
            <a:r>
              <a:rPr lang="en-GB" altLang="en-US" dirty="0"/>
              <a:t>						(Loganbill1982) </a:t>
            </a:r>
            <a:endParaRPr lang="en-GB" dirty="0"/>
          </a:p>
        </p:txBody>
      </p:sp>
    </p:spTree>
    <p:extLst>
      <p:ext uri="{BB962C8B-B14F-4D97-AF65-F5344CB8AC3E}">
        <p14:creationId xmlns:p14="http://schemas.microsoft.com/office/powerpoint/2010/main" val="1409334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graphicFrame>
        <p:nvGraphicFramePr>
          <p:cNvPr id="5" name="Content Placeholder 2">
            <a:extLst>
              <a:ext uri="{FF2B5EF4-FFF2-40B4-BE49-F238E27FC236}">
                <a16:creationId xmlns:a16="http://schemas.microsoft.com/office/drawing/2014/main" id="{F1A7DC29-28EC-7204-5FA8-933312C6D2D2}"/>
              </a:ext>
            </a:extLst>
          </p:cNvPr>
          <p:cNvGraphicFramePr>
            <a:graphicFrameLocks noGrp="1"/>
          </p:cNvGraphicFramePr>
          <p:nvPr>
            <p:ph sz="quarter" idx="1"/>
            <p:extLst>
              <p:ext uri="{D42A27DB-BD31-4B8C-83A1-F6EECF244321}">
                <p14:modId xmlns:p14="http://schemas.microsoft.com/office/powerpoint/2010/main" val="2942380221"/>
              </p:ext>
            </p:extLst>
          </p:nvPr>
        </p:nvGraphicFramePr>
        <p:xfrm>
          <a:off x="675861" y="1323324"/>
          <a:ext cx="10342375" cy="4985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947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discussion</a:t>
            </a:r>
          </a:p>
        </p:txBody>
      </p:sp>
      <p:sp>
        <p:nvSpPr>
          <p:cNvPr id="3" name="Content Placeholder 2"/>
          <p:cNvSpPr>
            <a:spLocks noGrp="1"/>
          </p:cNvSpPr>
          <p:nvPr>
            <p:ph sz="quarter" idx="1"/>
          </p:nvPr>
        </p:nvSpPr>
        <p:spPr/>
        <p:txBody>
          <a:bodyPr/>
          <a:lstStyle/>
          <a:p>
            <a:endParaRPr lang="en-GB" dirty="0"/>
          </a:p>
          <a:p>
            <a:r>
              <a:rPr lang="en-GB" dirty="0"/>
              <a:t>Why  is receiving supervision as a trainee youth worker important for the (a) young people involved in youth work, and (b) the youth worker?</a:t>
            </a:r>
          </a:p>
          <a:p>
            <a:endParaRPr lang="en-GB" dirty="0"/>
          </a:p>
          <a:p>
            <a:r>
              <a:rPr lang="en-GB" dirty="0"/>
              <a:t>List some ideas</a:t>
            </a:r>
          </a:p>
          <a:p>
            <a:endParaRPr lang="en-GB" dirty="0"/>
          </a:p>
          <a:p>
            <a:r>
              <a:rPr lang="en-GB" dirty="0"/>
              <a:t>Feedback</a:t>
            </a:r>
          </a:p>
        </p:txBody>
      </p:sp>
    </p:spTree>
    <p:extLst>
      <p:ext uri="{BB962C8B-B14F-4D97-AF65-F5344CB8AC3E}">
        <p14:creationId xmlns:p14="http://schemas.microsoft.com/office/powerpoint/2010/main" val="1096021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Supervision?</a:t>
            </a:r>
          </a:p>
        </p:txBody>
      </p:sp>
      <p:sp>
        <p:nvSpPr>
          <p:cNvPr id="3" name="Content Placeholder 2"/>
          <p:cNvSpPr>
            <a:spLocks noGrp="1"/>
          </p:cNvSpPr>
          <p:nvPr>
            <p:ph sz="quarter" idx="1"/>
          </p:nvPr>
        </p:nvSpPr>
        <p:spPr>
          <a:xfrm>
            <a:off x="630425" y="1431235"/>
            <a:ext cx="10632030" cy="4725725"/>
          </a:xfrm>
        </p:spPr>
        <p:txBody>
          <a:bodyPr>
            <a:normAutofit/>
          </a:bodyPr>
          <a:lstStyle/>
          <a:p>
            <a:r>
              <a:rPr lang="en-GB" dirty="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p>
          <a:p>
            <a:endParaRPr lang="en-GB" dirty="0"/>
          </a:p>
          <a:p>
            <a:r>
              <a:rPr lang="en-GB" dirty="0"/>
              <a:t>The above definition taken from Leicester City Youth services draft supervision and appraisal policy was drafted in 2019, however supervision is not a new phenomenon. </a:t>
            </a:r>
          </a:p>
        </p:txBody>
      </p:sp>
    </p:spTree>
    <p:extLst>
      <p:ext uri="{BB962C8B-B14F-4D97-AF65-F5344CB8AC3E}">
        <p14:creationId xmlns:p14="http://schemas.microsoft.com/office/powerpoint/2010/main" val="1519707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Supervision?</a:t>
            </a:r>
          </a:p>
        </p:txBody>
      </p:sp>
      <p:graphicFrame>
        <p:nvGraphicFramePr>
          <p:cNvPr id="5" name="Content Placeholder 2">
            <a:extLst>
              <a:ext uri="{FF2B5EF4-FFF2-40B4-BE49-F238E27FC236}">
                <a16:creationId xmlns:a16="http://schemas.microsoft.com/office/drawing/2014/main" id="{2D409E2A-76E0-0D53-65A7-61BEB639A0AC}"/>
              </a:ext>
            </a:extLst>
          </p:cNvPr>
          <p:cNvGraphicFramePr>
            <a:graphicFrameLocks noGrp="1"/>
          </p:cNvGraphicFramePr>
          <p:nvPr>
            <p:ph sz="quarter" idx="1"/>
            <p:extLst>
              <p:ext uri="{D42A27DB-BD31-4B8C-83A1-F6EECF244321}">
                <p14:modId xmlns:p14="http://schemas.microsoft.com/office/powerpoint/2010/main" val="2086256311"/>
              </p:ext>
            </p:extLst>
          </p:nvPr>
        </p:nvGraphicFramePr>
        <p:xfrm>
          <a:off x="838200" y="1635696"/>
          <a:ext cx="10367460" cy="39529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6254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graphicFrame>
        <p:nvGraphicFramePr>
          <p:cNvPr id="5" name="Content Placeholder 2">
            <a:extLst>
              <a:ext uri="{FF2B5EF4-FFF2-40B4-BE49-F238E27FC236}">
                <a16:creationId xmlns:a16="http://schemas.microsoft.com/office/drawing/2014/main" id="{EA04BAD9-9670-3373-6E0D-7B47B158C30D}"/>
              </a:ext>
            </a:extLst>
          </p:cNvPr>
          <p:cNvGraphicFramePr>
            <a:graphicFrameLocks noGrp="1"/>
          </p:cNvGraphicFramePr>
          <p:nvPr>
            <p:ph sz="quarter" idx="1"/>
            <p:extLst>
              <p:ext uri="{D42A27DB-BD31-4B8C-83A1-F6EECF244321}">
                <p14:modId xmlns:p14="http://schemas.microsoft.com/office/powerpoint/2010/main" val="684417133"/>
              </p:ext>
            </p:extLst>
          </p:nvPr>
        </p:nvGraphicFramePr>
        <p:xfrm>
          <a:off x="681539" y="1544824"/>
          <a:ext cx="10399171" cy="42539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0091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graphicFrame>
        <p:nvGraphicFramePr>
          <p:cNvPr id="5" name="Content Placeholder 2">
            <a:extLst>
              <a:ext uri="{FF2B5EF4-FFF2-40B4-BE49-F238E27FC236}">
                <a16:creationId xmlns:a16="http://schemas.microsoft.com/office/drawing/2014/main" id="{BC5E0C6C-2B30-E5AC-C516-33687C93BC49}"/>
              </a:ext>
            </a:extLst>
          </p:cNvPr>
          <p:cNvGraphicFramePr>
            <a:graphicFrameLocks noGrp="1"/>
          </p:cNvGraphicFramePr>
          <p:nvPr>
            <p:ph sz="quarter" idx="1"/>
          </p:nvPr>
        </p:nvGraphicFramePr>
        <p:xfrm>
          <a:off x="1981200" y="1628800"/>
          <a:ext cx="8229600" cy="4528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23944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Professionals</a:t>
            </a:r>
          </a:p>
        </p:txBody>
      </p:sp>
      <p:graphicFrame>
        <p:nvGraphicFramePr>
          <p:cNvPr id="7" name="Content Placeholder 2">
            <a:extLst>
              <a:ext uri="{FF2B5EF4-FFF2-40B4-BE49-F238E27FC236}">
                <a16:creationId xmlns:a16="http://schemas.microsoft.com/office/drawing/2014/main" id="{C354E65D-ECB8-5240-0EE6-7D52E415644D}"/>
              </a:ext>
            </a:extLst>
          </p:cNvPr>
          <p:cNvGraphicFramePr>
            <a:graphicFrameLocks noGrp="1"/>
          </p:cNvGraphicFramePr>
          <p:nvPr>
            <p:ph sz="quarter" idx="1"/>
            <p:extLst>
              <p:ext uri="{D42A27DB-BD31-4B8C-83A1-F6EECF244321}">
                <p14:modId xmlns:p14="http://schemas.microsoft.com/office/powerpoint/2010/main" val="3099435929"/>
              </p:ext>
            </p:extLst>
          </p:nvPr>
        </p:nvGraphicFramePr>
        <p:xfrm>
          <a:off x="193103" y="1465312"/>
          <a:ext cx="11359005" cy="3947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9233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Professionals</a:t>
            </a:r>
          </a:p>
        </p:txBody>
      </p:sp>
      <p:sp>
        <p:nvSpPr>
          <p:cNvPr id="3" name="Content Placeholder 2"/>
          <p:cNvSpPr>
            <a:spLocks noGrp="1"/>
          </p:cNvSpPr>
          <p:nvPr>
            <p:ph sz="quarter" idx="1"/>
          </p:nvPr>
        </p:nvSpPr>
        <p:spPr>
          <a:xfrm>
            <a:off x="838200" y="1825625"/>
            <a:ext cx="10515600" cy="3876596"/>
          </a:xfrm>
        </p:spPr>
        <p:txBody>
          <a:bodyPr>
            <a:normAutofit lnSpcReduction="10000"/>
          </a:bodyPr>
          <a:lstStyle/>
          <a:p>
            <a:r>
              <a:rPr lang="en-GB" dirty="0"/>
              <a:t>She also suggests that the sessions were therefore seen as being both </a:t>
            </a:r>
            <a:r>
              <a:rPr lang="en-GB" b="1" dirty="0"/>
              <a:t>educational </a:t>
            </a:r>
            <a:r>
              <a:rPr lang="en-GB" dirty="0"/>
              <a:t>and </a:t>
            </a:r>
            <a:r>
              <a:rPr lang="en-GB" b="1" dirty="0"/>
              <a:t>supportive</a:t>
            </a:r>
            <a:r>
              <a:rPr lang="en-GB" dirty="0"/>
              <a:t>. The sessions were on a one to one basis with a supervisor who would offers support and help in both analysing the work and relating it to theoretical models.</a:t>
            </a:r>
          </a:p>
          <a:p>
            <a:r>
              <a:rPr lang="en-GB" dirty="0"/>
              <a:t>According to Woods (2001: 251) psychoanalysis was not the only profession where it recognised that supervision would be helpful, particularly to the trainee practitioner or to the newly qualified worker. Other related fields such as counselling and social work also adopted this method. </a:t>
            </a:r>
          </a:p>
        </p:txBody>
      </p:sp>
    </p:spTree>
    <p:extLst>
      <p:ext uri="{BB962C8B-B14F-4D97-AF65-F5344CB8AC3E}">
        <p14:creationId xmlns:p14="http://schemas.microsoft.com/office/powerpoint/2010/main" val="1041799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graphicFrame>
        <p:nvGraphicFramePr>
          <p:cNvPr id="5" name="Content Placeholder 2">
            <a:extLst>
              <a:ext uri="{FF2B5EF4-FFF2-40B4-BE49-F238E27FC236}">
                <a16:creationId xmlns:a16="http://schemas.microsoft.com/office/drawing/2014/main" id="{70A75938-DFD3-0F0A-F873-352F682AE09D}"/>
              </a:ext>
            </a:extLst>
          </p:cNvPr>
          <p:cNvGraphicFramePr>
            <a:graphicFrameLocks noGrp="1"/>
          </p:cNvGraphicFramePr>
          <p:nvPr>
            <p:ph sz="quarter" idx="1"/>
            <p:extLst>
              <p:ext uri="{D42A27DB-BD31-4B8C-83A1-F6EECF244321}">
                <p14:modId xmlns:p14="http://schemas.microsoft.com/office/powerpoint/2010/main" val="2805996387"/>
              </p:ext>
            </p:extLst>
          </p:nvPr>
        </p:nvGraphicFramePr>
        <p:xfrm>
          <a:off x="988234" y="1317645"/>
          <a:ext cx="10285580" cy="4839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5517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260648"/>
            <a:ext cx="8229600" cy="990600"/>
          </a:xfrm>
        </p:spPr>
        <p:txBody>
          <a:bodyPr/>
          <a:lstStyle/>
          <a:p>
            <a:r>
              <a:rPr lang="en-GB" dirty="0"/>
              <a:t>Supervision and Youth Work</a:t>
            </a:r>
          </a:p>
        </p:txBody>
      </p:sp>
      <p:sp>
        <p:nvSpPr>
          <p:cNvPr id="3" name="Content Placeholder 2"/>
          <p:cNvSpPr>
            <a:spLocks noGrp="1"/>
          </p:cNvSpPr>
          <p:nvPr>
            <p:ph sz="quarter" idx="1"/>
          </p:nvPr>
        </p:nvSpPr>
        <p:spPr>
          <a:xfrm>
            <a:off x="1981200" y="1844824"/>
            <a:ext cx="8229600" cy="4312136"/>
          </a:xfrm>
        </p:spPr>
        <p:txBody>
          <a:bodyPr/>
          <a:lstStyle/>
          <a:p>
            <a:r>
              <a:rPr lang="en-GB" dirty="0"/>
              <a:t>Youth workers are informal educators and practice under difficult conditions as there are pressures from both sides. Management require tangible outputs in order to satisfy performance indicators (particularly for grant funded programmes) whilst the youth worker is keen to embrace a more tactful and relationship building approach. </a:t>
            </a:r>
          </a:p>
          <a:p>
            <a:endParaRPr lang="en-GB" dirty="0"/>
          </a:p>
        </p:txBody>
      </p:sp>
    </p:spTree>
    <p:extLst>
      <p:ext uri="{BB962C8B-B14F-4D97-AF65-F5344CB8AC3E}">
        <p14:creationId xmlns:p14="http://schemas.microsoft.com/office/powerpoint/2010/main" val="12728071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sp>
        <p:nvSpPr>
          <p:cNvPr id="3" name="Content Placeholder 2"/>
          <p:cNvSpPr>
            <a:spLocks noGrp="1"/>
          </p:cNvSpPr>
          <p:nvPr>
            <p:ph sz="quarter" idx="1"/>
          </p:nvPr>
        </p:nvSpPr>
        <p:spPr>
          <a:xfrm>
            <a:off x="1981200" y="1556792"/>
            <a:ext cx="8229600" cy="4600168"/>
          </a:xfrm>
        </p:spPr>
        <p:txBody>
          <a:bodyPr/>
          <a:lstStyle/>
          <a:p>
            <a:r>
              <a:rPr lang="en-GB" dirty="0"/>
              <a:t>It can be argued therefore that this difficult situation could adversely affect the very people (young people) that youth work is designed to help, giving their complex needs as individuals. </a:t>
            </a:r>
          </a:p>
          <a:p>
            <a:r>
              <a:rPr lang="en-GB" dirty="0"/>
              <a:t>Ingram and Harris (2001: vi-vii) argue that the result of these pressures can be that the youth worker who started as a well rounded person gets de-motivated and in need of guidance and support from colleges and supervisors. </a:t>
            </a:r>
          </a:p>
        </p:txBody>
      </p:sp>
    </p:spTree>
    <p:extLst>
      <p:ext uri="{BB962C8B-B14F-4D97-AF65-F5344CB8AC3E}">
        <p14:creationId xmlns:p14="http://schemas.microsoft.com/office/powerpoint/2010/main" val="1754785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graphicFrame>
        <p:nvGraphicFramePr>
          <p:cNvPr id="5" name="Content Placeholder 2">
            <a:extLst>
              <a:ext uri="{FF2B5EF4-FFF2-40B4-BE49-F238E27FC236}">
                <a16:creationId xmlns:a16="http://schemas.microsoft.com/office/drawing/2014/main" id="{B7A28B49-A9C7-26AE-0724-D41FB19563CB}"/>
              </a:ext>
            </a:extLst>
          </p:cNvPr>
          <p:cNvGraphicFramePr>
            <a:graphicFrameLocks noGrp="1"/>
          </p:cNvGraphicFramePr>
          <p:nvPr>
            <p:ph sz="quarter" idx="1"/>
            <p:extLst>
              <p:ext uri="{D42A27DB-BD31-4B8C-83A1-F6EECF244321}">
                <p14:modId xmlns:p14="http://schemas.microsoft.com/office/powerpoint/2010/main" val="2498764674"/>
              </p:ext>
            </p:extLst>
          </p:nvPr>
        </p:nvGraphicFramePr>
        <p:xfrm>
          <a:off x="613385" y="1266529"/>
          <a:ext cx="10808095" cy="4890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2324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useful perspective..</a:t>
            </a:r>
            <a:br>
              <a:rPr lang="en-GB" dirty="0"/>
            </a:br>
            <a:endParaRPr lang="en-GB" dirty="0"/>
          </a:p>
        </p:txBody>
      </p:sp>
      <p:sp>
        <p:nvSpPr>
          <p:cNvPr id="3" name="Content Placeholder 2"/>
          <p:cNvSpPr>
            <a:spLocks noGrp="1"/>
          </p:cNvSpPr>
          <p:nvPr>
            <p:ph sz="quarter" idx="1"/>
          </p:nvPr>
        </p:nvSpPr>
        <p:spPr>
          <a:xfrm>
            <a:off x="1981200" y="2220686"/>
            <a:ext cx="8229600" cy="3936274"/>
          </a:xfrm>
        </p:spPr>
        <p:txBody>
          <a:bodyPr/>
          <a:lstStyle/>
          <a:p>
            <a:r>
              <a:rPr lang="en-GB" dirty="0"/>
              <a:t>The literature offers many definitions of professional social work supervision, however Kadushin’s (1992:22-23) definition is one that is used frequently. Kadushin (1992: 22-23) defines social work supervision in the following terms:</a:t>
            </a:r>
          </a:p>
          <a:p>
            <a:endParaRPr lang="en-GB" dirty="0"/>
          </a:p>
        </p:txBody>
      </p:sp>
    </p:spTree>
    <p:extLst>
      <p:ext uri="{BB962C8B-B14F-4D97-AF65-F5344CB8AC3E}">
        <p14:creationId xmlns:p14="http://schemas.microsoft.com/office/powerpoint/2010/main" val="2446198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86002"/>
            <a:ext cx="10515600" cy="4339141"/>
          </a:xfrm>
        </p:spPr>
        <p:txBody>
          <a:bodyPr>
            <a:normAutofit fontScale="92500" lnSpcReduction="10000"/>
          </a:bodyPr>
          <a:lstStyle/>
          <a:p>
            <a:r>
              <a:rPr lang="en-GB" i="1"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endParaRPr lang="en-GB" dirty="0"/>
          </a:p>
          <a:p>
            <a:endParaRPr lang="en-GB" dirty="0"/>
          </a:p>
        </p:txBody>
      </p:sp>
    </p:spTree>
    <p:extLst>
      <p:ext uri="{BB962C8B-B14F-4D97-AF65-F5344CB8AC3E}">
        <p14:creationId xmlns:p14="http://schemas.microsoft.com/office/powerpoint/2010/main" val="10060505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981200" y="1484784"/>
            <a:ext cx="8229600" cy="4672176"/>
          </a:xfrm>
        </p:spPr>
        <p:txBody>
          <a:bodyPr/>
          <a:lstStyle/>
          <a:p>
            <a:r>
              <a:rPr lang="en-GB" dirty="0"/>
              <a:t>This explanation emphasises that supervision takes place within an agency context, and it recognises that supervision has a place in both agency management and structure. Essentially, the three functions of supervision – namely: ‘administration, education and support’ reinforce that the supervisor is the bridge between management and the professional.</a:t>
            </a:r>
          </a:p>
        </p:txBody>
      </p:sp>
    </p:spTree>
    <p:extLst>
      <p:ext uri="{BB962C8B-B14F-4D97-AF65-F5344CB8AC3E}">
        <p14:creationId xmlns:p14="http://schemas.microsoft.com/office/powerpoint/2010/main" val="3390795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7356DD51-FE67-4F18-8989-7F7422EEEFA3}"/>
              </a:ext>
            </a:extLst>
          </p:cNvPr>
          <p:cNvGraphicFramePr>
            <a:graphicFrameLocks noGrp="1"/>
          </p:cNvGraphicFramePr>
          <p:nvPr>
            <p:ph sz="quarter" idx="1"/>
            <p:extLst>
              <p:ext uri="{D42A27DB-BD31-4B8C-83A1-F6EECF244321}">
                <p14:modId xmlns:p14="http://schemas.microsoft.com/office/powerpoint/2010/main" val="1724616158"/>
              </p:ext>
            </p:extLst>
          </p:nvPr>
        </p:nvGraphicFramePr>
        <p:xfrm>
          <a:off x="874643" y="215822"/>
          <a:ext cx="10376453" cy="5281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96170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1981200" y="1556792"/>
            <a:ext cx="8229600" cy="4600168"/>
          </a:xfrm>
        </p:spPr>
        <p:txBody>
          <a:bodyPr/>
          <a:lstStyle/>
          <a:p>
            <a:r>
              <a:rPr lang="en-GB" dirty="0"/>
              <a:t>Maier (1958) </a:t>
            </a:r>
            <a:r>
              <a:rPr lang="en-GB" i="1" dirty="0"/>
              <a:t>cited in</a:t>
            </a:r>
            <a:r>
              <a:rPr lang="en-GB" dirty="0"/>
              <a:t> Cole 2004: 367 identified three basic approaches to the appraisal interview; the third approach is similar to supervision. The problem solving approach, in which the manager effectively puts aside the role of judge in order to join the team member in mutual reflection on progress and collective discussion about required action.</a:t>
            </a:r>
          </a:p>
          <a:p>
            <a:endParaRPr lang="en-GB" dirty="0"/>
          </a:p>
        </p:txBody>
      </p:sp>
    </p:spTree>
    <p:extLst>
      <p:ext uri="{BB962C8B-B14F-4D97-AF65-F5344CB8AC3E}">
        <p14:creationId xmlns:p14="http://schemas.microsoft.com/office/powerpoint/2010/main" val="18903243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1981200" y="1484784"/>
            <a:ext cx="8229600" cy="4672176"/>
          </a:xfrm>
        </p:spPr>
        <p:txBody>
          <a:bodyPr/>
          <a:lstStyle/>
          <a:p>
            <a:r>
              <a:rPr lang="en-GB" dirty="0"/>
              <a:t>Maier 2004: 367 also refers to the varying styles of supervisors and their likely success. The ‘Sharing’ style is generally considered to provide the best basis for an appraisal owing to its joint problem-solving approach, in which the manager and his or her team member work together more or less as equals. According to Maier this approach is closer to coaching than anything else. </a:t>
            </a:r>
          </a:p>
        </p:txBody>
      </p:sp>
    </p:spTree>
    <p:extLst>
      <p:ext uri="{BB962C8B-B14F-4D97-AF65-F5344CB8AC3E}">
        <p14:creationId xmlns:p14="http://schemas.microsoft.com/office/powerpoint/2010/main" val="2100853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Comfort Break</a:t>
            </a:r>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413956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different functions</a:t>
            </a:r>
          </a:p>
        </p:txBody>
      </p:sp>
      <p:graphicFrame>
        <p:nvGraphicFramePr>
          <p:cNvPr id="5" name="Content Placeholder 2">
            <a:extLst>
              <a:ext uri="{FF2B5EF4-FFF2-40B4-BE49-F238E27FC236}">
                <a16:creationId xmlns:a16="http://schemas.microsoft.com/office/drawing/2014/main" id="{623FF05B-C6B8-4855-DD52-DC3E6E06EB44}"/>
              </a:ext>
            </a:extLst>
          </p:cNvPr>
          <p:cNvGraphicFramePr>
            <a:graphicFrameLocks noGrp="1"/>
          </p:cNvGraphicFramePr>
          <p:nvPr>
            <p:ph sz="quarter" idx="1"/>
            <p:extLst>
              <p:ext uri="{D42A27DB-BD31-4B8C-83A1-F6EECF244321}">
                <p14:modId xmlns:p14="http://schemas.microsoft.com/office/powerpoint/2010/main" val="1613152106"/>
              </p:ext>
            </p:extLst>
          </p:nvPr>
        </p:nvGraphicFramePr>
        <p:xfrm>
          <a:off x="988234" y="1368760"/>
          <a:ext cx="9774424" cy="42596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88686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1981200" y="1789042"/>
            <a:ext cx="8229600" cy="4367917"/>
          </a:xfrm>
        </p:spPr>
        <p:txBody>
          <a:bodyPr/>
          <a:lstStyle/>
          <a:p>
            <a:r>
              <a:rPr lang="en-GB" dirty="0"/>
              <a:t>Administrative– Here the focus is upon the correct, effective and appropriate use of agency’s policies and procedures (Kadushin 1992: 20). This involves exploring the responsibility students/workers have towards the organisation for which they work.</a:t>
            </a:r>
          </a:p>
          <a:p>
            <a:endParaRPr lang="en-GB" dirty="0"/>
          </a:p>
        </p:txBody>
      </p:sp>
    </p:spTree>
    <p:extLst>
      <p:ext uri="{BB962C8B-B14F-4D97-AF65-F5344CB8AC3E}">
        <p14:creationId xmlns:p14="http://schemas.microsoft.com/office/powerpoint/2010/main" val="25786916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CC70910-CF0E-4F7B-B95B-6D23B29A86CD}"/>
              </a:ext>
            </a:extLst>
          </p:cNvPr>
          <p:cNvGraphicFramePr>
            <a:graphicFrameLocks noGrp="1"/>
          </p:cNvGraphicFramePr>
          <p:nvPr>
            <p:ph sz="quarter" idx="1"/>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76007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graphicFrame>
        <p:nvGraphicFramePr>
          <p:cNvPr id="5" name="Content Placeholder 2">
            <a:extLst>
              <a:ext uri="{FF2B5EF4-FFF2-40B4-BE49-F238E27FC236}">
                <a16:creationId xmlns:a16="http://schemas.microsoft.com/office/drawing/2014/main" id="{213E2372-8CB1-F476-7191-E0B84B8B6147}"/>
              </a:ext>
            </a:extLst>
          </p:cNvPr>
          <p:cNvGraphicFramePr>
            <a:graphicFrameLocks noGrp="1"/>
          </p:cNvGraphicFramePr>
          <p:nvPr>
            <p:ph sz="quarter" idx="1"/>
            <p:extLst>
              <p:ext uri="{D42A27DB-BD31-4B8C-83A1-F6EECF244321}">
                <p14:modId xmlns:p14="http://schemas.microsoft.com/office/powerpoint/2010/main" val="256465911"/>
              </p:ext>
            </p:extLst>
          </p:nvPr>
        </p:nvGraphicFramePr>
        <p:xfrm>
          <a:off x="1255170" y="1556184"/>
          <a:ext cx="9376860" cy="4106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96643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graphicFrame>
        <p:nvGraphicFramePr>
          <p:cNvPr id="5" name="Content Placeholder 2">
            <a:extLst>
              <a:ext uri="{FF2B5EF4-FFF2-40B4-BE49-F238E27FC236}">
                <a16:creationId xmlns:a16="http://schemas.microsoft.com/office/drawing/2014/main" id="{13198097-66B4-C784-816F-0D75A8A3B91E}"/>
              </a:ext>
            </a:extLst>
          </p:cNvPr>
          <p:cNvGraphicFramePr>
            <a:graphicFrameLocks noGrp="1"/>
          </p:cNvGraphicFramePr>
          <p:nvPr>
            <p:ph sz="quarter" idx="1"/>
            <p:extLst>
              <p:ext uri="{D42A27DB-BD31-4B8C-83A1-F6EECF244321}">
                <p14:modId xmlns:p14="http://schemas.microsoft.com/office/powerpoint/2010/main" val="1843134850"/>
              </p:ext>
            </p:extLst>
          </p:nvPr>
        </p:nvGraphicFramePr>
        <p:xfrm>
          <a:off x="664501" y="1045029"/>
          <a:ext cx="10938723" cy="51119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61539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graphicFrame>
        <p:nvGraphicFramePr>
          <p:cNvPr id="5" name="Content Placeholder 2">
            <a:extLst>
              <a:ext uri="{FF2B5EF4-FFF2-40B4-BE49-F238E27FC236}">
                <a16:creationId xmlns:a16="http://schemas.microsoft.com/office/drawing/2014/main" id="{01621242-45F7-EE80-5D69-9BA480D77830}"/>
              </a:ext>
            </a:extLst>
          </p:cNvPr>
          <p:cNvGraphicFramePr>
            <a:graphicFrameLocks noGrp="1"/>
          </p:cNvGraphicFramePr>
          <p:nvPr>
            <p:ph sz="quarter" idx="1"/>
            <p:extLst>
              <p:ext uri="{D42A27DB-BD31-4B8C-83A1-F6EECF244321}">
                <p14:modId xmlns:p14="http://schemas.microsoft.com/office/powerpoint/2010/main" val="1331170443"/>
              </p:ext>
            </p:extLst>
          </p:nvPr>
        </p:nvGraphicFramePr>
        <p:xfrm>
          <a:off x="1981200" y="1700808"/>
          <a:ext cx="8229600" cy="38878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11972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graphicFrame>
        <p:nvGraphicFramePr>
          <p:cNvPr id="5" name="Content Placeholder 2">
            <a:extLst>
              <a:ext uri="{FF2B5EF4-FFF2-40B4-BE49-F238E27FC236}">
                <a16:creationId xmlns:a16="http://schemas.microsoft.com/office/drawing/2014/main" id="{678BC7C3-2E60-2D18-7C94-B4C5FD13FCEF}"/>
              </a:ext>
            </a:extLst>
          </p:cNvPr>
          <p:cNvGraphicFramePr>
            <a:graphicFrameLocks noGrp="1"/>
          </p:cNvGraphicFramePr>
          <p:nvPr>
            <p:ph sz="quarter" idx="1"/>
            <p:extLst>
              <p:ext uri="{D42A27DB-BD31-4B8C-83A1-F6EECF244321}">
                <p14:modId xmlns:p14="http://schemas.microsoft.com/office/powerpoint/2010/main" val="712924507"/>
              </p:ext>
            </p:extLst>
          </p:nvPr>
        </p:nvGraphicFramePr>
        <p:xfrm>
          <a:off x="738335" y="1175657"/>
          <a:ext cx="11057993" cy="4981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16977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to Support Supervision</a:t>
            </a:r>
          </a:p>
        </p:txBody>
      </p:sp>
      <p:graphicFrame>
        <p:nvGraphicFramePr>
          <p:cNvPr id="5" name="Content Placeholder 2">
            <a:extLst>
              <a:ext uri="{FF2B5EF4-FFF2-40B4-BE49-F238E27FC236}">
                <a16:creationId xmlns:a16="http://schemas.microsoft.com/office/drawing/2014/main" id="{EAAD8C9A-2E7E-88CF-144A-C0D5EFC0942F}"/>
              </a:ext>
            </a:extLst>
          </p:cNvPr>
          <p:cNvGraphicFramePr>
            <a:graphicFrameLocks noGrp="1"/>
          </p:cNvGraphicFramePr>
          <p:nvPr>
            <p:ph sz="quarter" idx="1"/>
            <p:extLst>
              <p:ext uri="{D42A27DB-BD31-4B8C-83A1-F6EECF244321}">
                <p14:modId xmlns:p14="http://schemas.microsoft.com/office/powerpoint/2010/main" val="3900587502"/>
              </p:ext>
            </p:extLst>
          </p:nvPr>
        </p:nvGraphicFramePr>
        <p:xfrm>
          <a:off x="744015" y="1323325"/>
          <a:ext cx="10410529" cy="42766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29931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to Support Supervision</a:t>
            </a:r>
          </a:p>
        </p:txBody>
      </p:sp>
      <p:graphicFrame>
        <p:nvGraphicFramePr>
          <p:cNvPr id="5" name="Content Placeholder 2">
            <a:extLst>
              <a:ext uri="{FF2B5EF4-FFF2-40B4-BE49-F238E27FC236}">
                <a16:creationId xmlns:a16="http://schemas.microsoft.com/office/drawing/2014/main" id="{4C6E210C-74C1-6531-17B2-6B2789E78B3A}"/>
              </a:ext>
            </a:extLst>
          </p:cNvPr>
          <p:cNvGraphicFramePr>
            <a:graphicFrameLocks noGrp="1"/>
          </p:cNvGraphicFramePr>
          <p:nvPr>
            <p:ph sz="quarter" idx="1"/>
            <p:extLst>
              <p:ext uri="{D42A27DB-BD31-4B8C-83A1-F6EECF244321}">
                <p14:modId xmlns:p14="http://schemas.microsoft.com/office/powerpoint/2010/main" val="562616526"/>
              </p:ext>
            </p:extLst>
          </p:nvPr>
        </p:nvGraphicFramePr>
        <p:xfrm>
          <a:off x="914401" y="1408518"/>
          <a:ext cx="10279900" cy="47484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79299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Policy</a:t>
            </a:r>
          </a:p>
        </p:txBody>
      </p:sp>
      <p:sp>
        <p:nvSpPr>
          <p:cNvPr id="3" name="Content Placeholder 2"/>
          <p:cNvSpPr>
            <a:spLocks noGrp="1"/>
          </p:cNvSpPr>
          <p:nvPr>
            <p:ph sz="quarter" idx="1"/>
          </p:nvPr>
        </p:nvSpPr>
        <p:spPr>
          <a:xfrm>
            <a:off x="1981200" y="1988840"/>
            <a:ext cx="8229600" cy="4168120"/>
          </a:xfrm>
        </p:spPr>
        <p:txBody>
          <a:bodyPr/>
          <a:lstStyle/>
          <a:p>
            <a:r>
              <a:rPr lang="en-GB" dirty="0"/>
              <a:t>One way of ensuring appropriate services is through a supervision policy. A supervision policy reveals whether an organisation or agency is committed to supervision, it also sets both a context and organisational culture to the supervision that is undertaken within it.</a:t>
            </a:r>
          </a:p>
        </p:txBody>
      </p:sp>
    </p:spTree>
    <p:extLst>
      <p:ext uri="{BB962C8B-B14F-4D97-AF65-F5344CB8AC3E}">
        <p14:creationId xmlns:p14="http://schemas.microsoft.com/office/powerpoint/2010/main" val="21330159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Policy</a:t>
            </a:r>
          </a:p>
        </p:txBody>
      </p:sp>
      <p:sp>
        <p:nvSpPr>
          <p:cNvPr id="3" name="Content Placeholder 2"/>
          <p:cNvSpPr>
            <a:spLocks noGrp="1"/>
          </p:cNvSpPr>
          <p:nvPr>
            <p:ph sz="quarter" idx="1"/>
          </p:nvPr>
        </p:nvSpPr>
        <p:spPr>
          <a:xfrm>
            <a:off x="1981200" y="1556792"/>
            <a:ext cx="8229600" cy="4600168"/>
          </a:xfrm>
        </p:spPr>
        <p:txBody>
          <a:bodyPr/>
          <a:lstStyle/>
          <a:p>
            <a:r>
              <a:rPr lang="en-GB" dirty="0"/>
              <a:t>A written policy in itself does not automatically ensure the success of supervision, especially if this document is not read or applied. However, the absence of such a policy gives the impression that the organisation does not give a high priority to supervision. </a:t>
            </a:r>
          </a:p>
          <a:p>
            <a:r>
              <a:rPr lang="en-GB" dirty="0"/>
              <a:t>Effective managerial supervision provides an opportunity for an organisation to produce positive results from its staff, which is one of its major resources.</a:t>
            </a:r>
          </a:p>
          <a:p>
            <a:endParaRPr lang="en-GB" dirty="0"/>
          </a:p>
        </p:txBody>
      </p:sp>
    </p:spTree>
    <p:extLst>
      <p:ext uri="{BB962C8B-B14F-4D97-AF65-F5344CB8AC3E}">
        <p14:creationId xmlns:p14="http://schemas.microsoft.com/office/powerpoint/2010/main" val="41630046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B466-8DFC-9DEA-FD4D-41F8E3A65147}"/>
              </a:ext>
            </a:extLst>
          </p:cNvPr>
          <p:cNvSpPr>
            <a:spLocks noGrp="1"/>
          </p:cNvSpPr>
          <p:nvPr>
            <p:ph type="title"/>
          </p:nvPr>
        </p:nvSpPr>
        <p:spPr/>
        <p:txBody>
          <a:bodyPr/>
          <a:lstStyle/>
          <a:p>
            <a:r>
              <a:rPr lang="en-GB" dirty="0" err="1"/>
              <a:t>Disucssion</a:t>
            </a:r>
            <a:endParaRPr lang="en-GB" dirty="0"/>
          </a:p>
        </p:txBody>
      </p:sp>
      <p:sp>
        <p:nvSpPr>
          <p:cNvPr id="3" name="Content Placeholder 2">
            <a:extLst>
              <a:ext uri="{FF2B5EF4-FFF2-40B4-BE49-F238E27FC236}">
                <a16:creationId xmlns:a16="http://schemas.microsoft.com/office/drawing/2014/main" id="{CD0510A0-1C92-92A8-E637-9C80A8A856C2}"/>
              </a:ext>
            </a:extLst>
          </p:cNvPr>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1821455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Organisations</a:t>
            </a:r>
          </a:p>
        </p:txBody>
      </p:sp>
      <p:sp>
        <p:nvSpPr>
          <p:cNvPr id="3" name="Content Placeholder 2"/>
          <p:cNvSpPr>
            <a:spLocks noGrp="1"/>
          </p:cNvSpPr>
          <p:nvPr>
            <p:ph sz="quarter" idx="1"/>
          </p:nvPr>
        </p:nvSpPr>
        <p:spPr>
          <a:xfrm>
            <a:off x="1981200" y="2060848"/>
            <a:ext cx="8229600" cy="4096112"/>
          </a:xfrm>
        </p:spPr>
        <p:txBody>
          <a:bodyPr>
            <a:normAutofit/>
          </a:bodyPr>
          <a:lstStyle/>
          <a:p>
            <a:r>
              <a:rPr lang="en-GB" dirty="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dirty="0"/>
              <a:t> </a:t>
            </a:r>
          </a:p>
          <a:p>
            <a:endParaRPr lang="en-GB" dirty="0"/>
          </a:p>
        </p:txBody>
      </p:sp>
    </p:spTree>
    <p:extLst>
      <p:ext uri="{BB962C8B-B14F-4D97-AF65-F5344CB8AC3E}">
        <p14:creationId xmlns:p14="http://schemas.microsoft.com/office/powerpoint/2010/main" val="2967501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Organisations</a:t>
            </a:r>
          </a:p>
        </p:txBody>
      </p:sp>
      <p:graphicFrame>
        <p:nvGraphicFramePr>
          <p:cNvPr id="7" name="Content Placeholder 2">
            <a:extLst>
              <a:ext uri="{FF2B5EF4-FFF2-40B4-BE49-F238E27FC236}">
                <a16:creationId xmlns:a16="http://schemas.microsoft.com/office/drawing/2014/main" id="{87352164-73FB-9CDA-BC20-E8C456C9DB05}"/>
              </a:ext>
            </a:extLst>
          </p:cNvPr>
          <p:cNvGraphicFramePr>
            <a:graphicFrameLocks noGrp="1"/>
          </p:cNvGraphicFramePr>
          <p:nvPr>
            <p:ph sz="quarter" idx="1"/>
            <p:extLst>
              <p:ext uri="{D42A27DB-BD31-4B8C-83A1-F6EECF244321}">
                <p14:modId xmlns:p14="http://schemas.microsoft.com/office/powerpoint/2010/main" val="3952178905"/>
              </p:ext>
            </p:extLst>
          </p:nvPr>
        </p:nvGraphicFramePr>
        <p:xfrm>
          <a:off x="369169" y="1470991"/>
          <a:ext cx="11671378" cy="41914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72184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Supervision Requirements for Student Placement</a:t>
            </a:r>
          </a:p>
        </p:txBody>
      </p:sp>
      <p:sp>
        <p:nvSpPr>
          <p:cNvPr id="3" name="Content Placeholder 2"/>
          <p:cNvSpPr>
            <a:spLocks noGrp="1"/>
          </p:cNvSpPr>
          <p:nvPr>
            <p:ph sz="quarter" idx="1"/>
          </p:nvPr>
        </p:nvSpPr>
        <p:spPr>
          <a:xfrm>
            <a:off x="838200" y="1825625"/>
            <a:ext cx="10515600" cy="3893635"/>
          </a:xfrm>
        </p:spPr>
        <p:txBody>
          <a:bodyPr>
            <a:normAutofit lnSpcReduction="10000"/>
          </a:bodyPr>
          <a:lstStyle/>
          <a:p>
            <a:r>
              <a:rPr lang="en-GB" dirty="0"/>
              <a:t>What does this all mean to me?</a:t>
            </a:r>
          </a:p>
          <a:p>
            <a:pPr lvl="1"/>
            <a:r>
              <a:rPr lang="en-GB" dirty="0"/>
              <a:t>You need to arrange </a:t>
            </a:r>
            <a:r>
              <a:rPr lang="en-GB" b="1" dirty="0"/>
              <a:t>6 supervision sessions</a:t>
            </a:r>
            <a:r>
              <a:rPr lang="en-GB" dirty="0"/>
              <a:t> with your allocated supervisor.</a:t>
            </a:r>
          </a:p>
          <a:p>
            <a:pPr lvl="1"/>
            <a:r>
              <a:rPr lang="en-GB" dirty="0"/>
              <a:t>You will need to take with you to each session a </a:t>
            </a:r>
            <a:r>
              <a:rPr lang="en-GB" b="1" dirty="0"/>
              <a:t>written recording </a:t>
            </a:r>
            <a:r>
              <a:rPr lang="en-GB" dirty="0"/>
              <a:t>of a specific piece of practice to discuss and explore with your supervisor.</a:t>
            </a:r>
          </a:p>
          <a:p>
            <a:pPr lvl="1"/>
            <a:r>
              <a:rPr lang="en-GB" dirty="0"/>
              <a:t>You need to be engaged in youth work practice, and in reflecting on this practice – make recordings soon after your youth work sessions.</a:t>
            </a:r>
          </a:p>
          <a:p>
            <a:pPr lvl="1"/>
            <a:r>
              <a:rPr lang="en-GB" dirty="0"/>
              <a:t>Directed Reading to Support the lecture - Read Chapters 13  ‘Using Supervision’ by (</a:t>
            </a:r>
            <a:r>
              <a:rPr lang="en-GB" dirty="0" err="1"/>
              <a:t>Sapin</a:t>
            </a:r>
            <a:r>
              <a:rPr lang="en-GB" dirty="0"/>
              <a:t> 2013) and ‘Using Supervision for professional development’ by Woods 2003 cited in Richardson and Wolfe 2003) these chapters will reinforce the lecture today. </a:t>
            </a:r>
          </a:p>
          <a:p>
            <a:pPr lvl="1"/>
            <a:endParaRPr lang="en-GB" b="1" dirty="0"/>
          </a:p>
        </p:txBody>
      </p:sp>
    </p:spTree>
    <p:extLst>
      <p:ext uri="{BB962C8B-B14F-4D97-AF65-F5344CB8AC3E}">
        <p14:creationId xmlns:p14="http://schemas.microsoft.com/office/powerpoint/2010/main" val="36813664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1E937-C7E0-977B-B5AD-A40102A0162F}"/>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952931FF-3472-4331-5D8C-5F1DFB18357D}"/>
              </a:ext>
            </a:extLst>
          </p:cNvPr>
          <p:cNvSpPr>
            <a:spLocks noGrp="1"/>
          </p:cNvSpPr>
          <p:nvPr>
            <p:ph sz="quarter" idx="1"/>
          </p:nvPr>
        </p:nvSpPr>
        <p:spPr/>
        <p:txBody>
          <a:bodyPr/>
          <a:lstStyle/>
          <a:p>
            <a:endParaRPr lang="en-GB"/>
          </a:p>
        </p:txBody>
      </p:sp>
    </p:spTree>
    <p:extLst>
      <p:ext uri="{BB962C8B-B14F-4D97-AF65-F5344CB8AC3E}">
        <p14:creationId xmlns:p14="http://schemas.microsoft.com/office/powerpoint/2010/main" val="415133497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6</TotalTime>
  <Words>2657</Words>
  <Application>Microsoft Office PowerPoint</Application>
  <PresentationFormat>Widescreen</PresentationFormat>
  <Paragraphs>117</Paragraphs>
  <Slides>42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GDS Transport</vt:lpstr>
      <vt:lpstr>Arial</vt:lpstr>
      <vt:lpstr>Calibri</vt:lpstr>
      <vt:lpstr>Office Theme</vt:lpstr>
      <vt:lpstr>PowerPoint Presentation</vt:lpstr>
      <vt:lpstr>PowerPoint Presentation</vt:lpstr>
      <vt:lpstr>ECYW4006 Supervision and Support Skills</vt:lpstr>
      <vt:lpstr>Placement Preparation Session – this evening…</vt:lpstr>
      <vt:lpstr>Definition</vt:lpstr>
      <vt:lpstr>Definitions of Supervision</vt:lpstr>
      <vt:lpstr>Definitions continued..</vt:lpstr>
      <vt:lpstr>Supervision</vt:lpstr>
      <vt:lpstr>Group discussion</vt:lpstr>
      <vt:lpstr>What is Supervision?</vt:lpstr>
      <vt:lpstr>What is Supervision?</vt:lpstr>
      <vt:lpstr>Supervision and Youth Work</vt:lpstr>
      <vt:lpstr>Supervision and Youth Work</vt:lpstr>
      <vt:lpstr>Other Professionals</vt:lpstr>
      <vt:lpstr>Other Professionals</vt:lpstr>
      <vt:lpstr>Supervision and Youth Work</vt:lpstr>
      <vt:lpstr>Supervision and Youth Work</vt:lpstr>
      <vt:lpstr>Supervision and Youth Work</vt:lpstr>
      <vt:lpstr>Supervision and Youth Work</vt:lpstr>
      <vt:lpstr>A useful perspective.. </vt:lpstr>
      <vt:lpstr>PowerPoint Presentation</vt:lpstr>
      <vt:lpstr>PowerPoint Presentation</vt:lpstr>
      <vt:lpstr>PowerPoint Presentation</vt:lpstr>
      <vt:lpstr>PowerPoint Presentation</vt:lpstr>
      <vt:lpstr>PowerPoint Presentation</vt:lpstr>
      <vt:lpstr>Comfort Break</vt:lpstr>
      <vt:lpstr>Three different functions</vt:lpstr>
      <vt:lpstr>PowerPoint Presentation</vt:lpstr>
      <vt:lpstr>PowerPoint Presentation</vt:lpstr>
      <vt:lpstr>Supervision</vt:lpstr>
      <vt:lpstr>Supervision</vt:lpstr>
      <vt:lpstr>Supervision</vt:lpstr>
      <vt:lpstr>Supervision</vt:lpstr>
      <vt:lpstr>Research to Support Supervision</vt:lpstr>
      <vt:lpstr>Research to Support Supervision</vt:lpstr>
      <vt:lpstr>Supervision Policy</vt:lpstr>
      <vt:lpstr>Supervision Policy</vt:lpstr>
      <vt:lpstr>Disucssion</vt:lpstr>
      <vt:lpstr>Learning Organisations</vt:lpstr>
      <vt:lpstr>Learning Organisations</vt:lpstr>
      <vt:lpstr>Supervision Requirements for Student Placement</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3</cp:revision>
  <dcterms:created xsi:type="dcterms:W3CDTF">2022-06-22T10:03:12Z</dcterms:created>
  <dcterms:modified xsi:type="dcterms:W3CDTF">2023-09-20T09:44:58Z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