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7" r:id="rId2"/>
    <p:sldId id="258" r:id="rId3"/>
    <p:sldId id="256"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65"/>
  </p:normalViewPr>
  <p:slideViewPr>
    <p:cSldViewPr snapToGrid="0">
      <p:cViewPr varScale="1">
        <p:scale>
          <a:sx n="107" d="100"/>
          <a:sy n="107" d="100"/>
        </p:scale>
        <p:origin x="77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197AFF-279F-43BE-A8F2-181C3EA765D2}" type="datetimeFigureOut">
              <a:rPr lang="en-US" smtClean="0"/>
              <a:t>3/2/22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00F853-681C-439E-96C3-37B6797A4A67}" type="slidenum">
              <a:rPr lang="en-US" smtClean="0"/>
              <a:t>‹#›</a:t>
            </a:fld>
            <a:endParaRPr lang="en-US"/>
          </a:p>
        </p:txBody>
      </p:sp>
    </p:spTree>
    <p:extLst>
      <p:ext uri="{BB962C8B-B14F-4D97-AF65-F5344CB8AC3E}">
        <p14:creationId xmlns:p14="http://schemas.microsoft.com/office/powerpoint/2010/main" val="380577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thus becomes imperative for Abdul to develop an efficient team to improve the level of communication between the project community liaison heads and align a suitable theoretical model for enhancing the team performance.	</a:t>
            </a:r>
          </a:p>
        </p:txBody>
      </p:sp>
      <p:sp>
        <p:nvSpPr>
          <p:cNvPr id="4" name="Slide Number Placeholder 3"/>
          <p:cNvSpPr>
            <a:spLocks noGrp="1"/>
          </p:cNvSpPr>
          <p:nvPr>
            <p:ph type="sldNum" sz="quarter" idx="5"/>
          </p:nvPr>
        </p:nvSpPr>
        <p:spPr/>
        <p:txBody>
          <a:bodyPr/>
          <a:lstStyle/>
          <a:p>
            <a:fld id="{3B00F853-681C-439E-96C3-37B6797A4A67}" type="slidenum">
              <a:rPr lang="en-US" smtClean="0"/>
              <a:t>3</a:t>
            </a:fld>
            <a:endParaRPr lang="en-US"/>
          </a:p>
        </p:txBody>
      </p:sp>
    </p:spTree>
    <p:extLst>
      <p:ext uri="{BB962C8B-B14F-4D97-AF65-F5344CB8AC3E}">
        <p14:creationId xmlns:p14="http://schemas.microsoft.com/office/powerpoint/2010/main" val="4126669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makes a group member feel appreciated within the workspace. In the aforementioned situation, fostering two-way communication would enable the group members to discuss their thoughts within the group, and subsequently build effective communication with the project community leads. </a:t>
            </a:r>
          </a:p>
          <a:p>
            <a:r>
              <a:rPr lang="en-US" dirty="0"/>
              <a:t>To this end, the group should be encouraged to set measurable and realistic goals. For instance, members could be recommended to prepare a SMART framework. Moreover, regular discussions with the group members would be conducted to understand their grievances and recommend suitable measures to maximize time management.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3B00F853-681C-439E-96C3-37B6797A4A67}" type="slidenum">
              <a:rPr lang="en-US" smtClean="0"/>
              <a:t>4</a:t>
            </a:fld>
            <a:endParaRPr lang="en-US"/>
          </a:p>
        </p:txBody>
      </p:sp>
    </p:spTree>
    <p:extLst>
      <p:ext uri="{BB962C8B-B14F-4D97-AF65-F5344CB8AC3E}">
        <p14:creationId xmlns:p14="http://schemas.microsoft.com/office/powerpoint/2010/main" val="4035699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the first stage of team development, wherein the group members are relatively unfamiliar with the expected roles and responsibilities. Forming usually involves conveying the group’s aims, delegating the roles and projects, and conducting training sessions for the group members. </a:t>
            </a:r>
          </a:p>
          <a:p>
            <a:r>
              <a:rPr lang="en-US" dirty="0"/>
              <a:t>Storming includes effective planning and execution of the undertaken tasks. As the group becomes more acquainted with each other, there exists a possibility of divergent opinions and inter-group clashes between the team members. This may lower the efficiency of the entire group. </a:t>
            </a:r>
          </a:p>
          <a:p>
            <a:r>
              <a:rPr lang="en-US" dirty="0"/>
              <a:t>During the norming process, the members can resolve their conflicts and work towards achieving the goals. This process facilitates the group to work amicably towards the group’s progress. In this phase, there is an enhanced group performance and productivity. </a:t>
            </a:r>
          </a:p>
          <a:p>
            <a:r>
              <a:rPr lang="en-US" dirty="0"/>
              <a:t>The performing phase demonstrates the highest level of the group’s productivity. In this stage, the leader exercises the minimum level of influence, becomes more self-reliant, and optimizes their group performance. </a:t>
            </a:r>
          </a:p>
          <a:p>
            <a:r>
              <a:rPr lang="en-US" dirty="0"/>
              <a:t>Adjourning This is the last process of group development. During this stage, the group members fulfill their roles and projects. The group leader may thereupon shift to develop a new group. </a:t>
            </a:r>
          </a:p>
          <a:p>
            <a:r>
              <a:rPr lang="en-US" dirty="0"/>
              <a:t>In the aforementioned situation, Abdul’s group is displaying the collective tendencies of the storming level. Therefore, it is advisable for him to conduct a virtual group session wherein the members would be welcome to share their workspace concerns. Thereupon, he could establish specific targets and explain the significance of the assigned project. Further, he should endeavor to review the individual performance and offer feedback for improving the group’s efficiency. </a:t>
            </a:r>
          </a:p>
          <a:p>
            <a:endParaRPr lang="en-US" dirty="0"/>
          </a:p>
        </p:txBody>
      </p:sp>
      <p:sp>
        <p:nvSpPr>
          <p:cNvPr id="4" name="Slide Number Placeholder 3"/>
          <p:cNvSpPr>
            <a:spLocks noGrp="1"/>
          </p:cNvSpPr>
          <p:nvPr>
            <p:ph type="sldNum" sz="quarter" idx="5"/>
          </p:nvPr>
        </p:nvSpPr>
        <p:spPr/>
        <p:txBody>
          <a:bodyPr/>
          <a:lstStyle/>
          <a:p>
            <a:fld id="{3B00F853-681C-439E-96C3-37B6797A4A67}" type="slidenum">
              <a:rPr lang="en-US" smtClean="0"/>
              <a:t>5</a:t>
            </a:fld>
            <a:endParaRPr lang="en-US"/>
          </a:p>
        </p:txBody>
      </p:sp>
    </p:spTree>
    <p:extLst>
      <p:ext uri="{BB962C8B-B14F-4D97-AF65-F5344CB8AC3E}">
        <p14:creationId xmlns:p14="http://schemas.microsoft.com/office/powerpoint/2010/main" val="3932569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Initiator obtains information to recommend different solutions. Likewise, they apply existing knowledge to propose new ideas.  Initiators usually are extremely vocal, decisive, and proactive while carrying out the assigned responsibilities. </a:t>
            </a:r>
          </a:p>
          <a:p>
            <a:endParaRPr lang="en-US" dirty="0"/>
          </a:p>
        </p:txBody>
      </p:sp>
      <p:sp>
        <p:nvSpPr>
          <p:cNvPr id="4" name="Slide Number Placeholder 3"/>
          <p:cNvSpPr>
            <a:spLocks noGrp="1"/>
          </p:cNvSpPr>
          <p:nvPr>
            <p:ph type="sldNum" sz="quarter" idx="5"/>
          </p:nvPr>
        </p:nvSpPr>
        <p:spPr/>
        <p:txBody>
          <a:bodyPr/>
          <a:lstStyle/>
          <a:p>
            <a:fld id="{3B00F853-681C-439E-96C3-37B6797A4A67}" type="slidenum">
              <a:rPr lang="en-US" smtClean="0"/>
              <a:t>6</a:t>
            </a:fld>
            <a:endParaRPr lang="en-US"/>
          </a:p>
        </p:txBody>
      </p:sp>
    </p:spTree>
    <p:extLst>
      <p:ext uri="{BB962C8B-B14F-4D97-AF65-F5344CB8AC3E}">
        <p14:creationId xmlns:p14="http://schemas.microsoft.com/office/powerpoint/2010/main" val="3772457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multinational business like Vodafone improving teamwork, process is associated with many benefits for the group including increased innovation and creativity, better time-management, fewer workplace mistakes and conflicts, lower employee burnout, and enhanced scope for personal and professional growth. </a:t>
            </a:r>
          </a:p>
          <a:p>
            <a:r>
              <a:rPr lang="en-US" dirty="0"/>
              <a:t>According to CIPD, Good work Index 2020 conducted for UK employees, 77% of candidates responded that good people management skills foster an effective team, which is vital for the progress of the organization. In a company, the group effectiveness is determined by the capability of the team to achieve the group’s objectives in a timely and harmonious manner. </a:t>
            </a:r>
          </a:p>
          <a:p>
            <a:r>
              <a:rPr lang="en-US" dirty="0"/>
              <a:t>Fostering creativity and innovation offers new insights and solutions for the projects. An increased innovative and creative capability improves the overall group success, thereby improving the revenue generations at </a:t>
            </a:r>
            <a:r>
              <a:rPr lang="en-US" dirty="0" err="1"/>
              <a:t>organisational</a:t>
            </a:r>
            <a:r>
              <a:rPr lang="en-US" dirty="0"/>
              <a:t> level. </a:t>
            </a:r>
          </a:p>
          <a:p>
            <a:r>
              <a:rPr lang="en-US" dirty="0"/>
              <a:t>An efficient teambuilding process that fosters creativity and logical reasoning would create a workplace team that is diverse, agile, and change-oriented. This would lead to the increased capacity of the team to achieve the targets.</a:t>
            </a:r>
          </a:p>
          <a:p>
            <a:r>
              <a:rPr lang="en-US" dirty="0"/>
              <a:t>Therefore, an effective team leads to fostering the employee’s productivity, enables the team to adopt a risk-taking attitude, improves innovation and critical facilities, and reduces the employee’s burnout, thus creating a resilient and high-performing team in the long term (Putri, R.A., 2018). </a:t>
            </a:r>
          </a:p>
        </p:txBody>
      </p:sp>
      <p:sp>
        <p:nvSpPr>
          <p:cNvPr id="4" name="Slide Number Placeholder 3"/>
          <p:cNvSpPr>
            <a:spLocks noGrp="1"/>
          </p:cNvSpPr>
          <p:nvPr>
            <p:ph type="sldNum" sz="quarter" idx="5"/>
          </p:nvPr>
        </p:nvSpPr>
        <p:spPr/>
        <p:txBody>
          <a:bodyPr/>
          <a:lstStyle/>
          <a:p>
            <a:fld id="{3B00F853-681C-439E-96C3-37B6797A4A67}" type="slidenum">
              <a:rPr lang="en-US" smtClean="0"/>
              <a:t>8</a:t>
            </a:fld>
            <a:endParaRPr lang="en-US"/>
          </a:p>
        </p:txBody>
      </p:sp>
    </p:spTree>
    <p:extLst>
      <p:ext uri="{BB962C8B-B14F-4D97-AF65-F5344CB8AC3E}">
        <p14:creationId xmlns:p14="http://schemas.microsoft.com/office/powerpoint/2010/main" val="42445024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given situation, the team members have failed to appropriately respond to all the stakeholders including the project community liaison leads. Moreover, the problem is intensified due to the lack of face-to-face interaction following the Covid-19 pandemic. Hence, it is advisable for Abdul to adopt a democratic leadership style to better understand the employee’s grievances and thereupon work towards improving their communication skills to address the existing issues and build an effective group (ADIGÜZEL et al,2020). Moreover, to improve the virtual communication mode, the group should utilize a suitable communication channel that is best suited to the group’s needs. Moreover, it is advisable to consider the possibility of different time zones, which would ease the process of remote working. Further, the remote working channel offers the team to expedite their team meeting process at regular intervals team trust and monitor their progress. It would increase the involvement of the team members in the overall group’ decision-making procedure, making them feel valued and appreciated. </a:t>
            </a:r>
          </a:p>
          <a:p>
            <a:r>
              <a:rPr lang="en-US" dirty="0"/>
              <a:t>The team members have been negligent in performing the undertaken tasks. In the given scenario, the team is failing to meet the deadlines and refusing to accept responsibility for their individual acts and their implications for the team’s success. Hence, to improve accountability for their progress, it is advisable to set clear expectations about the group’s performance. Further, it is recommended to adopt a reward strategy to encourage workplace productivity. By applying the reward and recognition technique the employees gain more confidence, become encouraged, feel more validated, and are receptive to others’ opinions and ideas (Kurniawan and </a:t>
            </a:r>
            <a:r>
              <a:rPr lang="en-US" dirty="0" err="1"/>
              <a:t>Hutami</a:t>
            </a:r>
            <a:r>
              <a:rPr lang="en-US" dirty="0"/>
              <a:t>, 2019). Moreover, it would be advisable for imposing penalties for underperforming employees.</a:t>
            </a:r>
          </a:p>
        </p:txBody>
      </p:sp>
      <p:sp>
        <p:nvSpPr>
          <p:cNvPr id="4" name="Slide Number Placeholder 3"/>
          <p:cNvSpPr>
            <a:spLocks noGrp="1"/>
          </p:cNvSpPr>
          <p:nvPr>
            <p:ph type="sldNum" sz="quarter" idx="5"/>
          </p:nvPr>
        </p:nvSpPr>
        <p:spPr/>
        <p:txBody>
          <a:bodyPr/>
          <a:lstStyle/>
          <a:p>
            <a:fld id="{3B00F853-681C-439E-96C3-37B6797A4A67}" type="slidenum">
              <a:rPr lang="en-US" smtClean="0"/>
              <a:t>10</a:t>
            </a:fld>
            <a:endParaRPr lang="en-US"/>
          </a:p>
        </p:txBody>
      </p:sp>
    </p:spTree>
    <p:extLst>
      <p:ext uri="{BB962C8B-B14F-4D97-AF65-F5344CB8AC3E}">
        <p14:creationId xmlns:p14="http://schemas.microsoft.com/office/powerpoint/2010/main" val="4034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E969DE75-AA8F-4CD5-ADE9-34DF949B24E2}" type="slidenum">
              <a:rPr lang="en-US" smtClean="0"/>
              <a:t>‹#›</a:t>
            </a:fld>
            <a:endParaRPr lang="en-US"/>
          </a:p>
        </p:txBody>
      </p:sp>
    </p:spTree>
    <p:extLst>
      <p:ext uri="{BB962C8B-B14F-4D97-AF65-F5344CB8AC3E}">
        <p14:creationId xmlns:p14="http://schemas.microsoft.com/office/powerpoint/2010/main" val="2278579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3793864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773732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B2C169-C83F-47BB-A9C4-782EDE242E84}" type="datetimeFigureOut">
              <a:rPr lang="en-US" smtClean="0"/>
              <a:t>3/2/22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2497905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B2C169-C83F-47BB-A9C4-782EDE242E84}" type="datetimeFigureOut">
              <a:rPr lang="en-US" smtClean="0"/>
              <a:t>3/2/22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1825005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B2C169-C83F-47BB-A9C4-782EDE242E84}" type="datetimeFigureOut">
              <a:rPr lang="en-US" smtClean="0"/>
              <a:t>3/2/22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856197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B2C169-C83F-47BB-A9C4-782EDE242E84}" type="datetimeFigureOut">
              <a:rPr lang="en-US" smtClean="0"/>
              <a:t>3/2/22</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95325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B2C169-C83F-47BB-A9C4-782EDE242E84}" type="datetimeFigureOut">
              <a:rPr lang="en-US" smtClean="0"/>
              <a:t>3/2/22</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2414073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B2C169-C83F-47BB-A9C4-782EDE242E84}" type="datetimeFigureOut">
              <a:rPr lang="en-US" smtClean="0"/>
              <a:t>3/2/22</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3994494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B2C169-C83F-47BB-A9C4-782EDE242E84}" type="datetimeFigureOut">
              <a:rPr lang="en-US" smtClean="0"/>
              <a:t>3/2/22</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2838119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1316760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1483753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1627886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B2C169-C83F-47BB-A9C4-782EDE242E84}" type="datetimeFigureOut">
              <a:rPr lang="en-US" smtClean="0"/>
              <a:t>3/2/22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2909314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B2C169-C83F-47BB-A9C4-782EDE242E84}" type="datetimeFigureOut">
              <a:rPr lang="en-US" smtClean="0"/>
              <a:t>3/2/22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3696049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11782189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B2C169-C83F-47BB-A9C4-782EDE242E84}" type="datetimeFigureOut">
              <a:rPr lang="en-US" smtClean="0"/>
              <a:t>3/2/22</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969DE75-AA8F-4CD5-ADE9-34DF949B24E2}" type="slidenum">
              <a:rPr lang="en-US" smtClean="0"/>
              <a:t>‹#›</a:t>
            </a:fld>
            <a:endParaRPr lang="en-US"/>
          </a:p>
        </p:txBody>
      </p:sp>
    </p:spTree>
    <p:extLst>
      <p:ext uri="{BB962C8B-B14F-4D97-AF65-F5344CB8AC3E}">
        <p14:creationId xmlns:p14="http://schemas.microsoft.com/office/powerpoint/2010/main" val="4272234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7B2C169-C83F-47BB-A9C4-782EDE242E84}" type="datetimeFigureOut">
              <a:rPr lang="en-US" smtClean="0"/>
              <a:t>3/2/22</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969DE75-AA8F-4CD5-ADE9-34DF949B24E2}" type="slidenum">
              <a:rPr lang="en-US" smtClean="0"/>
              <a:t>‹#›</a:t>
            </a:fld>
            <a:endParaRPr lang="en-US"/>
          </a:p>
        </p:txBody>
      </p:sp>
    </p:spTree>
    <p:extLst>
      <p:ext uri="{BB962C8B-B14F-4D97-AF65-F5344CB8AC3E}">
        <p14:creationId xmlns:p14="http://schemas.microsoft.com/office/powerpoint/2010/main" val="57610928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4D1D9-1334-45EA-83FE-31D758887C2E}"/>
              </a:ext>
            </a:extLst>
          </p:cNvPr>
          <p:cNvSpPr>
            <a:spLocks noGrp="1"/>
          </p:cNvSpPr>
          <p:nvPr>
            <p:ph type="ctrTitle"/>
          </p:nvPr>
        </p:nvSpPr>
        <p:spPr>
          <a:xfrm>
            <a:off x="1154955" y="2099733"/>
            <a:ext cx="8825658" cy="861420"/>
          </a:xfrm>
        </p:spPr>
        <p:txBody>
          <a:bodyPr/>
          <a:lstStyle/>
          <a:p>
            <a:r>
              <a:rPr lang="en-US" sz="2800" b="1" dirty="0">
                <a:solidFill>
                  <a:srgbClr val="FFC000"/>
                </a:solidFill>
              </a:rPr>
              <a:t>Effective Team Working and Communication</a:t>
            </a:r>
          </a:p>
        </p:txBody>
      </p:sp>
    </p:spTree>
    <p:extLst>
      <p:ext uri="{BB962C8B-B14F-4D97-AF65-F5344CB8AC3E}">
        <p14:creationId xmlns:p14="http://schemas.microsoft.com/office/powerpoint/2010/main" val="2108146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3" name="Group 14">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6" name="Rectangle 15">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5" name="Title 4">
            <a:extLst>
              <a:ext uri="{FF2B5EF4-FFF2-40B4-BE49-F238E27FC236}">
                <a16:creationId xmlns:a16="http://schemas.microsoft.com/office/drawing/2014/main" id="{D7238FC4-AF46-4F6F-9AD2-024A377A88F9}"/>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Table of content</a:t>
            </a:r>
          </a:p>
        </p:txBody>
      </p:sp>
      <p:sp>
        <p:nvSpPr>
          <p:cNvPr id="6" name="Content Placeholder 5">
            <a:extLst>
              <a:ext uri="{FF2B5EF4-FFF2-40B4-BE49-F238E27FC236}">
                <a16:creationId xmlns:a16="http://schemas.microsoft.com/office/drawing/2014/main" id="{21C27CD2-DB7B-4921-81E6-4E43AB2BA94A}"/>
              </a:ext>
            </a:extLst>
          </p:cNvPr>
          <p:cNvSpPr>
            <a:spLocks noGrp="1"/>
          </p:cNvSpPr>
          <p:nvPr>
            <p:ph idx="1"/>
          </p:nvPr>
        </p:nvSpPr>
        <p:spPr>
          <a:xfrm>
            <a:off x="4678424" y="1059025"/>
            <a:ext cx="5302189" cy="4739950"/>
          </a:xfrm>
        </p:spPr>
        <p:txBody>
          <a:bodyPr anchor="ctr">
            <a:normAutofit/>
          </a:bodyPr>
          <a:lstStyle/>
          <a:p>
            <a:r>
              <a:rPr lang="en-US" b="1" dirty="0">
                <a:solidFill>
                  <a:schemeClr val="tx1"/>
                </a:solidFill>
                <a:latin typeface="Arial" panose="020B0604020202020204" pitchFamily="34" charset="0"/>
                <a:cs typeface="Arial" panose="020B0604020202020204" pitchFamily="34" charset="0"/>
              </a:rPr>
              <a:t>INTRODUCTION	</a:t>
            </a:r>
          </a:p>
          <a:p>
            <a:r>
              <a:rPr lang="en-US" b="1" dirty="0">
                <a:solidFill>
                  <a:schemeClr val="tx1"/>
                </a:solidFill>
                <a:latin typeface="Arial" panose="020B0604020202020204" pitchFamily="34" charset="0"/>
                <a:cs typeface="Arial" panose="020B0604020202020204" pitchFamily="34" charset="0"/>
              </a:rPr>
              <a:t>How can Abdul develop an effective team and what theoretical model can be used.	</a:t>
            </a:r>
          </a:p>
          <a:p>
            <a:r>
              <a:rPr lang="en-US" b="1" dirty="0">
                <a:solidFill>
                  <a:schemeClr val="tx1"/>
                </a:solidFill>
                <a:latin typeface="Arial" panose="020B0604020202020204" pitchFamily="34" charset="0"/>
                <a:cs typeface="Arial" panose="020B0604020202020204" pitchFamily="34" charset="0"/>
              </a:rPr>
              <a:t>What are the types of roles that are needed to create an effective team.	</a:t>
            </a:r>
          </a:p>
          <a:p>
            <a:r>
              <a:rPr lang="en-US" b="1" dirty="0">
                <a:solidFill>
                  <a:schemeClr val="tx1"/>
                </a:solidFill>
                <a:latin typeface="Arial" panose="020B0604020202020204" pitchFamily="34" charset="0"/>
                <a:cs typeface="Arial" panose="020B0604020202020204" pitchFamily="34" charset="0"/>
              </a:rPr>
              <a:t>What type of impact can effective teamworking have on team success.	</a:t>
            </a:r>
          </a:p>
          <a:p>
            <a:r>
              <a:rPr lang="en-US" b="1" dirty="0">
                <a:solidFill>
                  <a:schemeClr val="tx1"/>
                </a:solidFill>
                <a:latin typeface="Arial" panose="020B0604020202020204" pitchFamily="34" charset="0"/>
                <a:cs typeface="Arial" panose="020B0604020202020204" pitchFamily="34" charset="0"/>
              </a:rPr>
              <a:t>What are the barriers to effective teamworking identified in this scenario	</a:t>
            </a:r>
          </a:p>
          <a:p>
            <a:r>
              <a:rPr lang="en-US" b="1" dirty="0">
                <a:solidFill>
                  <a:schemeClr val="tx1"/>
                </a:solidFill>
                <a:latin typeface="Arial" panose="020B0604020202020204" pitchFamily="34" charset="0"/>
                <a:cs typeface="Arial" panose="020B0604020202020204" pitchFamily="34" charset="0"/>
              </a:rPr>
              <a:t>CONCLUSION	</a:t>
            </a:r>
          </a:p>
          <a:p>
            <a:r>
              <a:rPr lang="en-US" b="1" dirty="0">
                <a:solidFill>
                  <a:schemeClr val="tx1"/>
                </a:solidFill>
                <a:latin typeface="Arial" panose="020B0604020202020204" pitchFamily="34" charset="0"/>
                <a:cs typeface="Arial" panose="020B0604020202020204" pitchFamily="34" charset="0"/>
              </a:rPr>
              <a:t>REFERENCES</a:t>
            </a:r>
          </a:p>
        </p:txBody>
      </p:sp>
      <p:cxnSp>
        <p:nvCxnSpPr>
          <p:cNvPr id="19" name="Straight Connector 18">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016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4FC976E-8A27-4E72-B034-071A97F68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C7603B6C-9001-43A6-A649-2FB87A57A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9A470C3C-4F16-4152-94B7-B277E490E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B04907-A3D6-43D2-A085-F545B3C14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739A622-E5CB-4720-9EE2-700E778D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AA0E116-7201-4D9B-ACC0-24FD67280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DA4FDC90-6A2C-4E3F-A9CC-05E2BB034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104D7773-6EC3-4F97-8099-A1C13F106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22">
            <a:extLst>
              <a:ext uri="{FF2B5EF4-FFF2-40B4-BE49-F238E27FC236}">
                <a16:creationId xmlns:a16="http://schemas.microsoft.com/office/drawing/2014/main" id="{231043D6-3B63-4398-B86D-7201B1BFA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5" name="Group 24">
            <a:extLst>
              <a:ext uri="{FF2B5EF4-FFF2-40B4-BE49-F238E27FC236}">
                <a16:creationId xmlns:a16="http://schemas.microsoft.com/office/drawing/2014/main" id="{5BF82568-1A10-4641-B53A-E783AAD10B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1A3D0FDE-1217-4054-956A-5E679AD9D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26">
              <a:extLst>
                <a:ext uri="{FF2B5EF4-FFF2-40B4-BE49-F238E27FC236}">
                  <a16:creationId xmlns:a16="http://schemas.microsoft.com/office/drawing/2014/main" id="{B4C24324-FAB8-4E90-BF7B-9719C4358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772ECB2A-A355-44A9-963E-9A55CBF7C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6E5E7D5B-5B2A-4857-9E49-836B237E9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C355B74E-705E-4D3B-AF9B-1AA4DC2BC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2380B8C1-4945-43C8-8E62-14BC1B425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B179D13E-E1A8-4FC5-B60A-10092CC1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FA7659A-B03D-4352-B716-F721BA005C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11ACD0B-0EB2-4BC9-A286-43366ED57F21}"/>
              </a:ext>
            </a:extLst>
          </p:cNvPr>
          <p:cNvSpPr>
            <a:spLocks noGrp="1"/>
          </p:cNvSpPr>
          <p:nvPr>
            <p:ph type="title"/>
          </p:nvPr>
        </p:nvSpPr>
        <p:spPr>
          <a:xfrm>
            <a:off x="639098" y="629265"/>
            <a:ext cx="6209299" cy="1622322"/>
          </a:xfrm>
        </p:spPr>
        <p:txBody>
          <a:bodyPr vert="horz" lIns="91440" tIns="45720" rIns="91440" bIns="45720" rtlCol="0" anchor="ctr">
            <a:normAutofit/>
          </a:bodyPr>
          <a:lstStyle/>
          <a:p>
            <a:r>
              <a:rPr lang="en-US" dirty="0">
                <a:solidFill>
                  <a:srgbClr val="FFC000"/>
                </a:solidFill>
              </a:rPr>
              <a:t>INTRODUCTION</a:t>
            </a:r>
          </a:p>
        </p:txBody>
      </p:sp>
      <p:sp>
        <p:nvSpPr>
          <p:cNvPr id="4" name="Content Placeholder 3">
            <a:extLst>
              <a:ext uri="{FF2B5EF4-FFF2-40B4-BE49-F238E27FC236}">
                <a16:creationId xmlns:a16="http://schemas.microsoft.com/office/drawing/2014/main" id="{807F7D98-A7D0-4DE4-B876-21DE060A3DA6}"/>
              </a:ext>
            </a:extLst>
          </p:cNvPr>
          <p:cNvSpPr>
            <a:spLocks noGrp="1"/>
          </p:cNvSpPr>
          <p:nvPr>
            <p:ph sz="half" idx="1"/>
          </p:nvPr>
        </p:nvSpPr>
        <p:spPr>
          <a:xfrm>
            <a:off x="639098" y="1810875"/>
            <a:ext cx="6209299" cy="4419600"/>
          </a:xfrm>
        </p:spPr>
        <p:txBody>
          <a:bodyPr vert="horz" lIns="91440" tIns="45720" rIns="91440" bIns="45720" rtlCol="0" anchor="ctr">
            <a:normAutofit/>
          </a:bodyPr>
          <a:lstStyle/>
          <a:p>
            <a:pPr algn="just">
              <a:lnSpc>
                <a:spcPct val="90000"/>
              </a:lnSpc>
            </a:pPr>
            <a:r>
              <a:rPr lang="en-US" sz="1700" b="1" dirty="0">
                <a:solidFill>
                  <a:srgbClr val="FFC000"/>
                </a:solidFill>
              </a:rPr>
              <a:t>In a leading company like Vodafone UK, the human asset is integral to its success. An effective workplace team enables the </a:t>
            </a:r>
            <a:r>
              <a:rPr lang="en-US" sz="1700" b="1" dirty="0" err="1">
                <a:solidFill>
                  <a:srgbClr val="FFC000"/>
                </a:solidFill>
              </a:rPr>
              <a:t>organisation</a:t>
            </a:r>
            <a:r>
              <a:rPr lang="en-US" sz="1700" b="1" dirty="0">
                <a:solidFill>
                  <a:srgbClr val="FFC000"/>
                </a:solidFill>
              </a:rPr>
              <a:t> to improve job performance, reduce the cost of production and improve the overall profitability. </a:t>
            </a:r>
          </a:p>
          <a:p>
            <a:pPr algn="just">
              <a:lnSpc>
                <a:spcPct val="90000"/>
              </a:lnSpc>
            </a:pPr>
            <a:r>
              <a:rPr lang="en-US" sz="1700" b="1" dirty="0">
                <a:solidFill>
                  <a:srgbClr val="FFC000"/>
                </a:solidFill>
              </a:rPr>
              <a:t>An efficient workplace team comprises recruiting suitable candidates for the right job. Further, developing an effective team requires establishing a specified target while working towards a mutual goal in a cohesive manner</a:t>
            </a:r>
          </a:p>
          <a:p>
            <a:pPr algn="just">
              <a:lnSpc>
                <a:spcPct val="90000"/>
              </a:lnSpc>
            </a:pPr>
            <a:r>
              <a:rPr lang="en-US" sz="1700" b="1" dirty="0">
                <a:solidFill>
                  <a:srgbClr val="FFC000"/>
                </a:solidFill>
              </a:rPr>
              <a:t>In the given case- scenario Abdul has been unable to effectively liaison with the stakeholders and </a:t>
            </a:r>
            <a:r>
              <a:rPr lang="en-US" sz="1700" b="1" dirty="0" err="1">
                <a:solidFill>
                  <a:srgbClr val="FFC000"/>
                </a:solidFill>
              </a:rPr>
              <a:t>organise</a:t>
            </a:r>
            <a:r>
              <a:rPr lang="en-US" sz="1700" b="1" dirty="0">
                <a:solidFill>
                  <a:srgbClr val="FFC000"/>
                </a:solidFill>
              </a:rPr>
              <a:t> the community event, owing to miscommunication and misconstruction between the group members</a:t>
            </a:r>
          </a:p>
        </p:txBody>
      </p:sp>
      <p:pic>
        <p:nvPicPr>
          <p:cNvPr id="6" name="Content Placeholder 5">
            <a:extLst>
              <a:ext uri="{FF2B5EF4-FFF2-40B4-BE49-F238E27FC236}">
                <a16:creationId xmlns:a16="http://schemas.microsoft.com/office/drawing/2014/main" id="{997642A2-03A0-42E2-BA62-C9A21327CA0C}"/>
              </a:ext>
            </a:extLst>
          </p:cNvPr>
          <p:cNvPicPr>
            <a:picLocks noGrp="1" noChangeAspect="1"/>
          </p:cNvPicPr>
          <p:nvPr>
            <p:ph sz="half" idx="2"/>
          </p:nvPr>
        </p:nvPicPr>
        <p:blipFill rotWithShape="1">
          <a:blip r:embed="rId4"/>
          <a:srcRect l="23832" r="22786" b="1"/>
          <a:stretch/>
        </p:blipFill>
        <p:spPr>
          <a:xfrm>
            <a:off x="7541342" y="645106"/>
            <a:ext cx="4002201" cy="5585369"/>
          </a:xfrm>
          <a:prstGeom prst="rect">
            <a:avLst/>
          </a:prstGeom>
        </p:spPr>
      </p:pic>
      <p:sp>
        <p:nvSpPr>
          <p:cNvPr id="35" name="Rectangle 34">
            <a:extLst>
              <a:ext uri="{FF2B5EF4-FFF2-40B4-BE49-F238E27FC236}">
                <a16:creationId xmlns:a16="http://schemas.microsoft.com/office/drawing/2014/main" id="{F8CED34E-94D1-45D6-A770-785273CE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59278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195D-6702-40CA-A3FE-CBC501651170}"/>
              </a:ext>
            </a:extLst>
          </p:cNvPr>
          <p:cNvSpPr>
            <a:spLocks noGrp="1"/>
          </p:cNvSpPr>
          <p:nvPr>
            <p:ph type="title"/>
          </p:nvPr>
        </p:nvSpPr>
        <p:spPr>
          <a:xfrm>
            <a:off x="1154954" y="947920"/>
            <a:ext cx="9705304" cy="728480"/>
          </a:xfrm>
        </p:spPr>
        <p:txBody>
          <a:bodyPr/>
          <a:lstStyle/>
          <a:p>
            <a:r>
              <a:rPr lang="en-US" dirty="0">
                <a:solidFill>
                  <a:srgbClr val="FFC000"/>
                </a:solidFill>
              </a:rPr>
              <a:t>Develop an effective team and theoretical model </a:t>
            </a:r>
          </a:p>
        </p:txBody>
      </p:sp>
      <p:sp>
        <p:nvSpPr>
          <p:cNvPr id="3" name="Content Placeholder 2">
            <a:extLst>
              <a:ext uri="{FF2B5EF4-FFF2-40B4-BE49-F238E27FC236}">
                <a16:creationId xmlns:a16="http://schemas.microsoft.com/office/drawing/2014/main" id="{1B354B59-D73D-4632-A1A4-7AC57FE496A7}"/>
              </a:ext>
            </a:extLst>
          </p:cNvPr>
          <p:cNvSpPr>
            <a:spLocks noGrp="1"/>
          </p:cNvSpPr>
          <p:nvPr>
            <p:ph sz="half" idx="1"/>
          </p:nvPr>
        </p:nvSpPr>
        <p:spPr>
          <a:xfrm>
            <a:off x="337625" y="2461846"/>
            <a:ext cx="11085341" cy="4135902"/>
          </a:xfrm>
        </p:spPr>
        <p:txBody>
          <a:bodyPr>
            <a:normAutofit lnSpcReduction="10000"/>
          </a:bodyPr>
          <a:lstStyle/>
          <a:p>
            <a:pPr algn="just"/>
            <a:r>
              <a:rPr lang="en-US" sz="1600" b="1" dirty="0">
                <a:latin typeface="Arial" panose="020B0604020202020204" pitchFamily="34" charset="0"/>
                <a:cs typeface="Arial" panose="020B0604020202020204" pitchFamily="34" charset="0"/>
              </a:rPr>
              <a:t>Participative communication approach- </a:t>
            </a:r>
            <a:r>
              <a:rPr lang="en-US" sz="1600" dirty="0"/>
              <a:t>Participatory communication enables the team members, as the important stakeholders of the company, to foster a conversation that allows free exchange of communication, views, and opinions among various group members. </a:t>
            </a:r>
          </a:p>
          <a:p>
            <a:pPr algn="just"/>
            <a:r>
              <a:rPr lang="en-US" sz="1600" b="1" dirty="0"/>
              <a:t>Collaboration</a:t>
            </a:r>
            <a:r>
              <a:rPr lang="en-US" sz="1600" dirty="0"/>
              <a:t>- Collaboration is an intrinsic aspect of the team. A multinational </a:t>
            </a:r>
            <a:r>
              <a:rPr lang="en-US" sz="1600" dirty="0" err="1"/>
              <a:t>organisation</a:t>
            </a:r>
            <a:r>
              <a:rPr lang="en-US" sz="1600" dirty="0"/>
              <a:t> like Vodafone constitutes group members from diverse backgrounds. It may lead to communications barriers, differences of opinions, and conflicts within the team. </a:t>
            </a:r>
          </a:p>
          <a:p>
            <a:pPr algn="just"/>
            <a:r>
              <a:rPr lang="en-US" sz="1600" b="1" dirty="0"/>
              <a:t>Time management- </a:t>
            </a:r>
            <a:r>
              <a:rPr lang="en-US" sz="1600" dirty="0"/>
              <a:t>Time management is a crucial aspect of team development. In the given situation, the group members have been missing important deadlines. Therefore, focusing on time-management skills would assist the group members to prioritize and complete the assigned work in an orderly and timely manner. </a:t>
            </a:r>
          </a:p>
          <a:p>
            <a:pPr algn="just"/>
            <a:r>
              <a:rPr lang="en-US" sz="1600" b="1" dirty="0"/>
              <a:t>Critical thinking-   </a:t>
            </a:r>
            <a:r>
              <a:rPr lang="en-US" sz="1600" dirty="0"/>
              <a:t>An increased critical and analytical ability enables the group members to make an informed decision and arrive at a logical conclusion. In the abovementioned scenario, it would be advisable to adopt a different approach or a new idea for achieving better results. </a:t>
            </a:r>
          </a:p>
          <a:p>
            <a:pPr algn="just"/>
            <a:r>
              <a:rPr lang="en-US" sz="1600" b="1" dirty="0"/>
              <a:t>Growth-oriented mindset</a:t>
            </a:r>
            <a:r>
              <a:rPr lang="en-US" sz="1600" dirty="0"/>
              <a:t>: In the abovementioned situation, developing an optimistic mindset would enable the group members to undertake challenging tasks, systematically execute the goals, thus improving their performance and overall group effectiveness. </a:t>
            </a:r>
          </a:p>
        </p:txBody>
      </p:sp>
    </p:spTree>
    <p:extLst>
      <p:ext uri="{BB962C8B-B14F-4D97-AF65-F5344CB8AC3E}">
        <p14:creationId xmlns:p14="http://schemas.microsoft.com/office/powerpoint/2010/main" val="3439005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2F25159-47A9-44F7-B312-6E26A06E3D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DFBE8CE-F048-4375-81F2-39C22C968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3B552D9-BE6A-4858-B352-6E2EF9F00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194BFD0D-DC53-4A48-88D5-3846F85D2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52FC2CF-5CFE-40D3-9DC7-6D6A35C0F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52E8880-2AF6-4F43-841B-53A06EF71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F4C0C724-AECC-440E-BD64-DC7847013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8F935FF3-0509-47A8-ACC5-5AF1D7D4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1C58A8F7-9168-43B9-B34F-CEDE9D090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D1CC479C-BBB9-4C73-BCC7-5B28F7A7D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60645D5A-C4C0-4DA7-AF04-069F6B5A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ED373F68-6A63-4656-B096-BD0B40761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4" name="Group 23">
            <a:extLst>
              <a:ext uri="{FF2B5EF4-FFF2-40B4-BE49-F238E27FC236}">
                <a16:creationId xmlns:a16="http://schemas.microsoft.com/office/drawing/2014/main" id="{CD8606A6-68E3-42A0-9E30-CA0C7E423F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24E37259-154B-4950-A38B-264B4FA1F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E78439BC-169B-4501-88C1-F0A3F912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164F75ED-C67C-4C01-8267-96712AFF9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4AC2CEE-0BD2-4824-8C06-55FAF85A0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0DF73CDB-9005-4A57-A1E0-D78BB4A4A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AB0D0E7A-A15F-483F-AA33-E12168444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1" name="Freeform 5">
              <a:extLst>
                <a:ext uri="{FF2B5EF4-FFF2-40B4-BE49-F238E27FC236}">
                  <a16:creationId xmlns:a16="http://schemas.microsoft.com/office/drawing/2014/main" id="{5E1DA231-CB64-4D3F-8A37-F70E3DC757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7C249CF2-FDE5-474E-AF3A-CE7F096F78EC}"/>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b="0" i="0" kern="1200" dirty="0">
                <a:solidFill>
                  <a:schemeClr val="bg2"/>
                </a:solidFill>
                <a:latin typeface="+mj-lt"/>
                <a:ea typeface="+mj-ea"/>
                <a:cs typeface="+mj-cs"/>
              </a:rPr>
              <a:t>TUCKMAN’s team-development model</a:t>
            </a:r>
          </a:p>
        </p:txBody>
      </p:sp>
      <p:sp>
        <p:nvSpPr>
          <p:cNvPr id="3" name="Content Placeholder 2">
            <a:extLst>
              <a:ext uri="{FF2B5EF4-FFF2-40B4-BE49-F238E27FC236}">
                <a16:creationId xmlns:a16="http://schemas.microsoft.com/office/drawing/2014/main" id="{29CCA968-21F5-4825-B7AE-F8A2290D1F99}"/>
              </a:ext>
            </a:extLst>
          </p:cNvPr>
          <p:cNvSpPr>
            <a:spLocks noGrp="1"/>
          </p:cNvSpPr>
          <p:nvPr>
            <p:ph sz="half" idx="1"/>
          </p:nvPr>
        </p:nvSpPr>
        <p:spPr>
          <a:xfrm>
            <a:off x="639098" y="2418735"/>
            <a:ext cx="5132439" cy="3811742"/>
          </a:xfrm>
        </p:spPr>
        <p:txBody>
          <a:bodyPr vert="horz" lIns="91440" tIns="45720" rIns="91440" bIns="45720" rtlCol="0" anchor="ctr">
            <a:normAutofit/>
          </a:bodyPr>
          <a:lstStyle/>
          <a:p>
            <a:pPr>
              <a:lnSpc>
                <a:spcPct val="90000"/>
              </a:lnSpc>
            </a:pPr>
            <a:r>
              <a:rPr lang="en-US" sz="1500">
                <a:solidFill>
                  <a:schemeClr val="bg1"/>
                </a:solidFill>
              </a:rPr>
              <a:t>This group development model has been propounded by Tuckman in 1965. This model examines the evolution of an effective workplace team. This model has highlighted five stages of an efficient groups process. As the group progresses through each stage, they gradually become a highly productive and efficient workspace team. </a:t>
            </a:r>
          </a:p>
          <a:p>
            <a:pPr>
              <a:lnSpc>
                <a:spcPct val="90000"/>
              </a:lnSpc>
            </a:pPr>
            <a:r>
              <a:rPr lang="en-US" sz="1500">
                <a:solidFill>
                  <a:schemeClr val="bg1"/>
                </a:solidFill>
              </a:rPr>
              <a:t>Forming</a:t>
            </a:r>
          </a:p>
          <a:p>
            <a:pPr>
              <a:lnSpc>
                <a:spcPct val="90000"/>
              </a:lnSpc>
            </a:pPr>
            <a:r>
              <a:rPr lang="en-US" sz="1500">
                <a:solidFill>
                  <a:schemeClr val="bg1"/>
                </a:solidFill>
              </a:rPr>
              <a:t>Storming</a:t>
            </a:r>
          </a:p>
          <a:p>
            <a:pPr>
              <a:lnSpc>
                <a:spcPct val="90000"/>
              </a:lnSpc>
            </a:pPr>
            <a:r>
              <a:rPr lang="en-US" sz="1500">
                <a:solidFill>
                  <a:schemeClr val="bg1"/>
                </a:solidFill>
              </a:rPr>
              <a:t>Norming</a:t>
            </a:r>
          </a:p>
          <a:p>
            <a:pPr>
              <a:lnSpc>
                <a:spcPct val="90000"/>
              </a:lnSpc>
            </a:pPr>
            <a:r>
              <a:rPr lang="en-US" sz="1500">
                <a:solidFill>
                  <a:schemeClr val="bg1"/>
                </a:solidFill>
              </a:rPr>
              <a:t>Performing</a:t>
            </a:r>
          </a:p>
          <a:p>
            <a:pPr>
              <a:lnSpc>
                <a:spcPct val="90000"/>
              </a:lnSpc>
            </a:pPr>
            <a:r>
              <a:rPr lang="en-US" sz="1500">
                <a:solidFill>
                  <a:schemeClr val="bg1"/>
                </a:solidFill>
              </a:rPr>
              <a:t>Adjourning</a:t>
            </a:r>
          </a:p>
          <a:p>
            <a:pPr>
              <a:lnSpc>
                <a:spcPct val="90000"/>
              </a:lnSpc>
            </a:pPr>
            <a:endParaRPr lang="en-US" sz="1500">
              <a:solidFill>
                <a:schemeClr val="bg1"/>
              </a:solidFill>
            </a:endParaRPr>
          </a:p>
        </p:txBody>
      </p:sp>
      <p:pic>
        <p:nvPicPr>
          <p:cNvPr id="5" name="Picture 4">
            <a:extLst>
              <a:ext uri="{FF2B5EF4-FFF2-40B4-BE49-F238E27FC236}">
                <a16:creationId xmlns:a16="http://schemas.microsoft.com/office/drawing/2014/main" id="{60D2FD93-487E-4449-8AE9-6F73FA474A01}"/>
              </a:ext>
            </a:extLst>
          </p:cNvPr>
          <p:cNvPicPr>
            <a:picLocks noChangeAspect="1"/>
          </p:cNvPicPr>
          <p:nvPr/>
        </p:nvPicPr>
        <p:blipFill>
          <a:blip r:embed="rId4"/>
          <a:stretch>
            <a:fillRect/>
          </a:stretch>
        </p:blipFill>
        <p:spPr>
          <a:xfrm>
            <a:off x="6700827" y="2118150"/>
            <a:ext cx="4842716" cy="2639280"/>
          </a:xfrm>
          <a:prstGeom prst="rect">
            <a:avLst/>
          </a:prstGeom>
        </p:spPr>
      </p:pic>
      <p:sp>
        <p:nvSpPr>
          <p:cNvPr id="33" name="Rectangle 32">
            <a:extLst>
              <a:ext uri="{FF2B5EF4-FFF2-40B4-BE49-F238E27FC236}">
                <a16:creationId xmlns:a16="http://schemas.microsoft.com/office/drawing/2014/main" id="{AAE14786-67C6-4181-AE13-325D2D416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89214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3975A-F90C-43EA-82DF-49DB3D3E19E2}"/>
              </a:ext>
            </a:extLst>
          </p:cNvPr>
          <p:cNvSpPr>
            <a:spLocks noGrp="1"/>
          </p:cNvSpPr>
          <p:nvPr>
            <p:ph type="title"/>
          </p:nvPr>
        </p:nvSpPr>
        <p:spPr>
          <a:xfrm>
            <a:off x="1154954" y="947920"/>
            <a:ext cx="9283274" cy="728480"/>
          </a:xfrm>
        </p:spPr>
        <p:txBody>
          <a:bodyPr/>
          <a:lstStyle/>
          <a:p>
            <a:r>
              <a:rPr lang="en-US" sz="2000" b="1" dirty="0">
                <a:solidFill>
                  <a:srgbClr val="FFC000"/>
                </a:solidFill>
                <a:latin typeface="Arial" panose="020B0604020202020204" pitchFamily="34" charset="0"/>
                <a:cs typeface="Arial" panose="020B0604020202020204" pitchFamily="34" charset="0"/>
              </a:rPr>
              <a:t>What are the types of roles that are needed to create an effective team</a:t>
            </a:r>
            <a:r>
              <a:rPr lang="en-US" dirty="0"/>
              <a:t>.</a:t>
            </a:r>
          </a:p>
        </p:txBody>
      </p:sp>
      <p:sp>
        <p:nvSpPr>
          <p:cNvPr id="3" name="Content Placeholder 2">
            <a:extLst>
              <a:ext uri="{FF2B5EF4-FFF2-40B4-BE49-F238E27FC236}">
                <a16:creationId xmlns:a16="http://schemas.microsoft.com/office/drawing/2014/main" id="{015AC8DF-2B0E-4E8A-8C86-A7DE083D1AF1}"/>
              </a:ext>
            </a:extLst>
          </p:cNvPr>
          <p:cNvSpPr>
            <a:spLocks noGrp="1"/>
          </p:cNvSpPr>
          <p:nvPr>
            <p:ph sz="half" idx="1"/>
          </p:nvPr>
        </p:nvSpPr>
        <p:spPr>
          <a:xfrm>
            <a:off x="281355" y="2603500"/>
            <a:ext cx="11465168" cy="3416301"/>
          </a:xfrm>
        </p:spPr>
        <p:txBody>
          <a:bodyPr/>
          <a:lstStyle/>
          <a:p>
            <a:r>
              <a:rPr lang="en-US" dirty="0"/>
              <a:t>It is recommended for an </a:t>
            </a:r>
            <a:r>
              <a:rPr lang="en-US" dirty="0" err="1"/>
              <a:t>organisation</a:t>
            </a:r>
            <a:r>
              <a:rPr lang="en-US" dirty="0"/>
              <a:t> to assign the following roles within the group-</a:t>
            </a:r>
          </a:p>
          <a:p>
            <a:pPr algn="just"/>
            <a:r>
              <a:rPr lang="en-US" b="1" dirty="0"/>
              <a:t>Facilitator-</a:t>
            </a:r>
            <a:r>
              <a:rPr lang="en-US" dirty="0"/>
              <a:t>   This role is usually undertaken by the leader of the group. The facilitator clearly defines the team's goals, explains the responsibilities to every group member, and conducts meetings and performance review sessions implementing a situational leadership approach. </a:t>
            </a:r>
          </a:p>
          <a:p>
            <a:pPr algn="just"/>
            <a:r>
              <a:rPr lang="en-US" b="1" dirty="0"/>
              <a:t>Initiator- </a:t>
            </a:r>
            <a:r>
              <a:rPr lang="en-US" dirty="0"/>
              <a:t> An initiator usually implements ideas and suggestions for resolving problems within the group. They take into account the opinions and ideas of other team members and apply the information the group. </a:t>
            </a:r>
          </a:p>
          <a:p>
            <a:pPr algn="just"/>
            <a:r>
              <a:rPr lang="en-US" b="1" dirty="0"/>
              <a:t>Arbitrator</a:t>
            </a:r>
            <a:r>
              <a:rPr lang="en-US" dirty="0"/>
              <a:t>- In the workplace, the arbitrator normally functions as the peacemaker. This individual observes the team’s interactions and overall productivity while striving to suggest measures to mitigate the conflict.</a:t>
            </a:r>
          </a:p>
          <a:p>
            <a:endParaRPr lang="en-US" dirty="0"/>
          </a:p>
        </p:txBody>
      </p:sp>
    </p:spTree>
    <p:extLst>
      <p:ext uri="{BB962C8B-B14F-4D97-AF65-F5344CB8AC3E}">
        <p14:creationId xmlns:p14="http://schemas.microsoft.com/office/powerpoint/2010/main" val="2176170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104000"/>
                <a:satMod val="128000"/>
                <a:lumMod val="104000"/>
              </a:schemeClr>
            </a:gs>
            <a:gs pos="100000">
              <a:schemeClr val="bg2">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22">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9" name="Freeform: Shape 28">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31" name="Group 30">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32" name="Rectangle 31">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5" name="Title 4">
            <a:extLst>
              <a:ext uri="{FF2B5EF4-FFF2-40B4-BE49-F238E27FC236}">
                <a16:creationId xmlns:a16="http://schemas.microsoft.com/office/drawing/2014/main" id="{7AA3F40A-774B-4079-B8A7-BC37CD40997E}"/>
              </a:ext>
            </a:extLst>
          </p:cNvPr>
          <p:cNvSpPr>
            <a:spLocks noGrp="1"/>
          </p:cNvSpPr>
          <p:nvPr>
            <p:ph type="title"/>
          </p:nvPr>
        </p:nvSpPr>
        <p:spPr>
          <a:xfrm>
            <a:off x="1683171" y="838200"/>
            <a:ext cx="8825659" cy="977902"/>
          </a:xfrm>
        </p:spPr>
        <p:txBody>
          <a:bodyPr vert="horz" lIns="91440" tIns="45720" rIns="91440" bIns="45720" rtlCol="0" anchor="ctr">
            <a:normAutofit/>
          </a:bodyPr>
          <a:lstStyle/>
          <a:p>
            <a:pPr algn="ctr"/>
            <a:r>
              <a:rPr lang="en-US" sz="2200" b="1" dirty="0">
                <a:solidFill>
                  <a:srgbClr val="FFC000"/>
                </a:solidFill>
                <a:latin typeface="Arial" panose="020B0604020202020204" pitchFamily="34" charset="0"/>
                <a:cs typeface="Arial" panose="020B0604020202020204" pitchFamily="34" charset="0"/>
              </a:rPr>
              <a:t>What are the types of roles that are needed to create an effective team</a:t>
            </a:r>
            <a:r>
              <a:rPr lang="en-US" sz="3600" dirty="0">
                <a:solidFill>
                  <a:srgbClr val="EBEBEB"/>
                </a:solidFill>
              </a:rPr>
              <a:t>.</a:t>
            </a:r>
          </a:p>
        </p:txBody>
      </p:sp>
      <p:sp>
        <p:nvSpPr>
          <p:cNvPr id="6" name="Text Placeholder 5">
            <a:extLst>
              <a:ext uri="{FF2B5EF4-FFF2-40B4-BE49-F238E27FC236}">
                <a16:creationId xmlns:a16="http://schemas.microsoft.com/office/drawing/2014/main" id="{E4071696-A2AC-4979-9766-3E4F6D8D08A9}"/>
              </a:ext>
            </a:extLst>
          </p:cNvPr>
          <p:cNvSpPr>
            <a:spLocks noGrp="1"/>
          </p:cNvSpPr>
          <p:nvPr>
            <p:ph type="body" sz="half" idx="2"/>
          </p:nvPr>
        </p:nvSpPr>
        <p:spPr>
          <a:xfrm>
            <a:off x="763588" y="2757942"/>
            <a:ext cx="10664823" cy="3261857"/>
          </a:xfrm>
        </p:spPr>
        <p:txBody>
          <a:bodyPr vert="horz" lIns="91440" tIns="45720" rIns="91440" bIns="45720" rtlCol="0">
            <a:normAutofit lnSpcReduction="10000"/>
          </a:bodyPr>
          <a:lstStyle/>
          <a:p>
            <a:pPr algn="just">
              <a:buFont typeface="Wingdings 3" charset="2"/>
              <a:buChar char=""/>
            </a:pPr>
            <a:r>
              <a:rPr lang="en-US" sz="2000" b="1" dirty="0">
                <a:solidFill>
                  <a:srgbClr val="404040"/>
                </a:solidFill>
              </a:rPr>
              <a:t>Evaluator</a:t>
            </a:r>
            <a:r>
              <a:rPr lang="en-US" sz="2000" dirty="0">
                <a:solidFill>
                  <a:srgbClr val="404040"/>
                </a:solidFill>
              </a:rPr>
              <a:t>- Evaluators review the progress of their teams, and the ability to work towards the mutual objectives. Moreover, they strive to interact with the individual members as well as the entire group to facilitate the fulfillment of their tasks while ensuring that everyone is comfortable with the set targets and expectations. </a:t>
            </a:r>
          </a:p>
          <a:p>
            <a:pPr algn="just">
              <a:buFont typeface="Wingdings 3" charset="2"/>
              <a:buChar char=""/>
            </a:pPr>
            <a:r>
              <a:rPr lang="en-US" sz="2000" b="1" dirty="0">
                <a:solidFill>
                  <a:srgbClr val="404040"/>
                </a:solidFill>
              </a:rPr>
              <a:t>Critic</a:t>
            </a:r>
            <a:r>
              <a:rPr lang="en-US" sz="2000" dirty="0">
                <a:solidFill>
                  <a:srgbClr val="404040"/>
                </a:solidFill>
              </a:rPr>
              <a:t>- The critic encourages the group members to consider different perspectives during a discussion or argument. This further promotes innovation, and inclusivity in the group. Critics, therefore, promote diverse opinions between the team members, thus inculcating a critical and objective decision-making procedure. </a:t>
            </a:r>
          </a:p>
          <a:p>
            <a:pPr algn="just">
              <a:buFont typeface="Wingdings 3" charset="2"/>
              <a:buChar char=""/>
            </a:pPr>
            <a:r>
              <a:rPr lang="en-US" sz="2000" dirty="0">
                <a:solidFill>
                  <a:srgbClr val="404040"/>
                </a:solidFill>
              </a:rPr>
              <a:t>A possible limitation of this approach lies in its simplistic nature. A clear differentiation of the responsibilities is relatively difficult in a real-life scenario. </a:t>
            </a:r>
          </a:p>
        </p:txBody>
      </p:sp>
    </p:spTree>
    <p:extLst>
      <p:ext uri="{BB962C8B-B14F-4D97-AF65-F5344CB8AC3E}">
        <p14:creationId xmlns:p14="http://schemas.microsoft.com/office/powerpoint/2010/main" val="214012683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808F4-198A-4772-8E33-8F3217AB2AE5}"/>
              </a:ext>
            </a:extLst>
          </p:cNvPr>
          <p:cNvSpPr>
            <a:spLocks noGrp="1"/>
          </p:cNvSpPr>
          <p:nvPr>
            <p:ph type="title"/>
          </p:nvPr>
        </p:nvSpPr>
        <p:spPr>
          <a:xfrm>
            <a:off x="1506647" y="838200"/>
            <a:ext cx="8825659" cy="1379755"/>
          </a:xfrm>
        </p:spPr>
        <p:txBody>
          <a:bodyPr/>
          <a:lstStyle/>
          <a:p>
            <a:r>
              <a:rPr lang="en-US" sz="2000" b="1" dirty="0">
                <a:solidFill>
                  <a:srgbClr val="FFC000"/>
                </a:solidFill>
                <a:latin typeface="Arial" panose="020B0604020202020204" pitchFamily="34" charset="0"/>
                <a:cs typeface="Arial" panose="020B0604020202020204" pitchFamily="34" charset="0"/>
              </a:rPr>
              <a:t>What type of impact can effective teamworking have on team success</a:t>
            </a:r>
            <a:r>
              <a:rPr lang="en-US" dirty="0"/>
              <a:t>.</a:t>
            </a:r>
          </a:p>
        </p:txBody>
      </p:sp>
      <p:sp>
        <p:nvSpPr>
          <p:cNvPr id="3" name="Text Placeholder 2">
            <a:extLst>
              <a:ext uri="{FF2B5EF4-FFF2-40B4-BE49-F238E27FC236}">
                <a16:creationId xmlns:a16="http://schemas.microsoft.com/office/drawing/2014/main" id="{EE4BD354-096C-464A-98DF-926203796478}"/>
              </a:ext>
            </a:extLst>
          </p:cNvPr>
          <p:cNvSpPr>
            <a:spLocks noGrp="1"/>
          </p:cNvSpPr>
          <p:nvPr>
            <p:ph type="body" sz="half" idx="2"/>
          </p:nvPr>
        </p:nvSpPr>
        <p:spPr>
          <a:xfrm>
            <a:off x="239151" y="3193366"/>
            <a:ext cx="11141611" cy="3327009"/>
          </a:xfrm>
        </p:spPr>
        <p:txBody>
          <a:bodyPr>
            <a:normAutofit/>
          </a:bodyPr>
          <a:lstStyle/>
          <a:p>
            <a:pPr marL="285750" indent="-285750">
              <a:buFont typeface="Wingdings" panose="05000000000000000000" pitchFamily="2" charset="2"/>
              <a:buChar char="Ø"/>
            </a:pPr>
            <a:r>
              <a:rPr lang="en-US" sz="1400" b="1" dirty="0">
                <a:latin typeface="Arial" panose="020B0604020202020204" pitchFamily="34" charset="0"/>
                <a:cs typeface="Arial" panose="020B0604020202020204" pitchFamily="34" charset="0"/>
              </a:rPr>
              <a:t>An efficient team would increase innovation and creativity in a team.  When a workspace group follows a systematic and clearly-defined approach, there is an improved scope of innovation and creativity within the group.</a:t>
            </a:r>
          </a:p>
          <a:p>
            <a:pPr marL="285750" indent="-285750">
              <a:buFont typeface="Wingdings" panose="05000000000000000000" pitchFamily="2" charset="2"/>
              <a:buChar char="Ø"/>
            </a:pPr>
            <a:r>
              <a:rPr lang="en-US" sz="1400" b="1" dirty="0">
                <a:latin typeface="Arial" panose="020B0604020202020204" pitchFamily="34" charset="0"/>
                <a:cs typeface="Arial" panose="020B0604020202020204" pitchFamily="34" charset="0"/>
              </a:rPr>
              <a:t>An efficient team improves the time-management capability of the team.  An efficient teambuilding process that focuses on punctuality and time-management skills, would improve the group’s ability to complete challenging tasks under a tight schedule, thus improving the team’s work performance.</a:t>
            </a:r>
          </a:p>
          <a:p>
            <a:pPr marL="285750" indent="-285750">
              <a:buFont typeface="Wingdings" panose="05000000000000000000" pitchFamily="2" charset="2"/>
              <a:buChar char="Ø"/>
            </a:pPr>
            <a:r>
              <a:rPr lang="en-US" sz="1400" b="1" dirty="0">
                <a:latin typeface="Arial" panose="020B0604020202020204" pitchFamily="34" charset="0"/>
                <a:cs typeface="Arial" panose="020B0604020202020204" pitchFamily="34" charset="0"/>
              </a:rPr>
              <a:t>It would also reduce employee burnout. An effective group-building procedure encourages an open flow of communication and empathy towards other members. This would facilitate higher employee productivity and lower the overall employee burnout in the group. </a:t>
            </a:r>
          </a:p>
          <a:p>
            <a:pPr marL="285750" indent="-285750">
              <a:buFont typeface="Wingdings" panose="05000000000000000000" pitchFamily="2" charset="2"/>
              <a:buChar char="Ø"/>
            </a:pPr>
            <a:r>
              <a:rPr lang="en-US" sz="1400" b="1" dirty="0">
                <a:latin typeface="Arial" panose="020B0604020202020204" pitchFamily="34" charset="0"/>
                <a:cs typeface="Arial" panose="020B0604020202020204" pitchFamily="34" charset="0"/>
              </a:rPr>
              <a:t>It further leads to a continually high-performing team. </a:t>
            </a:r>
          </a:p>
        </p:txBody>
      </p:sp>
    </p:spTree>
    <p:extLst>
      <p:ext uri="{BB962C8B-B14F-4D97-AF65-F5344CB8AC3E}">
        <p14:creationId xmlns:p14="http://schemas.microsoft.com/office/powerpoint/2010/main" val="73329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82A21B-984A-4DBB-AD30-07C91C71AEA2}"/>
              </a:ext>
            </a:extLst>
          </p:cNvPr>
          <p:cNvSpPr>
            <a:spLocks noGrp="1"/>
          </p:cNvSpPr>
          <p:nvPr>
            <p:ph type="title"/>
          </p:nvPr>
        </p:nvSpPr>
        <p:spPr/>
        <p:txBody>
          <a:bodyPr/>
          <a:lstStyle/>
          <a:p>
            <a:r>
              <a:rPr lang="en-US" sz="2000" b="1" dirty="0">
                <a:solidFill>
                  <a:srgbClr val="FFC000"/>
                </a:solidFill>
                <a:latin typeface="Arial" panose="020B0604020202020204" pitchFamily="34" charset="0"/>
                <a:cs typeface="Arial" panose="020B0604020202020204" pitchFamily="34" charset="0"/>
              </a:rPr>
              <a:t>What are the barriers to effective teamworking identified in this scenario</a:t>
            </a:r>
          </a:p>
        </p:txBody>
      </p:sp>
      <p:sp>
        <p:nvSpPr>
          <p:cNvPr id="5" name="Content Placeholder 4">
            <a:extLst>
              <a:ext uri="{FF2B5EF4-FFF2-40B4-BE49-F238E27FC236}">
                <a16:creationId xmlns:a16="http://schemas.microsoft.com/office/drawing/2014/main" id="{38A6DDF2-95B1-4B55-ACE8-B1C8CFD326D8}"/>
              </a:ext>
            </a:extLst>
          </p:cNvPr>
          <p:cNvSpPr>
            <a:spLocks noGrp="1"/>
          </p:cNvSpPr>
          <p:nvPr>
            <p:ph sz="half" idx="1"/>
          </p:nvPr>
        </p:nvSpPr>
        <p:spPr>
          <a:xfrm>
            <a:off x="365760" y="2603500"/>
            <a:ext cx="11826240" cy="3416301"/>
          </a:xfrm>
        </p:spPr>
        <p:txBody>
          <a:bodyPr>
            <a:normAutofit fontScale="92500" lnSpcReduction="20000"/>
          </a:bodyPr>
          <a:lstStyle/>
          <a:p>
            <a:pPr algn="just"/>
            <a:r>
              <a:rPr lang="en-US" dirty="0"/>
              <a:t>In an </a:t>
            </a:r>
            <a:r>
              <a:rPr lang="en-US" dirty="0" err="1"/>
              <a:t>organisation</a:t>
            </a:r>
            <a:r>
              <a:rPr lang="en-US" dirty="0"/>
              <a:t>, barriers to teamwork are roadblocks that hinder team performance. In the given scenario, Abdul is persistently facing workforce challenges in terms of communication barriers and accountability issues. </a:t>
            </a:r>
          </a:p>
          <a:p>
            <a:pPr algn="just"/>
            <a:r>
              <a:rPr lang="en-US" dirty="0"/>
              <a:t>Therefore, the abovementioned situation allows the group members to effectively overcome workplace conflicts and improve the overall company’s success. Presently, the team is facing two pertinent challenges -  Poor communication and lack of responsibility. </a:t>
            </a:r>
          </a:p>
          <a:p>
            <a:pPr algn="just"/>
            <a:r>
              <a:rPr lang="en-US" dirty="0"/>
              <a:t>This could be better </a:t>
            </a:r>
            <a:r>
              <a:rPr lang="en-US" dirty="0" err="1"/>
              <a:t>analysed</a:t>
            </a:r>
            <a:r>
              <a:rPr lang="en-US" dirty="0"/>
              <a:t> the backdrop of the Dysfunctional team theory conceptualized by Patrick Lencioni .According to this model, a workplace team faces a set of barriers that curtail the ability to become an efficient team. The major issues are lack of trust, avoidance of conflict, failure of commitment, absence of accountability, and inattentiveness to outcomes. To become an efficient team, the group members have to effectively address these issues. </a:t>
            </a:r>
          </a:p>
          <a:p>
            <a:pPr algn="just"/>
            <a:r>
              <a:rPr lang="en-US" dirty="0"/>
              <a:t>Since the group is currently facing hurdles in efficiently communicating and failing to meet the deadlines, and committing to the delegated project. These challenges demonstrate the group’s indifference or absence of accountability towards the work </a:t>
            </a:r>
          </a:p>
          <a:p>
            <a:endParaRPr lang="en-US" dirty="0"/>
          </a:p>
        </p:txBody>
      </p:sp>
    </p:spTree>
    <p:extLst>
      <p:ext uri="{BB962C8B-B14F-4D97-AF65-F5344CB8AC3E}">
        <p14:creationId xmlns:p14="http://schemas.microsoft.com/office/powerpoint/2010/main" val="2562440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9">
            <a:extLst>
              <a:ext uri="{FF2B5EF4-FFF2-40B4-BE49-F238E27FC236}">
                <a16:creationId xmlns:a16="http://schemas.microsoft.com/office/drawing/2014/main" id="{22F25159-47A9-44F7-B312-6E26A06E3D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DFBE8CE-F048-4375-81F2-39C22C968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3B552D9-BE6A-4858-B352-6E2EF9F00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194BFD0D-DC53-4A48-88D5-3846F85D2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E52FC2CF-5CFE-40D3-9DC7-6D6A35C0F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52E8880-2AF6-4F43-841B-53A06EF71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F4C0C724-AECC-440E-BD64-DC7847013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8F935FF3-0509-47A8-ACC5-5AF1D7D4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1C58A8F7-9168-43B9-B34F-CEDE9D090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D1CC479C-BBB9-4C73-BCC7-5B28F7A7D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60645D5A-C4C0-4DA7-AF04-069F6B5A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21">
            <a:extLst>
              <a:ext uri="{FF2B5EF4-FFF2-40B4-BE49-F238E27FC236}">
                <a16:creationId xmlns:a16="http://schemas.microsoft.com/office/drawing/2014/main" id="{ED373F68-6A63-4656-B096-BD0B40761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4" name="Group 23">
            <a:extLst>
              <a:ext uri="{FF2B5EF4-FFF2-40B4-BE49-F238E27FC236}">
                <a16:creationId xmlns:a16="http://schemas.microsoft.com/office/drawing/2014/main" id="{4E7DB7BD-DE1A-4B9B-ABED-713D20FC7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38C1ABCC-0C17-410C-8FFB-A1FAF7F3E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18BB1984-8C70-427F-8C07-42BB70B5B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15FBFFB4-8FE2-490E-B149-843645F9B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8FF157A5-E00A-463E-B8C1-540B28B0B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C7912D45-865E-499D-82DD-0C5B0BB7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99468C92-45E9-4ADF-BAEE-21642A4C6C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29392CE4-0B4D-4F6A-8BDE-437332989E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a16="http://schemas.microsoft.com/office/drawing/2014/main" id="{F684B706-D543-43E5-9863-D1FC6B4F8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F778A880-4851-4344-829B-AF6733A8F527}"/>
              </a:ext>
            </a:extLst>
          </p:cNvPr>
          <p:cNvSpPr>
            <a:spLocks noGrp="1"/>
          </p:cNvSpPr>
          <p:nvPr>
            <p:ph type="title"/>
          </p:nvPr>
        </p:nvSpPr>
        <p:spPr>
          <a:xfrm>
            <a:off x="639098" y="629265"/>
            <a:ext cx="6209299" cy="1622322"/>
          </a:xfrm>
        </p:spPr>
        <p:txBody>
          <a:bodyPr vert="horz" lIns="91440" tIns="45720" rIns="91440" bIns="45720" rtlCol="0" anchor="ctr">
            <a:normAutofit/>
          </a:bodyPr>
          <a:lstStyle/>
          <a:p>
            <a:pPr>
              <a:lnSpc>
                <a:spcPct val="90000"/>
              </a:lnSpc>
            </a:pPr>
            <a:r>
              <a:rPr lang="en-US" b="0" i="0" kern="1200" dirty="0">
                <a:solidFill>
                  <a:schemeClr val="bg2"/>
                </a:solidFill>
                <a:latin typeface="+mj-lt"/>
                <a:ea typeface="+mj-ea"/>
                <a:cs typeface="+mj-cs"/>
              </a:rPr>
              <a:t>What are the barriers to effective teamworking identified in this scenario</a:t>
            </a:r>
          </a:p>
        </p:txBody>
      </p:sp>
      <p:sp>
        <p:nvSpPr>
          <p:cNvPr id="3" name="Content Placeholder 2">
            <a:extLst>
              <a:ext uri="{FF2B5EF4-FFF2-40B4-BE49-F238E27FC236}">
                <a16:creationId xmlns:a16="http://schemas.microsoft.com/office/drawing/2014/main" id="{E3A74075-705A-47F8-BC67-0ADDF3B84704}"/>
              </a:ext>
            </a:extLst>
          </p:cNvPr>
          <p:cNvSpPr>
            <a:spLocks noGrp="1"/>
          </p:cNvSpPr>
          <p:nvPr>
            <p:ph sz="half" idx="1"/>
          </p:nvPr>
        </p:nvSpPr>
        <p:spPr>
          <a:xfrm>
            <a:off x="639098" y="2418735"/>
            <a:ext cx="6209299" cy="3811740"/>
          </a:xfrm>
        </p:spPr>
        <p:txBody>
          <a:bodyPr vert="horz" lIns="91440" tIns="45720" rIns="91440" bIns="45720" rtlCol="0" anchor="ctr">
            <a:normAutofit/>
          </a:bodyPr>
          <a:lstStyle/>
          <a:p>
            <a:r>
              <a:rPr lang="en-US">
                <a:solidFill>
                  <a:schemeClr val="bg1"/>
                </a:solidFill>
              </a:rPr>
              <a:t>Communication gaps- Ineffective communication hinders the members’ ability to foster a dialogue with fellow group members in an amicable and orderly manner. Communication barriers are likely to occur in the team wherein the members lack clarity or willingness to work towards achieving the common group goals. </a:t>
            </a:r>
          </a:p>
          <a:p>
            <a:r>
              <a:rPr lang="en-US">
                <a:solidFill>
                  <a:schemeClr val="bg1"/>
                </a:solidFill>
              </a:rPr>
              <a:t>Accountability and commitment issues-In the aforementioned situation, the team is constantly facing issues with accountability, and commitments underpinning their team’s performance. </a:t>
            </a:r>
          </a:p>
          <a:p>
            <a:endParaRPr lang="en-US">
              <a:solidFill>
                <a:schemeClr val="bg1"/>
              </a:solidFill>
            </a:endParaRPr>
          </a:p>
        </p:txBody>
      </p:sp>
      <p:pic>
        <p:nvPicPr>
          <p:cNvPr id="5" name="Content Placeholder 4">
            <a:extLst>
              <a:ext uri="{FF2B5EF4-FFF2-40B4-BE49-F238E27FC236}">
                <a16:creationId xmlns:a16="http://schemas.microsoft.com/office/drawing/2014/main" id="{FE46EC66-99ED-4222-9271-A7A6BEC79A42}"/>
              </a:ext>
            </a:extLst>
          </p:cNvPr>
          <p:cNvPicPr>
            <a:picLocks noGrp="1" noChangeAspect="1"/>
          </p:cNvPicPr>
          <p:nvPr>
            <p:ph sz="half" idx="2"/>
          </p:nvPr>
        </p:nvPicPr>
        <p:blipFill>
          <a:blip r:embed="rId4"/>
          <a:stretch>
            <a:fillRect/>
          </a:stretch>
        </p:blipFill>
        <p:spPr>
          <a:xfrm>
            <a:off x="7541342" y="2462254"/>
            <a:ext cx="4002201" cy="1951073"/>
          </a:xfrm>
          <a:prstGeom prst="rect">
            <a:avLst/>
          </a:prstGeom>
        </p:spPr>
      </p:pic>
      <p:sp>
        <p:nvSpPr>
          <p:cNvPr id="34" name="Rectangle 33">
            <a:extLst>
              <a:ext uri="{FF2B5EF4-FFF2-40B4-BE49-F238E27FC236}">
                <a16:creationId xmlns:a16="http://schemas.microsoft.com/office/drawing/2014/main" id="{C2389038-1ADC-4D42-8C96-7433ADCAE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61481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D039BE7-C075-4ACB-879E-1AA8253D983E}"/>
              </a:ext>
            </a:extLst>
          </p:cNvPr>
          <p:cNvSpPr>
            <a:spLocks noGrp="1"/>
          </p:cNvSpPr>
          <p:nvPr>
            <p:ph type="title"/>
          </p:nvPr>
        </p:nvSpPr>
        <p:spPr/>
        <p:txBody>
          <a:bodyPr/>
          <a:lstStyle/>
          <a:p>
            <a:r>
              <a:rPr lang="en-US" dirty="0"/>
              <a:t>CONCLUSION</a:t>
            </a:r>
          </a:p>
        </p:txBody>
      </p:sp>
      <p:sp>
        <p:nvSpPr>
          <p:cNvPr id="8" name="Content Placeholder 7">
            <a:extLst>
              <a:ext uri="{FF2B5EF4-FFF2-40B4-BE49-F238E27FC236}">
                <a16:creationId xmlns:a16="http://schemas.microsoft.com/office/drawing/2014/main" id="{65F88B0D-C680-4682-B725-D0BD429F4624}"/>
              </a:ext>
            </a:extLst>
          </p:cNvPr>
          <p:cNvSpPr>
            <a:spLocks noGrp="1"/>
          </p:cNvSpPr>
          <p:nvPr>
            <p:ph idx="1"/>
          </p:nvPr>
        </p:nvSpPr>
        <p:spPr/>
        <p:txBody>
          <a:bodyPr/>
          <a:lstStyle/>
          <a:p>
            <a:pPr algn="just"/>
            <a:r>
              <a:rPr lang="en-US" dirty="0"/>
              <a:t>From the above study, it is evident that effective teamwork has gained increasing relevance in a renowned </a:t>
            </a:r>
            <a:r>
              <a:rPr lang="en-US" dirty="0" err="1"/>
              <a:t>organisation</a:t>
            </a:r>
            <a:r>
              <a:rPr lang="en-US" dirty="0"/>
              <a:t> such as Vodafone. </a:t>
            </a:r>
            <a:r>
              <a:rPr lang="en-US" dirty="0" err="1"/>
              <a:t>Analysing</a:t>
            </a:r>
            <a:r>
              <a:rPr lang="en-US" dirty="0"/>
              <a:t> the present situation has highlighted the importance of forming, and managing the group effectively to </a:t>
            </a:r>
            <a:r>
              <a:rPr lang="en-US" dirty="0" err="1"/>
              <a:t>maximse</a:t>
            </a:r>
            <a:r>
              <a:rPr lang="en-US" dirty="0"/>
              <a:t> the team’s efficiency. Moreover examining the team-development models has facilitated in lowering the barriers to group communication and conflicts. It is further proven an efficient and high-performing group fosters innovative and analytical capacities, lowers the member’s burnout, and builds a resilient and successful team that improves the profitability of the </a:t>
            </a:r>
            <a:r>
              <a:rPr lang="en-US" dirty="0" err="1"/>
              <a:t>organisation</a:t>
            </a:r>
            <a:r>
              <a:rPr lang="en-US" dirty="0"/>
              <a:t>. </a:t>
            </a:r>
          </a:p>
          <a:p>
            <a:endParaRPr lang="en-US" dirty="0"/>
          </a:p>
        </p:txBody>
      </p:sp>
    </p:spTree>
    <p:extLst>
      <p:ext uri="{BB962C8B-B14F-4D97-AF65-F5344CB8AC3E}">
        <p14:creationId xmlns:p14="http://schemas.microsoft.com/office/powerpoint/2010/main" val="187656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16E8B-1902-4A57-88AF-77769954B76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FFAC675-62C3-4348-AA42-DAE6666CABCF}"/>
              </a:ext>
            </a:extLst>
          </p:cNvPr>
          <p:cNvSpPr>
            <a:spLocks noGrp="1"/>
          </p:cNvSpPr>
          <p:nvPr>
            <p:ph idx="1"/>
          </p:nvPr>
        </p:nvSpPr>
        <p:spPr/>
        <p:txBody>
          <a:bodyPr>
            <a:normAutofit fontScale="92500" lnSpcReduction="20000"/>
          </a:bodyPr>
          <a:lstStyle/>
          <a:p>
            <a:r>
              <a:rPr lang="en-US" sz="1200" dirty="0">
                <a:latin typeface="Arial" panose="020B0604020202020204" pitchFamily="34" charset="0"/>
                <a:cs typeface="Arial" panose="020B0604020202020204" pitchFamily="34" charset="0"/>
              </a:rPr>
              <a:t>ADIGÜZEL, Z., ÇAKIR, F.S. and KÜÇÜKOĞLU, İ., 2020. THE EFFECTS OF ORGANISATIONAL COMMUNICATION AND PARTICIPATIVE LEADERSHIP ON ORGANISATIONAL COMMITMENT AND JOB SATISFACTION IN ORGANISATIONS. Business &amp; Management Studies: An International Journal, 8(4), pp.829-856.</a:t>
            </a:r>
          </a:p>
          <a:p>
            <a:r>
              <a:rPr lang="en-US" sz="1200" dirty="0">
                <a:latin typeface="Arial" panose="020B0604020202020204" pitchFamily="34" charset="0"/>
                <a:cs typeface="Arial" panose="020B0604020202020204" pitchFamily="34" charset="0"/>
              </a:rPr>
              <a:t>Collins, C. and Castro, E., 2020. The Five Stages of Team Development.</a:t>
            </a:r>
          </a:p>
          <a:p>
            <a:r>
              <a:rPr lang="en-US" sz="1200" dirty="0" err="1">
                <a:latin typeface="Arial" panose="020B0604020202020204" pitchFamily="34" charset="0"/>
                <a:cs typeface="Arial" panose="020B0604020202020204" pitchFamily="34" charset="0"/>
              </a:rPr>
              <a:t>Flipsen</a:t>
            </a:r>
            <a:r>
              <a:rPr lang="en-US" sz="1200" dirty="0">
                <a:latin typeface="Arial" panose="020B0604020202020204" pitchFamily="34" charset="0"/>
                <a:cs typeface="Arial" panose="020B0604020202020204" pitchFamily="34" charset="0"/>
              </a:rPr>
              <a:t>, B., Persaud, S. and </a:t>
            </a:r>
            <a:r>
              <a:rPr lang="en-US" sz="1200" dirty="0" err="1">
                <a:latin typeface="Arial" panose="020B0604020202020204" pitchFamily="34" charset="0"/>
                <a:cs typeface="Arial" panose="020B0604020202020204" pitchFamily="34" charset="0"/>
              </a:rPr>
              <a:t>Magyari</a:t>
            </a:r>
            <a:r>
              <a:rPr lang="en-US" sz="1200" dirty="0">
                <a:latin typeface="Arial" panose="020B0604020202020204" pitchFamily="34" charset="0"/>
                <a:cs typeface="Arial" panose="020B0604020202020204" pitchFamily="34" charset="0"/>
              </a:rPr>
              <a:t>, R., 2021. Students perspectives on challenges within multi-diverse design teams. In DS 110: Proceedings of the 23rd International Conference on Engineering and Product Design Education (E&amp;PDE 2021), VIA Design, VIA University in Herning, Denmark. 9th-10th September 2021.</a:t>
            </a:r>
          </a:p>
          <a:p>
            <a:r>
              <a:rPr lang="en-US" sz="1200" dirty="0">
                <a:latin typeface="Arial" panose="020B0604020202020204" pitchFamily="34" charset="0"/>
                <a:cs typeface="Arial" panose="020B0604020202020204" pitchFamily="34" charset="0"/>
              </a:rPr>
              <a:t>Kurniawan, I.S. and </a:t>
            </a:r>
            <a:r>
              <a:rPr lang="en-US" sz="1200" dirty="0" err="1">
                <a:latin typeface="Arial" panose="020B0604020202020204" pitchFamily="34" charset="0"/>
                <a:cs typeface="Arial" panose="020B0604020202020204" pitchFamily="34" charset="0"/>
              </a:rPr>
              <a:t>Hutami</a:t>
            </a:r>
            <a:r>
              <a:rPr lang="en-US" sz="1200" dirty="0">
                <a:latin typeface="Arial" panose="020B0604020202020204" pitchFamily="34" charset="0"/>
                <a:cs typeface="Arial" panose="020B0604020202020204" pitchFamily="34" charset="0"/>
              </a:rPr>
              <a:t>, L.T.H., 2019, July. The mediation of job engagement to rewards and recognition toward organizational citizenship behavior and task performance. In Proceedings of the International Conference on Banking, Accounting, Management, and Economics (ICOBAME 2018) (Vol. 86, pp. 48-52).</a:t>
            </a:r>
          </a:p>
          <a:p>
            <a:r>
              <a:rPr lang="en-US" sz="1200" dirty="0">
                <a:latin typeface="Arial" panose="020B0604020202020204" pitchFamily="34" charset="0"/>
                <a:cs typeface="Arial" panose="020B0604020202020204" pitchFamily="34" charset="0"/>
              </a:rPr>
              <a:t>Morrison-Smith, S. and Ruiz, J., 2020. Challenges and barriers in virtual teams: a literature review. SN Applied Sciences, 2(6), pp.1-33.</a:t>
            </a:r>
          </a:p>
          <a:p>
            <a:r>
              <a:rPr lang="en-US" sz="1200" dirty="0">
                <a:latin typeface="Arial" panose="020B0604020202020204" pitchFamily="34" charset="0"/>
                <a:cs typeface="Arial" panose="020B0604020202020204" pitchFamily="34" charset="0"/>
              </a:rPr>
              <a:t>Putri, R.A., 2018. Leadership style and interpersonal communication of employee satisfaction and it’s effect on the employee performance. JPBM (</a:t>
            </a:r>
            <a:r>
              <a:rPr lang="en-US" sz="1200" dirty="0" err="1">
                <a:latin typeface="Arial" panose="020B0604020202020204" pitchFamily="34" charset="0"/>
                <a:cs typeface="Arial" panose="020B0604020202020204" pitchFamily="34" charset="0"/>
              </a:rPr>
              <a:t>Jurnal</a:t>
            </a:r>
            <a:r>
              <a:rPr lang="en-US" sz="1200" dirty="0">
                <a:latin typeface="Arial" panose="020B0604020202020204" pitchFamily="34" charset="0"/>
                <a:cs typeface="Arial" panose="020B0604020202020204" pitchFamily="34" charset="0"/>
              </a:rPr>
              <a:t> Pendidikan </a:t>
            </a:r>
            <a:r>
              <a:rPr lang="en-US" sz="1200" dirty="0" err="1">
                <a:latin typeface="Arial" panose="020B0604020202020204" pitchFamily="34" charset="0"/>
                <a:cs typeface="Arial" panose="020B0604020202020204" pitchFamily="34" charset="0"/>
              </a:rPr>
              <a:t>Bisnis</a:t>
            </a:r>
            <a:r>
              <a:rPr lang="en-US" sz="1200" dirty="0">
                <a:latin typeface="Arial" panose="020B0604020202020204" pitchFamily="34" charset="0"/>
                <a:cs typeface="Arial" panose="020B0604020202020204" pitchFamily="34" charset="0"/>
              </a:rPr>
              <a:t> dan </a:t>
            </a:r>
            <a:r>
              <a:rPr lang="en-US" sz="1200" dirty="0" err="1">
                <a:latin typeface="Arial" panose="020B0604020202020204" pitchFamily="34" charset="0"/>
                <a:cs typeface="Arial" panose="020B0604020202020204" pitchFamily="34" charset="0"/>
              </a:rPr>
              <a:t>Manajemen</a:t>
            </a:r>
            <a:r>
              <a:rPr lang="en-US" sz="1200" dirty="0">
                <a:latin typeface="Arial" panose="020B0604020202020204" pitchFamily="34" charset="0"/>
                <a:cs typeface="Arial" panose="020B0604020202020204" pitchFamily="34" charset="0"/>
              </a:rPr>
              <a:t>), 4(3), pp.101-106.</a:t>
            </a:r>
          </a:p>
          <a:p>
            <a:r>
              <a:rPr lang="en-US" sz="1200" dirty="0">
                <a:latin typeface="Arial" panose="020B0604020202020204" pitchFamily="34" charset="0"/>
                <a:cs typeface="Arial" panose="020B0604020202020204" pitchFamily="34" charset="0"/>
              </a:rPr>
              <a:t>Reyes, D.L., Tannenbaum, S.I. and Salas, E., 2018. Team development: the power of debriefing. People &amp; Strategy, 41(2), pp.46-52.</a:t>
            </a:r>
          </a:p>
          <a:p>
            <a:r>
              <a:rPr lang="en-US" sz="1200" dirty="0">
                <a:latin typeface="Arial" panose="020B0604020202020204" pitchFamily="34" charset="0"/>
                <a:cs typeface="Arial" panose="020B0604020202020204" pitchFamily="34" charset="0"/>
              </a:rPr>
              <a:t>VAIDA, S. and ȘERBAN, D., 2021. GROUP DEVELOPMENT STAGES. A BRIEF COMPARATIVE ANALYSIS OF VARIOUS MODELS. </a:t>
            </a:r>
            <a:r>
              <a:rPr lang="en-US" sz="1200" dirty="0" err="1">
                <a:latin typeface="Arial" panose="020B0604020202020204" pitchFamily="34" charset="0"/>
                <a:cs typeface="Arial" panose="020B0604020202020204" pitchFamily="34" charset="0"/>
              </a:rPr>
              <a:t>Studia</a:t>
            </a:r>
            <a:r>
              <a:rPr lang="en-US" sz="1200" dirty="0">
                <a:latin typeface="Arial" panose="020B0604020202020204" pitchFamily="34" charset="0"/>
                <a:cs typeface="Arial" panose="020B0604020202020204" pitchFamily="34" charset="0"/>
              </a:rPr>
              <a:t> Universitatis Babes-</a:t>
            </a:r>
            <a:r>
              <a:rPr lang="en-US" sz="1200" dirty="0" err="1">
                <a:latin typeface="Arial" panose="020B0604020202020204" pitchFamily="34" charset="0"/>
                <a:cs typeface="Arial" panose="020B0604020202020204" pitchFamily="34" charset="0"/>
              </a:rPr>
              <a:t>Bolyai</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Psychologia-Paedagogia</a:t>
            </a:r>
            <a:r>
              <a:rPr lang="en-US" sz="1200" dirty="0">
                <a:latin typeface="Arial" panose="020B0604020202020204" pitchFamily="34" charset="0"/>
                <a:cs typeface="Arial" panose="020B0604020202020204" pitchFamily="34" charset="0"/>
              </a:rPr>
              <a:t>, 66(1).</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43477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2595</Words>
  <Application>Microsoft Macintosh PowerPoint</Application>
  <PresentationFormat>Widescreen</PresentationFormat>
  <Paragraphs>83</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Wingdings</vt:lpstr>
      <vt:lpstr>Wingdings 3</vt:lpstr>
      <vt:lpstr>Ion Boardroom</vt:lpstr>
      <vt:lpstr>Effective Team Working and Communication</vt:lpstr>
      <vt:lpstr>Table of content</vt:lpstr>
      <vt:lpstr>INTRODUCTION</vt:lpstr>
      <vt:lpstr>Develop an effective team and theoretical model </vt:lpstr>
      <vt:lpstr>TUCKMAN’s team-development model</vt:lpstr>
      <vt:lpstr>What are the types of roles that are needed to create an effective team.</vt:lpstr>
      <vt:lpstr>What are the types of roles that are needed to create an effective team.</vt:lpstr>
      <vt:lpstr>What type of impact can effective teamworking have on team success.</vt:lpstr>
      <vt:lpstr>What are the barriers to effective teamworking identified in this scenario</vt:lpstr>
      <vt:lpstr>What are the barriers to effective teamworking identified in this scenario</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admin</dc:creator>
  <cp:lastModifiedBy>Raluca Micula (2115102)</cp:lastModifiedBy>
  <cp:revision>1</cp:revision>
  <dcterms:created xsi:type="dcterms:W3CDTF">2022-03-02T08:31:02Z</dcterms:created>
  <dcterms:modified xsi:type="dcterms:W3CDTF">2022-03-02T13:30:16Z</dcterms:modified>
</cp:coreProperties>
</file>