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9" r:id="rId3"/>
    <p:sldId id="257" r:id="rId4"/>
    <p:sldId id="258" r:id="rId5"/>
    <p:sldId id="259" r:id="rId6"/>
    <p:sldId id="260" r:id="rId7"/>
    <p:sldId id="268" r:id="rId8"/>
    <p:sldId id="266" r:id="rId9"/>
    <p:sldId id="267" r:id="rId10"/>
    <p:sldId id="261" r:id="rId11"/>
    <p:sldId id="264" r:id="rId12"/>
    <p:sldId id="262" r:id="rId13"/>
    <p:sldId id="263" r:id="rId14"/>
    <p:sldId id="26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606" autoAdjust="0"/>
    <p:restoredTop sz="94660"/>
  </p:normalViewPr>
  <p:slideViewPr>
    <p:cSldViewPr snapToGrid="0">
      <p:cViewPr>
        <p:scale>
          <a:sx n="66" d="100"/>
          <a:sy n="66" d="100"/>
        </p:scale>
        <p:origin x="1531" y="3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12/16/2019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111.nhs.uk/" TargetMode="External"/><Relationship Id="rId2" Type="http://schemas.openxmlformats.org/officeDocument/2006/relationships/hyperlink" Target="https://www.nhs.uk/condition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hammersmithfulhamccg.nhs.uk/media/125456/PCCC-Item-8CGPAH-Contractual-and-Financial-Implications.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parliament.uk/business/committees/committees-a-z/commons-select/scienceand-technology-committee/news-parliament-2015/digital-skills-crisis-reportpublished-16-1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3399A-0506-4450-92A4-95C50224695E}"/>
              </a:ext>
            </a:extLst>
          </p:cNvPr>
          <p:cNvSpPr>
            <a:spLocks noGrp="1"/>
          </p:cNvSpPr>
          <p:nvPr>
            <p:ph type="ctrTitle"/>
          </p:nvPr>
        </p:nvSpPr>
        <p:spPr>
          <a:xfrm>
            <a:off x="1357565" y="509536"/>
            <a:ext cx="7766936" cy="2158040"/>
          </a:xfrm>
        </p:spPr>
        <p:txBody>
          <a:bodyPr/>
          <a:lstStyle/>
          <a:p>
            <a:pPr algn="ctr"/>
            <a:r>
              <a:rPr lang="en-GB" dirty="0"/>
              <a:t>WHAT WILL NEW TECHNOLOGY MEAN FOR NHS AND its PATIENTS</a:t>
            </a:r>
          </a:p>
        </p:txBody>
      </p:sp>
      <p:sp>
        <p:nvSpPr>
          <p:cNvPr id="3" name="Subtitle 2">
            <a:extLst>
              <a:ext uri="{FF2B5EF4-FFF2-40B4-BE49-F238E27FC236}">
                <a16:creationId xmlns:a16="http://schemas.microsoft.com/office/drawing/2014/main" id="{13BBC7E8-45A7-4706-B701-567AF1159085}"/>
              </a:ext>
            </a:extLst>
          </p:cNvPr>
          <p:cNvSpPr>
            <a:spLocks noGrp="1"/>
          </p:cNvSpPr>
          <p:nvPr>
            <p:ph type="subTitle" idx="1"/>
          </p:nvPr>
        </p:nvSpPr>
        <p:spPr>
          <a:xfrm>
            <a:off x="960313" y="4845377"/>
            <a:ext cx="8313690" cy="1260512"/>
          </a:xfrm>
        </p:spPr>
        <p:txBody>
          <a:bodyPr>
            <a:normAutofit/>
          </a:bodyPr>
          <a:lstStyle/>
          <a:p>
            <a:pPr algn="ctr"/>
            <a:r>
              <a:rPr lang="en-GB" dirty="0"/>
              <a:t>Name of Lecturer: ANUPAM MAZUMDA</a:t>
            </a:r>
          </a:p>
          <a:p>
            <a:pPr algn="ctr"/>
            <a:r>
              <a:rPr lang="en-GB" dirty="0"/>
              <a:t> University of Wales Trinity Saint David</a:t>
            </a:r>
          </a:p>
          <a:p>
            <a:pPr algn="ctr"/>
            <a:r>
              <a:rPr lang="en-GB" dirty="0"/>
              <a:t>November 25, 2019</a:t>
            </a:r>
          </a:p>
          <a:p>
            <a:pPr algn="ctr"/>
            <a:endParaRPr lang="en-GB" dirty="0"/>
          </a:p>
        </p:txBody>
      </p:sp>
      <p:sp>
        <p:nvSpPr>
          <p:cNvPr id="4" name="TextBox 3">
            <a:extLst>
              <a:ext uri="{FF2B5EF4-FFF2-40B4-BE49-F238E27FC236}">
                <a16:creationId xmlns:a16="http://schemas.microsoft.com/office/drawing/2014/main" id="{0CEF17E4-B307-4EE8-A137-643C5F4B8B72}"/>
              </a:ext>
            </a:extLst>
          </p:cNvPr>
          <p:cNvSpPr txBox="1"/>
          <p:nvPr/>
        </p:nvSpPr>
        <p:spPr>
          <a:xfrm>
            <a:off x="1225485" y="3279934"/>
            <a:ext cx="9299030" cy="1477328"/>
          </a:xfrm>
          <a:prstGeom prst="rect">
            <a:avLst/>
          </a:prstGeom>
          <a:noFill/>
        </p:spPr>
        <p:txBody>
          <a:bodyPr wrap="square" rtlCol="0">
            <a:spAutoFit/>
          </a:bodyPr>
          <a:lstStyle/>
          <a:p>
            <a:r>
              <a:rPr lang="en-GB" dirty="0"/>
              <a:t>Student Name                                      Student ID     			Topic</a:t>
            </a:r>
          </a:p>
          <a:p>
            <a:pPr marL="342900" indent="-342900">
              <a:buAutoNum type="arabicPeriod"/>
            </a:pPr>
            <a:r>
              <a:rPr lang="en-GB" dirty="0"/>
              <a:t>George-Lucian  Sibov-medinschi </a:t>
            </a:r>
          </a:p>
          <a:p>
            <a:pPr marL="342900" lvl="0" indent="-342900">
              <a:buFont typeface="+mj-lt"/>
              <a:buAutoNum type="arabicPeriod"/>
            </a:pPr>
            <a:r>
              <a:rPr lang="en-GB" dirty="0"/>
              <a:t>Vlad-</a:t>
            </a:r>
            <a:r>
              <a:rPr lang="en-GB" dirty="0" err="1"/>
              <a:t>Vasile</a:t>
            </a:r>
            <a:r>
              <a:rPr lang="en-GB" dirty="0"/>
              <a:t> Sibov-Medinschi</a:t>
            </a:r>
          </a:p>
          <a:p>
            <a:pPr marL="342900" lvl="0" indent="-342900">
              <a:buFont typeface="+mj-lt"/>
              <a:buAutoNum type="arabicPeriod"/>
            </a:pPr>
            <a:r>
              <a:rPr lang="en-GB" dirty="0"/>
              <a:t> Mihai Sibov-Medinschi</a:t>
            </a:r>
          </a:p>
          <a:p>
            <a:endParaRPr lang="en-GB" dirty="0"/>
          </a:p>
        </p:txBody>
      </p:sp>
    </p:spTree>
    <p:extLst>
      <p:ext uri="{BB962C8B-B14F-4D97-AF65-F5344CB8AC3E}">
        <p14:creationId xmlns:p14="http://schemas.microsoft.com/office/powerpoint/2010/main" val="2518394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DAC96-7517-4B85-AD08-AF62730AA264}"/>
              </a:ext>
            </a:extLst>
          </p:cNvPr>
          <p:cNvSpPr>
            <a:spLocks noGrp="1"/>
          </p:cNvSpPr>
          <p:nvPr>
            <p:ph type="title"/>
          </p:nvPr>
        </p:nvSpPr>
        <p:spPr/>
        <p:txBody>
          <a:bodyPr/>
          <a:lstStyle/>
          <a:p>
            <a:r>
              <a:rPr lang="en-GB" dirty="0"/>
              <a:t>WHAT WILL NEW TECHNOLOGY MEAN FOR NHS AND its PATIENTS</a:t>
            </a:r>
          </a:p>
        </p:txBody>
      </p:sp>
      <p:sp>
        <p:nvSpPr>
          <p:cNvPr id="3" name="Content Placeholder 2">
            <a:extLst>
              <a:ext uri="{FF2B5EF4-FFF2-40B4-BE49-F238E27FC236}">
                <a16:creationId xmlns:a16="http://schemas.microsoft.com/office/drawing/2014/main" id="{6058E051-BDB9-4277-B206-C58EF10E25FA}"/>
              </a:ext>
            </a:extLst>
          </p:cNvPr>
          <p:cNvSpPr>
            <a:spLocks noGrp="1"/>
          </p:cNvSpPr>
          <p:nvPr>
            <p:ph idx="1"/>
          </p:nvPr>
        </p:nvSpPr>
        <p:spPr>
          <a:xfrm>
            <a:off x="677334" y="1930401"/>
            <a:ext cx="8596668" cy="4110962"/>
          </a:xfrm>
        </p:spPr>
        <p:txBody>
          <a:bodyPr>
            <a:normAutofit fontScale="92500" lnSpcReduction="10000"/>
          </a:bodyPr>
          <a:lstStyle/>
          <a:p>
            <a:pPr marL="0" indent="0" algn="ctr">
              <a:buNone/>
            </a:pPr>
            <a:r>
              <a:rPr lang="en-GB" sz="4000" b="1" dirty="0">
                <a:latin typeface="Times New Roman" panose="02020603050405020304" pitchFamily="18" charset="0"/>
                <a:cs typeface="Times New Roman" panose="02020603050405020304" pitchFamily="18" charset="0"/>
              </a:rPr>
              <a:t>Table of contents</a:t>
            </a:r>
          </a:p>
          <a:p>
            <a:pPr marL="0" indent="0">
              <a:buNone/>
            </a:pPr>
            <a:r>
              <a:rPr lang="en-GB" sz="2800" b="1" dirty="0">
                <a:latin typeface="Times New Roman" panose="02020603050405020304" pitchFamily="18" charset="0"/>
                <a:cs typeface="Times New Roman" panose="02020603050405020304" pitchFamily="18" charset="0"/>
              </a:rPr>
              <a:t>Introduction</a:t>
            </a:r>
          </a:p>
          <a:p>
            <a:pPr marL="0" indent="0">
              <a:buNone/>
            </a:pPr>
            <a:r>
              <a:rPr lang="en-GB" sz="2800" b="1" cap="all" dirty="0">
                <a:latin typeface="Times New Roman" panose="02020603050405020304" pitchFamily="18" charset="0"/>
                <a:cs typeface="Times New Roman" panose="02020603050405020304" pitchFamily="18" charset="0"/>
              </a:rPr>
              <a:t>Background of </a:t>
            </a:r>
            <a:r>
              <a:rPr lang="en-GB" sz="2800" b="1" cap="all" dirty="0" err="1">
                <a:latin typeface="Times New Roman" panose="02020603050405020304" pitchFamily="18" charset="0"/>
                <a:cs typeface="Times New Roman" panose="02020603050405020304" pitchFamily="18" charset="0"/>
              </a:rPr>
              <a:t>nHS</a:t>
            </a:r>
            <a:endParaRPr lang="en-GB" sz="2800" b="1" cap="all" dirty="0">
              <a:latin typeface="Times New Roman" panose="02020603050405020304" pitchFamily="18" charset="0"/>
              <a:cs typeface="Times New Roman" panose="02020603050405020304" pitchFamily="18" charset="0"/>
            </a:endParaRPr>
          </a:p>
          <a:p>
            <a:pPr marL="0" indent="0">
              <a:buNone/>
            </a:pPr>
            <a:r>
              <a:rPr lang="en-GB" sz="2800" b="1" dirty="0">
                <a:latin typeface="Times New Roman" panose="02020603050405020304" pitchFamily="18" charset="0"/>
                <a:cs typeface="Times New Roman" panose="02020603050405020304" pitchFamily="18" charset="0"/>
              </a:rPr>
              <a:t>Challenges of NHS before introducing modern technology</a:t>
            </a:r>
          </a:p>
          <a:p>
            <a:pPr marL="0" indent="0">
              <a:buNone/>
            </a:pPr>
            <a:r>
              <a:rPr lang="en-GB" sz="2800" b="1" dirty="0">
                <a:latin typeface="Times New Roman" panose="02020603050405020304" pitchFamily="18" charset="0"/>
                <a:cs typeface="Times New Roman" panose="02020603050405020304" pitchFamily="18" charset="0"/>
              </a:rPr>
              <a:t>Insights on Modern technology</a:t>
            </a:r>
          </a:p>
          <a:p>
            <a:pPr marL="0" indent="0">
              <a:buNone/>
            </a:pPr>
            <a:r>
              <a:rPr lang="en-GB" sz="2800" b="1" dirty="0">
                <a:latin typeface="Times New Roman" panose="02020603050405020304" pitchFamily="18" charset="0"/>
                <a:cs typeface="Times New Roman" panose="02020603050405020304" pitchFamily="18" charset="0"/>
              </a:rPr>
              <a:t>Impacts of Modern Technology</a:t>
            </a:r>
          </a:p>
          <a:p>
            <a:pPr marL="0" indent="0">
              <a:buNone/>
            </a:pPr>
            <a:r>
              <a:rPr lang="en-GB" sz="2800" b="1" dirty="0">
                <a:latin typeface="Times New Roman" panose="02020603050405020304" pitchFamily="18" charset="0"/>
                <a:cs typeface="Times New Roman" panose="02020603050405020304" pitchFamily="18" charset="0"/>
              </a:rPr>
              <a:t>Lessons drown form the case study</a:t>
            </a:r>
          </a:p>
          <a:p>
            <a:pPr marL="0" indent="0">
              <a:buNone/>
            </a:pPr>
            <a:r>
              <a:rPr lang="en-GB" sz="2800" b="1" dirty="0">
                <a:latin typeface="Times New Roman" panose="02020603050405020304" pitchFamily="18" charset="0"/>
                <a:cs typeface="Times New Roman" panose="02020603050405020304" pitchFamily="18" charset="0"/>
              </a:rPr>
              <a:t>Conclusion and Referencing</a:t>
            </a:r>
          </a:p>
          <a:p>
            <a:pPr marL="0" indent="0">
              <a:buNone/>
            </a:pPr>
            <a:endParaRPr lang="en-GB" sz="2400" b="1" dirty="0">
              <a:latin typeface="Times New Roman" panose="02020603050405020304" pitchFamily="18" charset="0"/>
              <a:cs typeface="Times New Roman" panose="02020603050405020304" pitchFamily="18" charset="0"/>
            </a:endParaRPr>
          </a:p>
          <a:p>
            <a:pPr marL="0" indent="0">
              <a:buNone/>
            </a:pPr>
            <a:endParaRPr lang="en-GB" sz="2400" b="1" dirty="0">
              <a:latin typeface="Times New Roman" panose="02020603050405020304" pitchFamily="18" charset="0"/>
              <a:cs typeface="Times New Roman" panose="02020603050405020304" pitchFamily="18" charset="0"/>
            </a:endParaRPr>
          </a:p>
          <a:p>
            <a:pPr marL="0" indent="0">
              <a:buNone/>
            </a:pPr>
            <a:endParaRPr lang="en-GB" sz="2400" b="1" dirty="0">
              <a:latin typeface="Times New Roman" panose="02020603050405020304" pitchFamily="18" charset="0"/>
              <a:cs typeface="Times New Roman" panose="02020603050405020304" pitchFamily="18" charset="0"/>
            </a:endParaRPr>
          </a:p>
          <a:p>
            <a:pPr marL="0" indent="0">
              <a:buNone/>
            </a:pPr>
            <a:endParaRPr lang="en-GB" sz="2400" b="1" dirty="0">
              <a:latin typeface="Times New Roman" panose="02020603050405020304" pitchFamily="18" charset="0"/>
              <a:cs typeface="Times New Roman" panose="02020603050405020304" pitchFamily="18" charset="0"/>
            </a:endParaRPr>
          </a:p>
          <a:p>
            <a:pPr marL="0" indent="0">
              <a:buNone/>
            </a:pPr>
            <a:endParaRPr lang="en-GB" sz="2400" b="1" cap="all" dirty="0"/>
          </a:p>
          <a:p>
            <a:pPr marL="0" indent="0">
              <a:buNone/>
            </a:pPr>
            <a:endParaRPr lang="en-GB" sz="2400" b="1" dirty="0"/>
          </a:p>
          <a:p>
            <a:pPr marL="0" indent="0">
              <a:buNone/>
            </a:pPr>
            <a:endParaRPr lang="en-GB" sz="2400" b="1" dirty="0"/>
          </a:p>
          <a:p>
            <a:pPr marL="0" indent="0">
              <a:buNone/>
            </a:pPr>
            <a:endParaRPr lang="en-GB" sz="2400" b="1" dirty="0"/>
          </a:p>
        </p:txBody>
      </p:sp>
    </p:spTree>
    <p:extLst>
      <p:ext uri="{BB962C8B-B14F-4D97-AF65-F5344CB8AC3E}">
        <p14:creationId xmlns:p14="http://schemas.microsoft.com/office/powerpoint/2010/main" val="11602230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72CF8-EF29-4EF8-B078-C510A662748C}"/>
              </a:ext>
            </a:extLst>
          </p:cNvPr>
          <p:cNvSpPr>
            <a:spLocks noGrp="1"/>
          </p:cNvSpPr>
          <p:nvPr>
            <p:ph type="title"/>
          </p:nvPr>
        </p:nvSpPr>
        <p:spPr/>
        <p:txBody>
          <a:bodyPr/>
          <a:lstStyle/>
          <a:p>
            <a:r>
              <a:rPr lang="en-GB" dirty="0"/>
              <a:t>WHAT WILL NEW TECHNOLOGY MEAN FOR NHS AND its PATIENTS</a:t>
            </a:r>
          </a:p>
        </p:txBody>
      </p:sp>
      <p:sp>
        <p:nvSpPr>
          <p:cNvPr id="3" name="Content Placeholder 2">
            <a:extLst>
              <a:ext uri="{FF2B5EF4-FFF2-40B4-BE49-F238E27FC236}">
                <a16:creationId xmlns:a16="http://schemas.microsoft.com/office/drawing/2014/main" id="{94B721EE-45B5-4390-B9CE-D8452EC05F90}"/>
              </a:ext>
            </a:extLst>
          </p:cNvPr>
          <p:cNvSpPr>
            <a:spLocks noGrp="1"/>
          </p:cNvSpPr>
          <p:nvPr>
            <p:ph idx="1"/>
          </p:nvPr>
        </p:nvSpPr>
        <p:spPr/>
        <p:txBody>
          <a:bodyPr/>
          <a:lstStyle/>
          <a:p>
            <a:pPr algn="just"/>
            <a:r>
              <a:rPr lang="en-GB" sz="2800" b="1" cap="all" dirty="0">
                <a:latin typeface="Times New Roman" panose="02020603050405020304" pitchFamily="18" charset="0"/>
                <a:cs typeface="Times New Roman" panose="02020603050405020304" pitchFamily="18" charset="0"/>
              </a:rPr>
              <a:t>Introduction</a:t>
            </a:r>
          </a:p>
          <a:p>
            <a:pPr marL="0" indent="0" algn="just">
              <a:buNone/>
            </a:pPr>
            <a:endParaRPr lang="en-GB" sz="2400" b="1" cap="all" dirty="0">
              <a:latin typeface="Times New Roman" panose="02020603050405020304" pitchFamily="18" charset="0"/>
              <a:cs typeface="Times New Roman" panose="02020603050405020304" pitchFamily="18" charset="0"/>
            </a:endParaRPr>
          </a:p>
          <a:p>
            <a:pPr marL="0" indent="0" algn="just">
              <a:buNone/>
            </a:pPr>
            <a:r>
              <a:rPr lang="en-GB" sz="2000" dirty="0">
                <a:latin typeface="Times New Roman" panose="02020603050405020304" pitchFamily="18" charset="0"/>
                <a:cs typeface="Times New Roman" panose="02020603050405020304" pitchFamily="18" charset="0"/>
              </a:rPr>
              <a:t>The National Health Service, abbreviated as NHS, was launched by the former Minister of Health in Attlee’s post-war government, Aneurin Bevan, at the Park Hospital in Manchester on the 5th July 1948, a historic moment occurred in British history, a culmination of a bold and pioneering plan to make healthcare no longer exclusive to those who could afford it but to make it accessible to everyone. The NHS was born.</a:t>
            </a:r>
          </a:p>
          <a:p>
            <a:pPr marL="0" indent="0" algn="just">
              <a:buNone/>
            </a:pPr>
            <a:endParaRPr lang="en-GB" b="1" cap="all" dirty="0">
              <a:latin typeface="Times New Roman" panose="02020603050405020304" pitchFamily="18" charset="0"/>
              <a:cs typeface="Times New Roman" panose="02020603050405020304" pitchFamily="18" charset="0"/>
            </a:endParaRPr>
          </a:p>
          <a:p>
            <a:pPr algn="just"/>
            <a:endParaRPr lang="en-GB" dirty="0"/>
          </a:p>
        </p:txBody>
      </p:sp>
    </p:spTree>
    <p:extLst>
      <p:ext uri="{BB962C8B-B14F-4D97-AF65-F5344CB8AC3E}">
        <p14:creationId xmlns:p14="http://schemas.microsoft.com/office/powerpoint/2010/main" val="1199444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91FB5-15E8-468D-8F3D-5A8EC3232B7B}"/>
              </a:ext>
            </a:extLst>
          </p:cNvPr>
          <p:cNvSpPr>
            <a:spLocks noGrp="1"/>
          </p:cNvSpPr>
          <p:nvPr>
            <p:ph type="title"/>
          </p:nvPr>
        </p:nvSpPr>
        <p:spPr/>
        <p:txBody>
          <a:bodyPr/>
          <a:lstStyle/>
          <a:p>
            <a:r>
              <a:rPr lang="en-GB" dirty="0"/>
              <a:t>WHAT WILL NEW TECHNOLOGY MEAN FOR NHS AND its PATIENTS</a:t>
            </a:r>
          </a:p>
        </p:txBody>
      </p:sp>
      <p:sp>
        <p:nvSpPr>
          <p:cNvPr id="3" name="Content Placeholder 2">
            <a:extLst>
              <a:ext uri="{FF2B5EF4-FFF2-40B4-BE49-F238E27FC236}">
                <a16:creationId xmlns:a16="http://schemas.microsoft.com/office/drawing/2014/main" id="{89FAAF93-2E62-4AD5-B641-DDEB1DEDADC3}"/>
              </a:ext>
            </a:extLst>
          </p:cNvPr>
          <p:cNvSpPr>
            <a:spLocks noGrp="1"/>
          </p:cNvSpPr>
          <p:nvPr>
            <p:ph idx="1"/>
          </p:nvPr>
        </p:nvSpPr>
        <p:spPr>
          <a:xfrm>
            <a:off x="677334" y="1930400"/>
            <a:ext cx="9594426" cy="3880773"/>
          </a:xfrm>
        </p:spPr>
        <p:txBody>
          <a:bodyPr>
            <a:normAutofit/>
          </a:bodyPr>
          <a:lstStyle/>
          <a:p>
            <a:pPr algn="just"/>
            <a:r>
              <a:rPr lang="en-GB" sz="2800" b="1" cap="all" dirty="0">
                <a:latin typeface="Times New Roman" panose="02020603050405020304" pitchFamily="18" charset="0"/>
                <a:cs typeface="Times New Roman" panose="02020603050405020304" pitchFamily="18" charset="0"/>
              </a:rPr>
              <a:t>Background of </a:t>
            </a:r>
            <a:r>
              <a:rPr lang="en-GB" sz="2800" b="1" cap="all" dirty="0" err="1">
                <a:latin typeface="Times New Roman" panose="02020603050405020304" pitchFamily="18" charset="0"/>
                <a:cs typeface="Times New Roman" panose="02020603050405020304" pitchFamily="18" charset="0"/>
              </a:rPr>
              <a:t>nHS</a:t>
            </a:r>
            <a:endParaRPr lang="en-GB" sz="2800" b="1" cap="all" dirty="0">
              <a:latin typeface="Times New Roman" panose="02020603050405020304" pitchFamily="18" charset="0"/>
              <a:cs typeface="Times New Roman" panose="02020603050405020304" pitchFamily="18" charset="0"/>
            </a:endParaRPr>
          </a:p>
          <a:p>
            <a:pPr marL="0" indent="0" algn="just">
              <a:buNone/>
            </a:pPr>
            <a:r>
              <a:rPr lang="en-GB" sz="2000" b="1" cap="all" dirty="0">
                <a:latin typeface="Times New Roman" panose="02020603050405020304" pitchFamily="18" charset="0"/>
                <a:cs typeface="Times New Roman" panose="02020603050405020304" pitchFamily="18" charset="0"/>
              </a:rPr>
              <a:t>   History of the </a:t>
            </a:r>
            <a:r>
              <a:rPr lang="en-GB" sz="2000" b="1" cap="all" dirty="0" err="1">
                <a:latin typeface="Times New Roman" panose="02020603050405020304" pitchFamily="18" charset="0"/>
                <a:cs typeface="Times New Roman" panose="02020603050405020304" pitchFamily="18" charset="0"/>
              </a:rPr>
              <a:t>nhs</a:t>
            </a:r>
            <a:endParaRPr lang="en-GB" sz="2000" b="1" cap="all" dirty="0">
              <a:latin typeface="Times New Roman" panose="02020603050405020304" pitchFamily="18" charset="0"/>
              <a:cs typeface="Times New Roman" panose="02020603050405020304" pitchFamily="18" charset="0"/>
            </a:endParaRPr>
          </a:p>
          <a:p>
            <a:pPr marL="0" indent="0" algn="just">
              <a:buNone/>
            </a:pPr>
            <a:r>
              <a:rPr lang="en-GB" sz="2000" b="1" cap="all"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In the 1940s, the way that people in the UK could access healthcare was completely changed, when the National Health Service (NHS) was created.</a:t>
            </a:r>
          </a:p>
          <a:p>
            <a:pPr marL="0" indent="0" algn="just">
              <a:buNone/>
            </a:pPr>
            <a:r>
              <a:rPr lang="en-GB" sz="2000" dirty="0">
                <a:latin typeface="Times New Roman" panose="02020603050405020304" pitchFamily="18" charset="0"/>
                <a:cs typeface="Times New Roman" panose="02020603050405020304" pitchFamily="18" charset="0"/>
              </a:rPr>
              <a:t>It came after the National Health Service Act in July 1946, which was a plan for health services paid for by taxes, but ‘free’ at the moment people needed to use them. This  law covered England and Wales, but Scotland and Northern Ireland made their own separate laws. On 5 July 1948, the NHS was born. After 97% of the public registered with their local doctor, it was hailed as one of the great successes of the Labour government that was in power from 1945 to 1951</a:t>
            </a:r>
          </a:p>
          <a:p>
            <a:pPr marL="0" indent="0" algn="just">
              <a:buNone/>
            </a:pPr>
            <a:endParaRPr lang="en-GB" sz="2000" b="1" cap="all" dirty="0">
              <a:latin typeface="Times New Roman" panose="02020603050405020304" pitchFamily="18" charset="0"/>
              <a:cs typeface="Times New Roman" panose="02020603050405020304" pitchFamily="18" charset="0"/>
            </a:endParaRPr>
          </a:p>
          <a:p>
            <a:pPr marL="0" indent="0" algn="just">
              <a:buNone/>
            </a:pPr>
            <a:endParaRPr lang="en-GB" sz="2000" dirty="0"/>
          </a:p>
        </p:txBody>
      </p:sp>
    </p:spTree>
    <p:extLst>
      <p:ext uri="{BB962C8B-B14F-4D97-AF65-F5344CB8AC3E}">
        <p14:creationId xmlns:p14="http://schemas.microsoft.com/office/powerpoint/2010/main" val="1608509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DC824-FC23-4373-B9FB-66D7185B0C74}"/>
              </a:ext>
            </a:extLst>
          </p:cNvPr>
          <p:cNvSpPr>
            <a:spLocks noGrp="1"/>
          </p:cNvSpPr>
          <p:nvPr>
            <p:ph type="title"/>
          </p:nvPr>
        </p:nvSpPr>
        <p:spPr>
          <a:xfrm>
            <a:off x="474562" y="216061"/>
            <a:ext cx="8596668" cy="1320800"/>
          </a:xfrm>
        </p:spPr>
        <p:txBody>
          <a:bodyPr/>
          <a:lstStyle/>
          <a:p>
            <a:r>
              <a:rPr lang="en-GB" dirty="0"/>
              <a:t>WHAT WILL NEW TECHNOLOGY MEAN FOR NHS AND its PATIENTS</a:t>
            </a:r>
          </a:p>
        </p:txBody>
      </p:sp>
      <p:sp>
        <p:nvSpPr>
          <p:cNvPr id="8" name="TextBox 7">
            <a:extLst>
              <a:ext uri="{FF2B5EF4-FFF2-40B4-BE49-F238E27FC236}">
                <a16:creationId xmlns:a16="http://schemas.microsoft.com/office/drawing/2014/main" id="{4D2E5BC3-0E05-405D-88AE-20E0A79EACD0}"/>
              </a:ext>
            </a:extLst>
          </p:cNvPr>
          <p:cNvSpPr txBox="1"/>
          <p:nvPr/>
        </p:nvSpPr>
        <p:spPr>
          <a:xfrm>
            <a:off x="474562" y="1536861"/>
            <a:ext cx="9606988" cy="6832640"/>
          </a:xfrm>
          <a:prstGeom prst="rect">
            <a:avLst/>
          </a:prstGeom>
          <a:noFill/>
        </p:spPr>
        <p:txBody>
          <a:bodyPr wrap="square" rtlCol="0">
            <a:spAutoFit/>
          </a:bodyPr>
          <a:lstStyle/>
          <a:p>
            <a:r>
              <a:rPr lang="en-GB" sz="2400" b="1" dirty="0"/>
              <a:t>Objectives of NHS:</a:t>
            </a:r>
          </a:p>
          <a:p>
            <a:pPr marL="342900" indent="-342900">
              <a:buFont typeface="+mj-lt"/>
              <a:buAutoNum type="arabicPeriod"/>
            </a:pPr>
            <a:r>
              <a:rPr lang="en-GB" b="1" dirty="0"/>
              <a:t>Patient Care – and the following aims</a:t>
            </a:r>
          </a:p>
          <a:p>
            <a:r>
              <a:rPr lang="en-GB" b="1" dirty="0"/>
              <a:t>	1.1: </a:t>
            </a:r>
            <a:r>
              <a:rPr lang="en-GB" dirty="0"/>
              <a:t>Maintain clinical excellence and high-quality care for patients</a:t>
            </a:r>
          </a:p>
          <a:p>
            <a:r>
              <a:rPr lang="en-GB" b="1" dirty="0"/>
              <a:t>       1.2  </a:t>
            </a:r>
            <a:r>
              <a:rPr lang="en-GB" dirty="0"/>
              <a:t>Increasing capacity and productivity will enhance patient care, access to NHS                                                                                                                                                         </a:t>
            </a:r>
          </a:p>
          <a:p>
            <a:r>
              <a:rPr lang="en-GB" dirty="0"/>
              <a:t>               services and support financial stability.</a:t>
            </a:r>
          </a:p>
          <a:p>
            <a:r>
              <a:rPr lang="en-GB" b="1" cap="all" dirty="0"/>
              <a:t>2. Staff experience - </a:t>
            </a:r>
            <a:r>
              <a:rPr lang="en-GB" b="1" dirty="0"/>
              <a:t>and the following aims :</a:t>
            </a:r>
          </a:p>
          <a:p>
            <a:r>
              <a:rPr lang="en-GB" b="1" cap="all" dirty="0"/>
              <a:t>       2.1 </a:t>
            </a:r>
            <a:r>
              <a:rPr lang="en-GB" dirty="0"/>
              <a:t>To recruit, develop and retain highly skilled and engaged staff who embrace and           </a:t>
            </a:r>
          </a:p>
          <a:p>
            <a:r>
              <a:rPr lang="en-GB" dirty="0"/>
              <a:t>              deliver the Trust’s aims and values.</a:t>
            </a:r>
          </a:p>
          <a:p>
            <a:r>
              <a:rPr lang="en-GB" b="1" cap="all" dirty="0"/>
              <a:t>       2.2 </a:t>
            </a:r>
            <a:r>
              <a:rPr lang="en-GB" dirty="0"/>
              <a:t>Developing strong, values-led leaders (Creating the Necessary Capability) –    </a:t>
            </a:r>
          </a:p>
          <a:p>
            <a:r>
              <a:rPr lang="en-GB" dirty="0"/>
              <a:t>              setting  clear and high expectations and supporting  them to deliver these</a:t>
            </a:r>
          </a:p>
          <a:p>
            <a:r>
              <a:rPr lang="en-GB" b="1" dirty="0"/>
              <a:t>3. INFRASTRUCTURE – and the following aims</a:t>
            </a:r>
          </a:p>
          <a:p>
            <a:r>
              <a:rPr lang="en-GB" dirty="0"/>
              <a:t>        </a:t>
            </a:r>
            <a:r>
              <a:rPr lang="en-GB" b="1" dirty="0"/>
              <a:t>3.1 </a:t>
            </a:r>
            <a:r>
              <a:rPr lang="en-GB" dirty="0"/>
              <a:t>Buildings, equipment and digital systems</a:t>
            </a:r>
          </a:p>
          <a:p>
            <a:r>
              <a:rPr lang="en-GB" dirty="0"/>
              <a:t>        </a:t>
            </a:r>
            <a:r>
              <a:rPr lang="en-GB" b="1" dirty="0"/>
              <a:t>3.2</a:t>
            </a:r>
            <a:r>
              <a:rPr lang="en-GB" dirty="0"/>
              <a:t> Develop Digital Strategy in support of the Trust’s aims and objectives</a:t>
            </a:r>
          </a:p>
          <a:p>
            <a:r>
              <a:rPr lang="en-GB" b="1" dirty="0"/>
              <a:t>4.Research, Innovation and Education – and following aims</a:t>
            </a:r>
          </a:p>
          <a:p>
            <a:r>
              <a:rPr lang="en-GB" dirty="0"/>
              <a:t>        </a:t>
            </a:r>
            <a:r>
              <a:rPr lang="en-GB" b="1" dirty="0"/>
              <a:t>4.1</a:t>
            </a:r>
            <a:r>
              <a:rPr lang="en-GB" dirty="0"/>
              <a:t> Further develop financially viable integrated clinical research activities and  </a:t>
            </a:r>
          </a:p>
          <a:p>
            <a:r>
              <a:rPr lang="en-GB" dirty="0"/>
              <a:t>              academic track record</a:t>
            </a:r>
          </a:p>
          <a:p>
            <a:endParaRPr lang="en-GB" dirty="0"/>
          </a:p>
          <a:p>
            <a:endParaRPr lang="en-GB" dirty="0"/>
          </a:p>
          <a:p>
            <a:endParaRPr lang="en-GB" b="1" cap="all" dirty="0"/>
          </a:p>
          <a:p>
            <a:endParaRPr lang="en-GB" b="1" dirty="0"/>
          </a:p>
          <a:p>
            <a:endParaRPr lang="en-GB" b="1" dirty="0"/>
          </a:p>
          <a:p>
            <a:endParaRPr lang="en-GB" dirty="0"/>
          </a:p>
          <a:p>
            <a:pPr marL="342900" indent="-342900">
              <a:buFont typeface="+mj-lt"/>
              <a:buAutoNum type="arabicPeriod"/>
            </a:pPr>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3482478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10F96-9816-48DD-8F24-238652516966}"/>
              </a:ext>
            </a:extLst>
          </p:cNvPr>
          <p:cNvSpPr>
            <a:spLocks noGrp="1"/>
          </p:cNvSpPr>
          <p:nvPr>
            <p:ph type="title"/>
          </p:nvPr>
        </p:nvSpPr>
        <p:spPr>
          <a:xfrm>
            <a:off x="312516" y="104172"/>
            <a:ext cx="8961486" cy="1736203"/>
          </a:xfrm>
        </p:spPr>
        <p:txBody>
          <a:bodyPr/>
          <a:lstStyle/>
          <a:p>
            <a:r>
              <a:rPr lang="en-GB" dirty="0"/>
              <a:t>WHAT WILL NEW TECHNOLOGY MEAN FOR NHS AND its PATIENTS</a:t>
            </a:r>
          </a:p>
        </p:txBody>
      </p:sp>
      <p:sp>
        <p:nvSpPr>
          <p:cNvPr id="4" name="TextBox 3">
            <a:extLst>
              <a:ext uri="{FF2B5EF4-FFF2-40B4-BE49-F238E27FC236}">
                <a16:creationId xmlns:a16="http://schemas.microsoft.com/office/drawing/2014/main" id="{C125C3CE-4EFD-4800-8E66-DDBAB9806502}"/>
              </a:ext>
            </a:extLst>
          </p:cNvPr>
          <p:cNvSpPr txBox="1"/>
          <p:nvPr/>
        </p:nvSpPr>
        <p:spPr>
          <a:xfrm>
            <a:off x="162047" y="1273216"/>
            <a:ext cx="9606988" cy="5016758"/>
          </a:xfrm>
          <a:prstGeom prst="rect">
            <a:avLst/>
          </a:prstGeom>
          <a:noFill/>
        </p:spPr>
        <p:txBody>
          <a:bodyPr wrap="square" rtlCol="0">
            <a:spAutoFit/>
          </a:bodyPr>
          <a:lstStyle/>
          <a:p>
            <a:r>
              <a:rPr lang="en-GB" sz="2400" b="1" dirty="0"/>
              <a:t>Purpose of the NHS</a:t>
            </a:r>
          </a:p>
          <a:p>
            <a:endParaRPr lang="en-GB" dirty="0"/>
          </a:p>
          <a:p>
            <a:r>
              <a:rPr lang="en-GB" sz="2000" dirty="0"/>
              <a:t>The NHS provide service  available to all irrespective of :</a:t>
            </a:r>
          </a:p>
          <a:p>
            <a:pPr marL="342900" indent="-342900">
              <a:buFont typeface="Arial" panose="020B0604020202020204" pitchFamily="34" charset="0"/>
              <a:buChar char="•"/>
            </a:pPr>
            <a:r>
              <a:rPr lang="en-GB" sz="2000" dirty="0"/>
              <a:t> gender</a:t>
            </a:r>
          </a:p>
          <a:p>
            <a:pPr marL="342900" indent="-342900">
              <a:buFont typeface="Arial" panose="020B0604020202020204" pitchFamily="34" charset="0"/>
              <a:buChar char="•"/>
            </a:pPr>
            <a:r>
              <a:rPr lang="en-GB" sz="2000" dirty="0"/>
              <a:t> race</a:t>
            </a:r>
          </a:p>
          <a:p>
            <a:pPr marL="342900" indent="-342900">
              <a:buFont typeface="Arial" panose="020B0604020202020204" pitchFamily="34" charset="0"/>
              <a:buChar char="•"/>
            </a:pPr>
            <a:r>
              <a:rPr lang="en-GB" sz="2000" dirty="0"/>
              <a:t> disability</a:t>
            </a:r>
          </a:p>
          <a:p>
            <a:pPr marL="342900" indent="-342900">
              <a:buFont typeface="Arial" panose="020B0604020202020204" pitchFamily="34" charset="0"/>
              <a:buChar char="•"/>
            </a:pPr>
            <a:r>
              <a:rPr lang="en-GB" sz="2000" dirty="0"/>
              <a:t> age</a:t>
            </a:r>
          </a:p>
          <a:p>
            <a:pPr marL="342900" indent="-342900">
              <a:buFont typeface="Arial" panose="020B0604020202020204" pitchFamily="34" charset="0"/>
              <a:buChar char="•"/>
            </a:pPr>
            <a:r>
              <a:rPr lang="en-GB" sz="2000" dirty="0"/>
              <a:t> sexual orientation</a:t>
            </a:r>
          </a:p>
          <a:p>
            <a:pPr marL="342900" indent="-342900">
              <a:buFont typeface="Arial" panose="020B0604020202020204" pitchFamily="34" charset="0"/>
              <a:buChar char="•"/>
            </a:pPr>
            <a:r>
              <a:rPr lang="en-GB" sz="2000" dirty="0"/>
              <a:t> religion</a:t>
            </a:r>
          </a:p>
          <a:p>
            <a:pPr marL="342900" indent="-342900">
              <a:buFont typeface="Arial" panose="020B0604020202020204" pitchFamily="34" charset="0"/>
              <a:buChar char="•"/>
            </a:pPr>
            <a:r>
              <a:rPr lang="en-GB" sz="2000" dirty="0"/>
              <a:t> belief</a:t>
            </a:r>
          </a:p>
          <a:p>
            <a:endParaRPr lang="en-GB" sz="2000" dirty="0"/>
          </a:p>
          <a:p>
            <a:r>
              <a:rPr lang="en-GB" sz="2000" dirty="0"/>
              <a:t>Access to NHS services is based on clinical need, not an individual’s ability to pay. NHS services are free of charge, except in limited circumstances sanctioned by Parliament.</a:t>
            </a:r>
          </a:p>
          <a:p>
            <a:endParaRPr lang="en-GB" sz="2000" dirty="0"/>
          </a:p>
          <a:p>
            <a:endParaRPr lang="en-GB" dirty="0"/>
          </a:p>
        </p:txBody>
      </p:sp>
    </p:spTree>
    <p:extLst>
      <p:ext uri="{BB962C8B-B14F-4D97-AF65-F5344CB8AC3E}">
        <p14:creationId xmlns:p14="http://schemas.microsoft.com/office/powerpoint/2010/main" val="32351443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10F96-9816-48DD-8F24-238652516966}"/>
              </a:ext>
            </a:extLst>
          </p:cNvPr>
          <p:cNvSpPr>
            <a:spLocks noGrp="1"/>
          </p:cNvSpPr>
          <p:nvPr>
            <p:ph type="title"/>
          </p:nvPr>
        </p:nvSpPr>
        <p:spPr>
          <a:xfrm>
            <a:off x="312516" y="104172"/>
            <a:ext cx="8961486" cy="1736203"/>
          </a:xfrm>
        </p:spPr>
        <p:txBody>
          <a:bodyPr/>
          <a:lstStyle/>
          <a:p>
            <a:r>
              <a:rPr lang="en-GB" dirty="0"/>
              <a:t>WHAT WILL NEW TECHNOLOGY MEAN FOR NHS AND its PATIENTS</a:t>
            </a:r>
          </a:p>
        </p:txBody>
      </p:sp>
      <p:sp>
        <p:nvSpPr>
          <p:cNvPr id="3" name="TextBox 2">
            <a:extLst>
              <a:ext uri="{FF2B5EF4-FFF2-40B4-BE49-F238E27FC236}">
                <a16:creationId xmlns:a16="http://schemas.microsoft.com/office/drawing/2014/main" id="{2041DC38-05C6-4821-A3C0-E34EA2E4B09B}"/>
              </a:ext>
            </a:extLst>
          </p:cNvPr>
          <p:cNvSpPr txBox="1"/>
          <p:nvPr/>
        </p:nvSpPr>
        <p:spPr>
          <a:xfrm>
            <a:off x="567159" y="2268638"/>
            <a:ext cx="8961486" cy="4708981"/>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Healthcare industry is facing some pretty significant challenges and NHS is not excluded as well, which needs to be resolved. The most significant of these challenges include:</a:t>
            </a:r>
          </a:p>
          <a:p>
            <a:endParaRPr lang="en-GB" sz="2000" dirty="0">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Rising healthcare costs</a:t>
            </a:r>
          </a:p>
          <a:p>
            <a:pPr lvl="0"/>
            <a:r>
              <a:rPr lang="en-GB" sz="2000" dirty="0">
                <a:latin typeface="Times New Roman" panose="02020603050405020304" pitchFamily="18" charset="0"/>
                <a:cs typeface="Times New Roman" panose="02020603050405020304" pitchFamily="18" charset="0"/>
              </a:rPr>
              <a:t>People are collectively living longer than they have at any point in recorded history. While this is clearly a positive development brought about by tremendous medical advancements, it does also bring a challenge</a:t>
            </a:r>
          </a:p>
          <a:p>
            <a:pPr lvl="0"/>
            <a:endParaRPr lang="en-GB" sz="2000" dirty="0">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Inefficient processes</a:t>
            </a:r>
          </a:p>
          <a:p>
            <a:pPr lvl="0"/>
            <a:r>
              <a:rPr lang="en-GB" dirty="0">
                <a:latin typeface="Times New Roman" panose="02020603050405020304" pitchFamily="18" charset="0"/>
                <a:cs typeface="Times New Roman" panose="02020603050405020304" pitchFamily="18" charset="0"/>
              </a:rPr>
              <a:t>Administrative expenses play a large role in rising healthcare costs. Reducing these inefficiencies will be key to addressing many of the overarching concerns plaguing healthcare. One such process in need of modernization is patient record sharing</a:t>
            </a:r>
            <a:endParaRPr lang="en-GB" sz="2400" b="1" dirty="0">
              <a:latin typeface="Times New Roman" panose="02020603050405020304" pitchFamily="18" charset="0"/>
              <a:cs typeface="Times New Roman" panose="02020603050405020304" pitchFamily="18" charset="0"/>
            </a:endParaRPr>
          </a:p>
          <a:p>
            <a:pPr lvl="0"/>
            <a:endParaRPr lang="en-GB" sz="2000" dirty="0">
              <a:latin typeface="Times New Roman" panose="02020603050405020304" pitchFamily="18"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DA4CE3E0-3BD7-41A9-A3CB-23C948A6BEF1}"/>
              </a:ext>
            </a:extLst>
          </p:cNvPr>
          <p:cNvSpPr txBox="1"/>
          <p:nvPr/>
        </p:nvSpPr>
        <p:spPr>
          <a:xfrm>
            <a:off x="740947" y="1365823"/>
            <a:ext cx="7904480" cy="954107"/>
          </a:xfrm>
          <a:prstGeom prst="rect">
            <a:avLst/>
          </a:prstGeom>
          <a:noFill/>
        </p:spPr>
        <p:txBody>
          <a:bodyPr wrap="square" rtlCol="0">
            <a:spAutoFit/>
          </a:bodyPr>
          <a:lstStyle/>
          <a:p>
            <a:r>
              <a:rPr lang="en-GB" sz="2800" b="1" dirty="0">
                <a:latin typeface="Times New Roman" panose="02020603050405020304" pitchFamily="18" charset="0"/>
                <a:cs typeface="Times New Roman" panose="02020603050405020304" pitchFamily="18" charset="0"/>
              </a:rPr>
              <a:t>Challenges of NHS before introducing modern technology</a:t>
            </a:r>
          </a:p>
        </p:txBody>
      </p:sp>
    </p:spTree>
    <p:extLst>
      <p:ext uri="{BB962C8B-B14F-4D97-AF65-F5344CB8AC3E}">
        <p14:creationId xmlns:p14="http://schemas.microsoft.com/office/powerpoint/2010/main" val="237024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2ED4E-1BFF-4297-B0DC-3658B63F50B9}"/>
              </a:ext>
            </a:extLst>
          </p:cNvPr>
          <p:cNvSpPr>
            <a:spLocks noGrp="1"/>
          </p:cNvSpPr>
          <p:nvPr>
            <p:ph type="title"/>
          </p:nvPr>
        </p:nvSpPr>
        <p:spPr/>
        <p:txBody>
          <a:bodyPr/>
          <a:lstStyle/>
          <a:p>
            <a:r>
              <a:rPr lang="en-GB" dirty="0"/>
              <a:t>WHAT WILL NEW TECHNOLOGY MEAN FOR NHS AND its PATIENTS</a:t>
            </a:r>
          </a:p>
        </p:txBody>
      </p:sp>
      <p:sp>
        <p:nvSpPr>
          <p:cNvPr id="3" name="Content Placeholder 2">
            <a:extLst>
              <a:ext uri="{FF2B5EF4-FFF2-40B4-BE49-F238E27FC236}">
                <a16:creationId xmlns:a16="http://schemas.microsoft.com/office/drawing/2014/main" id="{9978FDD3-BB64-4EC3-A81F-EDAC3AF929C0}"/>
              </a:ext>
            </a:extLst>
          </p:cNvPr>
          <p:cNvSpPr>
            <a:spLocks noGrp="1"/>
          </p:cNvSpPr>
          <p:nvPr>
            <p:ph idx="1"/>
          </p:nvPr>
        </p:nvSpPr>
        <p:spPr>
          <a:xfrm>
            <a:off x="677334" y="1757680"/>
            <a:ext cx="8596668" cy="5019041"/>
          </a:xfrm>
        </p:spPr>
        <p:txBody>
          <a:bodyPr>
            <a:normAutofit lnSpcReduction="10000"/>
          </a:bodyPr>
          <a:lstStyle/>
          <a:p>
            <a:pPr>
              <a:buClr>
                <a:schemeClr val="tx1"/>
              </a:buClr>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Poor access to healthcare</a:t>
            </a:r>
          </a:p>
          <a:p>
            <a:pPr marL="0" indent="0">
              <a:buClr>
                <a:schemeClr val="tx1"/>
              </a:buClr>
              <a:buNone/>
            </a:pPr>
            <a:r>
              <a:rPr lang="en-GB" sz="2000" dirty="0">
                <a:latin typeface="Times New Roman" panose="02020603050405020304" pitchFamily="18" charset="0"/>
                <a:cs typeface="Times New Roman" panose="02020603050405020304" pitchFamily="18" charset="0"/>
              </a:rPr>
              <a:t>In order for a person to benefit from the major advancements in modern medicine, they first must have access to those advancements. Unfortunately, along both socioeconomic and geographic spectrums, healthcare access is not equitably distributed.</a:t>
            </a:r>
          </a:p>
          <a:p>
            <a:pPr>
              <a:buClr>
                <a:schemeClr val="tx1"/>
              </a:buClr>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Poor quality of care</a:t>
            </a:r>
          </a:p>
          <a:p>
            <a:pPr marL="0" indent="0">
              <a:buClr>
                <a:schemeClr val="tx1"/>
              </a:buClr>
              <a:buNone/>
            </a:pPr>
            <a:r>
              <a:rPr lang="en-GB" dirty="0"/>
              <a:t>When it comes to healthcare, a lot of time is spent asking questions about increasing or improving “quality of care.” What each of these questions is really trying to answer is: How can we ensure that the patient gets the treatment and support that they need in order to have a positive outcome?</a:t>
            </a:r>
          </a:p>
          <a:p>
            <a:pPr>
              <a:buClr>
                <a:schemeClr val="tx1"/>
              </a:buClr>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Lack of patient-specific treatment</a:t>
            </a:r>
          </a:p>
          <a:p>
            <a:pPr marL="0" indent="0">
              <a:buClr>
                <a:schemeClr val="tx1"/>
              </a:buClr>
              <a:buNone/>
            </a:pPr>
            <a:r>
              <a:rPr lang="en-GB" sz="2000" dirty="0">
                <a:latin typeface="Times New Roman" panose="02020603050405020304" pitchFamily="18" charset="0"/>
                <a:cs typeface="Times New Roman" panose="02020603050405020304" pitchFamily="18" charset="0"/>
              </a:rPr>
              <a:t>The advent of treatments that could be used to treat large segments of the population at once was a game-changer for the field of medicine. Broad-spectrum antibiotics and mass-produced pharmaceuticals ushered in the era of modern medicine in which we now live</a:t>
            </a:r>
            <a:endParaRPr lang="en-GB" sz="2000" b="1" dirty="0">
              <a:latin typeface="Times New Roman" panose="02020603050405020304" pitchFamily="18" charset="0"/>
              <a:cs typeface="Times New Roman" panose="02020603050405020304" pitchFamily="18" charset="0"/>
            </a:endParaRPr>
          </a:p>
          <a:p>
            <a:pPr marL="0" indent="0">
              <a:buClr>
                <a:schemeClr val="tx1"/>
              </a:buClr>
              <a:buNone/>
            </a:pPr>
            <a:endParaRPr lang="en-GB" sz="2400" b="1" dirty="0">
              <a:latin typeface="Times New Roman" panose="02020603050405020304" pitchFamily="18" charset="0"/>
              <a:cs typeface="Times New Roman" panose="02020603050405020304" pitchFamily="18" charset="0"/>
            </a:endParaRPr>
          </a:p>
          <a:p>
            <a:pPr marL="0" indent="0">
              <a:buClr>
                <a:schemeClr val="tx1"/>
              </a:buClr>
              <a:buNone/>
            </a:pPr>
            <a:endParaRPr lang="en-GB" sz="2400" b="1" dirty="0">
              <a:latin typeface="Times New Roman" panose="02020603050405020304" pitchFamily="18" charset="0"/>
              <a:cs typeface="Times New Roman" panose="02020603050405020304" pitchFamily="18" charset="0"/>
            </a:endParaRPr>
          </a:p>
          <a:p>
            <a:pPr marL="0" indent="0">
              <a:buClr>
                <a:schemeClr val="tx1"/>
              </a:buClr>
              <a:buNone/>
            </a:pPr>
            <a:endParaRPr lang="en-GB" sz="2400" b="1" dirty="0">
              <a:latin typeface="Times New Roman" panose="02020603050405020304" pitchFamily="18" charset="0"/>
              <a:cs typeface="Times New Roman" panose="02020603050405020304" pitchFamily="18" charset="0"/>
            </a:endParaRPr>
          </a:p>
          <a:p>
            <a:pPr marL="0" indent="0">
              <a:buClr>
                <a:schemeClr val="tx1"/>
              </a:buClr>
              <a:buNone/>
            </a:pPr>
            <a:endParaRPr lang="en-GB" sz="2000" dirty="0">
              <a:latin typeface="Times New Roman" panose="02020603050405020304" pitchFamily="18" charset="0"/>
              <a:cs typeface="Times New Roman" panose="02020603050405020304" pitchFamily="18" charset="0"/>
            </a:endParaRPr>
          </a:p>
          <a:p>
            <a:pPr marL="0" indent="0">
              <a:buClr>
                <a:schemeClr val="tx1"/>
              </a:buClr>
              <a:buNone/>
            </a:pPr>
            <a:endParaRPr lang="en-GB" sz="2400" b="1"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799486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A2584-8542-4BE8-85EA-350DBD1BC5F2}"/>
              </a:ext>
            </a:extLst>
          </p:cNvPr>
          <p:cNvSpPr>
            <a:spLocks noGrp="1"/>
          </p:cNvSpPr>
          <p:nvPr>
            <p:ph type="title"/>
          </p:nvPr>
        </p:nvSpPr>
        <p:spPr/>
        <p:txBody>
          <a:bodyPr/>
          <a:lstStyle/>
          <a:p>
            <a:r>
              <a:rPr lang="en-GB" dirty="0"/>
              <a:t>WHAT WILL NEW TECHNOLOGY MEAN FOR NHS AND its PATIENTS</a:t>
            </a:r>
          </a:p>
        </p:txBody>
      </p:sp>
      <p:sp>
        <p:nvSpPr>
          <p:cNvPr id="3" name="Content Placeholder 2">
            <a:extLst>
              <a:ext uri="{FF2B5EF4-FFF2-40B4-BE49-F238E27FC236}">
                <a16:creationId xmlns:a16="http://schemas.microsoft.com/office/drawing/2014/main" id="{04E1FFC4-D5C6-4F82-B977-8A9C7438A729}"/>
              </a:ext>
            </a:extLst>
          </p:cNvPr>
          <p:cNvSpPr>
            <a:spLocks noGrp="1"/>
          </p:cNvSpPr>
          <p:nvPr>
            <p:ph idx="1"/>
          </p:nvPr>
        </p:nvSpPr>
        <p:spPr>
          <a:xfrm>
            <a:off x="677334" y="1930401"/>
            <a:ext cx="8596668" cy="4795520"/>
          </a:xfrm>
        </p:spPr>
        <p:txBody>
          <a:bodyPr>
            <a:normAutofit/>
          </a:bodyPr>
          <a:lstStyle/>
          <a:p>
            <a:pPr marL="0" indent="0">
              <a:buNone/>
            </a:pPr>
            <a:r>
              <a:rPr lang="en-GB" sz="3200" b="1" dirty="0">
                <a:latin typeface="Times New Roman" panose="02020603050405020304" pitchFamily="18" charset="0"/>
                <a:cs typeface="Times New Roman" panose="02020603050405020304" pitchFamily="18" charset="0"/>
              </a:rPr>
              <a:t>Insights on Modern technology</a:t>
            </a:r>
          </a:p>
          <a:p>
            <a:pPr marL="0" indent="0">
              <a:buNone/>
            </a:pPr>
            <a:r>
              <a:rPr lang="en-GB" b="1" dirty="0"/>
              <a:t>NHS App</a:t>
            </a:r>
            <a:endParaRPr lang="en-GB" dirty="0"/>
          </a:p>
          <a:p>
            <a:pPr marL="0" indent="0">
              <a:buNone/>
            </a:pPr>
            <a:r>
              <a:rPr lang="en-GB" dirty="0"/>
              <a:t>The new, simple and secure way to access a range of NHS services on your smartphone or tablet.</a:t>
            </a:r>
          </a:p>
          <a:p>
            <a:pPr marL="0" indent="0">
              <a:buNone/>
            </a:pPr>
            <a:r>
              <a:rPr lang="en-GB" b="1" dirty="0"/>
              <a:t>What the NHS App does ?</a:t>
            </a:r>
            <a:endParaRPr lang="en-GB" dirty="0"/>
          </a:p>
          <a:p>
            <a:pPr lvl="0"/>
            <a:r>
              <a:rPr lang="en-GB" dirty="0"/>
              <a:t>check symptoms using the </a:t>
            </a:r>
            <a:r>
              <a:rPr lang="en-GB" u="sng" dirty="0">
                <a:hlinkClick r:id="rId2"/>
              </a:rPr>
              <a:t>health A-Z on the NHS website</a:t>
            </a:r>
            <a:endParaRPr lang="en-GB" dirty="0"/>
          </a:p>
          <a:p>
            <a:pPr lvl="0"/>
            <a:r>
              <a:rPr lang="en-GB" dirty="0"/>
              <a:t>find out what to do when they need help urgently using </a:t>
            </a:r>
            <a:r>
              <a:rPr lang="en-GB" u="sng" dirty="0">
                <a:hlinkClick r:id="rId3"/>
              </a:rPr>
              <a:t>NHS 111 online</a:t>
            </a:r>
            <a:r>
              <a:rPr lang="en-GB" dirty="0"/>
              <a:t> </a:t>
            </a:r>
            <a:r>
              <a:rPr lang="en-GB" u="sng" dirty="0"/>
              <a:t>register </a:t>
            </a:r>
            <a:endParaRPr lang="en-GB" dirty="0"/>
          </a:p>
          <a:p>
            <a:pPr lvl="0"/>
            <a:r>
              <a:rPr lang="en-GB" dirty="0"/>
              <a:t>book and manage appointments </a:t>
            </a:r>
          </a:p>
          <a:p>
            <a:pPr lvl="0"/>
            <a:r>
              <a:rPr lang="en-GB" dirty="0"/>
              <a:t>Order repeat prescriptions</a:t>
            </a:r>
          </a:p>
          <a:p>
            <a:pPr lvl="0"/>
            <a:r>
              <a:rPr lang="en-GB" dirty="0"/>
              <a:t>view GP medical record securely</a:t>
            </a:r>
          </a:p>
          <a:p>
            <a:pPr marL="0" indent="0">
              <a:buNone/>
            </a:pPr>
            <a:endParaRPr lang="en-GB" dirty="0"/>
          </a:p>
          <a:p>
            <a:pPr marL="0" indent="0">
              <a:buNone/>
            </a:pPr>
            <a:endParaRPr lang="en-GB" sz="2400" b="1" dirty="0">
              <a:latin typeface="Times New Roman" panose="02020603050405020304" pitchFamily="18" charset="0"/>
              <a:cs typeface="Times New Roman" panose="02020603050405020304" pitchFamily="18" charset="0"/>
            </a:endParaRPr>
          </a:p>
          <a:p>
            <a:pPr marL="0" indent="0">
              <a:buNone/>
            </a:pPr>
            <a:endParaRPr lang="en-GB" sz="2000" b="1" dirty="0"/>
          </a:p>
        </p:txBody>
      </p:sp>
    </p:spTree>
    <p:extLst>
      <p:ext uri="{BB962C8B-B14F-4D97-AF65-F5344CB8AC3E}">
        <p14:creationId xmlns:p14="http://schemas.microsoft.com/office/powerpoint/2010/main" val="1620547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29C68-0EE8-4BCC-834C-330DC2B1CABE}"/>
              </a:ext>
            </a:extLst>
          </p:cNvPr>
          <p:cNvSpPr>
            <a:spLocks noGrp="1"/>
          </p:cNvSpPr>
          <p:nvPr>
            <p:ph type="title"/>
          </p:nvPr>
        </p:nvSpPr>
        <p:spPr/>
        <p:txBody>
          <a:bodyPr/>
          <a:lstStyle/>
          <a:p>
            <a:r>
              <a:rPr lang="en-GB" dirty="0"/>
              <a:t>WHAT WILL NEW TECHNOLOGY MEAN FOR NHS AND its PATIENTS</a:t>
            </a:r>
          </a:p>
        </p:txBody>
      </p:sp>
      <p:sp>
        <p:nvSpPr>
          <p:cNvPr id="3" name="Content Placeholder 2">
            <a:extLst>
              <a:ext uri="{FF2B5EF4-FFF2-40B4-BE49-F238E27FC236}">
                <a16:creationId xmlns:a16="http://schemas.microsoft.com/office/drawing/2014/main" id="{B4DB36A8-4A02-44D9-A4E0-F32020A905E0}"/>
              </a:ext>
            </a:extLst>
          </p:cNvPr>
          <p:cNvSpPr>
            <a:spLocks noGrp="1"/>
          </p:cNvSpPr>
          <p:nvPr>
            <p:ph idx="1"/>
          </p:nvPr>
        </p:nvSpPr>
        <p:spPr>
          <a:xfrm>
            <a:off x="545254" y="1788161"/>
            <a:ext cx="9391226" cy="4734560"/>
          </a:xfrm>
        </p:spPr>
        <p:txBody>
          <a:bodyPr>
            <a:normAutofit/>
          </a:bodyPr>
          <a:lstStyle/>
          <a:p>
            <a:pPr marL="0" indent="0">
              <a:buNone/>
            </a:pPr>
            <a:endParaRPr lang="en-GB" sz="2800" b="1" dirty="0"/>
          </a:p>
          <a:p>
            <a:pPr marL="0" indent="0">
              <a:buNone/>
            </a:pPr>
            <a:endParaRPr lang="en-GB" dirty="0"/>
          </a:p>
        </p:txBody>
      </p:sp>
      <p:sp>
        <p:nvSpPr>
          <p:cNvPr id="4" name="TextBox 3">
            <a:extLst>
              <a:ext uri="{FF2B5EF4-FFF2-40B4-BE49-F238E27FC236}">
                <a16:creationId xmlns:a16="http://schemas.microsoft.com/office/drawing/2014/main" id="{616629EA-E0CE-40E2-9A97-4CC84C57DD49}"/>
              </a:ext>
            </a:extLst>
          </p:cNvPr>
          <p:cNvSpPr txBox="1"/>
          <p:nvPr/>
        </p:nvSpPr>
        <p:spPr>
          <a:xfrm>
            <a:off x="677334" y="1788161"/>
            <a:ext cx="9055946" cy="4647426"/>
          </a:xfrm>
          <a:prstGeom prst="rect">
            <a:avLst/>
          </a:prstGeom>
          <a:noFill/>
        </p:spPr>
        <p:txBody>
          <a:bodyPr wrap="square" rtlCol="0">
            <a:spAutoFit/>
          </a:bodyPr>
          <a:lstStyle/>
          <a:p>
            <a:r>
              <a:rPr lang="en-GB" sz="2400" b="1" dirty="0">
                <a:latin typeface="Times New Roman" panose="02020603050405020304" pitchFamily="18" charset="0"/>
                <a:cs typeface="Times New Roman" panose="02020603050405020304" pitchFamily="18" charset="0"/>
              </a:rPr>
              <a:t>Advantages and disadvantages</a:t>
            </a:r>
          </a:p>
          <a:p>
            <a:endParaRPr lang="en-GB" sz="24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In that particular case there we have almost only advantages because people are going to get their help when they need it and where they need it. The only disadvantage I see here is that people are communicating less verbal and that could also have an impact on mental health</a:t>
            </a:r>
          </a:p>
          <a:p>
            <a:endParaRPr lang="en-GB" sz="2000" dirty="0">
              <a:latin typeface="Times New Roman" panose="02020603050405020304" pitchFamily="18" charset="0"/>
              <a:cs typeface="Times New Roman" panose="02020603050405020304" pitchFamily="18" charset="0"/>
            </a:endParaRPr>
          </a:p>
          <a:p>
            <a:r>
              <a:rPr lang="en-GB" sz="2400" b="1" dirty="0">
                <a:latin typeface="Times New Roman" panose="02020603050405020304" pitchFamily="18" charset="0"/>
                <a:cs typeface="Times New Roman" panose="02020603050405020304" pitchFamily="18" charset="0"/>
              </a:rPr>
              <a:t>Importance of having a mobile application</a:t>
            </a:r>
          </a:p>
          <a:p>
            <a:endParaRPr lang="en-GB" sz="24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Now when almost everybody has a smartphone having a mobile application will help the company to connect to their customers, and also customers will be more likely to go on the application and check whatever they need to check then going to the physical location.</a:t>
            </a: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06861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FBD0E-D9A8-46ED-8538-3332A3BDC7CF}"/>
              </a:ext>
            </a:extLst>
          </p:cNvPr>
          <p:cNvSpPr>
            <a:spLocks noGrp="1"/>
          </p:cNvSpPr>
          <p:nvPr>
            <p:ph type="title"/>
          </p:nvPr>
        </p:nvSpPr>
        <p:spPr/>
        <p:txBody>
          <a:bodyPr/>
          <a:lstStyle/>
          <a:p>
            <a:r>
              <a:rPr lang="en-GB" dirty="0"/>
              <a:t>WHAT WILL NEW TECHNOLOGY MEAN FOR NHS AND its PATIENTS</a:t>
            </a:r>
          </a:p>
        </p:txBody>
      </p:sp>
      <p:sp>
        <p:nvSpPr>
          <p:cNvPr id="3" name="Content Placeholder 2">
            <a:extLst>
              <a:ext uri="{FF2B5EF4-FFF2-40B4-BE49-F238E27FC236}">
                <a16:creationId xmlns:a16="http://schemas.microsoft.com/office/drawing/2014/main" id="{F4CF1C68-84C2-42D5-98F3-B88C70889563}"/>
              </a:ext>
            </a:extLst>
          </p:cNvPr>
          <p:cNvSpPr>
            <a:spLocks noGrp="1"/>
          </p:cNvSpPr>
          <p:nvPr>
            <p:ph idx="1"/>
          </p:nvPr>
        </p:nvSpPr>
        <p:spPr>
          <a:xfrm>
            <a:off x="677334" y="1930400"/>
            <a:ext cx="8596668" cy="4734559"/>
          </a:xfrm>
        </p:spPr>
        <p:txBody>
          <a:bodyPr>
            <a:normAutofit/>
          </a:bodyPr>
          <a:lstStyle/>
          <a:p>
            <a:pPr marL="0" indent="0" fontAlgn="base">
              <a:buNone/>
            </a:pPr>
            <a:r>
              <a:rPr lang="en-GB" sz="2800" b="1" dirty="0">
                <a:latin typeface="Times New Roman" panose="02020603050405020304" pitchFamily="18" charset="0"/>
                <a:cs typeface="Times New Roman" panose="02020603050405020304" pitchFamily="18" charset="0"/>
              </a:rPr>
              <a:t>Impacts of Modern Technology</a:t>
            </a:r>
          </a:p>
          <a:p>
            <a:pPr marL="0" indent="0">
              <a:buNone/>
            </a:pPr>
            <a:r>
              <a:rPr lang="en-GB" dirty="0"/>
              <a:t>Since the launch of the Apps Library, NHS Digital has worked with more than 350 developers to include new apps. This inspired the milestone of 70 apps in honour of the 70th birthday celebrations of the National Health Service.</a:t>
            </a:r>
          </a:p>
          <a:p>
            <a:r>
              <a:rPr lang="en-GB" dirty="0"/>
              <a:t>support to prevent and manage diabetes including diet, exercise and lifestyle change</a:t>
            </a:r>
          </a:p>
          <a:p>
            <a:r>
              <a:rPr lang="en-GB" dirty="0"/>
              <a:t>mental health apps offering advice and support on managing thoughts, feelings and behaviour and coping with panic attacks</a:t>
            </a:r>
          </a:p>
          <a:p>
            <a:r>
              <a:rPr lang="en-GB" dirty="0"/>
              <a:t>apps to support personal wellbeing and a healthy lifestyle</a:t>
            </a:r>
          </a:p>
          <a:p>
            <a:r>
              <a:rPr lang="en-GB" dirty="0"/>
              <a:t>tools to help manage the symptoms of chronic conditions such as asthma and high blood pressure</a:t>
            </a:r>
          </a:p>
          <a:p>
            <a:r>
              <a:rPr lang="en-GB" dirty="0"/>
              <a:t>support to cope with the impact of breast cancer</a:t>
            </a:r>
          </a:p>
          <a:p>
            <a:pPr marL="0" indent="0" fontAlgn="base">
              <a:buNone/>
            </a:pPr>
            <a:endParaRPr lang="en-GB" sz="2800" b="1" dirty="0">
              <a:latin typeface="Times New Roman" panose="02020603050405020304" pitchFamily="18" charset="0"/>
              <a:cs typeface="Times New Roman" panose="02020603050405020304" pitchFamily="18" charset="0"/>
            </a:endParaRPr>
          </a:p>
          <a:p>
            <a:pPr marL="0" indent="0" fontAlgn="base">
              <a:buNone/>
            </a:pPr>
            <a:endParaRPr lang="en-GB"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8889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8C5A8-C89B-4927-87BA-F076ACCDD7B0}"/>
              </a:ext>
            </a:extLst>
          </p:cNvPr>
          <p:cNvSpPr>
            <a:spLocks noGrp="1"/>
          </p:cNvSpPr>
          <p:nvPr>
            <p:ph type="title"/>
          </p:nvPr>
        </p:nvSpPr>
        <p:spPr/>
        <p:txBody>
          <a:bodyPr/>
          <a:lstStyle/>
          <a:p>
            <a:r>
              <a:rPr lang="en-GB" dirty="0"/>
              <a:t>WHAT WILL NEW TECHNOLOGY MEAN FOR NHS AND its PATIENTS</a:t>
            </a:r>
          </a:p>
        </p:txBody>
      </p:sp>
      <p:sp>
        <p:nvSpPr>
          <p:cNvPr id="3" name="Content Placeholder 2">
            <a:extLst>
              <a:ext uri="{FF2B5EF4-FFF2-40B4-BE49-F238E27FC236}">
                <a16:creationId xmlns:a16="http://schemas.microsoft.com/office/drawing/2014/main" id="{3CC2B92A-A7A8-482A-A1AC-B5AB62AE43D9}"/>
              </a:ext>
            </a:extLst>
          </p:cNvPr>
          <p:cNvSpPr>
            <a:spLocks noGrp="1"/>
          </p:cNvSpPr>
          <p:nvPr>
            <p:ph idx="1"/>
          </p:nvPr>
        </p:nvSpPr>
        <p:spPr>
          <a:xfrm>
            <a:off x="677334" y="1930401"/>
            <a:ext cx="9137226" cy="4927600"/>
          </a:xfrm>
        </p:spPr>
        <p:txBody>
          <a:bodyPr>
            <a:normAutofit lnSpcReduction="10000"/>
          </a:bodyPr>
          <a:lstStyle/>
          <a:p>
            <a:pPr marL="0" indent="0" algn="just">
              <a:buNone/>
            </a:pPr>
            <a:r>
              <a:rPr lang="en-GB" sz="2800" b="1" dirty="0">
                <a:latin typeface="Times New Roman" panose="02020603050405020304" pitchFamily="18" charset="0"/>
                <a:cs typeface="Times New Roman" panose="02020603050405020304" pitchFamily="18" charset="0"/>
              </a:rPr>
              <a:t>Lessons drown form the case study</a:t>
            </a:r>
          </a:p>
          <a:p>
            <a:pPr marL="0" indent="0">
              <a:buNone/>
            </a:pPr>
            <a:r>
              <a:rPr lang="en-GB" dirty="0"/>
              <a:t>Differences between traditional and  modern technology is that with traditional technologies the result you get is not all the time satisfying, when the modern technology give you almost what you expect, because in making of it where involved lots of people, which have did their research and calculations in order to minimize the negative impacts and to maximize the positive impacts, however when it comes to healthcare, the traditional technologies go thousands of years in the past, some of those technologies could be even better, but just does not have enough attention.  </a:t>
            </a:r>
          </a:p>
          <a:p>
            <a:pPr marL="0" indent="0">
              <a:buNone/>
            </a:pPr>
            <a:r>
              <a:rPr lang="en-GB" dirty="0"/>
              <a:t>Now days for an organization, modern technology is a necessity, because without them, they wouldn’t be able to compete the market and provide the required customer service.</a:t>
            </a:r>
          </a:p>
          <a:p>
            <a:pPr marL="0" indent="0">
              <a:buNone/>
            </a:pPr>
            <a:r>
              <a:rPr lang="en-GB" dirty="0"/>
              <a:t>When an organization start implementing modern technology, inevitable they will get more customers, because people start finding them online. Their customer service would get better, because will be easy to communicate to customers or they could even set-up an automated bot talking to customers. With modern technology they could also provide new services for the customers.</a:t>
            </a:r>
          </a:p>
          <a:p>
            <a:pPr marL="0" indent="0" algn="just">
              <a:buNone/>
            </a:pPr>
            <a:endParaRPr lang="en-GB" sz="2400" b="1" dirty="0">
              <a:latin typeface="Times New Roman" panose="02020603050405020304" pitchFamily="18" charset="0"/>
              <a:cs typeface="Times New Roman" panose="02020603050405020304" pitchFamily="18" charset="0"/>
            </a:endParaRPr>
          </a:p>
          <a:p>
            <a:pPr marL="0" indent="0" algn="just">
              <a:buNone/>
            </a:pPr>
            <a:endParaRPr lang="en-GB"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28386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52262-6869-44AA-9825-0B383D6AB3C5}"/>
              </a:ext>
            </a:extLst>
          </p:cNvPr>
          <p:cNvSpPr>
            <a:spLocks noGrp="1"/>
          </p:cNvSpPr>
          <p:nvPr>
            <p:ph type="title"/>
          </p:nvPr>
        </p:nvSpPr>
        <p:spPr/>
        <p:txBody>
          <a:bodyPr/>
          <a:lstStyle/>
          <a:p>
            <a:r>
              <a:rPr lang="en-GB" dirty="0"/>
              <a:t>WHAT WILL NEW TECHNOLOGY MEAN FOR NHS AND its PATIENTS</a:t>
            </a:r>
          </a:p>
        </p:txBody>
      </p:sp>
      <p:sp>
        <p:nvSpPr>
          <p:cNvPr id="3" name="Content Placeholder 2">
            <a:extLst>
              <a:ext uri="{FF2B5EF4-FFF2-40B4-BE49-F238E27FC236}">
                <a16:creationId xmlns:a16="http://schemas.microsoft.com/office/drawing/2014/main" id="{6C72B02A-47E8-4895-AF0A-351C0136C1C3}"/>
              </a:ext>
            </a:extLst>
          </p:cNvPr>
          <p:cNvSpPr>
            <a:spLocks noGrp="1"/>
          </p:cNvSpPr>
          <p:nvPr>
            <p:ph idx="1"/>
          </p:nvPr>
        </p:nvSpPr>
        <p:spPr>
          <a:xfrm>
            <a:off x="677333" y="1772239"/>
            <a:ext cx="9069981" cy="5175316"/>
          </a:xfrm>
        </p:spPr>
        <p:txBody>
          <a:bodyPr>
            <a:normAutofit fontScale="32500" lnSpcReduction="20000"/>
          </a:bodyPr>
          <a:lstStyle/>
          <a:p>
            <a:pPr marL="0" indent="0">
              <a:buNone/>
            </a:pPr>
            <a:r>
              <a:rPr lang="en-GB" sz="7400" b="1" dirty="0">
                <a:latin typeface="Times New Roman" panose="02020603050405020304" pitchFamily="18" charset="0"/>
                <a:cs typeface="Times New Roman" panose="02020603050405020304" pitchFamily="18" charset="0"/>
              </a:rPr>
              <a:t>Referencing</a:t>
            </a:r>
          </a:p>
          <a:p>
            <a:pPr marL="0" indent="0">
              <a:buNone/>
            </a:pPr>
            <a:r>
              <a:rPr lang="en-GB" sz="2800" dirty="0"/>
              <a:t>1. Radford T (2003). ‘Human code fully cracked’. The Guardian, 14 April. www.theguardian.com/science/2003/apr/14/genetics.research </a:t>
            </a:r>
          </a:p>
          <a:p>
            <a:pPr marL="0" indent="0">
              <a:buNone/>
            </a:pPr>
            <a:r>
              <a:rPr lang="en-GB" sz="2800" dirty="0"/>
              <a:t>2. Genomics England (2015). ‘From one to one hundred thousand’. Genomics England website. https://www.genomicsengland.co.uk/from-one-to-one-hundred-thousand/ </a:t>
            </a:r>
          </a:p>
          <a:p>
            <a:pPr marL="0" indent="0">
              <a:buNone/>
            </a:pPr>
            <a:r>
              <a:rPr lang="en-GB" sz="2800" dirty="0"/>
              <a:t>3. Garrison LP, Kamal-</a:t>
            </a:r>
            <a:r>
              <a:rPr lang="en-GB" sz="2800" dirty="0" err="1"/>
              <a:t>Bahl</a:t>
            </a:r>
            <a:r>
              <a:rPr lang="en-GB" sz="2800" dirty="0"/>
              <a:t> S, </a:t>
            </a:r>
            <a:r>
              <a:rPr lang="en-GB" sz="2800" dirty="0" err="1"/>
              <a:t>Towse</a:t>
            </a:r>
            <a:r>
              <a:rPr lang="en-GB" sz="2800" dirty="0"/>
              <a:t> A (2017). ‘Toward a broader concept of value: identifying and defining elements for an expanded cost-effectiveness analysis’. Value in Health, vol 20, no 2, pp 213–216.</a:t>
            </a:r>
          </a:p>
          <a:p>
            <a:pPr marL="0" indent="0">
              <a:buNone/>
            </a:pPr>
            <a:r>
              <a:rPr lang="en-GB" sz="2800" dirty="0"/>
              <a:t> 4. It’s worth noting that associated fields such as immunotherapy are also beginning to show promise and may lead to exciting therapeutic interventions in the future.</a:t>
            </a:r>
          </a:p>
          <a:p>
            <a:pPr marL="0" indent="0">
              <a:buNone/>
            </a:pPr>
            <a:r>
              <a:rPr lang="en-GB" sz="2800" dirty="0"/>
              <a:t> 5. Eccles MR (2013). ‘Melanoma genetics/genomics’. Frontiers in Oncology, vol 3, p 309.</a:t>
            </a:r>
          </a:p>
          <a:p>
            <a:pPr marL="0" indent="0">
              <a:buNone/>
            </a:pPr>
            <a:r>
              <a:rPr lang="en-GB" sz="2800" dirty="0"/>
              <a:t> 6. Garrison LP, Kamal-</a:t>
            </a:r>
            <a:r>
              <a:rPr lang="en-GB" sz="2800" dirty="0" err="1"/>
              <a:t>Bahl</a:t>
            </a:r>
            <a:r>
              <a:rPr lang="en-GB" sz="2800" dirty="0"/>
              <a:t> S and </a:t>
            </a:r>
            <a:r>
              <a:rPr lang="en-GB" sz="2800" dirty="0" err="1"/>
              <a:t>Towse</a:t>
            </a:r>
            <a:r>
              <a:rPr lang="en-GB" sz="2800" dirty="0"/>
              <a:t> A (2017). ‘Toward a broader concept of value: identifying and defining elements for an expanded cost-effectiveness analysis’. Value in Health vol 20 no 2, pp 213–216.</a:t>
            </a:r>
          </a:p>
          <a:p>
            <a:pPr marL="0" indent="0">
              <a:buNone/>
            </a:pPr>
            <a:r>
              <a:rPr lang="en-GB" sz="2800" dirty="0"/>
              <a:t> 7. Garrison LP, Austin MF (2007). ‘The economics of personalized medicine: a model of incentives for value creation and capture’. Drug Information Journal, vol 41, no 4, pp 501–509.</a:t>
            </a:r>
          </a:p>
          <a:p>
            <a:pPr marL="0" indent="0">
              <a:buNone/>
            </a:pPr>
            <a:r>
              <a:rPr lang="en-GB" sz="2800" dirty="0"/>
              <a:t> 8. Gavan SP, Thompson AJ, Payne K (2018). ‘The economic case for precision medicine’. Expert Review of Precision Medicine and Drug Development, vol 3, no 1, pp 1–9.</a:t>
            </a:r>
          </a:p>
          <a:p>
            <a:pPr marL="0" indent="0">
              <a:buNone/>
            </a:pPr>
            <a:r>
              <a:rPr lang="en-GB" sz="2800" dirty="0"/>
              <a:t> 9. Hammersmith and Fulham Clinical Commissioning Group (2018). ‘GP at Hand – contractual and financial implications’. Hammersmith and Fulham CCG paper, 20 March. </a:t>
            </a:r>
            <a:r>
              <a:rPr lang="en-GB" sz="2800" dirty="0">
                <a:hlinkClick r:id="rId2"/>
              </a:rPr>
              <a:t>www.hammersmithfulhamccg.nhs.uk/media/125456/PCCC-Item-8CGPAH-Contractual-and-Financial-Implications.pdf</a:t>
            </a:r>
            <a:endParaRPr lang="en-GB" sz="2800" dirty="0"/>
          </a:p>
          <a:p>
            <a:pPr marL="0" indent="0">
              <a:buNone/>
            </a:pPr>
            <a:r>
              <a:rPr lang="en-GB" sz="2800" dirty="0"/>
              <a:t> 10. </a:t>
            </a:r>
            <a:r>
              <a:rPr lang="en-GB" sz="2800" dirty="0" err="1"/>
              <a:t>Imison</a:t>
            </a:r>
            <a:r>
              <a:rPr lang="en-GB" sz="2800" dirty="0"/>
              <a:t> C, Castle-Clarke S, Watson R, Edwards N (2016). Delivering the benefits of digital health care. London: Nuffield Trust. www.nuffieldtrust.org.uk/research/ delivering-the-benefits-of-digital-health-care</a:t>
            </a:r>
          </a:p>
          <a:p>
            <a:pPr marL="0" indent="0">
              <a:buNone/>
            </a:pPr>
            <a:r>
              <a:rPr lang="en-GB" sz="2800" dirty="0"/>
              <a:t> 11. Royal Free London NHS Foundation Trust (2016). ‘</a:t>
            </a:r>
            <a:r>
              <a:rPr lang="en-GB" sz="2800" dirty="0" err="1"/>
              <a:t>Teledermatology</a:t>
            </a:r>
            <a:r>
              <a:rPr lang="en-GB" sz="2800" dirty="0"/>
              <a:t>’. Royal Free NHS Trust website. www.royalfree.nhs.uk/services/services-a-z/dermatology/ </a:t>
            </a:r>
            <a:r>
              <a:rPr lang="en-GB" sz="2800" dirty="0" err="1"/>
              <a:t>teledermatology</a:t>
            </a:r>
            <a:r>
              <a:rPr lang="en-GB" sz="2800" dirty="0"/>
              <a:t>/</a:t>
            </a:r>
          </a:p>
          <a:p>
            <a:pPr marL="0" indent="0">
              <a:buNone/>
            </a:pPr>
            <a:r>
              <a:rPr lang="en-GB" sz="2800" dirty="0"/>
              <a:t> 12. See, for example, Roy B (no date). ‘Using PROMS data to run orthopaedic clinics’. Presentation, Royal College of Surgeons. www.rcseng.ac.uk/-/media/files/rcs/ news-and-events/events-archive/mr-bibhas-roy--using-proms-data-to-run-virtualorthopaedic-clinics.pdf </a:t>
            </a:r>
          </a:p>
          <a:p>
            <a:pPr marL="0" indent="0">
              <a:buNone/>
            </a:pPr>
            <a:r>
              <a:rPr lang="en-GB" sz="2800" dirty="0"/>
              <a:t>13. Goran SF (2010). ‘A second set of eyes: an introduction to tele-ICU’. Critical Care Nurse, vol 30, no 4, pp 46–55. </a:t>
            </a:r>
          </a:p>
          <a:p>
            <a:pPr marL="0" indent="0">
              <a:buNone/>
            </a:pPr>
            <a:r>
              <a:rPr lang="en-GB" sz="2800" dirty="0"/>
              <a:t>14. Kumar S, Merchant S, Reynolds R (2013). ‘Tele-ICU: efficacy and cost-effectiveness approach of remotely managing the critical care’. The Open Medical Informatics Journal, vol 6, pp 24–29</a:t>
            </a:r>
            <a:endParaRPr lang="en-GB" sz="2800" b="1"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0750739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694B3-D8B5-4D3E-B3A7-BE36E4266AE4}"/>
              </a:ext>
            </a:extLst>
          </p:cNvPr>
          <p:cNvSpPr>
            <a:spLocks noGrp="1"/>
          </p:cNvSpPr>
          <p:nvPr>
            <p:ph type="title"/>
          </p:nvPr>
        </p:nvSpPr>
        <p:spPr/>
        <p:txBody>
          <a:bodyPr/>
          <a:lstStyle/>
          <a:p>
            <a:r>
              <a:rPr lang="en-GB" dirty="0"/>
              <a:t>WHAT WILL NEW TECHNOLOGY MEAN FOR NHS AND its PATIENTS</a:t>
            </a:r>
          </a:p>
        </p:txBody>
      </p:sp>
      <p:sp>
        <p:nvSpPr>
          <p:cNvPr id="3" name="Content Placeholder 2">
            <a:extLst>
              <a:ext uri="{FF2B5EF4-FFF2-40B4-BE49-F238E27FC236}">
                <a16:creationId xmlns:a16="http://schemas.microsoft.com/office/drawing/2014/main" id="{262C67B9-E452-42F3-9E68-26C02FE7498B}"/>
              </a:ext>
            </a:extLst>
          </p:cNvPr>
          <p:cNvSpPr>
            <a:spLocks noGrp="1"/>
          </p:cNvSpPr>
          <p:nvPr>
            <p:ph idx="1"/>
          </p:nvPr>
        </p:nvSpPr>
        <p:spPr>
          <a:xfrm>
            <a:off x="677334" y="1762813"/>
            <a:ext cx="9032274" cy="4949072"/>
          </a:xfrm>
        </p:spPr>
        <p:txBody>
          <a:bodyPr>
            <a:noAutofit/>
          </a:bodyPr>
          <a:lstStyle/>
          <a:p>
            <a:pPr marL="0" indent="0">
              <a:buNone/>
            </a:pPr>
            <a:r>
              <a:rPr lang="en-GB" sz="1000" dirty="0">
                <a:latin typeface="Times New Roman" panose="02020603050405020304" pitchFamily="18" charset="0"/>
                <a:cs typeface="Times New Roman" panose="02020603050405020304" pitchFamily="18" charset="0"/>
              </a:rPr>
              <a:t>15. Lilly CM, Cody S, Zhao H, Landry K, Baker SP, McIlwaine J, Chandler MW, Irwin RS (2011). ‘Hospital mortality, length of stay, and preventable complications among critically ill patients before and after tele-ICU reengineering of critical care processes’. Journal of the American Medical Association, vol 305, no 21, pp 2175–83. </a:t>
            </a:r>
          </a:p>
          <a:p>
            <a:pPr marL="0" indent="0">
              <a:buNone/>
            </a:pPr>
            <a:r>
              <a:rPr lang="en-GB" sz="1000" dirty="0">
                <a:latin typeface="Times New Roman" panose="02020603050405020304" pitchFamily="18" charset="0"/>
                <a:cs typeface="Times New Roman" panose="02020603050405020304" pitchFamily="18" charset="0"/>
              </a:rPr>
              <a:t>16. Hex N, </a:t>
            </a:r>
            <a:r>
              <a:rPr lang="en-GB" sz="1000" dirty="0" err="1">
                <a:latin typeface="Times New Roman" panose="02020603050405020304" pitchFamily="18" charset="0"/>
                <a:cs typeface="Times New Roman" panose="02020603050405020304" pitchFamily="18" charset="0"/>
              </a:rPr>
              <a:t>Tuggey</a:t>
            </a:r>
            <a:r>
              <a:rPr lang="en-GB" sz="1000" dirty="0">
                <a:latin typeface="Times New Roman" panose="02020603050405020304" pitchFamily="18" charset="0"/>
                <a:cs typeface="Times New Roman" panose="02020603050405020304" pitchFamily="18" charset="0"/>
              </a:rPr>
              <a:t> J, Wright D, </a:t>
            </a:r>
            <a:r>
              <a:rPr lang="en-GB" sz="1000" dirty="0" err="1">
                <a:latin typeface="Times New Roman" panose="02020603050405020304" pitchFamily="18" charset="0"/>
                <a:cs typeface="Times New Roman" panose="02020603050405020304" pitchFamily="18" charset="0"/>
              </a:rPr>
              <a:t>Malin</a:t>
            </a:r>
            <a:r>
              <a:rPr lang="en-GB" sz="1000" dirty="0">
                <a:latin typeface="Times New Roman" panose="02020603050405020304" pitchFamily="18" charset="0"/>
                <a:cs typeface="Times New Roman" panose="02020603050405020304" pitchFamily="18" charset="0"/>
              </a:rPr>
              <a:t> R (2015). ‘Telemedicine in care homes in Airedale, Wharfedale and Craven’. Clinical Governance: An International Journal, vol 20, no 3, pp 146–54.</a:t>
            </a:r>
          </a:p>
          <a:p>
            <a:pPr marL="0" indent="0">
              <a:buNone/>
            </a:pPr>
            <a:r>
              <a:rPr lang="en-GB" sz="1000" dirty="0">
                <a:latin typeface="Times New Roman" panose="02020603050405020304" pitchFamily="18" charset="0"/>
                <a:cs typeface="Times New Roman" panose="02020603050405020304" pitchFamily="18" charset="0"/>
              </a:rPr>
              <a:t> 17. Royal College of General Practitioners (2016). Continuity of care in modern day general practice. London: RCGP. www.rcgp.org.uk/policy/rcgp-policy-areas/ continuity-of-care.aspx </a:t>
            </a:r>
          </a:p>
          <a:p>
            <a:pPr marL="0" indent="0">
              <a:buNone/>
            </a:pPr>
            <a:r>
              <a:rPr lang="en-GB" sz="1000" dirty="0">
                <a:latin typeface="Times New Roman" panose="02020603050405020304" pitchFamily="18" charset="0"/>
                <a:cs typeface="Times New Roman" panose="02020603050405020304" pitchFamily="18" charset="0"/>
              </a:rPr>
              <a:t>18. Freeman G, Hughes J (2010). Continuity of care and the patient experience. London: The King’s Fund. www.kingsfund.org.uk/projects/gp-inquiry/continuity-of-care </a:t>
            </a:r>
          </a:p>
          <a:p>
            <a:pPr marL="0" indent="0">
              <a:buNone/>
            </a:pPr>
            <a:r>
              <a:rPr lang="en-GB" sz="1000" dirty="0">
                <a:latin typeface="Times New Roman" panose="02020603050405020304" pitchFamily="18" charset="0"/>
                <a:cs typeface="Times New Roman" panose="02020603050405020304" pitchFamily="18" charset="0"/>
              </a:rPr>
              <a:t>19. Cusack CM, Pan E, Hook JM, Vincent A, </a:t>
            </a:r>
            <a:r>
              <a:rPr lang="en-GB" sz="1000" dirty="0" err="1">
                <a:latin typeface="Times New Roman" panose="02020603050405020304" pitchFamily="18" charset="0"/>
                <a:cs typeface="Times New Roman" panose="02020603050405020304" pitchFamily="18" charset="0"/>
              </a:rPr>
              <a:t>Kaelber</a:t>
            </a:r>
            <a:r>
              <a:rPr lang="en-GB" sz="1000" dirty="0">
                <a:latin typeface="Times New Roman" panose="02020603050405020304" pitchFamily="18" charset="0"/>
                <a:cs typeface="Times New Roman" panose="02020603050405020304" pitchFamily="18" charset="0"/>
              </a:rPr>
              <a:t> DC, Bates DW, Middleton B (2007). The value of provider-to-provider telehealth technologies. </a:t>
            </a:r>
            <a:r>
              <a:rPr lang="en-GB" sz="1000" dirty="0" err="1">
                <a:latin typeface="Times New Roman" panose="02020603050405020304" pitchFamily="18" charset="0"/>
                <a:cs typeface="Times New Roman" panose="02020603050405020304" pitchFamily="18" charset="0"/>
              </a:rPr>
              <a:t>Center</a:t>
            </a:r>
            <a:r>
              <a:rPr lang="en-GB" sz="1000" dirty="0">
                <a:latin typeface="Times New Roman" panose="02020603050405020304" pitchFamily="18" charset="0"/>
                <a:cs typeface="Times New Roman" panose="02020603050405020304" pitchFamily="18" charset="0"/>
              </a:rPr>
              <a:t> for Information Technology Leadership.</a:t>
            </a:r>
          </a:p>
          <a:p>
            <a:pPr marL="0" indent="0">
              <a:buNone/>
            </a:pPr>
            <a:r>
              <a:rPr lang="en-GB" sz="1000" dirty="0">
                <a:latin typeface="Times New Roman" panose="02020603050405020304" pitchFamily="18" charset="0"/>
                <a:cs typeface="Times New Roman" panose="02020603050405020304" pitchFamily="18" charset="0"/>
              </a:rPr>
              <a:t> 20. Pearl R (2014). ‘Kaiser Permanente Northern California: current experiences with internet, mobile, and video technologies’. Health Affairs, vol 33, no 2, pp 251–57.</a:t>
            </a:r>
          </a:p>
          <a:p>
            <a:pPr marL="0" indent="0">
              <a:buNone/>
            </a:pPr>
            <a:r>
              <a:rPr lang="en-GB" sz="1000" dirty="0">
                <a:latin typeface="Times New Roman" panose="02020603050405020304" pitchFamily="18" charset="0"/>
                <a:cs typeface="Times New Roman" panose="02020603050405020304" pitchFamily="18" charset="0"/>
              </a:rPr>
              <a:t> 21. Hanna L, May C, Fairhurst K (2011). ‘Non-face to face consultations and communications in primary care: the role and perspective of general practice managers in Scotland’. Informatics in Primary Care, vol 19, no 1, pp 17–24. </a:t>
            </a:r>
          </a:p>
          <a:p>
            <a:pPr marL="0" indent="0">
              <a:buNone/>
            </a:pPr>
            <a:r>
              <a:rPr lang="en-GB" sz="1000" dirty="0">
                <a:latin typeface="Times New Roman" panose="02020603050405020304" pitchFamily="18" charset="0"/>
                <a:cs typeface="Times New Roman" panose="02020603050405020304" pitchFamily="18" charset="0"/>
              </a:rPr>
              <a:t>22. See, for example, Health Foundation (no date). ‘How Flo is making a difference’. Health Foundation website. www.health.org.uk/content/how-flo-making-difference </a:t>
            </a:r>
          </a:p>
          <a:p>
            <a:pPr marL="0" indent="0">
              <a:buNone/>
            </a:pPr>
            <a:r>
              <a:rPr lang="en-GB" sz="1000" dirty="0">
                <a:latin typeface="Times New Roman" panose="02020603050405020304" pitchFamily="18" charset="0"/>
                <a:cs typeface="Times New Roman" panose="02020603050405020304" pitchFamily="18" charset="0"/>
              </a:rPr>
              <a:t>23. </a:t>
            </a:r>
            <a:r>
              <a:rPr lang="en-GB" sz="1000" dirty="0" err="1">
                <a:latin typeface="Times New Roman" panose="02020603050405020304" pitchFamily="18" charset="0"/>
                <a:cs typeface="Times New Roman" panose="02020603050405020304" pitchFamily="18" charset="0"/>
              </a:rPr>
              <a:t>Steventon</a:t>
            </a:r>
            <a:r>
              <a:rPr lang="en-GB" sz="1000" dirty="0">
                <a:latin typeface="Times New Roman" panose="02020603050405020304" pitchFamily="18" charset="0"/>
                <a:cs typeface="Times New Roman" panose="02020603050405020304" pitchFamily="18" charset="0"/>
              </a:rPr>
              <a:t> A, </a:t>
            </a:r>
            <a:r>
              <a:rPr lang="en-GB" sz="1000" dirty="0" err="1">
                <a:latin typeface="Times New Roman" panose="02020603050405020304" pitchFamily="18" charset="0"/>
                <a:cs typeface="Times New Roman" panose="02020603050405020304" pitchFamily="18" charset="0"/>
              </a:rPr>
              <a:t>Bardsley</a:t>
            </a:r>
            <a:r>
              <a:rPr lang="en-GB" sz="1000" dirty="0">
                <a:latin typeface="Times New Roman" panose="02020603050405020304" pitchFamily="18" charset="0"/>
                <a:cs typeface="Times New Roman" panose="02020603050405020304" pitchFamily="18" charset="0"/>
              </a:rPr>
              <a:t> M, Billings J, Dixon J, Doll H, Hirani S, Cartwright M, </a:t>
            </a:r>
            <a:r>
              <a:rPr lang="en-GB" sz="1000" dirty="0" err="1">
                <a:latin typeface="Times New Roman" panose="02020603050405020304" pitchFamily="18" charset="0"/>
                <a:cs typeface="Times New Roman" panose="02020603050405020304" pitchFamily="18" charset="0"/>
              </a:rPr>
              <a:t>Rixon</a:t>
            </a:r>
            <a:r>
              <a:rPr lang="en-GB" sz="1000" dirty="0">
                <a:latin typeface="Times New Roman" panose="02020603050405020304" pitchFamily="18" charset="0"/>
                <a:cs typeface="Times New Roman" panose="02020603050405020304" pitchFamily="18" charset="0"/>
              </a:rPr>
              <a:t> L, Knapp M, Henderson C, Rogers A (2012). ‘Effect of telehealth on use of secondary care and mortality: findings from the Whole System Demonstrator cluster randomised trial’. British Medical Journal, 344, e3874.</a:t>
            </a:r>
          </a:p>
          <a:p>
            <a:pPr marL="0" indent="0">
              <a:buNone/>
            </a:pPr>
            <a:r>
              <a:rPr lang="en-GB" sz="1000" dirty="0">
                <a:latin typeface="Times New Roman" panose="02020603050405020304" pitchFamily="18" charset="0"/>
                <a:cs typeface="Times New Roman" panose="02020603050405020304" pitchFamily="18" charset="0"/>
              </a:rPr>
              <a:t> 24. It should be noted that where patients are involved in monitoring their own condition it can improve learning and empowerment, but monitoring often takes place without patient involvement. Where that’s the case, remote monitoring is intended to enable timely professional intervention, rather than patient activation.</a:t>
            </a:r>
          </a:p>
          <a:p>
            <a:pPr marL="0" indent="0">
              <a:buNone/>
            </a:pPr>
            <a:r>
              <a:rPr lang="en-GB" sz="1000" dirty="0">
                <a:latin typeface="Times New Roman" panose="02020603050405020304" pitchFamily="18" charset="0"/>
                <a:cs typeface="Times New Roman" panose="02020603050405020304" pitchFamily="18" charset="0"/>
              </a:rPr>
              <a:t> 25. Hibbard JH (2014). ‘Using the patient activation measure to improve outcomes and control costs’. Presentation, University of Oregon. www.kingsfund.org.uk/sites/files/ </a:t>
            </a:r>
            <a:r>
              <a:rPr lang="en-GB" sz="1000" dirty="0" err="1">
                <a:latin typeface="Times New Roman" panose="02020603050405020304" pitchFamily="18" charset="0"/>
                <a:cs typeface="Times New Roman" panose="02020603050405020304" pitchFamily="18" charset="0"/>
              </a:rPr>
              <a:t>kf</a:t>
            </a:r>
            <a:r>
              <a:rPr lang="en-GB" sz="1000" dirty="0">
                <a:latin typeface="Times New Roman" panose="02020603050405020304" pitchFamily="18" charset="0"/>
                <a:cs typeface="Times New Roman" panose="02020603050405020304" pitchFamily="18" charset="0"/>
              </a:rPr>
              <a:t>/media/Judith%20H.%20Hibbard.pdf</a:t>
            </a:r>
          </a:p>
          <a:p>
            <a:pPr marL="0" indent="0">
              <a:buNone/>
            </a:pPr>
            <a:r>
              <a:rPr lang="en-GB" sz="1000" dirty="0">
                <a:latin typeface="Times New Roman" panose="02020603050405020304" pitchFamily="18" charset="0"/>
                <a:cs typeface="Times New Roman" panose="02020603050405020304" pitchFamily="18" charset="0"/>
              </a:rPr>
              <a:t> 26. Commons Select Committee (2016) ‘Action needed on digital skills crisis’. </a:t>
            </a:r>
            <a:r>
              <a:rPr lang="en-GB" sz="1000" dirty="0">
                <a:latin typeface="Times New Roman" panose="02020603050405020304" pitchFamily="18" charset="0"/>
                <a:cs typeface="Times New Roman" panose="02020603050405020304" pitchFamily="18" charset="0"/>
                <a:hlinkClick r:id="rId2"/>
              </a:rPr>
              <a:t>www.parliament.uk/business/committees/committees-a-z/commons-select/scienceand-technology-committee/news-parliament-2015/digital-skills-crisis-reportpublished-16-17/</a:t>
            </a:r>
            <a:endParaRPr lang="en-GB" sz="1000" dirty="0">
              <a:latin typeface="Times New Roman" panose="02020603050405020304" pitchFamily="18" charset="0"/>
              <a:cs typeface="Times New Roman" panose="02020603050405020304" pitchFamily="18" charset="0"/>
            </a:endParaRPr>
          </a:p>
          <a:p>
            <a:pPr marL="0" indent="0">
              <a:buNone/>
            </a:pPr>
            <a:r>
              <a:rPr lang="en-GB" sz="1000" dirty="0">
                <a:latin typeface="Times New Roman" panose="02020603050405020304" pitchFamily="18" charset="0"/>
                <a:cs typeface="Times New Roman" panose="02020603050405020304" pitchFamily="18" charset="0"/>
              </a:rPr>
              <a:t> 27. Tinder Foundation (2015). ‘2015 digital nation: facts, stats and closing the gap’. Tinder Foundation website. www.tinderfoundation.org/sites/default/files/ digitalnation-2015-webb.pdf</a:t>
            </a:r>
          </a:p>
        </p:txBody>
      </p:sp>
    </p:spTree>
    <p:extLst>
      <p:ext uri="{BB962C8B-B14F-4D97-AF65-F5344CB8AC3E}">
        <p14:creationId xmlns:p14="http://schemas.microsoft.com/office/powerpoint/2010/main" val="36752356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15949</TotalTime>
  <Words>2155</Words>
  <Application>Microsoft Office PowerPoint</Application>
  <PresentationFormat>Widescreen</PresentationFormat>
  <Paragraphs>150</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Times New Roman</vt:lpstr>
      <vt:lpstr>Trebuchet MS</vt:lpstr>
      <vt:lpstr>Wingdings 3</vt:lpstr>
      <vt:lpstr>Facet</vt:lpstr>
      <vt:lpstr>WHAT WILL NEW TECHNOLOGY MEAN FOR NHS AND its PATIENTS</vt:lpstr>
      <vt:lpstr>WHAT WILL NEW TECHNOLOGY MEAN FOR NHS AND its PATIENTS</vt:lpstr>
      <vt:lpstr>WHAT WILL NEW TECHNOLOGY MEAN FOR NHS AND its PATIENTS</vt:lpstr>
      <vt:lpstr>WHAT WILL NEW TECHNOLOGY MEAN FOR NHS AND its PATIENTS</vt:lpstr>
      <vt:lpstr>WHAT WILL NEW TECHNOLOGY MEAN FOR NHS AND its PATIENTS</vt:lpstr>
      <vt:lpstr>WHAT WILL NEW TECHNOLOGY MEAN FOR NHS AND its PATIENTS</vt:lpstr>
      <vt:lpstr>WHAT WILL NEW TECHNOLOGY MEAN FOR NHS AND its PATIENTS</vt:lpstr>
      <vt:lpstr>WHAT WILL NEW TECHNOLOGY MEAN FOR NHS AND its PATIENTS</vt:lpstr>
      <vt:lpstr>WHAT WILL NEW TECHNOLOGY MEAN FOR NHS AND its PATIENTS</vt:lpstr>
      <vt:lpstr>WHAT WILL NEW TECHNOLOGY MEAN FOR NHS AND its PATIENTS</vt:lpstr>
      <vt:lpstr>WHAT WILL NEW TECHNOLOGY MEAN FOR NHS AND its PATIENTS</vt:lpstr>
      <vt:lpstr>WHAT WILL NEW TECHNOLOGY MEAN FOR NHS AND its PATIENTS</vt:lpstr>
      <vt:lpstr>WHAT WILL NEW TECHNOLOGY MEAN FOR NHS AND its PATIENTS</vt:lpstr>
      <vt:lpstr>WHAT WILL NEW TECHNOLOGY MEAN FOR NHS AND its PATIENTS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WILL NEW TECHNOLOGY MEAN FOR NHS AND HIS PATIENTS</dc:title>
  <dc:creator>George-lucian Sibov-medinschi (1906678)</dc:creator>
  <cp:lastModifiedBy>George-lucian Sibov-medinschi (1906678)</cp:lastModifiedBy>
  <cp:revision>35</cp:revision>
  <dcterms:created xsi:type="dcterms:W3CDTF">2019-11-25T14:13:09Z</dcterms:created>
  <dcterms:modified xsi:type="dcterms:W3CDTF">2019-12-16T15:00:34Z</dcterms:modified>
</cp:coreProperties>
</file>