
<file path=[Content_Types].xml><?xml version="1.0" encoding="utf-8"?>
<Types xmlns="http://schemas.openxmlformats.org/package/2006/content-types">
  <Default Extension="jpeg" ContentType="image/jpeg"/>
  <Default Extension="wdp" ContentType="image/vnd.ms-photo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6"/>
  </p:notesMasterIdLst>
  <p:handoutMasterIdLst>
    <p:handoutMasterId r:id="rId28"/>
  </p:handoutMasterIdLst>
  <p:sldIdLst>
    <p:sldId id="256" r:id="rId3"/>
    <p:sldId id="304" r:id="rId4"/>
    <p:sldId id="374" r:id="rId5"/>
    <p:sldId id="308" r:id="rId7"/>
    <p:sldId id="376" r:id="rId8"/>
    <p:sldId id="377" r:id="rId9"/>
    <p:sldId id="378" r:id="rId10"/>
    <p:sldId id="379" r:id="rId11"/>
    <p:sldId id="380" r:id="rId12"/>
    <p:sldId id="381" r:id="rId13"/>
    <p:sldId id="382" r:id="rId14"/>
    <p:sldId id="383" r:id="rId15"/>
    <p:sldId id="384" r:id="rId16"/>
    <p:sldId id="385" r:id="rId17"/>
    <p:sldId id="386" r:id="rId18"/>
    <p:sldId id="387" r:id="rId19"/>
    <p:sldId id="388" r:id="rId20"/>
    <p:sldId id="389" r:id="rId21"/>
    <p:sldId id="390" r:id="rId22"/>
    <p:sldId id="391" r:id="rId23"/>
    <p:sldId id="392" r:id="rId24"/>
    <p:sldId id="373" r:id="rId25"/>
    <p:sldId id="275" r:id="rId26"/>
    <p:sldId id="319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0581" autoAdjust="0"/>
  </p:normalViewPr>
  <p:slideViewPr>
    <p:cSldViewPr>
      <p:cViewPr varScale="1">
        <p:scale>
          <a:sx n="93" d="100"/>
          <a:sy n="93" d="100"/>
        </p:scale>
        <p:origin x="212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1" Type="http://schemas.openxmlformats.org/officeDocument/2006/relationships/tableStyles" Target="tableStyles.xml"/><Relationship Id="rId30" Type="http://schemas.openxmlformats.org/officeDocument/2006/relationships/viewProps" Target="viewProps.xml"/><Relationship Id="rId3" Type="http://schemas.openxmlformats.org/officeDocument/2006/relationships/slide" Target="slides/slide1.xml"/><Relationship Id="rId29" Type="http://schemas.openxmlformats.org/officeDocument/2006/relationships/presProps" Target="presProps.xml"/><Relationship Id="rId28" Type="http://schemas.openxmlformats.org/officeDocument/2006/relationships/handoutMaster" Target="handoutMasters/handoutMaster1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155779-4E7C-45D6-B8F6-33065BDAA632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B5AA93F3-EC53-4280-80C1-3AD22805EB58}">
      <dgm:prSet phldrT="[Text]"/>
      <dgm:spPr/>
      <dgm:t>
        <a:bodyPr/>
        <a:lstStyle/>
        <a:p>
          <a:r>
            <a:rPr lang="en-GB" b="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Job</a:t>
          </a:r>
        </a:p>
      </dgm:t>
    </dgm:pt>
    <dgm:pt modelId="{D61D6F19-680D-4F6C-B3BF-A857C629FE83}" cxnId="{14A37346-882A-46F3-86DE-1D2C13E89BA4}" type="parTrans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B28716C5-7D40-47B9-B416-183153247C6D}" cxnId="{14A37346-882A-46F3-86DE-1D2C13E89BA4}" type="sibTrans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B8FEE1B1-31F0-47D4-BBF2-B1AF4626AE3E}">
      <dgm:prSet phldrT="[Text]"/>
      <dgm:spPr/>
      <dgm:t>
        <a:bodyPr/>
        <a:lstStyle/>
        <a:p>
          <a:r>
            <a:rPr lang="en-GB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Interview</a:t>
          </a:r>
        </a:p>
      </dgm:t>
    </dgm:pt>
    <dgm:pt modelId="{48466A30-BED9-49EA-A428-3564B24F45AB}" cxnId="{7565465D-27C4-4475-A22C-EA2477DF0293}" type="parTrans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CB2E67DB-05E4-4883-9254-2504C2D24F2F}" cxnId="{7565465D-27C4-4475-A22C-EA2477DF0293}" type="sibTrans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7C1C70DB-5194-4C61-9F07-E49F302FCA42}">
      <dgm:prSet phldrT="[Text]"/>
      <dgm:spPr/>
      <dgm:t>
        <a:bodyPr/>
        <a:lstStyle/>
        <a:p>
          <a:r>
            <a:rPr lang="en-GB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Application process</a:t>
          </a:r>
        </a:p>
      </dgm:t>
    </dgm:pt>
    <dgm:pt modelId="{E1DDCFC6-ED35-4728-8079-BB79F70CE31B}" cxnId="{81CF86E6-0506-4016-A0C7-5E92A97A9C6C}" type="parTrans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6DF5D243-38F1-4F65-A6BF-B024000FA0C9}" cxnId="{81CF86E6-0506-4016-A0C7-5E92A97A9C6C}" type="sibTrans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5C405F90-9047-4EC3-8BA0-79ED4EFF7027}">
      <dgm:prSet phldrT="[Text]"/>
      <dgm:spPr/>
      <dgm:t>
        <a:bodyPr/>
        <a:lstStyle/>
        <a:p>
          <a:r>
            <a:rPr lang="en-GB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Job description &amp; Person/job Specification</a:t>
          </a:r>
        </a:p>
      </dgm:t>
    </dgm:pt>
    <dgm:pt modelId="{4F718368-6721-46C4-A9F7-9BC7C4880452}" cxnId="{9266D9F5-A64A-4BE6-B918-E9C35188DDD3}" type="parTrans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D4AFE249-C416-4EF8-A718-9D38D3B3E0F7}" cxnId="{9266D9F5-A64A-4BE6-B918-E9C35188DDD3}" type="sibTrans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4E7A5EFA-5BC4-46CA-85C2-F8793FE403B7}">
      <dgm:prSet custT="1"/>
      <dgm:spPr/>
      <dgm:t>
        <a:bodyPr/>
        <a:lstStyle/>
        <a:p>
          <a:r>
            <a:rPr lang="en-GB" sz="2000" dirty="0">
              <a:latin typeface="+mn-lt"/>
              <a:cs typeface="Arial" panose="020B0604020202020204" pitchFamily="34" charset="0"/>
            </a:rPr>
            <a:t>Self readiness</a:t>
          </a:r>
        </a:p>
      </dgm:t>
    </dgm:pt>
    <dgm:pt modelId="{CBF1AFAE-4CC3-4B68-B6C1-45CFBA4FF04F}" cxnId="{9070EEBF-0B19-4607-BEB2-888719021AB9}" type="parTrans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36566C4D-E449-478C-AF03-089E4D7EDCF2}" cxnId="{9070EEBF-0B19-4607-BEB2-888719021AB9}" type="sibTrans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A14040F1-6CCB-4694-B65F-1046814C6F52}">
      <dgm:prSet custT="1"/>
      <dgm:spPr/>
      <dgm:t>
        <a:bodyPr/>
        <a:lstStyle/>
        <a:p>
          <a:endParaRPr lang="en-GB" sz="2400" dirty="0">
            <a:latin typeface="+mn-lt"/>
            <a:cs typeface="Arial" panose="020B0604020202020204" pitchFamily="34" charset="0"/>
          </a:endParaRPr>
        </a:p>
      </dgm:t>
    </dgm:pt>
    <dgm:pt modelId="{E8443052-819A-475C-B2EE-2362730BDA91}" cxnId="{766C6236-22CF-4CC1-9D3B-80C0EEA60EF3}" type="parTrans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4FC1299C-1BA3-449E-96BA-FB19685E3741}" cxnId="{766C6236-22CF-4CC1-9D3B-80C0EEA60EF3}" type="sibTrans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CD36292E-ACA6-4F71-9F4B-DF590B045137}">
      <dgm:prSet custT="1"/>
      <dgm:spPr/>
      <dgm:t>
        <a:bodyPr/>
        <a:lstStyle/>
        <a:p>
          <a:r>
            <a:rPr lang="en-GB" sz="2000" dirty="0">
              <a:latin typeface="+mn-lt"/>
              <a:cs typeface="Arial" panose="020B0604020202020204" pitchFamily="34" charset="0"/>
            </a:rPr>
            <a:t>Research</a:t>
          </a:r>
        </a:p>
      </dgm:t>
    </dgm:pt>
    <dgm:pt modelId="{DB929875-0842-43E2-A9B8-351A90B33DAB}" cxnId="{A3E4998E-4D94-4249-8544-791389DB9E7C}" type="parTrans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79E5267A-4505-4E34-B0A3-8A7CF4D5FA10}" cxnId="{A3E4998E-4D94-4249-8544-791389DB9E7C}" type="sibTrans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A31287E8-959B-401E-92E4-50178ED1690D}">
      <dgm:prSet custT="1"/>
      <dgm:spPr/>
      <dgm:t>
        <a:bodyPr/>
        <a:lstStyle/>
        <a:p>
          <a:r>
            <a:rPr lang="en-GB" sz="2000" dirty="0">
              <a:latin typeface="+mn-lt"/>
              <a:cs typeface="Arial" panose="020B0604020202020204" pitchFamily="34" charset="0"/>
            </a:rPr>
            <a:t>impressions</a:t>
          </a:r>
        </a:p>
      </dgm:t>
    </dgm:pt>
    <dgm:pt modelId="{A5E9C5E3-3A66-4CD6-B509-4A30434B77D0}" cxnId="{31716B71-9ECC-4DC1-AF49-1FD7BCE71858}" type="parTrans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409A50D0-7343-48D8-B5EC-3B206E6F66C6}" cxnId="{31716B71-9ECC-4DC1-AF49-1FD7BCE71858}" type="sibTrans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BCDF0703-9744-41EF-8B36-51B9078F2198}">
      <dgm:prSet custT="1"/>
      <dgm:spPr/>
      <dgm:t>
        <a:bodyPr/>
        <a:lstStyle/>
        <a:p>
          <a:r>
            <a:rPr lang="en-GB" sz="2000" dirty="0">
              <a:latin typeface="+mn-lt"/>
              <a:cs typeface="Arial" panose="020B0604020202020204" pitchFamily="34" charset="0"/>
            </a:rPr>
            <a:t>Application form</a:t>
          </a:r>
        </a:p>
      </dgm:t>
    </dgm:pt>
    <dgm:pt modelId="{2871DC29-7830-4A9F-8443-0A371D779DD1}" cxnId="{28D951D5-9BF8-4C82-B247-648811A9AAB6}" type="parTrans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D7DAF6C8-243B-490A-883D-57403FC2CD4F}" cxnId="{28D951D5-9BF8-4C82-B247-648811A9AAB6}" type="sibTrans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D6AB9A9F-304D-47B1-8572-27A07049126F}">
      <dgm:prSet custT="1"/>
      <dgm:spPr/>
      <dgm:t>
        <a:bodyPr/>
        <a:lstStyle/>
        <a:p>
          <a:r>
            <a:rPr lang="en-GB" sz="2000" dirty="0">
              <a:latin typeface="+mn-lt"/>
              <a:cs typeface="Arial" panose="020B0604020202020204" pitchFamily="34" charset="0"/>
            </a:rPr>
            <a:t>CV’s</a:t>
          </a:r>
        </a:p>
      </dgm:t>
    </dgm:pt>
    <dgm:pt modelId="{4933DE82-1B1B-47CD-9ADE-24A0D7E11295}" cxnId="{BC7CF0E3-1E4C-407E-AC1B-6224CBA87E72}" type="parTrans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8750559C-AF59-4263-93FA-BF4ADC687688}" cxnId="{BC7CF0E3-1E4C-407E-AC1B-6224CBA87E72}" type="sibTrans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541C29BA-A905-42DE-8383-1C7C2E05C71F}">
      <dgm:prSet custT="1"/>
      <dgm:spPr/>
      <dgm:t>
        <a:bodyPr/>
        <a:lstStyle/>
        <a:p>
          <a:r>
            <a:rPr lang="en-GB" sz="2000" dirty="0">
              <a:latin typeface="+mn-lt"/>
              <a:cs typeface="Arial" panose="020B0604020202020204" pitchFamily="34" charset="0"/>
            </a:rPr>
            <a:t>Who you know</a:t>
          </a:r>
        </a:p>
      </dgm:t>
    </dgm:pt>
    <dgm:pt modelId="{E7726A34-2185-4A95-944B-7D22D8D8D3CB}" cxnId="{E21CFA3E-198E-440B-996E-4F3CA3F7AB3A}" type="parTrans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63754B93-5ECE-4D0B-8D1B-69478872FB16}" cxnId="{E21CFA3E-198E-440B-996E-4F3CA3F7AB3A}" type="sibTrans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AB2E647C-5C8B-4785-ABDC-F84F0FDA990C}">
      <dgm:prSet custT="1"/>
      <dgm:spPr/>
      <dgm:t>
        <a:bodyPr/>
        <a:lstStyle/>
        <a:p>
          <a:r>
            <a:rPr lang="en-GB" sz="2000" dirty="0">
              <a:latin typeface="+mn-lt"/>
              <a:cs typeface="Arial" panose="020B0604020202020204" pitchFamily="34" charset="0"/>
            </a:rPr>
            <a:t>Job description</a:t>
          </a:r>
        </a:p>
      </dgm:t>
    </dgm:pt>
    <dgm:pt modelId="{1B678857-7B74-4E07-B395-C81448255E4C}" cxnId="{782E3B5B-D5AC-4DA7-B063-1E67EB69680E}" type="parTrans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EEF655A1-1A2D-4621-9D53-72DFDD16860E}" cxnId="{782E3B5B-D5AC-4DA7-B063-1E67EB69680E}" type="sibTrans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697C1835-F5FF-4159-9B03-90A00E705729}">
      <dgm:prSet custT="1"/>
      <dgm:spPr/>
      <dgm:t>
        <a:bodyPr/>
        <a:lstStyle/>
        <a:p>
          <a:r>
            <a:rPr lang="en-GB" sz="2000" dirty="0">
              <a:latin typeface="+mn-lt"/>
              <a:cs typeface="Arial" panose="020B0604020202020204" pitchFamily="34" charset="0"/>
            </a:rPr>
            <a:t>Person/job specification  </a:t>
          </a:r>
        </a:p>
      </dgm:t>
    </dgm:pt>
    <dgm:pt modelId="{83299755-0EB8-4718-8DEB-CFFF442C49E0}" cxnId="{4B1B7137-02F6-4F38-86EB-F3D83C271BB2}" type="parTrans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4B80DC98-6EA8-47B7-948D-8C2F8DE3CC3A}" cxnId="{4B1B7137-02F6-4F38-86EB-F3D83C271BB2}" type="sibTrans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7157572A-9894-4BD4-A678-3DF313BDD1D6}">
      <dgm:prSet custT="1"/>
      <dgm:spPr/>
      <dgm:t>
        <a:bodyPr/>
        <a:lstStyle/>
        <a:p>
          <a:endParaRPr lang="en-GB" sz="2400" dirty="0">
            <a:latin typeface="+mn-lt"/>
            <a:cs typeface="Arial" panose="020B0604020202020204" pitchFamily="34" charset="0"/>
          </a:endParaRPr>
        </a:p>
      </dgm:t>
    </dgm:pt>
    <dgm:pt modelId="{3D28E484-46DB-495D-A966-5F03F13935AD}" cxnId="{2911536A-12B0-4545-B379-D04D953EBAC2}" type="parTrans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A940DE28-8DC5-406D-89F4-CD405E9EBC15}" cxnId="{2911536A-12B0-4545-B379-D04D953EBAC2}" type="sibTrans">
      <dgm:prSet/>
      <dgm:spPr/>
      <dgm:t>
        <a:bodyPr/>
        <a:lstStyle/>
        <a:p>
          <a:endParaRPr lang="en-GB">
            <a:latin typeface="+mn-lt"/>
          </a:endParaRPr>
        </a:p>
      </dgm:t>
    </dgm:pt>
    <dgm:pt modelId="{802C0AAB-DA13-4A61-8AA5-48EAA0286FD1}" type="pres">
      <dgm:prSet presAssocID="{94155779-4E7C-45D6-B8F6-33065BDAA632}" presName="Name0" presStyleCnt="0">
        <dgm:presLayoutVars>
          <dgm:dir/>
          <dgm:animLvl val="lvl"/>
          <dgm:resizeHandles val="exact"/>
        </dgm:presLayoutVars>
      </dgm:prSet>
      <dgm:spPr/>
    </dgm:pt>
    <dgm:pt modelId="{0932CB5D-566F-494E-9C25-7BA164704A91}" type="pres">
      <dgm:prSet presAssocID="{B5AA93F3-EC53-4280-80C1-3AD22805EB58}" presName="Name8" presStyleCnt="0"/>
      <dgm:spPr/>
    </dgm:pt>
    <dgm:pt modelId="{6082663E-58B0-4521-A208-86CE44BD0C96}" type="pres">
      <dgm:prSet presAssocID="{B5AA93F3-EC53-4280-80C1-3AD22805EB58}" presName="level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F15BE7E-E1C1-4C13-8A59-493269243B90}" type="pres">
      <dgm:prSet presAssocID="{B5AA93F3-EC53-4280-80C1-3AD22805EB5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5D16CA7-27FF-4769-9E91-977064F050E9}" type="pres">
      <dgm:prSet presAssocID="{B8FEE1B1-31F0-47D4-BBF2-B1AF4626AE3E}" presName="Name8" presStyleCnt="0"/>
      <dgm:spPr/>
    </dgm:pt>
    <dgm:pt modelId="{C0EA27F1-A008-4D67-B7E5-F9879415A123}" type="pres">
      <dgm:prSet presAssocID="{B8FEE1B1-31F0-47D4-BBF2-B1AF4626AE3E}" presName="acctBkgd" presStyleLbl="alignAcc1" presStyleIdx="0" presStyleCnt="3" custScaleX="108346" custLinFactNeighborX="-652" custLinFactNeighborY="-2012"/>
      <dgm:spPr/>
      <dgm:t>
        <a:bodyPr/>
        <a:lstStyle/>
        <a:p>
          <a:endParaRPr lang="en-US"/>
        </a:p>
      </dgm:t>
    </dgm:pt>
    <dgm:pt modelId="{59B982CF-8E10-4A3F-B76F-430A9A6ABE39}" type="pres">
      <dgm:prSet presAssocID="{B8FEE1B1-31F0-47D4-BBF2-B1AF4626AE3E}" presName="acctTx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BDC4920-D3A7-4470-8DE4-145F0895B2BA}" type="pres">
      <dgm:prSet presAssocID="{B8FEE1B1-31F0-47D4-BBF2-B1AF4626AE3E}" presName="level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3ACEB3C-7FD2-49FA-9FEC-1472B72588EB}" type="pres">
      <dgm:prSet presAssocID="{B8FEE1B1-31F0-47D4-BBF2-B1AF4626AE3E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C1C7C7B-5257-4149-BDA0-F0CE60D28933}" type="pres">
      <dgm:prSet presAssocID="{7C1C70DB-5194-4C61-9F07-E49F302FCA42}" presName="Name8" presStyleCnt="0"/>
      <dgm:spPr/>
    </dgm:pt>
    <dgm:pt modelId="{F384CBB0-B58D-4440-A673-285CD9675584}" type="pres">
      <dgm:prSet presAssocID="{7C1C70DB-5194-4C61-9F07-E49F302FCA42}" presName="acctBkgd" presStyleLbl="alignAcc1" presStyleIdx="1" presStyleCnt="3" custScaleX="108264" custLinFactNeighborX="3146" custLinFactNeighborY="-189"/>
      <dgm:spPr/>
      <dgm:t>
        <a:bodyPr/>
        <a:lstStyle/>
        <a:p>
          <a:endParaRPr lang="en-US"/>
        </a:p>
      </dgm:t>
    </dgm:pt>
    <dgm:pt modelId="{BEE57D09-2CC4-47D9-B495-D19AF09ED358}" type="pres">
      <dgm:prSet presAssocID="{7C1C70DB-5194-4C61-9F07-E49F302FCA42}" presName="acctTx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4192366-358B-4AD4-A135-793386780E5D}" type="pres">
      <dgm:prSet presAssocID="{7C1C70DB-5194-4C61-9F07-E49F302FCA42}" presName="level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774F093-8003-4033-BBE0-B5434D9919D4}" type="pres">
      <dgm:prSet presAssocID="{7C1C70DB-5194-4C61-9F07-E49F302FCA42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2F66AF7-AF21-4481-881B-CCA703D4F49E}" type="pres">
      <dgm:prSet presAssocID="{5C405F90-9047-4EC3-8BA0-79ED4EFF7027}" presName="Name8" presStyleCnt="0"/>
      <dgm:spPr/>
    </dgm:pt>
    <dgm:pt modelId="{C9616E14-2FAB-442D-8D88-E0EF16C81BE8}" type="pres">
      <dgm:prSet presAssocID="{5C405F90-9047-4EC3-8BA0-79ED4EFF7027}" presName="acctBkgd" presStyleLbl="alignAcc1" presStyleIdx="2" presStyleCnt="3" custScaleX="112342"/>
      <dgm:spPr/>
      <dgm:t>
        <a:bodyPr/>
        <a:lstStyle/>
        <a:p>
          <a:endParaRPr lang="en-US"/>
        </a:p>
      </dgm:t>
    </dgm:pt>
    <dgm:pt modelId="{0C9DFD1B-7AC7-47C6-BAE5-DB1524F08098}" type="pres">
      <dgm:prSet presAssocID="{5C405F90-9047-4EC3-8BA0-79ED4EFF7027}" presName="acct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E6D4C57-1988-4D97-AA4A-FC6652A120C3}" type="pres">
      <dgm:prSet presAssocID="{5C405F90-9047-4EC3-8BA0-79ED4EFF7027}" presName="level" presStyleLbl="node1" presStyleIdx="3" presStyleCnt="4" custLinFactNeighborX="-648" custLinFactNeighborY="33412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9C0F3E-264F-4845-BFFE-BEE49E8C5FBD}" type="pres">
      <dgm:prSet presAssocID="{5C405F90-9047-4EC3-8BA0-79ED4EFF7027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66C6236-22CF-4CC1-9D3B-80C0EEA60EF3}" srcId="{B8FEE1B1-31F0-47D4-BBF2-B1AF4626AE3E}" destId="{A14040F1-6CCB-4694-B65F-1046814C6F52}" srcOrd="4" destOrd="0" parTransId="{E8443052-819A-475C-B2EE-2362730BDA91}" sibTransId="{4FC1299C-1BA3-449E-96BA-FB19685E3741}"/>
    <dgm:cxn modelId="{E21CFA3E-198E-440B-996E-4F3CA3F7AB3A}" srcId="{7C1C70DB-5194-4C61-9F07-E49F302FCA42}" destId="{541C29BA-A905-42DE-8383-1C7C2E05C71F}" srcOrd="2" destOrd="0" parTransId="{E7726A34-2185-4A95-944B-7D22D8D8D3CB}" sibTransId="{63754B93-5ECE-4D0B-8D1B-69478872FB16}"/>
    <dgm:cxn modelId="{89B758E1-368C-4C11-8D93-4ED617EB6303}" type="presOf" srcId="{697C1835-F5FF-4159-9B03-90A00E705729}" destId="{C9616E14-2FAB-442D-8D88-E0EF16C81BE8}" srcOrd="0" destOrd="1" presId="urn:microsoft.com/office/officeart/2005/8/layout/pyramid1"/>
    <dgm:cxn modelId="{E5B1EB13-9779-47EA-8EDD-6D81C36D22FD}" type="presOf" srcId="{B5AA93F3-EC53-4280-80C1-3AD22805EB58}" destId="{CF15BE7E-E1C1-4C13-8A59-493269243B90}" srcOrd="1" destOrd="0" presId="urn:microsoft.com/office/officeart/2005/8/layout/pyramid1"/>
    <dgm:cxn modelId="{ECC193E1-DE93-4E3B-8F6D-198FD56DEE51}" type="presOf" srcId="{7C1C70DB-5194-4C61-9F07-E49F302FCA42}" destId="{94192366-358B-4AD4-A135-793386780E5D}" srcOrd="0" destOrd="0" presId="urn:microsoft.com/office/officeart/2005/8/layout/pyramid1"/>
    <dgm:cxn modelId="{9070EEBF-0B19-4607-BEB2-888719021AB9}" srcId="{B8FEE1B1-31F0-47D4-BBF2-B1AF4626AE3E}" destId="{4E7A5EFA-5BC4-46CA-85C2-F8793FE403B7}" srcOrd="1" destOrd="0" parTransId="{CBF1AFAE-4CC3-4B68-B6C1-45CFBA4FF04F}" sibTransId="{36566C4D-E449-478C-AF03-089E4D7EDCF2}"/>
    <dgm:cxn modelId="{31716B71-9ECC-4DC1-AF49-1FD7BCE71858}" srcId="{B8FEE1B1-31F0-47D4-BBF2-B1AF4626AE3E}" destId="{A31287E8-959B-401E-92E4-50178ED1690D}" srcOrd="3" destOrd="0" parTransId="{A5E9C5E3-3A66-4CD6-B509-4A30434B77D0}" sibTransId="{409A50D0-7343-48D8-B5EC-3B206E6F66C6}"/>
    <dgm:cxn modelId="{95605237-D566-4441-A416-261782DB64B4}" type="presOf" srcId="{A14040F1-6CCB-4694-B65F-1046814C6F52}" destId="{59B982CF-8E10-4A3F-B76F-430A9A6ABE39}" srcOrd="1" destOrd="4" presId="urn:microsoft.com/office/officeart/2005/8/layout/pyramid1"/>
    <dgm:cxn modelId="{3432C0F2-32ED-43B9-A844-D698B01CDF3D}" type="presOf" srcId="{A31287E8-959B-401E-92E4-50178ED1690D}" destId="{C0EA27F1-A008-4D67-B7E5-F9879415A123}" srcOrd="0" destOrd="3" presId="urn:microsoft.com/office/officeart/2005/8/layout/pyramid1"/>
    <dgm:cxn modelId="{0F9E4E9B-4A2F-41A1-B492-186EF0B8B872}" type="presOf" srcId="{A14040F1-6CCB-4694-B65F-1046814C6F52}" destId="{C0EA27F1-A008-4D67-B7E5-F9879415A123}" srcOrd="0" destOrd="4" presId="urn:microsoft.com/office/officeart/2005/8/layout/pyramid1"/>
    <dgm:cxn modelId="{BC7CF0E3-1E4C-407E-AC1B-6224CBA87E72}" srcId="{7C1C70DB-5194-4C61-9F07-E49F302FCA42}" destId="{D6AB9A9F-304D-47B1-8572-27A07049126F}" srcOrd="1" destOrd="0" parTransId="{4933DE82-1B1B-47CD-9ADE-24A0D7E11295}" sibTransId="{8750559C-AF59-4263-93FA-BF4ADC687688}"/>
    <dgm:cxn modelId="{75F67499-F476-4CC9-9E21-211CFAA7CE6A}" type="presOf" srcId="{B8FEE1B1-31F0-47D4-BBF2-B1AF4626AE3E}" destId="{FBDC4920-D3A7-4470-8DE4-145F0895B2BA}" srcOrd="0" destOrd="0" presId="urn:microsoft.com/office/officeart/2005/8/layout/pyramid1"/>
    <dgm:cxn modelId="{A0ACB847-C429-4957-8C92-80CD4E64A611}" type="presOf" srcId="{BCDF0703-9744-41EF-8B36-51B9078F2198}" destId="{BEE57D09-2CC4-47D9-B495-D19AF09ED358}" srcOrd="1" destOrd="0" presId="urn:microsoft.com/office/officeart/2005/8/layout/pyramid1"/>
    <dgm:cxn modelId="{1E971EAA-9B61-4D61-BE96-9BF53EF6CBDA}" type="presOf" srcId="{697C1835-F5FF-4159-9B03-90A00E705729}" destId="{0C9DFD1B-7AC7-47C6-BAE5-DB1524F08098}" srcOrd="1" destOrd="1" presId="urn:microsoft.com/office/officeart/2005/8/layout/pyramid1"/>
    <dgm:cxn modelId="{9266D9F5-A64A-4BE6-B918-E9C35188DDD3}" srcId="{94155779-4E7C-45D6-B8F6-33065BDAA632}" destId="{5C405F90-9047-4EC3-8BA0-79ED4EFF7027}" srcOrd="3" destOrd="0" parTransId="{4F718368-6721-46C4-A9F7-9BC7C4880452}" sibTransId="{D4AFE249-C416-4EF8-A718-9D38D3B3E0F7}"/>
    <dgm:cxn modelId="{A3E4998E-4D94-4249-8544-791389DB9E7C}" srcId="{B8FEE1B1-31F0-47D4-BBF2-B1AF4626AE3E}" destId="{CD36292E-ACA6-4F71-9F4B-DF590B045137}" srcOrd="2" destOrd="0" parTransId="{DB929875-0842-43E2-A9B8-351A90B33DAB}" sibTransId="{79E5267A-4505-4E34-B0A3-8A7CF4D5FA10}"/>
    <dgm:cxn modelId="{C5DEF0C7-3E5A-46F4-A206-42B0D1A8606C}" type="presOf" srcId="{AB2E647C-5C8B-4785-ABDC-F84F0FDA990C}" destId="{0C9DFD1B-7AC7-47C6-BAE5-DB1524F08098}" srcOrd="1" destOrd="0" presId="urn:microsoft.com/office/officeart/2005/8/layout/pyramid1"/>
    <dgm:cxn modelId="{28A283BA-6562-4320-9B2B-503AF849C1A3}" type="presOf" srcId="{D6AB9A9F-304D-47B1-8572-27A07049126F}" destId="{F384CBB0-B58D-4440-A673-285CD9675584}" srcOrd="0" destOrd="1" presId="urn:microsoft.com/office/officeart/2005/8/layout/pyramid1"/>
    <dgm:cxn modelId="{D8F6E4FD-98BC-474F-8FA7-24FC7AD293C8}" type="presOf" srcId="{4E7A5EFA-5BC4-46CA-85C2-F8793FE403B7}" destId="{59B982CF-8E10-4A3F-B76F-430A9A6ABE39}" srcOrd="1" destOrd="1" presId="urn:microsoft.com/office/officeart/2005/8/layout/pyramid1"/>
    <dgm:cxn modelId="{81CF86E6-0506-4016-A0C7-5E92A97A9C6C}" srcId="{94155779-4E7C-45D6-B8F6-33065BDAA632}" destId="{7C1C70DB-5194-4C61-9F07-E49F302FCA42}" srcOrd="2" destOrd="0" parTransId="{E1DDCFC6-ED35-4728-8079-BB79F70CE31B}" sibTransId="{6DF5D243-38F1-4F65-A6BF-B024000FA0C9}"/>
    <dgm:cxn modelId="{6509F676-2E1F-4A3C-90F9-B19E7B258023}" type="presOf" srcId="{541C29BA-A905-42DE-8383-1C7C2E05C71F}" destId="{BEE57D09-2CC4-47D9-B495-D19AF09ED358}" srcOrd="1" destOrd="2" presId="urn:microsoft.com/office/officeart/2005/8/layout/pyramid1"/>
    <dgm:cxn modelId="{7565465D-27C4-4475-A22C-EA2477DF0293}" srcId="{94155779-4E7C-45D6-B8F6-33065BDAA632}" destId="{B8FEE1B1-31F0-47D4-BBF2-B1AF4626AE3E}" srcOrd="1" destOrd="0" parTransId="{48466A30-BED9-49EA-A428-3564B24F45AB}" sibTransId="{CB2E67DB-05E4-4883-9254-2504C2D24F2F}"/>
    <dgm:cxn modelId="{D5D25C45-EED5-4D6D-A3A1-9E8ABC968E2B}" type="presOf" srcId="{5C405F90-9047-4EC3-8BA0-79ED4EFF7027}" destId="{1E6D4C57-1988-4D97-AA4A-FC6652A120C3}" srcOrd="0" destOrd="0" presId="urn:microsoft.com/office/officeart/2005/8/layout/pyramid1"/>
    <dgm:cxn modelId="{8EF1A13F-3C92-4154-8A87-059962521E6D}" type="presOf" srcId="{BCDF0703-9744-41EF-8B36-51B9078F2198}" destId="{F384CBB0-B58D-4440-A673-285CD9675584}" srcOrd="0" destOrd="0" presId="urn:microsoft.com/office/officeart/2005/8/layout/pyramid1"/>
    <dgm:cxn modelId="{99A6D2F2-5E85-470D-81F8-2C5E62EC88D0}" type="presOf" srcId="{94155779-4E7C-45D6-B8F6-33065BDAA632}" destId="{802C0AAB-DA13-4A61-8AA5-48EAA0286FD1}" srcOrd="0" destOrd="0" presId="urn:microsoft.com/office/officeart/2005/8/layout/pyramid1"/>
    <dgm:cxn modelId="{B9181461-28BF-4930-AFC7-E69745AA4CEA}" type="presOf" srcId="{CD36292E-ACA6-4F71-9F4B-DF590B045137}" destId="{C0EA27F1-A008-4D67-B7E5-F9879415A123}" srcOrd="0" destOrd="2" presId="urn:microsoft.com/office/officeart/2005/8/layout/pyramid1"/>
    <dgm:cxn modelId="{4B1B7137-02F6-4F38-86EB-F3D83C271BB2}" srcId="{5C405F90-9047-4EC3-8BA0-79ED4EFF7027}" destId="{697C1835-F5FF-4159-9B03-90A00E705729}" srcOrd="1" destOrd="0" parTransId="{83299755-0EB8-4718-8DEB-CFFF442C49E0}" sibTransId="{4B80DC98-6EA8-47B7-948D-8C2F8DE3CC3A}"/>
    <dgm:cxn modelId="{9D88998D-62A8-476F-A793-5ABE2EEFABE2}" type="presOf" srcId="{5C405F90-9047-4EC3-8BA0-79ED4EFF7027}" destId="{F29C0F3E-264F-4845-BFFE-BEE49E8C5FBD}" srcOrd="1" destOrd="0" presId="urn:microsoft.com/office/officeart/2005/8/layout/pyramid1"/>
    <dgm:cxn modelId="{7EB8641C-2CCB-47D9-92F6-EAA7B925F4FC}" type="presOf" srcId="{7157572A-9894-4BD4-A678-3DF313BDD1D6}" destId="{59B982CF-8E10-4A3F-B76F-430A9A6ABE39}" srcOrd="1" destOrd="0" presId="urn:microsoft.com/office/officeart/2005/8/layout/pyramid1"/>
    <dgm:cxn modelId="{82633C47-40E8-4CE1-9160-9BFAE18748A4}" type="presOf" srcId="{AB2E647C-5C8B-4785-ABDC-F84F0FDA990C}" destId="{C9616E14-2FAB-442D-8D88-E0EF16C81BE8}" srcOrd="0" destOrd="0" presId="urn:microsoft.com/office/officeart/2005/8/layout/pyramid1"/>
    <dgm:cxn modelId="{921EB7EF-4422-47B0-92D5-F5C72E28E479}" type="presOf" srcId="{A31287E8-959B-401E-92E4-50178ED1690D}" destId="{59B982CF-8E10-4A3F-B76F-430A9A6ABE39}" srcOrd="1" destOrd="3" presId="urn:microsoft.com/office/officeart/2005/8/layout/pyramid1"/>
    <dgm:cxn modelId="{21B2D512-5858-4D51-9B5E-DACDB7DD908B}" type="presOf" srcId="{CD36292E-ACA6-4F71-9F4B-DF590B045137}" destId="{59B982CF-8E10-4A3F-B76F-430A9A6ABE39}" srcOrd="1" destOrd="2" presId="urn:microsoft.com/office/officeart/2005/8/layout/pyramid1"/>
    <dgm:cxn modelId="{B27E3C36-7476-4F4C-89D3-11270E15D6CA}" type="presOf" srcId="{B8FEE1B1-31F0-47D4-BBF2-B1AF4626AE3E}" destId="{A3ACEB3C-7FD2-49FA-9FEC-1472B72588EB}" srcOrd="1" destOrd="0" presId="urn:microsoft.com/office/officeart/2005/8/layout/pyramid1"/>
    <dgm:cxn modelId="{14A37346-882A-46F3-86DE-1D2C13E89BA4}" srcId="{94155779-4E7C-45D6-B8F6-33065BDAA632}" destId="{B5AA93F3-EC53-4280-80C1-3AD22805EB58}" srcOrd="0" destOrd="0" parTransId="{D61D6F19-680D-4F6C-B3BF-A857C629FE83}" sibTransId="{B28716C5-7D40-47B9-B416-183153247C6D}"/>
    <dgm:cxn modelId="{9649B410-0768-4EEB-950A-27AB8F67CD44}" type="presOf" srcId="{B5AA93F3-EC53-4280-80C1-3AD22805EB58}" destId="{6082663E-58B0-4521-A208-86CE44BD0C96}" srcOrd="0" destOrd="0" presId="urn:microsoft.com/office/officeart/2005/8/layout/pyramid1"/>
    <dgm:cxn modelId="{28D951D5-9BF8-4C82-B247-648811A9AAB6}" srcId="{7C1C70DB-5194-4C61-9F07-E49F302FCA42}" destId="{BCDF0703-9744-41EF-8B36-51B9078F2198}" srcOrd="0" destOrd="0" parTransId="{2871DC29-7830-4A9F-8443-0A371D779DD1}" sibTransId="{D7DAF6C8-243B-490A-883D-57403FC2CD4F}"/>
    <dgm:cxn modelId="{D051A3CB-3D3E-4CFD-9687-2DCC1B258C6A}" type="presOf" srcId="{7C1C70DB-5194-4C61-9F07-E49F302FCA42}" destId="{0774F093-8003-4033-BBE0-B5434D9919D4}" srcOrd="1" destOrd="0" presId="urn:microsoft.com/office/officeart/2005/8/layout/pyramid1"/>
    <dgm:cxn modelId="{3BDDBBDF-35EB-4935-9D75-24618273CA85}" type="presOf" srcId="{4E7A5EFA-5BC4-46CA-85C2-F8793FE403B7}" destId="{C0EA27F1-A008-4D67-B7E5-F9879415A123}" srcOrd="0" destOrd="1" presId="urn:microsoft.com/office/officeart/2005/8/layout/pyramid1"/>
    <dgm:cxn modelId="{29B731DA-3CF7-439F-9D69-5405EE83EBC3}" type="presOf" srcId="{541C29BA-A905-42DE-8383-1C7C2E05C71F}" destId="{F384CBB0-B58D-4440-A673-285CD9675584}" srcOrd="0" destOrd="2" presId="urn:microsoft.com/office/officeart/2005/8/layout/pyramid1"/>
    <dgm:cxn modelId="{2911536A-12B0-4545-B379-D04D953EBAC2}" srcId="{B8FEE1B1-31F0-47D4-BBF2-B1AF4626AE3E}" destId="{7157572A-9894-4BD4-A678-3DF313BDD1D6}" srcOrd="0" destOrd="0" parTransId="{3D28E484-46DB-495D-A966-5F03F13935AD}" sibTransId="{A940DE28-8DC5-406D-89F4-CD405E9EBC15}"/>
    <dgm:cxn modelId="{EDBCE95D-3A98-4344-8157-35306B6AF0AD}" type="presOf" srcId="{D6AB9A9F-304D-47B1-8572-27A07049126F}" destId="{BEE57D09-2CC4-47D9-B495-D19AF09ED358}" srcOrd="1" destOrd="1" presId="urn:microsoft.com/office/officeart/2005/8/layout/pyramid1"/>
    <dgm:cxn modelId="{6B0A8339-376C-4153-8AC9-D41B92D7FE69}" type="presOf" srcId="{7157572A-9894-4BD4-A678-3DF313BDD1D6}" destId="{C0EA27F1-A008-4D67-B7E5-F9879415A123}" srcOrd="0" destOrd="0" presId="urn:microsoft.com/office/officeart/2005/8/layout/pyramid1"/>
    <dgm:cxn modelId="{782E3B5B-D5AC-4DA7-B063-1E67EB69680E}" srcId="{5C405F90-9047-4EC3-8BA0-79ED4EFF7027}" destId="{AB2E647C-5C8B-4785-ABDC-F84F0FDA990C}" srcOrd="0" destOrd="0" parTransId="{1B678857-7B74-4E07-B395-C81448255E4C}" sibTransId="{EEF655A1-1A2D-4621-9D53-72DFDD16860E}"/>
    <dgm:cxn modelId="{3D00730C-59FB-4B56-BB91-CD0F7429CDA0}" type="presParOf" srcId="{802C0AAB-DA13-4A61-8AA5-48EAA0286FD1}" destId="{0932CB5D-566F-494E-9C25-7BA164704A91}" srcOrd="0" destOrd="0" presId="urn:microsoft.com/office/officeart/2005/8/layout/pyramid1"/>
    <dgm:cxn modelId="{5FA2737C-FDA7-4819-B472-EA9EE065A8FD}" type="presParOf" srcId="{0932CB5D-566F-494E-9C25-7BA164704A91}" destId="{6082663E-58B0-4521-A208-86CE44BD0C96}" srcOrd="0" destOrd="0" presId="urn:microsoft.com/office/officeart/2005/8/layout/pyramid1"/>
    <dgm:cxn modelId="{5CB275BB-A35D-45BF-B230-BD9608C7F3FD}" type="presParOf" srcId="{0932CB5D-566F-494E-9C25-7BA164704A91}" destId="{CF15BE7E-E1C1-4C13-8A59-493269243B90}" srcOrd="1" destOrd="0" presId="urn:microsoft.com/office/officeart/2005/8/layout/pyramid1"/>
    <dgm:cxn modelId="{71BF7724-EFF7-438D-B5AD-7C8C5024B82A}" type="presParOf" srcId="{802C0AAB-DA13-4A61-8AA5-48EAA0286FD1}" destId="{15D16CA7-27FF-4769-9E91-977064F050E9}" srcOrd="1" destOrd="0" presId="urn:microsoft.com/office/officeart/2005/8/layout/pyramid1"/>
    <dgm:cxn modelId="{9171E60E-D53F-497B-9B04-8783DE05B814}" type="presParOf" srcId="{15D16CA7-27FF-4769-9E91-977064F050E9}" destId="{C0EA27F1-A008-4D67-B7E5-F9879415A123}" srcOrd="0" destOrd="0" presId="urn:microsoft.com/office/officeart/2005/8/layout/pyramid1"/>
    <dgm:cxn modelId="{073E6C25-0F50-4F17-8601-28CC45DBD7CD}" type="presParOf" srcId="{15D16CA7-27FF-4769-9E91-977064F050E9}" destId="{59B982CF-8E10-4A3F-B76F-430A9A6ABE39}" srcOrd="1" destOrd="0" presId="urn:microsoft.com/office/officeart/2005/8/layout/pyramid1"/>
    <dgm:cxn modelId="{C8578FA1-B859-43D1-9F07-7BC4E23E9BF2}" type="presParOf" srcId="{15D16CA7-27FF-4769-9E91-977064F050E9}" destId="{FBDC4920-D3A7-4470-8DE4-145F0895B2BA}" srcOrd="2" destOrd="0" presId="urn:microsoft.com/office/officeart/2005/8/layout/pyramid1"/>
    <dgm:cxn modelId="{C3E21531-CD80-4C0F-8C94-BC94A94702C1}" type="presParOf" srcId="{15D16CA7-27FF-4769-9E91-977064F050E9}" destId="{A3ACEB3C-7FD2-49FA-9FEC-1472B72588EB}" srcOrd="3" destOrd="0" presId="urn:microsoft.com/office/officeart/2005/8/layout/pyramid1"/>
    <dgm:cxn modelId="{58BD4D1E-1F91-4E7E-AD50-5E07788FBBD2}" type="presParOf" srcId="{802C0AAB-DA13-4A61-8AA5-48EAA0286FD1}" destId="{3C1C7C7B-5257-4149-BDA0-F0CE60D28933}" srcOrd="2" destOrd="0" presId="urn:microsoft.com/office/officeart/2005/8/layout/pyramid1"/>
    <dgm:cxn modelId="{E384893D-5F32-4BB8-B3C5-A5B3208880C7}" type="presParOf" srcId="{3C1C7C7B-5257-4149-BDA0-F0CE60D28933}" destId="{F384CBB0-B58D-4440-A673-285CD9675584}" srcOrd="0" destOrd="0" presId="urn:microsoft.com/office/officeart/2005/8/layout/pyramid1"/>
    <dgm:cxn modelId="{D9E0DE23-91DC-4657-A314-0C7B0FD604AB}" type="presParOf" srcId="{3C1C7C7B-5257-4149-BDA0-F0CE60D28933}" destId="{BEE57D09-2CC4-47D9-B495-D19AF09ED358}" srcOrd="1" destOrd="0" presId="urn:microsoft.com/office/officeart/2005/8/layout/pyramid1"/>
    <dgm:cxn modelId="{4DE5B6B3-7467-44D3-8AB3-FFFE9A25E2E6}" type="presParOf" srcId="{3C1C7C7B-5257-4149-BDA0-F0CE60D28933}" destId="{94192366-358B-4AD4-A135-793386780E5D}" srcOrd="2" destOrd="0" presId="urn:microsoft.com/office/officeart/2005/8/layout/pyramid1"/>
    <dgm:cxn modelId="{3C4581F2-E4B8-4B1B-8FAE-CC0B7BA126F1}" type="presParOf" srcId="{3C1C7C7B-5257-4149-BDA0-F0CE60D28933}" destId="{0774F093-8003-4033-BBE0-B5434D9919D4}" srcOrd="3" destOrd="0" presId="urn:microsoft.com/office/officeart/2005/8/layout/pyramid1"/>
    <dgm:cxn modelId="{7F95ABB6-0187-43D2-B010-11DC54DC159D}" type="presParOf" srcId="{802C0AAB-DA13-4A61-8AA5-48EAA0286FD1}" destId="{42F66AF7-AF21-4481-881B-CCA703D4F49E}" srcOrd="3" destOrd="0" presId="urn:microsoft.com/office/officeart/2005/8/layout/pyramid1"/>
    <dgm:cxn modelId="{6D606DB7-0978-40E1-938B-9E1CF0A520D1}" type="presParOf" srcId="{42F66AF7-AF21-4481-881B-CCA703D4F49E}" destId="{C9616E14-2FAB-442D-8D88-E0EF16C81BE8}" srcOrd="0" destOrd="0" presId="urn:microsoft.com/office/officeart/2005/8/layout/pyramid1"/>
    <dgm:cxn modelId="{7B38EEDC-9F32-45C2-AD25-4700A167D67A}" type="presParOf" srcId="{42F66AF7-AF21-4481-881B-CCA703D4F49E}" destId="{0C9DFD1B-7AC7-47C6-BAE5-DB1524F08098}" srcOrd="1" destOrd="0" presId="urn:microsoft.com/office/officeart/2005/8/layout/pyramid1"/>
    <dgm:cxn modelId="{131FCB4E-B321-4E5E-90DF-73F3B612B526}" type="presParOf" srcId="{42F66AF7-AF21-4481-881B-CCA703D4F49E}" destId="{1E6D4C57-1988-4D97-AA4A-FC6652A120C3}" srcOrd="2" destOrd="0" presId="urn:microsoft.com/office/officeart/2005/8/layout/pyramid1"/>
    <dgm:cxn modelId="{53978BA1-D11B-4EE2-A5FE-3457AAE7FF23}" type="presParOf" srcId="{42F66AF7-AF21-4481-881B-CCA703D4F49E}" destId="{F29C0F3E-264F-4845-BFFE-BEE49E8C5FBD}" srcOrd="3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82663E-58B0-4521-A208-86CE44BD0C96}">
      <dsp:nvSpPr>
        <dsp:cNvPr id="0" name=""/>
        <dsp:cNvSpPr/>
      </dsp:nvSpPr>
      <dsp:spPr>
        <a:xfrm>
          <a:off x="1897202" y="0"/>
          <a:ext cx="1337825" cy="1058267"/>
        </a:xfrm>
        <a:prstGeom prst="trapezoid">
          <a:avLst>
            <a:gd name="adj" fmla="val 6320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b="0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Job</a:t>
          </a:r>
        </a:p>
      </dsp:txBody>
      <dsp:txXfrm>
        <a:off x="1897202" y="0"/>
        <a:ext cx="1337825" cy="1058267"/>
      </dsp:txXfrm>
    </dsp:sp>
    <dsp:sp modelId="{C0EA27F1-A008-4D67-B7E5-F9879415A123}">
      <dsp:nvSpPr>
        <dsp:cNvPr id="0" name=""/>
        <dsp:cNvSpPr/>
      </dsp:nvSpPr>
      <dsp:spPr>
        <a:xfrm rot="10800000">
          <a:off x="3016696" y="1036974"/>
          <a:ext cx="4902653" cy="1058267"/>
        </a:xfrm>
        <a:prstGeom prst="nonIsoscelesTrapezoid">
          <a:avLst>
            <a:gd name="adj1" fmla="val 0"/>
            <a:gd name="adj2" fmla="val 63208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400" kern="1200" dirty="0">
            <a:latin typeface="+mn-lt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dirty="0">
              <a:latin typeface="+mn-lt"/>
              <a:cs typeface="Arial" panose="020B0604020202020204" pitchFamily="34" charset="0"/>
            </a:rPr>
            <a:t>Self readiness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dirty="0">
              <a:latin typeface="+mn-lt"/>
              <a:cs typeface="Arial" panose="020B0604020202020204" pitchFamily="34" charset="0"/>
            </a:rPr>
            <a:t>Research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dirty="0">
              <a:latin typeface="+mn-lt"/>
              <a:cs typeface="Arial" panose="020B0604020202020204" pitchFamily="34" charset="0"/>
            </a:rPr>
            <a:t>impressions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2400" kern="1200" dirty="0">
            <a:latin typeface="+mn-lt"/>
            <a:cs typeface="Arial" panose="020B0604020202020204" pitchFamily="34" charset="0"/>
          </a:endParaRPr>
        </a:p>
      </dsp:txBody>
      <dsp:txXfrm rot="10800000">
        <a:off x="3771679" y="1036974"/>
        <a:ext cx="4177913" cy="1058267"/>
      </dsp:txXfrm>
    </dsp:sp>
    <dsp:sp modelId="{FBDC4920-D3A7-4470-8DE4-145F0895B2BA}">
      <dsp:nvSpPr>
        <dsp:cNvPr id="0" name=""/>
        <dsp:cNvSpPr/>
      </dsp:nvSpPr>
      <dsp:spPr>
        <a:xfrm>
          <a:off x="1228289" y="1058267"/>
          <a:ext cx="2675650" cy="1058267"/>
        </a:xfrm>
        <a:prstGeom prst="trapezoid">
          <a:avLst>
            <a:gd name="adj" fmla="val 6320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Interview</a:t>
          </a:r>
        </a:p>
      </dsp:txBody>
      <dsp:txXfrm>
        <a:off x="1696528" y="1058267"/>
        <a:ext cx="1739172" cy="1058267"/>
      </dsp:txXfrm>
    </dsp:sp>
    <dsp:sp modelId="{F384CBB0-B58D-4440-A673-285CD9675584}">
      <dsp:nvSpPr>
        <dsp:cNvPr id="0" name=""/>
        <dsp:cNvSpPr/>
      </dsp:nvSpPr>
      <dsp:spPr>
        <a:xfrm rot="10800000">
          <a:off x="3744606" y="2114534"/>
          <a:ext cx="4174751" cy="1058267"/>
        </a:xfrm>
        <a:prstGeom prst="nonIsoscelesTrapezoid">
          <a:avLst>
            <a:gd name="adj1" fmla="val 0"/>
            <a:gd name="adj2" fmla="val 63208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dirty="0">
              <a:latin typeface="+mn-lt"/>
              <a:cs typeface="Arial" panose="020B0604020202020204" pitchFamily="34" charset="0"/>
            </a:rPr>
            <a:t>Application form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dirty="0">
              <a:latin typeface="+mn-lt"/>
              <a:cs typeface="Arial" panose="020B0604020202020204" pitchFamily="34" charset="0"/>
            </a:rPr>
            <a:t>CV’s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dirty="0">
              <a:latin typeface="+mn-lt"/>
              <a:cs typeface="Arial" panose="020B0604020202020204" pitchFamily="34" charset="0"/>
            </a:rPr>
            <a:t>Who you know</a:t>
          </a:r>
        </a:p>
      </dsp:txBody>
      <dsp:txXfrm rot="10800000">
        <a:off x="4498721" y="2114534"/>
        <a:ext cx="3450559" cy="1058267"/>
      </dsp:txXfrm>
    </dsp:sp>
    <dsp:sp modelId="{94192366-358B-4AD4-A135-793386780E5D}">
      <dsp:nvSpPr>
        <dsp:cNvPr id="0" name=""/>
        <dsp:cNvSpPr/>
      </dsp:nvSpPr>
      <dsp:spPr>
        <a:xfrm>
          <a:off x="559376" y="2116534"/>
          <a:ext cx="4013475" cy="1058267"/>
        </a:xfrm>
        <a:prstGeom prst="trapezoid">
          <a:avLst>
            <a:gd name="adj" fmla="val 6320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Application process</a:t>
          </a:r>
        </a:p>
      </dsp:txBody>
      <dsp:txXfrm>
        <a:off x="1261735" y="2116534"/>
        <a:ext cx="2608759" cy="1058267"/>
      </dsp:txXfrm>
    </dsp:sp>
    <dsp:sp modelId="{C9616E14-2FAB-442D-8D88-E0EF16C81BE8}">
      <dsp:nvSpPr>
        <dsp:cNvPr id="0" name=""/>
        <dsp:cNvSpPr/>
      </dsp:nvSpPr>
      <dsp:spPr>
        <a:xfrm rot="10800000">
          <a:off x="4352765" y="3174801"/>
          <a:ext cx="3561849" cy="1058267"/>
        </a:xfrm>
        <a:prstGeom prst="nonIsoscelesTrapezoid">
          <a:avLst>
            <a:gd name="adj1" fmla="val 0"/>
            <a:gd name="adj2" fmla="val 63208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dirty="0">
              <a:latin typeface="+mn-lt"/>
              <a:cs typeface="Arial" panose="020B0604020202020204" pitchFamily="34" charset="0"/>
            </a:rPr>
            <a:t>Job description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000" kern="1200" dirty="0">
              <a:latin typeface="+mn-lt"/>
              <a:cs typeface="Arial" panose="020B0604020202020204" pitchFamily="34" charset="0"/>
            </a:rPr>
            <a:t>Person/job specification  </a:t>
          </a:r>
        </a:p>
      </dsp:txBody>
      <dsp:txXfrm rot="10800000">
        <a:off x="5146445" y="3174801"/>
        <a:ext cx="2814300" cy="1058267"/>
      </dsp:txXfrm>
    </dsp:sp>
    <dsp:sp modelId="{1E6D4C57-1988-4D97-AA4A-FC6652A120C3}">
      <dsp:nvSpPr>
        <dsp:cNvPr id="0" name=""/>
        <dsp:cNvSpPr/>
      </dsp:nvSpPr>
      <dsp:spPr>
        <a:xfrm>
          <a:off x="-109535" y="3174801"/>
          <a:ext cx="5323377" cy="1058267"/>
        </a:xfrm>
        <a:prstGeom prst="trapezoid">
          <a:avLst>
            <a:gd name="adj" fmla="val 6320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Job description &amp; Person/job Specification</a:t>
          </a:r>
        </a:p>
      </dsp:txBody>
      <dsp:txXfrm>
        <a:off x="822055" y="3174801"/>
        <a:ext cx="3460195" cy="10582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pyraLvlNode" val="level"/>
          <dgm:param type="pyraAcctTxNode" val="acctTx"/>
          <dgm:param type="pyraAcctBkgdNode" val="acctBkgd"/>
          <dgm:param type="linDir" val="fromB"/>
          <dgm:param type="txDir" val="fromT"/>
          <dgm:param type="pyraAcctPos" val="aft"/>
          <dgm:param type="pyraAcctTxMar" val="step"/>
        </dgm:alg>
      </dgm:if>
      <dgm:else name="Name3">
        <dgm:alg type="pyra">
          <dgm:param type="pyraLvlNode" val="level"/>
          <dgm:param type="pyraAcctTxNode" val="acctTx"/>
          <dgm:param type="pyraAcctBkgdNode" val="acctBkgd"/>
          <dgm:param type="linDir" val="fromB"/>
          <dgm:param type="txDir" val="fromT"/>
          <dgm:param type="pyraAcctPos" val="bef"/>
          <dgm:param type="pyraAcctTxMar" val="step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Faciltator</a:t>
            </a:r>
            <a:r>
              <a:rPr lang="en-GB" dirty="0"/>
              <a:t> to ask these questions of the students – wait for answers before moving onto the next slide.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A7379B-C253-4423-B142-13ECA5AC82D8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A7379B-C253-4423-B142-13ECA5AC82D8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A7379B-C253-4423-B142-13ECA5AC82D8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A7379B-C253-4423-B142-13ECA5AC82D8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A7379B-C253-4423-B142-13ECA5AC82D8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A7379B-C253-4423-B142-13ECA5AC82D8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Open – invite you to tell the interviewer</a:t>
            </a:r>
            <a:r>
              <a:rPr lang="en-GB" baseline="0" dirty="0" smtClean="0"/>
              <a:t> as much information about a particular subject</a:t>
            </a:r>
            <a:endParaRPr lang="en-GB" baseline="0" dirty="0" smtClean="0"/>
          </a:p>
          <a:p>
            <a:r>
              <a:rPr lang="en-GB" baseline="0" dirty="0" smtClean="0"/>
              <a:t>Probing – get more detail – usually to find out more facts about what you have said? telling truth? Clarifying vague answers – so what was the most difficult part of your leadership role there?</a:t>
            </a:r>
            <a:endParaRPr lang="en-GB" baseline="0" dirty="0" smtClean="0"/>
          </a:p>
          <a:p>
            <a:r>
              <a:rPr lang="en-GB" baseline="0" dirty="0" smtClean="0"/>
              <a:t>Closed – to check information you have already given </a:t>
            </a:r>
            <a:endParaRPr lang="en-GB" baseline="0" dirty="0" smtClean="0"/>
          </a:p>
          <a:p>
            <a:r>
              <a:rPr lang="en-GB" baseline="0" dirty="0" smtClean="0"/>
              <a:t>Leading – not preferred interview style but can be used to see if the candidate holds a particular view “ do you think it is important to protect an organisation form making significant mistakes?” – its more about the evidence you give for your answer and the passion with which you answer and your body language</a:t>
            </a:r>
            <a:endParaRPr lang="en-GB" baseline="0" dirty="0" smtClean="0"/>
          </a:p>
          <a:p>
            <a:r>
              <a:rPr lang="en-GB" baseline="0" dirty="0" smtClean="0"/>
              <a:t>Hypothetical – what would you do? More situational questions- best type of answer is to refer to a situation and how you handled it</a:t>
            </a:r>
            <a:endParaRPr lang="en-GB" baseline="0" dirty="0" smtClean="0"/>
          </a:p>
          <a:p>
            <a:r>
              <a:rPr lang="en-GB" baseline="0" dirty="0" smtClean="0"/>
              <a:t>Behavioural – similar to hypothetical about a time when you actually done something – when you needed to manage a conflict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A7379B-C253-4423-B142-13ECA5AC82D8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A7379B-C253-4423-B142-13ECA5AC82D8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Briefly describe the situation you were facing , using ‘we’ implying team worker but talk about what you</a:t>
            </a:r>
            <a:r>
              <a:rPr lang="en-GB" baseline="0" dirty="0" smtClean="0"/>
              <a:t> did as an individual</a:t>
            </a:r>
            <a:endParaRPr lang="en-GB" baseline="0" dirty="0" smtClean="0"/>
          </a:p>
          <a:p>
            <a:r>
              <a:rPr lang="en-GB" baseline="0" dirty="0" smtClean="0"/>
              <a:t>Why the task was significant – shows an ability to analyse the information, reflecting on consequences and alternatives and acceptance of responsibility</a:t>
            </a:r>
            <a:endParaRPr lang="en-GB" baseline="0" dirty="0" smtClean="0"/>
          </a:p>
          <a:p>
            <a:r>
              <a:rPr lang="en-GB" baseline="0" dirty="0" smtClean="0"/>
              <a:t>Having outlined need for action, outline the action chosen the importance of it shows thinking consideration planning and creativity </a:t>
            </a:r>
            <a:endParaRPr lang="en-GB" baseline="0" dirty="0" smtClean="0"/>
          </a:p>
          <a:p>
            <a:r>
              <a:rPr lang="en-GB" baseline="0" dirty="0" smtClean="0"/>
              <a:t>Through the results achieved show the objectives of the task were achieved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A7379B-C253-4423-B142-13ECA5AC82D8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A7379B-C253-4423-B142-13ECA5AC82D8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A7379B-C253-4423-B142-13ECA5AC82D8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A7379B-C253-4423-B142-13ECA5AC82D8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A7379B-C253-4423-B142-13ECA5AC82D8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A7379B-C253-4423-B142-13ECA5AC82D8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2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.xml"/><Relationship Id="rId3" Type="http://schemas.openxmlformats.org/officeDocument/2006/relationships/slideLayout" Target="../slideLayouts/slideLayout2.xml"/><Relationship Id="rId2" Type="http://schemas.microsoft.com/office/2007/relationships/hdphoto" Target="../media/hdphoto1.wdp"/><Relationship Id="rId1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5.jpeg"/><Relationship Id="rId1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6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1.xml"/><Relationship Id="rId4" Type="http://schemas.openxmlformats.org/officeDocument/2006/relationships/diagramColors" Target="../diagrams/colors1.xml"/><Relationship Id="rId3" Type="http://schemas.openxmlformats.org/officeDocument/2006/relationships/diagramQuickStyle" Target="../diagrams/quickStyle1.xml"/><Relationship Id="rId2" Type="http://schemas.openxmlformats.org/officeDocument/2006/relationships/diagramLayout" Target="../diagrams/layout1.xml"/><Relationship Id="rId1" Type="http://schemas.openxmlformats.org/officeDocument/2006/relationships/diagramData" Target="../diagrams/data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7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BA International Hotel Management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Personnel Resourcing &amp; Development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(M5X 01921)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Session </a:t>
            </a:r>
            <a:r>
              <a:rPr lang="en-GB" sz="3100" b="1" dirty="0" smtClean="0">
                <a:solidFill>
                  <a:srgbClr val="002060"/>
                </a:solidFill>
              </a:rPr>
              <a:t>8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7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Facing interviews</a:t>
            </a: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Previously…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We have;</a:t>
            </a:r>
            <a:endParaRPr lang="en-GB" dirty="0"/>
          </a:p>
          <a:p>
            <a:r>
              <a:rPr lang="en-GB" dirty="0"/>
              <a:t>Overviewed the </a:t>
            </a:r>
            <a:r>
              <a:rPr lang="en-GB" dirty="0" smtClean="0"/>
              <a:t>module and tested </a:t>
            </a:r>
            <a:r>
              <a:rPr lang="en-GB" dirty="0"/>
              <a:t>existing </a:t>
            </a:r>
            <a:r>
              <a:rPr lang="en-GB" dirty="0" smtClean="0"/>
              <a:t>knowledge</a:t>
            </a:r>
            <a:endParaRPr lang="en-GB" dirty="0" smtClean="0"/>
          </a:p>
          <a:p>
            <a:r>
              <a:rPr lang="en-GB" dirty="0" smtClean="0"/>
              <a:t>Discussed points to consider when exploring employment.</a:t>
            </a:r>
            <a:endParaRPr lang="en-GB" dirty="0" smtClean="0"/>
          </a:p>
          <a:p>
            <a:r>
              <a:rPr lang="en-GB" dirty="0" smtClean="0"/>
              <a:t>Identified trends in future employment</a:t>
            </a:r>
            <a:endParaRPr lang="en-GB" dirty="0" smtClean="0"/>
          </a:p>
          <a:p>
            <a:r>
              <a:rPr lang="en-GB" dirty="0" smtClean="0"/>
              <a:t>Discussed the recruitment and selection process</a:t>
            </a:r>
            <a:endParaRPr lang="en-GB" dirty="0" smtClean="0"/>
          </a:p>
          <a:p>
            <a:r>
              <a:rPr lang="en-GB" dirty="0" smtClean="0"/>
              <a:t>Examined the process of creating a successful application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1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sharpenSoften amount="-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1221668"/>
            <a:ext cx="9144000" cy="446659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this </a:t>
            </a:r>
            <a:r>
              <a:rPr lang="en-GB" dirty="0"/>
              <a:t>session….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2"/>
          <p:cNvSpPr txBox="1"/>
          <p:nvPr/>
        </p:nvSpPr>
        <p:spPr>
          <a:xfrm>
            <a:off x="19570" y="3212976"/>
            <a:ext cx="9144000" cy="1030674"/>
          </a:xfrm>
          <a:prstGeom prst="rect">
            <a:avLst/>
          </a:prstGeom>
          <a:solidFill>
            <a:srgbClr val="000000">
              <a:alpha val="50196"/>
            </a:srgbClr>
          </a:solidFill>
          <a:ln>
            <a:noFill/>
          </a:ln>
          <a:effectLst>
            <a:softEdge rad="127000"/>
          </a:effectLst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1800"/>
              </a:spcBef>
              <a:buFont typeface="Arial" panose="020B0604020202020204" pitchFamily="34" charset="0"/>
              <a:buNone/>
            </a:pPr>
            <a:r>
              <a:rPr lang="en-GB" sz="6600" b="1" dirty="0" smtClean="0">
                <a:solidFill>
                  <a:schemeClr val="bg1"/>
                </a:solidFill>
              </a:rPr>
              <a:t>Facing interviews</a:t>
            </a:r>
            <a:endParaRPr lang="en-GB" sz="66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By the end of this session…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You should be able to…</a:t>
            </a:r>
            <a:endParaRPr lang="en-GB" dirty="0" smtClean="0"/>
          </a:p>
          <a:p>
            <a:r>
              <a:rPr lang="en-GB" dirty="0" smtClean="0"/>
              <a:t>Identify the key pitfalls to avoid </a:t>
            </a:r>
            <a:r>
              <a:rPr lang="en-GB" dirty="0"/>
              <a:t>d</a:t>
            </a:r>
            <a:r>
              <a:rPr lang="en-GB" dirty="0" smtClean="0"/>
              <a:t>uring an interview.</a:t>
            </a:r>
            <a:endParaRPr lang="en-GB" dirty="0" smtClean="0"/>
          </a:p>
          <a:p>
            <a:r>
              <a:rPr lang="en-GB" dirty="0" smtClean="0"/>
              <a:t>Gather tips on how to improve your performance at an interview.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So, what about interviews?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exactly is an interview?</a:t>
            </a:r>
            <a:endParaRPr lang="en-GB" dirty="0"/>
          </a:p>
          <a:p>
            <a:endParaRPr lang="en-GB" dirty="0"/>
          </a:p>
          <a:p>
            <a:r>
              <a:rPr lang="en-GB" dirty="0"/>
              <a:t>What, therefore, is a </a:t>
            </a:r>
            <a:r>
              <a:rPr lang="en-GB" i="1" dirty="0"/>
              <a:t>‘selection interview’?</a:t>
            </a:r>
            <a:endParaRPr lang="en-GB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254500"/>
            <a:ext cx="3657600" cy="20574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4365104"/>
            <a:ext cx="2658836" cy="205352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selection interview is 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‘a conversation with the purpose of deciding whether a candidate has the ability and sufficient experience to perform well in a job role’.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An interviewee will </a:t>
            </a:r>
            <a:r>
              <a:rPr lang="en-GB" b="1" i="1" u="sng" dirty="0">
                <a:solidFill>
                  <a:srgbClr val="7030A0"/>
                </a:solidFill>
              </a:rPr>
              <a:t>need to convince an employer</a:t>
            </a:r>
            <a:r>
              <a:rPr lang="en-GB" dirty="0"/>
              <a:t> within 30 to 45 minutes that they are worth taking to the next stage of the selection process.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Performing Well: </a:t>
            </a:r>
            <a:r>
              <a:rPr lang="en-GB" b="1" u="sng" dirty="0"/>
              <a:t>Employer</a:t>
            </a:r>
            <a:r>
              <a:rPr lang="en-GB" dirty="0"/>
              <a:t>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Is this candidate likely to be able to perform well in the role?</a:t>
            </a:r>
            <a:endParaRPr lang="en-GB" dirty="0"/>
          </a:p>
          <a:p>
            <a:pPr lvl="0"/>
            <a:r>
              <a:rPr lang="en-GB" dirty="0"/>
              <a:t>Is this candidate likely to be able to perform at an acceptable level within the organisation?</a:t>
            </a:r>
            <a:endParaRPr lang="en-GB" dirty="0"/>
          </a:p>
          <a:p>
            <a:r>
              <a:rPr lang="en-GB" dirty="0"/>
              <a:t>Is this candidate likely to fit into the culture of the organisation?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Performing Well: </a:t>
            </a:r>
            <a:r>
              <a:rPr lang="en-GB" b="1" u="sng" dirty="0"/>
              <a:t>Interviewee </a:t>
            </a:r>
            <a:r>
              <a:rPr lang="en-GB" dirty="0"/>
              <a:t>Perspective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Beforehand:</a:t>
            </a:r>
            <a:endParaRPr lang="en-GB" dirty="0"/>
          </a:p>
          <a:p>
            <a:r>
              <a:rPr lang="en-GB" dirty="0"/>
              <a:t>Review your application</a:t>
            </a:r>
            <a:endParaRPr lang="en-GB" dirty="0"/>
          </a:p>
          <a:p>
            <a:r>
              <a:rPr lang="en-GB" dirty="0"/>
              <a:t>Review the job specification</a:t>
            </a:r>
            <a:endParaRPr lang="en-GB" dirty="0"/>
          </a:p>
          <a:p>
            <a:r>
              <a:rPr lang="en-GB" dirty="0"/>
              <a:t>Dress appropriately</a:t>
            </a:r>
            <a:endParaRPr lang="en-GB" dirty="0"/>
          </a:p>
          <a:p>
            <a:r>
              <a:rPr lang="en-GB" dirty="0"/>
              <a:t>Consider the questions you might be asked</a:t>
            </a:r>
            <a:endParaRPr lang="en-GB" dirty="0"/>
          </a:p>
          <a:p>
            <a:r>
              <a:rPr lang="en-GB" dirty="0"/>
              <a:t>Role-play the interview with a ‘Critical Friend’</a:t>
            </a:r>
            <a:endParaRPr lang="en-GB" dirty="0"/>
          </a:p>
          <a:p>
            <a:r>
              <a:rPr lang="en-GB" dirty="0"/>
              <a:t>Find out about the interview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Performing Well: </a:t>
            </a:r>
            <a:r>
              <a:rPr lang="en-GB" b="1" u="sng" dirty="0"/>
              <a:t>Interviewee </a:t>
            </a:r>
            <a:r>
              <a:rPr lang="en-GB" dirty="0"/>
              <a:t>Perspective (Cont.)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At the interview:</a:t>
            </a:r>
            <a:endParaRPr lang="en-GB" dirty="0"/>
          </a:p>
          <a:p>
            <a:r>
              <a:rPr lang="en-GB" dirty="0"/>
              <a:t>Reduce nerves</a:t>
            </a:r>
            <a:endParaRPr lang="en-GB" dirty="0"/>
          </a:p>
          <a:p>
            <a:r>
              <a:rPr lang="en-GB" dirty="0"/>
              <a:t>Structure of an interview:</a:t>
            </a:r>
            <a:endParaRPr lang="en-GB" dirty="0"/>
          </a:p>
          <a:p>
            <a:pPr lvl="1"/>
            <a:r>
              <a:rPr lang="en-GB" dirty="0"/>
              <a:t>Welcome and introduction (1–2 mins)</a:t>
            </a:r>
            <a:endParaRPr lang="en-GB" dirty="0"/>
          </a:p>
          <a:p>
            <a:pPr lvl="1"/>
            <a:r>
              <a:rPr lang="en-GB" dirty="0"/>
              <a:t>Questions to you (25–35 mins)</a:t>
            </a:r>
            <a:endParaRPr lang="en-GB" dirty="0"/>
          </a:p>
          <a:p>
            <a:pPr lvl="1"/>
            <a:r>
              <a:rPr lang="en-GB" dirty="0"/>
              <a:t>Your questions (approximately 5 mins)</a:t>
            </a:r>
            <a:endParaRPr lang="en-GB" dirty="0"/>
          </a:p>
          <a:p>
            <a:pPr lvl="1"/>
            <a:r>
              <a:rPr lang="en-GB" dirty="0"/>
              <a:t>Thank you and summary of next steps (1–2 mins)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Performing Well: </a:t>
            </a:r>
            <a:r>
              <a:rPr lang="en-GB" b="1" u="sng" dirty="0"/>
              <a:t>Interviewee</a:t>
            </a:r>
            <a:r>
              <a:rPr lang="en-GB" dirty="0"/>
              <a:t> Perspective (Cont.)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Entrance and First Impression</a:t>
            </a:r>
            <a:endParaRPr lang="en-GB" dirty="0"/>
          </a:p>
          <a:p>
            <a:pPr lvl="1"/>
            <a:r>
              <a:rPr lang="en-GB" dirty="0"/>
              <a:t>Shake hands</a:t>
            </a:r>
            <a:endParaRPr lang="en-GB" dirty="0"/>
          </a:p>
          <a:p>
            <a:pPr lvl="1"/>
            <a:r>
              <a:rPr lang="en-GB" dirty="0"/>
              <a:t>Smile</a:t>
            </a:r>
            <a:endParaRPr lang="en-GB" dirty="0"/>
          </a:p>
          <a:p>
            <a:pPr lvl="1"/>
            <a:r>
              <a:rPr lang="en-GB" dirty="0"/>
              <a:t>Eye contact</a:t>
            </a:r>
            <a:endParaRPr lang="en-GB" dirty="0"/>
          </a:p>
          <a:p>
            <a:pPr lvl="1"/>
            <a:r>
              <a:rPr lang="en-GB" dirty="0"/>
              <a:t>Move purposefully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Performing Well: Interview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/>
              <a:t>Question types:</a:t>
            </a:r>
            <a:endParaRPr lang="en-GB" sz="3600" dirty="0"/>
          </a:p>
          <a:p>
            <a:pPr lvl="1"/>
            <a:r>
              <a:rPr lang="en-GB" sz="3200" dirty="0"/>
              <a:t>Open questions</a:t>
            </a:r>
            <a:endParaRPr lang="en-GB" sz="3200" dirty="0"/>
          </a:p>
          <a:p>
            <a:pPr lvl="1"/>
            <a:r>
              <a:rPr lang="en-GB" sz="3200" dirty="0"/>
              <a:t>Probing questions</a:t>
            </a:r>
            <a:endParaRPr lang="en-GB" sz="3200" dirty="0"/>
          </a:p>
          <a:p>
            <a:pPr lvl="1"/>
            <a:r>
              <a:rPr lang="en-GB" sz="3200" dirty="0"/>
              <a:t>Closed questions</a:t>
            </a:r>
            <a:endParaRPr lang="en-GB" sz="3200" dirty="0"/>
          </a:p>
          <a:p>
            <a:pPr lvl="1"/>
            <a:r>
              <a:rPr lang="en-GB" sz="3200" dirty="0"/>
              <a:t>Leading questions</a:t>
            </a:r>
            <a:endParaRPr lang="en-GB" sz="3200" dirty="0"/>
          </a:p>
          <a:p>
            <a:pPr lvl="1"/>
            <a:r>
              <a:rPr lang="en-GB" sz="3200" dirty="0"/>
              <a:t>Hypothetical questions</a:t>
            </a:r>
            <a:endParaRPr lang="en-GB" sz="3200" dirty="0"/>
          </a:p>
          <a:p>
            <a:pPr lvl="1"/>
            <a:r>
              <a:rPr lang="en-GB" sz="3200" dirty="0"/>
              <a:t>Behavioural questions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Knowing Your Strengths and Weaknesses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GB" dirty="0"/>
              <a:t>Consider your relevant strengths and weaknesses carefully, based on the job you are applying for.</a:t>
            </a:r>
            <a:endParaRPr lang="en-GB" dirty="0"/>
          </a:p>
          <a:p>
            <a:pPr lvl="0"/>
            <a:r>
              <a:rPr lang="en-GB" dirty="0">
                <a:solidFill>
                  <a:srgbClr val="7030A0"/>
                </a:solidFill>
              </a:rPr>
              <a:t>Discuss examples of when you have used your strengths.</a:t>
            </a:r>
            <a:endParaRPr lang="en-GB" dirty="0">
              <a:solidFill>
                <a:srgbClr val="7030A0"/>
              </a:solidFill>
            </a:endParaRPr>
          </a:p>
          <a:p>
            <a:pPr lvl="0"/>
            <a:r>
              <a:rPr lang="en-GB" dirty="0"/>
              <a:t>Identify weaknesses that you can develop, and give examples of when you have developed those skills.</a:t>
            </a:r>
            <a:endParaRPr lang="en-GB" dirty="0"/>
          </a:p>
          <a:p>
            <a:r>
              <a:rPr lang="en-GB" dirty="0">
                <a:solidFill>
                  <a:srgbClr val="7030A0"/>
                </a:solidFill>
              </a:rPr>
              <a:t>Answer honestly, but in a manner which shows some humility. Even if you are graduating with an MBA, you will still have something to learn</a:t>
            </a:r>
            <a:endParaRPr lang="en-GB" dirty="0">
              <a:solidFill>
                <a:srgbClr val="7030A0"/>
              </a:solidFill>
            </a:endParaRP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Giving Good Answers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 good answer ‘… is one which provides convincing evidence to an interviewer that you have the capability and potential to do what is needed in the job’.</a:t>
            </a:r>
            <a:endParaRPr lang="en-GB" dirty="0"/>
          </a:p>
          <a:p>
            <a:r>
              <a:rPr lang="en-GB" dirty="0"/>
              <a:t>S.T.A.R.</a:t>
            </a:r>
            <a:endParaRPr lang="en-GB" dirty="0"/>
          </a:p>
          <a:p>
            <a:pPr lvl="1"/>
            <a:r>
              <a:rPr lang="en-GB" b="1" dirty="0"/>
              <a:t>S</a:t>
            </a:r>
            <a:r>
              <a:rPr lang="en-GB" dirty="0"/>
              <a:t>ituation: What was happening?</a:t>
            </a:r>
            <a:endParaRPr lang="en-GB" dirty="0"/>
          </a:p>
          <a:p>
            <a:pPr lvl="1"/>
            <a:r>
              <a:rPr lang="en-GB" b="1" dirty="0"/>
              <a:t>T</a:t>
            </a:r>
            <a:r>
              <a:rPr lang="en-GB" dirty="0"/>
              <a:t>ask: What needed to be done?</a:t>
            </a:r>
            <a:endParaRPr lang="en-GB" dirty="0"/>
          </a:p>
          <a:p>
            <a:pPr lvl="1"/>
            <a:r>
              <a:rPr lang="en-GB" b="1" dirty="0"/>
              <a:t>A</a:t>
            </a:r>
            <a:r>
              <a:rPr lang="en-GB" dirty="0"/>
              <a:t>ction: What did you do?</a:t>
            </a:r>
            <a:endParaRPr lang="en-GB" dirty="0"/>
          </a:p>
          <a:p>
            <a:pPr lvl="1"/>
            <a:r>
              <a:rPr lang="en-GB" b="1" dirty="0"/>
              <a:t>R</a:t>
            </a:r>
            <a:r>
              <a:rPr lang="en-GB" dirty="0"/>
              <a:t>esult: What was the impact?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Giving Good Answers (Cont.)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Keep your answers comprehensive but brief</a:t>
            </a:r>
            <a:endParaRPr lang="en-GB" dirty="0"/>
          </a:p>
          <a:p>
            <a:pPr lvl="0"/>
            <a:r>
              <a:rPr lang="en-GB" dirty="0"/>
              <a:t>Watch the speed of your speech</a:t>
            </a:r>
            <a:endParaRPr lang="en-GB" dirty="0"/>
          </a:p>
          <a:p>
            <a:pPr lvl="0"/>
            <a:r>
              <a:rPr lang="en-GB" dirty="0"/>
              <a:t>Imagine the issues you might face in doing the job, and prepare examples of how you might handle those issues in the workplace</a:t>
            </a:r>
            <a:endParaRPr lang="en-GB" dirty="0"/>
          </a:p>
          <a:p>
            <a:pPr lvl="0"/>
            <a:r>
              <a:rPr lang="en-GB" dirty="0"/>
              <a:t>Focus on </a:t>
            </a:r>
            <a:r>
              <a:rPr lang="en-GB" i="1" dirty="0"/>
              <a:t>your</a:t>
            </a:r>
            <a:r>
              <a:rPr lang="en-GB" dirty="0"/>
              <a:t> contribution to group activities</a:t>
            </a:r>
            <a:endParaRPr lang="en-GB" dirty="0"/>
          </a:p>
          <a:p>
            <a:r>
              <a:rPr lang="en-GB" dirty="0"/>
              <a:t>Be honest</a:t>
            </a:r>
            <a:endParaRPr lang="en-GB" dirty="0"/>
          </a:p>
          <a:p>
            <a:r>
              <a:rPr lang="en-GB" dirty="0"/>
              <a:t>Give relevant answers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Potential Work-related Issues to Ask About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lvl="0"/>
            <a:r>
              <a:rPr lang="en-GB" sz="4500" dirty="0"/>
              <a:t>What kind of training might I receive?</a:t>
            </a:r>
            <a:endParaRPr lang="en-GB" sz="4500" dirty="0"/>
          </a:p>
          <a:p>
            <a:pPr lvl="0"/>
            <a:r>
              <a:rPr lang="en-GB" sz="4500" dirty="0"/>
              <a:t>What assistance is available for me in terms of finding accommodation?</a:t>
            </a:r>
            <a:endParaRPr lang="en-GB" sz="4500" dirty="0"/>
          </a:p>
          <a:p>
            <a:pPr lvl="0"/>
            <a:r>
              <a:rPr lang="en-GB" sz="4500" dirty="0"/>
              <a:t>What is it like to work for this organisation?</a:t>
            </a:r>
            <a:endParaRPr lang="en-GB" sz="4500" dirty="0"/>
          </a:p>
          <a:p>
            <a:pPr lvl="0"/>
            <a:r>
              <a:rPr lang="en-GB" sz="4500" dirty="0"/>
              <a:t>Would I be working with a team or largely independently?</a:t>
            </a:r>
            <a:endParaRPr lang="en-GB" sz="4500" dirty="0"/>
          </a:p>
          <a:p>
            <a:pPr lvl="0"/>
            <a:r>
              <a:rPr lang="en-GB" sz="4500" dirty="0"/>
              <a:t>How formal are relationships between junior and senior management?</a:t>
            </a:r>
            <a:endParaRPr lang="en-GB" sz="4500" dirty="0"/>
          </a:p>
          <a:p>
            <a:pPr lvl="0"/>
            <a:r>
              <a:rPr lang="en-GB" sz="4500" dirty="0"/>
              <a:t>How resistant are people to change in your organisation?</a:t>
            </a:r>
            <a:endParaRPr lang="en-GB" sz="4500" dirty="0"/>
          </a:p>
          <a:p>
            <a:r>
              <a:rPr lang="en-GB" sz="4500" dirty="0"/>
              <a:t>How would my performance in the job be evaluated?</a:t>
            </a:r>
            <a:endParaRPr lang="en-GB" sz="4500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Behaviour at Interviews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Dress smartly</a:t>
            </a:r>
            <a:endParaRPr lang="en-GB" dirty="0"/>
          </a:p>
          <a:p>
            <a:r>
              <a:rPr lang="en-GB" dirty="0"/>
              <a:t>Go to the bathroom before the interview</a:t>
            </a:r>
            <a:endParaRPr lang="en-GB" dirty="0"/>
          </a:p>
          <a:p>
            <a:r>
              <a:rPr lang="en-GB" dirty="0"/>
              <a:t>Use formal language</a:t>
            </a:r>
            <a:endParaRPr lang="en-GB" dirty="0"/>
          </a:p>
          <a:p>
            <a:r>
              <a:rPr lang="en-GB" dirty="0"/>
              <a:t>Maintain eye contact</a:t>
            </a:r>
            <a:endParaRPr lang="en-GB" dirty="0"/>
          </a:p>
          <a:p>
            <a:r>
              <a:rPr lang="en-GB" dirty="0"/>
              <a:t>Communicate effectively (paralinguistic, non-verbal behaviours and language) and respond appropriately to the interviewer</a:t>
            </a:r>
            <a:endParaRPr lang="en-GB" dirty="0"/>
          </a:p>
          <a:p>
            <a:r>
              <a:rPr lang="en-GB" dirty="0"/>
              <a:t>Sit upright and lean forward</a:t>
            </a:r>
            <a:endParaRPr lang="en-GB" dirty="0"/>
          </a:p>
          <a:p>
            <a:r>
              <a:rPr lang="en-GB" dirty="0"/>
              <a:t>Prepare some questions</a:t>
            </a:r>
            <a:endParaRPr lang="en-GB" dirty="0"/>
          </a:p>
          <a:p>
            <a:r>
              <a:rPr lang="en-GB" dirty="0"/>
              <a:t>Turn your phone off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39"/>
            <a:ext cx="8496944" cy="62811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After the whole process is over…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51520" y="2132856"/>
            <a:ext cx="408885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i="1" dirty="0">
                <a:solidFill>
                  <a:srgbClr val="7030A0"/>
                </a:solidFill>
              </a:rPr>
              <a:t>…Reflect…Learn!</a:t>
            </a:r>
            <a:endParaRPr lang="en-GB" sz="2800" b="1" i="1" dirty="0">
              <a:solidFill>
                <a:srgbClr val="7030A0"/>
              </a:solidFill>
            </a:endParaRPr>
          </a:p>
          <a:p>
            <a:endParaRPr lang="en-GB" sz="2400" dirty="0">
              <a:solidFill>
                <a:srgbClr val="7030A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7030A0"/>
                </a:solidFill>
              </a:rPr>
              <a:t>What went well?</a:t>
            </a:r>
            <a:endParaRPr lang="en-GB" sz="2400" dirty="0">
              <a:solidFill>
                <a:srgbClr val="7030A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7030A0"/>
                </a:solidFill>
              </a:rPr>
              <a:t>What didn’t go well?</a:t>
            </a:r>
            <a:endParaRPr lang="en-GB" sz="2400" dirty="0">
              <a:solidFill>
                <a:srgbClr val="7030A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7030A0"/>
                </a:solidFill>
              </a:rPr>
              <a:t>What have you learned?</a:t>
            </a:r>
            <a:endParaRPr lang="en-GB" sz="2400" dirty="0">
              <a:solidFill>
                <a:srgbClr val="7030A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7030A0"/>
                </a:solidFill>
              </a:rPr>
              <a:t>What would you do differently next time?</a:t>
            </a:r>
            <a:endParaRPr lang="en-GB" sz="2400" dirty="0">
              <a:solidFill>
                <a:srgbClr val="7030A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7030A0"/>
                </a:solidFill>
              </a:rPr>
              <a:t>How could you maximise your chances of success?</a:t>
            </a:r>
            <a:endParaRPr lang="en-GB" sz="24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After the Interview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What comes next?</a:t>
            </a:r>
            <a:endParaRPr lang="en-US" dirty="0"/>
          </a:p>
          <a:p>
            <a:r>
              <a:rPr lang="en-US" dirty="0"/>
              <a:t>Fairly deciding on the ‘right’ person</a:t>
            </a:r>
            <a:endParaRPr lang="en-US" dirty="0"/>
          </a:p>
          <a:p>
            <a:r>
              <a:rPr lang="en-US" dirty="0"/>
              <a:t>Offer letter/written particulars of employment/references</a:t>
            </a:r>
            <a:endParaRPr lang="en-US" dirty="0"/>
          </a:p>
          <a:p>
            <a:r>
              <a:rPr lang="en-US" dirty="0"/>
              <a:t>Induction</a:t>
            </a:r>
            <a:endParaRPr lang="en-US" dirty="0"/>
          </a:p>
          <a:p>
            <a:r>
              <a:rPr lang="en-US" dirty="0"/>
              <a:t>Probationary period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cs typeface="Arial" panose="020B0604020202020204" pitchFamily="34" charset="0"/>
              </a:rPr>
              <a:t>Employability – the journey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637220" y="1340768"/>
          <a:ext cx="7869560" cy="4233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cs typeface="Arial" panose="020B0604020202020204" pitchFamily="34" charset="0"/>
              </a:rPr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117475" indent="0">
              <a:spcBef>
                <a:spcPct val="0"/>
              </a:spcBef>
              <a:buFont typeface="Arial" panose="020B0604020202020204" pitchFamily="34" charset="0"/>
              <a:buNone/>
            </a:pPr>
            <a:endParaRPr lang="en-GB" altLang="en-US" sz="1800" dirty="0">
              <a:cs typeface="Arial" panose="020B0604020202020204" pitchFamily="34" charset="0"/>
            </a:endParaRPr>
          </a:p>
          <a:p>
            <a:pPr marL="117475" indent="0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dirty="0">
                <a:cs typeface="Arial" panose="020B0604020202020204" pitchFamily="34" charset="0"/>
              </a:rPr>
              <a:t>Armstrong, M. (2001).  </a:t>
            </a:r>
            <a:r>
              <a:rPr lang="en-GB" altLang="en-US" i="1" dirty="0">
                <a:cs typeface="Arial" panose="020B0604020202020204" pitchFamily="34" charset="0"/>
              </a:rPr>
              <a:t>A handbook of Human Resources Management &amp; Practice</a:t>
            </a:r>
            <a:r>
              <a:rPr lang="en-GB" altLang="en-US" dirty="0">
                <a:cs typeface="Arial" panose="020B0604020202020204" pitchFamily="34" charset="0"/>
              </a:rPr>
              <a:t>. 8</a:t>
            </a:r>
            <a:r>
              <a:rPr lang="en-GB" altLang="en-US" baseline="30000" dirty="0">
                <a:cs typeface="Arial" panose="020B0604020202020204" pitchFamily="34" charset="0"/>
              </a:rPr>
              <a:t>th</a:t>
            </a:r>
            <a:r>
              <a:rPr lang="en-GB" altLang="en-US" dirty="0">
                <a:cs typeface="Arial" panose="020B0604020202020204" pitchFamily="34" charset="0"/>
              </a:rPr>
              <a:t> ed. London. Kogan Page. </a:t>
            </a:r>
            <a:endParaRPr lang="en-GB" altLang="en-US" dirty="0">
              <a:cs typeface="Arial" panose="020B0604020202020204" pitchFamily="34" charset="0"/>
            </a:endParaRPr>
          </a:p>
          <a:p>
            <a:pPr marL="117475" indent="0">
              <a:spcBef>
                <a:spcPct val="0"/>
              </a:spcBef>
              <a:buFont typeface="Arial" panose="020B0604020202020204" pitchFamily="34" charset="0"/>
              <a:buNone/>
            </a:pPr>
            <a:endParaRPr lang="en-GB" altLang="en-US" dirty="0">
              <a:cs typeface="Arial" panose="020B0604020202020204" pitchFamily="34" charset="0"/>
            </a:endParaRPr>
          </a:p>
          <a:p>
            <a:pPr marL="117475" indent="0">
              <a:spcBef>
                <a:spcPct val="0"/>
              </a:spcBef>
              <a:buNone/>
            </a:pPr>
            <a:r>
              <a:rPr lang="en-GB" altLang="en-US" dirty="0" err="1">
                <a:cs typeface="Arial" panose="020B0604020202020204" pitchFamily="34" charset="0"/>
              </a:rPr>
              <a:t>Bolles</a:t>
            </a:r>
            <a:r>
              <a:rPr lang="en-GB" altLang="en-US" dirty="0">
                <a:cs typeface="Arial" panose="020B0604020202020204" pitchFamily="34" charset="0"/>
              </a:rPr>
              <a:t>, R.N. (1994). </a:t>
            </a:r>
            <a:r>
              <a:rPr lang="en-GB" altLang="en-US" i="1" dirty="0">
                <a:cs typeface="Arial" panose="020B0604020202020204" pitchFamily="34" charset="0"/>
              </a:rPr>
              <a:t>What colour is your parachute?: A practical manual for job hunters &amp; career changers. </a:t>
            </a:r>
            <a:r>
              <a:rPr lang="en-GB" altLang="en-US" dirty="0">
                <a:cs typeface="Arial" panose="020B0604020202020204" pitchFamily="34" charset="0"/>
              </a:rPr>
              <a:t>Berkeley. Ten Speed Press.</a:t>
            </a:r>
            <a:endParaRPr lang="en-GB" altLang="en-US" dirty="0">
              <a:cs typeface="Arial" panose="020B0604020202020204" pitchFamily="34" charset="0"/>
            </a:endParaRPr>
          </a:p>
          <a:p>
            <a:pPr marL="117475" indent="0">
              <a:spcBef>
                <a:spcPct val="0"/>
              </a:spcBef>
              <a:buNone/>
            </a:pPr>
            <a:endParaRPr lang="en-GB" altLang="en-US" dirty="0">
              <a:cs typeface="Arial" panose="020B0604020202020204" pitchFamily="34" charset="0"/>
            </a:endParaRPr>
          </a:p>
          <a:p>
            <a:pPr marL="117475" indent="0">
              <a:spcBef>
                <a:spcPct val="0"/>
              </a:spcBef>
              <a:buNone/>
            </a:pPr>
            <a:r>
              <a:rPr lang="en-GB" altLang="en-US" dirty="0">
                <a:cs typeface="Arial" panose="020B0604020202020204" pitchFamily="34" charset="0"/>
              </a:rPr>
              <a:t>Morgan, P. (2017) </a:t>
            </a:r>
            <a:r>
              <a:rPr lang="en-GB" altLang="en-US" i="1" dirty="0">
                <a:cs typeface="Arial" panose="020B0604020202020204" pitchFamily="34" charset="0"/>
              </a:rPr>
              <a:t>The Business Student’s Guide To Study And Employability.</a:t>
            </a:r>
            <a:r>
              <a:rPr lang="en-GB" altLang="en-US" dirty="0">
                <a:cs typeface="Arial" panose="020B0604020202020204" pitchFamily="34" charset="0"/>
              </a:rPr>
              <a:t>  London: Sage Publications Ltd</a:t>
            </a:r>
            <a:endParaRPr lang="en-GB" altLang="en-US" dirty="0">
              <a:cs typeface="Arial" panose="020B0604020202020204" pitchFamily="34" charset="0"/>
            </a:endParaRPr>
          </a:p>
          <a:p>
            <a:pPr marL="117475" indent="0">
              <a:spcBef>
                <a:spcPct val="0"/>
              </a:spcBef>
              <a:buFont typeface="Arial" panose="020B0604020202020204" pitchFamily="34" charset="0"/>
              <a:buNone/>
            </a:pPr>
            <a:endParaRPr lang="en-GB" altLang="en-US" dirty="0">
              <a:cs typeface="Arial" panose="020B0604020202020204" pitchFamily="34" charset="0"/>
            </a:endParaRPr>
          </a:p>
          <a:p>
            <a:pPr marL="117475" indent="0">
              <a:spcBef>
                <a:spcPct val="0"/>
              </a:spcBef>
              <a:buFont typeface="Arial" panose="020B0604020202020204" pitchFamily="34" charset="0"/>
              <a:buNone/>
            </a:pPr>
            <a:endParaRPr lang="en-GB" altLang="en-US" sz="1800" dirty="0">
              <a:cs typeface="Arial" panose="020B0604020202020204" pitchFamily="34" charset="0"/>
            </a:endParaRPr>
          </a:p>
          <a:p>
            <a:pPr marL="117475" indent="0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GB" altLang="en-US" dirty="0">
                <a:cs typeface="Arial" panose="020B0604020202020204" pitchFamily="34" charset="0"/>
              </a:rPr>
              <a:t>Torrington, D. and Hall, L. (1998). </a:t>
            </a:r>
            <a:r>
              <a:rPr lang="en-GB" altLang="en-US" i="1" dirty="0">
                <a:cs typeface="Arial" panose="020B0604020202020204" pitchFamily="34" charset="0"/>
              </a:rPr>
              <a:t>Human Resource Management</a:t>
            </a:r>
            <a:r>
              <a:rPr lang="en-GB" altLang="en-US" dirty="0">
                <a:cs typeface="Arial" panose="020B0604020202020204" pitchFamily="34" charset="0"/>
              </a:rPr>
              <a:t>. 4th ed. London: Prentice Hall Europe.</a:t>
            </a:r>
            <a:endParaRPr lang="en-GB" altLang="en-US" dirty="0"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Home work </a:t>
            </a:r>
            <a:endParaRPr lang="en-US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77827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Read Chapter 17 - Morgan, P. (2017). Business student's guide to study and employability. London: Sage Publications</a:t>
            </a:r>
            <a:r>
              <a:rPr lang="en-GB" altLang="en-US" dirty="0" smtClean="0"/>
              <a:t>.</a:t>
            </a:r>
            <a:endParaRPr lang="en-GB" altLang="en-US" dirty="0" smtClean="0"/>
          </a:p>
          <a:p>
            <a:pPr marL="0" indent="0">
              <a:buNone/>
            </a:pPr>
            <a:endParaRPr lang="en-US" altLang="en-US" dirty="0"/>
          </a:p>
          <a:p>
            <a:pPr eaLnBrk="1" hangingPunct="1"/>
            <a:r>
              <a:rPr lang="en-GB" altLang="en-US" dirty="0" smtClean="0"/>
              <a:t>Prepare for the phase 2 of mock interviews</a:t>
            </a:r>
            <a:endParaRPr lang="en-GB" altLang="en-US" dirty="0" smtClean="0"/>
          </a:p>
          <a:p>
            <a:pPr marL="0" indent="0" eaLnBrk="1" hangingPunct="1">
              <a:buNone/>
            </a:pPr>
            <a:endParaRPr lang="en-GB" alt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1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 bwMode="auto">
          <a:xfrm>
            <a:off x="1907704" y="1417638"/>
            <a:ext cx="5791324" cy="422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252" y="30627"/>
            <a:ext cx="9136748" cy="570262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session….</a:t>
            </a:r>
            <a:endParaRPr lang="en-GB" dirty="0"/>
          </a:p>
        </p:txBody>
      </p:sp>
      <p:sp>
        <p:nvSpPr>
          <p:cNvPr id="5" name="Content Placeholder 2"/>
          <p:cNvSpPr txBox="1"/>
          <p:nvPr/>
        </p:nvSpPr>
        <p:spPr>
          <a:xfrm>
            <a:off x="0" y="4797152"/>
            <a:ext cx="9144000" cy="1030674"/>
          </a:xfrm>
          <a:prstGeom prst="rect">
            <a:avLst/>
          </a:prstGeom>
          <a:solidFill>
            <a:srgbClr val="000000">
              <a:alpha val="50196"/>
            </a:srgbClr>
          </a:solidFill>
          <a:ln>
            <a:noFill/>
          </a:ln>
          <a:effectLst>
            <a:softEdge rad="127000"/>
          </a:effectLst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1800"/>
              </a:spcBef>
              <a:buFont typeface="Arial" panose="020B0604020202020204" pitchFamily="34" charset="0"/>
              <a:buNone/>
            </a:pPr>
            <a:r>
              <a:rPr lang="en-GB" sz="66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Workshop</a:t>
            </a:r>
            <a:endParaRPr lang="en-GB" sz="66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4794</Words>
  <Application>WPS Presentation</Application>
  <PresentationFormat>On-screen Show (4:3)</PresentationFormat>
  <Paragraphs>175</Paragraphs>
  <Slides>24</Slides>
  <Notes>16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24</vt:i4>
      </vt:variant>
    </vt:vector>
  </HeadingPairs>
  <TitlesOfParts>
    <vt:vector size="33" baseType="lpstr">
      <vt:lpstr>Arial</vt:lpstr>
      <vt:lpstr>SimSun</vt:lpstr>
      <vt:lpstr>Wingdings</vt:lpstr>
      <vt:lpstr>Myriad Pro</vt:lpstr>
      <vt:lpstr>Liberation Mono</vt:lpstr>
      <vt:lpstr>Microsoft YaHei</vt:lpstr>
      <vt:lpstr>Arial Unicode MS</vt:lpstr>
      <vt:lpstr>Calibri</vt:lpstr>
      <vt:lpstr>20140311PresentationUWTSDTemplate</vt:lpstr>
      <vt:lpstr>Certificate of Higher Education in Skills for the Workplace   Professional Career Development (BMSK 4005) Session 8 Facing interviews</vt:lpstr>
      <vt:lpstr>Previously…</vt:lpstr>
      <vt:lpstr>In this session….</vt:lpstr>
      <vt:lpstr>By the end of this session…</vt:lpstr>
      <vt:lpstr>So, what about interviews?</vt:lpstr>
      <vt:lpstr>A selection interview is …</vt:lpstr>
      <vt:lpstr>Performing Well: Employer Objectives</vt:lpstr>
      <vt:lpstr>Performing Well: Interviewee Perspective</vt:lpstr>
      <vt:lpstr>Performing Well: Interviewee Perspective (Cont.)</vt:lpstr>
      <vt:lpstr>Performing Well: Interviewee Perspective (Cont.)</vt:lpstr>
      <vt:lpstr>Performing Well: Interview Questions</vt:lpstr>
      <vt:lpstr>Knowing Your Strengths and Weaknesses</vt:lpstr>
      <vt:lpstr>Giving Good Answers</vt:lpstr>
      <vt:lpstr>Giving Good Answers (Cont.)</vt:lpstr>
      <vt:lpstr>Potential Work-related Issues to Ask About</vt:lpstr>
      <vt:lpstr>General Behaviour at Interviews</vt:lpstr>
      <vt:lpstr>PowerPoint 演示文稿</vt:lpstr>
      <vt:lpstr>After the whole process is over…</vt:lpstr>
      <vt:lpstr>After the Interview</vt:lpstr>
      <vt:lpstr>Employability – the journey</vt:lpstr>
      <vt:lpstr>Bibliography</vt:lpstr>
      <vt:lpstr>Home work </vt:lpstr>
      <vt:lpstr>Summary</vt:lpstr>
      <vt:lpstr>Next session….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Louise</cp:lastModifiedBy>
  <cp:revision>208</cp:revision>
  <dcterms:created xsi:type="dcterms:W3CDTF">2015-04-14T15:21:00Z</dcterms:created>
  <dcterms:modified xsi:type="dcterms:W3CDTF">2019-09-15T08:49:04Z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  <property fmtid="{D5CDD505-2E9C-101B-9397-08002B2CF9AE}" pid="3" name="KSOProductBuildVer">
    <vt:lpwstr>1033-10.2.0.7646</vt:lpwstr>
  </property>
</Properties>
</file>