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74" r:id="rId2"/>
    <p:sldId id="275" r:id="rId3"/>
    <p:sldId id="288" r:id="rId4"/>
    <p:sldId id="276" r:id="rId5"/>
    <p:sldId id="282" r:id="rId6"/>
    <p:sldId id="283" r:id="rId7"/>
    <p:sldId id="289" r:id="rId8"/>
    <p:sldId id="290" r:id="rId9"/>
    <p:sldId id="277" r:id="rId10"/>
    <p:sldId id="28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>
            <a:extLst>
              <a:ext uri="{FF2B5EF4-FFF2-40B4-BE49-F238E27FC236}">
                <a16:creationId xmlns:a16="http://schemas.microsoft.com/office/drawing/2014/main" id="{EB46B8FB-F6A2-5F47-A6CD-A7E17E69270F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9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Oval 5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Oval 62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5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7" name="Oval 66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Oval 68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2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3" name="Oval 72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Oval 73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7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8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79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0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1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82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DAB39E9-6F50-3F4B-9DDB-FC0E0CA993A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65150" y="768334"/>
            <a:ext cx="5066001" cy="2866405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6B2C33E-E9A6-304D-BBCB-97AD0B213C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65150" y="4283239"/>
            <a:ext cx="5066001" cy="1475177"/>
          </a:xfrm>
        </p:spPr>
        <p:txBody>
          <a:bodyPr anchor="b"/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9C75C4-E533-BE48-B528-D1A278BC39A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928" y="457200"/>
            <a:ext cx="3608205" cy="365125"/>
          </a:xfrm>
        </p:spPr>
        <p:txBody>
          <a:bodyPr/>
          <a:lstStyle>
            <a:lvl1pPr algn="l">
              <a:defRPr/>
            </a:lvl1pPr>
          </a:lstStyle>
          <a:p>
            <a:pPr algn="l"/>
            <a:fld id="{A5B0A250-5CC0-1746-B209-08E8B0DAE6AF}" type="datetimeFigureOut">
              <a:rPr lang="en-US" smtClean="0"/>
              <a:pPr algn="l"/>
              <a:t>7/30/2026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09BA8A-EF83-434D-A90E-0805D1104A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CFDDE0-90B9-AD4E-B0EB-E7464FA9C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D33A3282-0389-C547-8CA6-7F3E7F27B34D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20425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F0CAFDA3-320A-C24D-A7A1-20C1267EC987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D2411669-6E2C-2243-99CD-6BC9D724FA1F}"/>
                </a:ext>
              </a:extLst>
            </p:cNvPr>
            <p:cNvSpPr/>
            <p:nvPr/>
          </p:nvSpPr>
          <p:spPr>
            <a:xfrm>
              <a:off x="8928528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C4E0C522-0F40-ED44-A700-F1BCD1CF74F5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B79B4380-CBEC-C341-A10E-5EF9A8597959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F04AD70E-5490-4C4E-A05D-D67949C51A74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128A8883-9F24-0047-92B7-45B3D2E7D9C0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AAC3A3BB-FD2C-FB44-9478-FA87EF229D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BF46B3B1-E981-BB40-B916-51A6D3851969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EA7DAE92-7D6B-B042-83BE-047C8EC322A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06AADCE6-4277-EA49-AF23-63B53CA6772A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58CEA343-047B-DF4E-A7A8-881C7740EA3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FCCBAA07-17CE-2740-AA04-AEDA5EAD2796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BF15C430-7951-6040-BD4C-4E996E94480E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0B3467F9-370D-5C4C-9EDE-E0CA0E401568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2A1E4-52BA-534C-AECC-35C3CF44F8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315675-65B4-E14F-9785-663A83B7B65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676A1E-2332-684F-BDD2-687C166BD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BB8CB0-B7BE-7D4F-B254-8A2F8AEC27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E5A569-A063-8E40-B703-82B11D2A98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7169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231D73A-BA91-794F-8C09-4F4B41A6D08B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835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423885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>
            <a:extLst>
              <a:ext uri="{FF2B5EF4-FFF2-40B4-BE49-F238E27FC236}">
                <a16:creationId xmlns:a16="http://schemas.microsoft.com/office/drawing/2014/main" id="{3ABDDED5-B489-454D-A72D-46C9473AB018}"/>
              </a:ext>
            </a:extLst>
          </p:cNvPr>
          <p:cNvGrpSpPr/>
          <p:nvPr/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40" name="Oval 39">
              <a:extLst>
                <a:ext uri="{FF2B5EF4-FFF2-40B4-BE49-F238E27FC236}">
                  <a16:creationId xmlns:a16="http://schemas.microsoft.com/office/drawing/2014/main" id="{E6338A9A-49A1-B04D-B479-43604A5CD6D5}"/>
                </a:ext>
              </a:extLst>
            </p:cNvPr>
            <p:cNvSpPr/>
            <p:nvPr/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1" name="Freeform 40">
              <a:extLst>
                <a:ext uri="{FF2B5EF4-FFF2-40B4-BE49-F238E27FC236}">
                  <a16:creationId xmlns:a16="http://schemas.microsoft.com/office/drawing/2014/main" id="{3151B6D8-101B-F34D-992A-1668DB5D0067}"/>
                </a:ext>
              </a:extLst>
            </p:cNvPr>
            <p:cNvSpPr/>
            <p:nvPr/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2" name="Freeform 41">
              <a:extLst>
                <a:ext uri="{FF2B5EF4-FFF2-40B4-BE49-F238E27FC236}">
                  <a16:creationId xmlns:a16="http://schemas.microsoft.com/office/drawing/2014/main" id="{21D4DE71-EB1A-E74C-9364-5FEC5377F4EF}"/>
                </a:ext>
              </a:extLst>
            </p:cNvPr>
            <p:cNvSpPr/>
            <p:nvPr/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3" name="Oval 42">
              <a:extLst>
                <a:ext uri="{FF2B5EF4-FFF2-40B4-BE49-F238E27FC236}">
                  <a16:creationId xmlns:a16="http://schemas.microsoft.com/office/drawing/2014/main" id="{BD99A5CD-9D3A-DA46-AD96-34B9DB522051}"/>
                </a:ext>
              </a:extLst>
            </p:cNvPr>
            <p:cNvSpPr/>
            <p:nvPr/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E6537DF9-74F2-924C-9B63-22B100C80C92}"/>
                </a:ext>
              </a:extLst>
            </p:cNvPr>
            <p:cNvSpPr/>
            <p:nvPr/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Oval 44">
              <a:extLst>
                <a:ext uri="{FF2B5EF4-FFF2-40B4-BE49-F238E27FC236}">
                  <a16:creationId xmlns:a16="http://schemas.microsoft.com/office/drawing/2014/main" id="{D7655457-8E4D-F34C-A595-66A45E9C3A1F}"/>
                </a:ext>
              </a:extLst>
            </p:cNvPr>
            <p:cNvSpPr/>
            <p:nvPr/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>
              <a:extLst>
                <a:ext uri="{FF2B5EF4-FFF2-40B4-BE49-F238E27FC236}">
                  <a16:creationId xmlns:a16="http://schemas.microsoft.com/office/drawing/2014/main" id="{FB0E8D2C-8947-E44C-BC5F-F81B083DAA3E}"/>
                </a:ext>
              </a:extLst>
            </p:cNvPr>
            <p:cNvSpPr/>
            <p:nvPr/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7" name="Freeform 46">
              <a:extLst>
                <a:ext uri="{FF2B5EF4-FFF2-40B4-BE49-F238E27FC236}">
                  <a16:creationId xmlns:a16="http://schemas.microsoft.com/office/drawing/2014/main" id="{ED57F45D-85B8-AC49-A2BA-E941F1BE7F15}"/>
                </a:ext>
              </a:extLst>
            </p:cNvPr>
            <p:cNvSpPr/>
            <p:nvPr/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A576359-CAE3-634C-8DF8-A834BCD7D668}"/>
                </a:ext>
              </a:extLst>
            </p:cNvPr>
            <p:cNvSpPr/>
            <p:nvPr/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16343F35-6601-BD4A-B9A5-25361D0453D2}"/>
                </a:ext>
              </a:extLst>
            </p:cNvPr>
            <p:cNvSpPr/>
            <p:nvPr/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5ED1C169-DCD9-9C4B-91B1-519621155A64}"/>
                </a:ext>
              </a:extLst>
            </p:cNvPr>
            <p:cNvSpPr/>
            <p:nvPr/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32328AC7-E0BC-0E46-A25B-11D523EC8100}"/>
                </a:ext>
              </a:extLst>
            </p:cNvPr>
            <p:cNvSpPr/>
            <p:nvPr/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>
              <a:extLst>
                <a:ext uri="{FF2B5EF4-FFF2-40B4-BE49-F238E27FC236}">
                  <a16:creationId xmlns:a16="http://schemas.microsoft.com/office/drawing/2014/main" id="{32BBE02A-588F-6C4D-B310-694098C6A340}"/>
                </a:ext>
              </a:extLst>
            </p:cNvPr>
            <p:cNvSpPr/>
            <p:nvPr/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3" name="Freeform 52">
              <a:extLst>
                <a:ext uri="{FF2B5EF4-FFF2-40B4-BE49-F238E27FC236}">
                  <a16:creationId xmlns:a16="http://schemas.microsoft.com/office/drawing/2014/main" id="{6751D5A0-C90A-0A44-8654-CFE1B719B353}"/>
                </a:ext>
              </a:extLst>
            </p:cNvPr>
            <p:cNvSpPr/>
            <p:nvPr/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4" name="Oval 53">
              <a:extLst>
                <a:ext uri="{FF2B5EF4-FFF2-40B4-BE49-F238E27FC236}">
                  <a16:creationId xmlns:a16="http://schemas.microsoft.com/office/drawing/2014/main" id="{0F0FA086-0D80-B74A-9B37-5EACDE30D61F}"/>
                </a:ext>
              </a:extLst>
            </p:cNvPr>
            <p:cNvSpPr/>
            <p:nvPr/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Oval 54">
              <a:extLst>
                <a:ext uri="{FF2B5EF4-FFF2-40B4-BE49-F238E27FC236}">
                  <a16:creationId xmlns:a16="http://schemas.microsoft.com/office/drawing/2014/main" id="{7022E302-2A55-8844-A50B-DC16D075E16B}"/>
                </a:ext>
              </a:extLst>
            </p:cNvPr>
            <p:cNvSpPr/>
            <p:nvPr/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F4B325F5-A048-2843-A40B-3B2B31ECED76}"/>
                </a:ext>
              </a:extLst>
            </p:cNvPr>
            <p:cNvSpPr/>
            <p:nvPr/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Freeform 56">
              <a:extLst>
                <a:ext uri="{FF2B5EF4-FFF2-40B4-BE49-F238E27FC236}">
                  <a16:creationId xmlns:a16="http://schemas.microsoft.com/office/drawing/2014/main" id="{7707B616-7E85-5442-B46B-AF9426A7A0E9}"/>
                </a:ext>
              </a:extLst>
            </p:cNvPr>
            <p:cNvSpPr/>
            <p:nvPr/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8" name="Freeform 57">
              <a:extLst>
                <a:ext uri="{FF2B5EF4-FFF2-40B4-BE49-F238E27FC236}">
                  <a16:creationId xmlns:a16="http://schemas.microsoft.com/office/drawing/2014/main" id="{08914A00-D181-5847-A150-77CE67F94369}"/>
                </a:ext>
              </a:extLst>
            </p:cNvPr>
            <p:cNvSpPr/>
            <p:nvPr/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59" name="Freeform 58">
              <a:extLst>
                <a:ext uri="{FF2B5EF4-FFF2-40B4-BE49-F238E27FC236}">
                  <a16:creationId xmlns:a16="http://schemas.microsoft.com/office/drawing/2014/main" id="{DAF2D976-5F49-2848-B465-C85708A6D706}"/>
                </a:ext>
              </a:extLst>
            </p:cNvPr>
            <p:cNvSpPr/>
            <p:nvPr/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0" name="Freeform 59">
              <a:extLst>
                <a:ext uri="{FF2B5EF4-FFF2-40B4-BE49-F238E27FC236}">
                  <a16:creationId xmlns:a16="http://schemas.microsoft.com/office/drawing/2014/main" id="{5E333474-B850-354C-A2E2-01735C948D47}"/>
                </a:ext>
              </a:extLst>
            </p:cNvPr>
            <p:cNvSpPr/>
            <p:nvPr/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1" name="Freeform 60">
              <a:extLst>
                <a:ext uri="{FF2B5EF4-FFF2-40B4-BE49-F238E27FC236}">
                  <a16:creationId xmlns:a16="http://schemas.microsoft.com/office/drawing/2014/main" id="{BC25646C-71B3-4A44-A4FE-C3CABE5580BB}"/>
                </a:ext>
              </a:extLst>
            </p:cNvPr>
            <p:cNvSpPr/>
            <p:nvPr/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2" name="Freeform 61">
              <a:extLst>
                <a:ext uri="{FF2B5EF4-FFF2-40B4-BE49-F238E27FC236}">
                  <a16:creationId xmlns:a16="http://schemas.microsoft.com/office/drawing/2014/main" id="{B598CFE9-67EE-E342-9EF7-F40A1E0BE59E}"/>
                </a:ext>
              </a:extLst>
            </p:cNvPr>
            <p:cNvSpPr/>
            <p:nvPr/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63" name="Freeform 62">
              <a:extLst>
                <a:ext uri="{FF2B5EF4-FFF2-40B4-BE49-F238E27FC236}">
                  <a16:creationId xmlns:a16="http://schemas.microsoft.com/office/drawing/2014/main" id="{1E29AD13-94FE-1349-A28E-10F6E780F510}"/>
                </a:ext>
              </a:extLst>
            </p:cNvPr>
            <p:cNvSpPr/>
            <p:nvPr/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650648E-B4D5-4145-84E7-46B5793EA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68351"/>
            <a:ext cx="5066001" cy="2334768"/>
          </a:xfrm>
        </p:spPr>
        <p:txBody>
          <a:bodyPr anchor="t"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3B92A6-7558-3148-B855-5BC58B4159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4255453"/>
            <a:ext cx="5066001" cy="1500187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bg1">
                    <a:lumMod val="6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A0B541-D211-974B-97FE-C1F9473ABE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727FB0-D95A-D543-8E29-6E5F22B491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9C4404-F49D-9F48-A10B-1F60870B44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4817335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D6A1FD1-D82F-3141-8687-8D7C0631C21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64653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442ECFEB-12CF-4C4F-BC8A-5816C27CA565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626C9482-2804-144B-88B2-0AF191BD757D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1363F79-96BD-9240-86E2-DF26C9C2437D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153F0BF1-DA57-1D49-82F0-802F4D385A85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8CD42A1B-A03A-C946-8A2A-CE437EA433FD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591FE00-3AAF-9B4B-8107-E94D50828227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49E92E9-89A7-4842-B271-411C7DF75D2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C29C99-0841-9F46-AB1A-E9751DFE448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EE0AB684-BDA8-014B-8DCC-125F8B8DCE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540E05-0F5F-6243-AD57-66BFC33ADB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62851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70B3A4-11FE-D94C-9B93-255E3623106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9638" y="2365755"/>
            <a:ext cx="5239512" cy="33954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7BEEAF-F881-6E48-84AF-E5CEEF1C71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472753-1CC3-9244-9AF0-6927018A6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DD55D0-FCC7-AC42-9810-9B49E33489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FC736C3-88FB-244C-83B8-B2856998D22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6467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>
            <a:extLst>
              <a:ext uri="{FF2B5EF4-FFF2-40B4-BE49-F238E27FC236}">
                <a16:creationId xmlns:a16="http://schemas.microsoft.com/office/drawing/2014/main" id="{B7D16A9C-7411-5242-A59C-816B8907E3BE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A997260B-7D44-7049-B605-7FD6E6CE5612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5D6AF601-77C3-D74A-B1E5-7F33703A6927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4DFCA921-0F9E-2E41-A285-75409E25501A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120B9E03-438B-FC42-9DA1-835D5BC3FE8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D670E1F-61CD-8940-A898-6D5092A78BB9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080C64CF-0C6A-3449-9709-AE038C4A7995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Freeform 25">
              <a:extLst>
                <a:ext uri="{FF2B5EF4-FFF2-40B4-BE49-F238E27FC236}">
                  <a16:creationId xmlns:a16="http://schemas.microsoft.com/office/drawing/2014/main" id="{FEC46D5B-957F-A24C-8E36-CC71F660EC8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058182F-7B5E-FD42-AFC6-A3848D8332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8" y="768096"/>
            <a:ext cx="7333488" cy="127101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9E4DE-75C0-C841-A68D-9D7BBAD76C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2149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5C87F7-356E-9E43-97A0-D972B22853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2149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DAB4C28-30CB-CC4E-A25E-F4FEFA49BC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83066" y="2365756"/>
            <a:ext cx="523951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ED0191-963B-1E4C-BEC5-9B42E39514A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83066" y="3189668"/>
            <a:ext cx="5239512" cy="2571557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F0E0BED-3EB7-BB4A-A556-FA967FB01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6A2466A-4D90-174C-B382-AC4674D72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6EADE49-8082-214B-9742-5EE8DA2E9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75E39200-18D5-014B-BAB8-FF5D0BA15E0C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544960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D7DF52F6-A06E-0343-95B8-DAAC38DB4B8C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67092C52-7052-0749-9DA0-9374DBF495AE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64E1C2F-81E1-C44D-859C-946596C950F2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3626485-4263-0A44-9561-E278A7056C33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7D45AAB5-3CCC-DE4A-A962-3702911B55C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8CAFB16F-8EDE-D44F-A51E-34EDC41E7404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DCD51329-732C-BB4C-98E5-715BAF9F8853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192B5D44-BC55-AF4C-984D-C8231B22F80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A1E9E2-564E-7049-A22F-BB5B876BAB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359D05-C08D-7747-B2FC-3F62B3357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E2FF615-BB08-A844-B689-BAA7C50407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563A67D-F96F-4849-8C83-49CC3A6539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1DCFAAB9-2B6B-8D4C-A748-433E2C393EA6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411234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8BCA70-D63D-40F6-B9B3-4E49B96E27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pPr/>
              <a:t>7/30/2026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2F12559-BD91-4904-A24A-0CF0A2324A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658BB7-74A5-4A6F-A0FF-021E68F02B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27786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D0914A35-7AAF-4B42-9C68-47A633EFD9D0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DABCED79-0E70-FB4D-ABF2-D859BF5556E4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8364885D-A3A4-5144-AB4E-7624F27287E6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22073D5-CC72-0549-BD26-F7AF9851BE45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1827A049-C9FD-554E-9B01-F151B0D9E86B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76832559-4D18-8744-AB91-9FCFAB732477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BF97A623-E5DC-1B44-B687-8643B9F0D741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637BBE1-2C82-4E45-B5C5-35E07B05EA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1" y="764973"/>
            <a:ext cx="3609982" cy="1395043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201F2E-A734-364B-8A7D-990D6B8893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04832" y="770890"/>
            <a:ext cx="6112517" cy="48005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CBAD9-5515-1748-8E77-F48160F4ED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70897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A6C22B-80D4-AA42-9999-401E37B469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055DE4-33E8-7F4B-9334-95EA60845C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470FA5-21EE-D742-8F01-C1BAE0FDB0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EF966AA-D7DF-F84D-80D4-E216A641B00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22112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210D391A-F01E-4947-8A01-95438AA0B323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7D499306-B4E0-064D-8F6C-96E9C4BD04DA}"/>
                </a:ext>
              </a:extLst>
            </p:cNvPr>
            <p:cNvSpPr/>
            <p:nvPr/>
          </p:nvSpPr>
          <p:spPr>
            <a:xfrm>
              <a:off x="10290315" y="806362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AF3D0241-0A21-8047-8CE3-B3FDD5FDF71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3083F97-6891-0447-957C-AB0834B826D2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B2EF7D75-E7C1-5147-A03B-3EC641CF3B08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A6D7CA94-94B4-C140-8C68-01C0ADFA1C7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211CD629-C318-A848-BDDE-BBA9465EBF9D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2A5AC1F8-1370-E946-977E-E4CFC6947BAB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4CEE63B-B967-0A48-9623-2203767609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89"/>
            <a:ext cx="3609983" cy="1389127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211F680-28C8-FA44-9CD5-20709DA02EA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23838" y="890816"/>
            <a:ext cx="6060136" cy="4870411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D507CD-197E-BB4C-83A6-DA3FC97A22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65150" y="2160016"/>
            <a:ext cx="3609983" cy="360121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59E00AC-DF6C-D548-8A06-D6269BDB0A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ED113B-57D4-9A4F-BFE0-2A3963B425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D9954-FA18-8948-AA52-21CED05947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E3EB25D-2379-5040-B990-1C99B0B7D931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83850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2" name="Group 21">
            <a:extLst>
              <a:ext uri="{FF2B5EF4-FFF2-40B4-BE49-F238E27FC236}">
                <a16:creationId xmlns:a16="http://schemas.microsoft.com/office/drawing/2014/main" id="{7ED46EE4-CE67-DD46-A751-9FEA049A22B8}"/>
              </a:ext>
            </a:extLst>
          </p:cNvPr>
          <p:cNvGrpSpPr/>
          <p:nvPr/>
        </p:nvGrpSpPr>
        <p:grpSpPr>
          <a:xfrm>
            <a:off x="8928528" y="0"/>
            <a:ext cx="3263472" cy="6858000"/>
            <a:chOff x="8928528" y="0"/>
            <a:chExt cx="3263472" cy="6858000"/>
          </a:xfrm>
        </p:grpSpPr>
        <p:sp>
          <p:nvSpPr>
            <p:cNvPr id="23" name="Oval 22">
              <a:extLst>
                <a:ext uri="{FF2B5EF4-FFF2-40B4-BE49-F238E27FC236}">
                  <a16:creationId xmlns:a16="http://schemas.microsoft.com/office/drawing/2014/main" id="{955C5B70-D34F-8A49-B220-808CE2BBB7F3}"/>
                </a:ext>
              </a:extLst>
            </p:cNvPr>
            <p:cNvSpPr/>
            <p:nvPr/>
          </p:nvSpPr>
          <p:spPr>
            <a:xfrm>
              <a:off x="8928528" y="491812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 23">
              <a:extLst>
                <a:ext uri="{FF2B5EF4-FFF2-40B4-BE49-F238E27FC236}">
                  <a16:creationId xmlns:a16="http://schemas.microsoft.com/office/drawing/2014/main" id="{4BBFE624-6DBD-8541-B43B-180C0AFA21F0}"/>
                </a:ext>
              </a:extLst>
            </p:cNvPr>
            <p:cNvSpPr/>
            <p:nvPr/>
          </p:nvSpPr>
          <p:spPr>
            <a:xfrm>
              <a:off x="8928528" y="0"/>
              <a:ext cx="1130724" cy="565573"/>
            </a:xfrm>
            <a:custGeom>
              <a:avLst/>
              <a:gdLst>
                <a:gd name="connsiteX0" fmla="*/ 22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2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5" name="Freeform 24">
              <a:extLst>
                <a:ext uri="{FF2B5EF4-FFF2-40B4-BE49-F238E27FC236}">
                  <a16:creationId xmlns:a16="http://schemas.microsoft.com/office/drawing/2014/main" id="{6E01AC23-2120-A542-B140-5A29AA27A2C8}"/>
                </a:ext>
              </a:extLst>
            </p:cNvPr>
            <p:cNvSpPr/>
            <p:nvPr/>
          </p:nvSpPr>
          <p:spPr>
            <a:xfrm>
              <a:off x="10291391" y="6292417"/>
              <a:ext cx="1130724" cy="565583"/>
            </a:xfrm>
            <a:custGeom>
              <a:avLst/>
              <a:gdLst>
                <a:gd name="connsiteX0" fmla="*/ 565362 w 1130724"/>
                <a:gd name="connsiteY0" fmla="*/ 0 h 565583"/>
                <a:gd name="connsiteX1" fmla="*/ 1130724 w 1130724"/>
                <a:gd name="connsiteY1" fmla="*/ 565362 h 565583"/>
                <a:gd name="connsiteX2" fmla="*/ 1130702 w 1130724"/>
                <a:gd name="connsiteY2" fmla="*/ 565583 h 565583"/>
                <a:gd name="connsiteX3" fmla="*/ 22 w 1130724"/>
                <a:gd name="connsiteY3" fmla="*/ 565583 h 565583"/>
                <a:gd name="connsiteX4" fmla="*/ 0 w 1130724"/>
                <a:gd name="connsiteY4" fmla="*/ 565362 h 565583"/>
                <a:gd name="connsiteX5" fmla="*/ 565362 w 1130724"/>
                <a:gd name="connsiteY5" fmla="*/ 0 h 5655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83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2" y="565583"/>
                  </a:lnTo>
                  <a:lnTo>
                    <a:pt x="22" y="565583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154689C0-9C35-9B4D-906B-DA287DA55A38}"/>
                </a:ext>
              </a:extLst>
            </p:cNvPr>
            <p:cNvSpPr/>
            <p:nvPr/>
          </p:nvSpPr>
          <p:spPr>
            <a:xfrm>
              <a:off x="10291392" y="3549390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696570F0-11E0-6147-9053-E3A4B5DBA0E4}"/>
                </a:ext>
              </a:extLst>
            </p:cNvPr>
            <p:cNvSpPr/>
            <p:nvPr/>
          </p:nvSpPr>
          <p:spPr>
            <a:xfrm>
              <a:off x="10291392" y="2177876"/>
              <a:ext cx="1130724" cy="1130723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>
              <a:extLst>
                <a:ext uri="{FF2B5EF4-FFF2-40B4-BE49-F238E27FC236}">
                  <a16:creationId xmlns:a16="http://schemas.microsoft.com/office/drawing/2014/main" id="{9BDD97F6-A366-B54A-B889-42E97AFEDE37}"/>
                </a:ext>
              </a:extLst>
            </p:cNvPr>
            <p:cNvSpPr/>
            <p:nvPr/>
          </p:nvSpPr>
          <p:spPr>
            <a:xfrm>
              <a:off x="10291392" y="806363"/>
              <a:ext cx="1130724" cy="1130723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58E853BC-EE80-374B-B823-8D51A948C4CF}"/>
                </a:ext>
              </a:extLst>
            </p:cNvPr>
            <p:cNvSpPr/>
            <p:nvPr/>
          </p:nvSpPr>
          <p:spPr>
            <a:xfrm>
              <a:off x="10291392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4B5B70B1-649D-9848-B5D4-6DE04D55F5F0}"/>
                </a:ext>
              </a:extLst>
            </p:cNvPr>
            <p:cNvSpPr/>
            <p:nvPr/>
          </p:nvSpPr>
          <p:spPr>
            <a:xfrm>
              <a:off x="11654256" y="6295201"/>
              <a:ext cx="537744" cy="562799"/>
            </a:xfrm>
            <a:custGeom>
              <a:avLst/>
              <a:gdLst>
                <a:gd name="connsiteX0" fmla="*/ 537744 w 537744"/>
                <a:gd name="connsiteY0" fmla="*/ 0 h 562799"/>
                <a:gd name="connsiteX1" fmla="*/ 537744 w 537744"/>
                <a:gd name="connsiteY1" fmla="*/ 562799 h 562799"/>
                <a:gd name="connsiteX2" fmla="*/ 22 w 537744"/>
                <a:gd name="connsiteY2" fmla="*/ 562799 h 562799"/>
                <a:gd name="connsiteX3" fmla="*/ 0 w 537744"/>
                <a:gd name="connsiteY3" fmla="*/ 562578 h 562799"/>
                <a:gd name="connsiteX4" fmla="*/ 451422 w 537744"/>
                <a:gd name="connsiteY4" fmla="*/ 8702 h 5627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99">
                  <a:moveTo>
                    <a:pt x="537744" y="0"/>
                  </a:moveTo>
                  <a:lnTo>
                    <a:pt x="537744" y="562799"/>
                  </a:lnTo>
                  <a:lnTo>
                    <a:pt x="22" y="562799"/>
                  </a:lnTo>
                  <a:lnTo>
                    <a:pt x="0" y="562578"/>
                  </a:ln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46A2092A-2157-0A49-937F-BBAE14687DE7}"/>
                </a:ext>
              </a:extLst>
            </p:cNvPr>
            <p:cNvSpPr/>
            <p:nvPr/>
          </p:nvSpPr>
          <p:spPr>
            <a:xfrm>
              <a:off x="11654256" y="4923687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F092371E-D526-AF43-816F-F7AEBA9FF166}"/>
                </a:ext>
              </a:extLst>
            </p:cNvPr>
            <p:cNvSpPr/>
            <p:nvPr/>
          </p:nvSpPr>
          <p:spPr>
            <a:xfrm>
              <a:off x="11654256" y="3552173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06995714-B51E-E84A-9FD5-3AD33004E517}"/>
                </a:ext>
              </a:extLst>
            </p:cNvPr>
            <p:cNvSpPr/>
            <p:nvPr/>
          </p:nvSpPr>
          <p:spPr>
            <a:xfrm>
              <a:off x="11654256" y="2180659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0FDB0CC5-76AA-6E44-8376-4EE649C1DE42}"/>
                </a:ext>
              </a:extLst>
            </p:cNvPr>
            <p:cNvSpPr/>
            <p:nvPr/>
          </p:nvSpPr>
          <p:spPr>
            <a:xfrm>
              <a:off x="11654256" y="809146"/>
              <a:ext cx="537744" cy="1125156"/>
            </a:xfrm>
            <a:custGeom>
              <a:avLst/>
              <a:gdLst>
                <a:gd name="connsiteX0" fmla="*/ 537744 w 537744"/>
                <a:gd name="connsiteY0" fmla="*/ 0 h 1125156"/>
                <a:gd name="connsiteX1" fmla="*/ 537744 w 537744"/>
                <a:gd name="connsiteY1" fmla="*/ 1125156 h 1125156"/>
                <a:gd name="connsiteX2" fmla="*/ 451422 w 537744"/>
                <a:gd name="connsiteY2" fmla="*/ 1116454 h 1125156"/>
                <a:gd name="connsiteX3" fmla="*/ 0 w 537744"/>
                <a:gd name="connsiteY3" fmla="*/ 562578 h 1125156"/>
                <a:gd name="connsiteX4" fmla="*/ 451422 w 537744"/>
                <a:gd name="connsiteY4" fmla="*/ 8702 h 112515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1125156">
                  <a:moveTo>
                    <a:pt x="537744" y="0"/>
                  </a:moveTo>
                  <a:lnTo>
                    <a:pt x="537744" y="1125156"/>
                  </a:lnTo>
                  <a:lnTo>
                    <a:pt x="451422" y="1116454"/>
                  </a:lnTo>
                  <a:cubicBezTo>
                    <a:pt x="193796" y="1063736"/>
                    <a:pt x="0" y="835789"/>
                    <a:pt x="0" y="562578"/>
                  </a:cubicBezTo>
                  <a:cubicBezTo>
                    <a:pt x="0" y="289367"/>
                    <a:pt x="193796" y="61420"/>
                    <a:pt x="451422" y="8702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3D981F0B-8982-1C45-8D7C-30E744003823}"/>
                </a:ext>
              </a:extLst>
            </p:cNvPr>
            <p:cNvSpPr/>
            <p:nvPr/>
          </p:nvSpPr>
          <p:spPr>
            <a:xfrm>
              <a:off x="11654256" y="0"/>
              <a:ext cx="537744" cy="562788"/>
            </a:xfrm>
            <a:custGeom>
              <a:avLst/>
              <a:gdLst>
                <a:gd name="connsiteX0" fmla="*/ 21 w 537744"/>
                <a:gd name="connsiteY0" fmla="*/ 0 h 562788"/>
                <a:gd name="connsiteX1" fmla="*/ 537744 w 537744"/>
                <a:gd name="connsiteY1" fmla="*/ 0 h 562788"/>
                <a:gd name="connsiteX2" fmla="*/ 537744 w 537744"/>
                <a:gd name="connsiteY2" fmla="*/ 562788 h 562788"/>
                <a:gd name="connsiteX3" fmla="*/ 451422 w 537744"/>
                <a:gd name="connsiteY3" fmla="*/ 554086 h 562788"/>
                <a:gd name="connsiteX4" fmla="*/ 0 w 537744"/>
                <a:gd name="connsiteY4" fmla="*/ 211 h 5627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7744" h="562788">
                  <a:moveTo>
                    <a:pt x="21" y="0"/>
                  </a:moveTo>
                  <a:lnTo>
                    <a:pt x="537744" y="0"/>
                  </a:lnTo>
                  <a:lnTo>
                    <a:pt x="537744" y="562788"/>
                  </a:lnTo>
                  <a:lnTo>
                    <a:pt x="451422" y="554086"/>
                  </a:lnTo>
                  <a:cubicBezTo>
                    <a:pt x="193796" y="501368"/>
                    <a:pt x="0" y="273421"/>
                    <a:pt x="0" y="21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F76EEB7-1E87-0447-8CD6-DD220CF4EE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8AE526-3A03-9B41-8C9F-27156E701CF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D08D72-182D-C947-B3F7-B74948D084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76E396-D059-AF4D-A1D9-C1347978AA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8845B6-87C0-2F4A-8146-00E911CDF7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7086480" y="6141085"/>
            <a:ext cx="813816" cy="365125"/>
          </a:xfrm>
        </p:spPr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78A912D-4325-C449-BF2E-F331A221C695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7335146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33128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C3803ECC-8207-244B-8051-94AA5304EDD9}"/>
              </a:ext>
            </a:extLst>
          </p:cNvPr>
          <p:cNvGrpSpPr/>
          <p:nvPr/>
        </p:nvGrpSpPr>
        <p:grpSpPr>
          <a:xfrm>
            <a:off x="10290315" y="0"/>
            <a:ext cx="1901686" cy="6858000"/>
            <a:chOff x="10290315" y="0"/>
            <a:chExt cx="1901686" cy="6858000"/>
          </a:xfrm>
        </p:grpSpPr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CF2E8536-821C-3846-A152-2001B7BA4BC9}"/>
                </a:ext>
              </a:extLst>
            </p:cNvPr>
            <p:cNvSpPr/>
            <p:nvPr/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57A02781-FFB4-C04E-97FB-78D26A9E8F1C}"/>
                </a:ext>
              </a:extLst>
            </p:cNvPr>
            <p:cNvSpPr/>
            <p:nvPr/>
          </p:nvSpPr>
          <p:spPr>
            <a:xfrm>
              <a:off x="11653180" y="6295093"/>
              <a:ext cx="538821" cy="562907"/>
            </a:xfrm>
            <a:custGeom>
              <a:avLst/>
              <a:gdLst>
                <a:gd name="connsiteX0" fmla="*/ 538821 w 538821"/>
                <a:gd name="connsiteY0" fmla="*/ 0 h 562907"/>
                <a:gd name="connsiteX1" fmla="*/ 538821 w 538821"/>
                <a:gd name="connsiteY1" fmla="*/ 562907 h 562907"/>
                <a:gd name="connsiteX2" fmla="*/ 22 w 538821"/>
                <a:gd name="connsiteY2" fmla="*/ 562907 h 562907"/>
                <a:gd name="connsiteX3" fmla="*/ 0 w 538821"/>
                <a:gd name="connsiteY3" fmla="*/ 562686 h 562907"/>
                <a:gd name="connsiteX4" fmla="*/ 451422 w 538821"/>
                <a:gd name="connsiteY4" fmla="*/ 8810 h 5629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907">
                  <a:moveTo>
                    <a:pt x="538821" y="0"/>
                  </a:moveTo>
                  <a:lnTo>
                    <a:pt x="538821" y="562907"/>
                  </a:lnTo>
                  <a:lnTo>
                    <a:pt x="22" y="562907"/>
                  </a:lnTo>
                  <a:lnTo>
                    <a:pt x="0" y="562686"/>
                  </a:ln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14C29607-37D2-7A4B-98E2-2C851CD6776C}"/>
                </a:ext>
              </a:extLst>
            </p:cNvPr>
            <p:cNvSpPr/>
            <p:nvPr/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D12FC7BA-80CC-1C4E-B268-B3EEA08137F1}"/>
                </a:ext>
              </a:extLst>
            </p:cNvPr>
            <p:cNvSpPr/>
            <p:nvPr/>
          </p:nvSpPr>
          <p:spPr>
            <a:xfrm>
              <a:off x="11653180" y="2180552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BEBC8FB1-96B9-D84A-BD2A-BC8410EBE012}"/>
                </a:ext>
              </a:extLst>
            </p:cNvPr>
            <p:cNvSpPr/>
            <p:nvPr/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5A8455B4-A778-B44D-A7E8-C45A4846D9F7}"/>
                </a:ext>
              </a:extLst>
            </p:cNvPr>
            <p:cNvSpPr/>
            <p:nvPr/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B0407CCA-80EF-2B45-8F8C-7D5796A61BC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950095" y="976630"/>
            <a:ext cx="2268507" cy="47845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AA221C3-F2D3-FC4F-938B-4C4CAC7370B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65150" y="976630"/>
            <a:ext cx="8264057" cy="478459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061B46-3E9A-AC48-8C84-5B46EA1EC5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0A250-5CC0-1746-B209-08E8B0DAE6AF}" type="datetimeFigureOut">
              <a:rPr lang="en-US" smtClean="0"/>
              <a:t>7/30/2026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F8F49-5859-714C-8EE1-61A74F324E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B6F69-3FFA-D94F-BA99-873D36F7F6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BCAEC-7D34-E549-A96E-FCEDAADBE4B0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31B40EC-87DB-A64F-9D4B-98A86F7CEFFF}"/>
              </a:ext>
            </a:extLst>
          </p:cNvPr>
          <p:cNvCxnSpPr>
            <a:cxnSpLocks/>
          </p:cNvCxnSpPr>
          <p:nvPr/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3054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70D98E2-86CE-4D4F-9F8F-17C83D19A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7335835" cy="1268984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804B4F2-48A4-A140-B59B-7A2ED9FD46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65150" y="2160016"/>
            <a:ext cx="7335835" cy="36012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CF4A7E-D5FF-BF48-8E01-8F46150ABF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66928" y="457200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5B0A250-5CC0-1746-B209-08E8B0DAE6AF}" type="datetimeFigureOut">
              <a:rPr lang="en-US" smtClean="0"/>
              <a:pPr/>
              <a:t>7/30/2026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31757-5039-BF46-B47A-50DA8FFBC07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65150" y="6141085"/>
            <a:ext cx="36082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83FD16-4337-B940-905E-D20A26FD483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9678" y="6141085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b="0" i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49ABCAEC-7D34-E549-A96E-FCEDAADBE4B0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58502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i="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400" b="0" i="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2000" b="0" i="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800" b="0" i="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600" b="0" 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ts val="900"/>
        </a:spcBef>
        <a:buFont typeface="Arial" panose="020B0604020202020204" pitchFamily="34" charset="0"/>
        <a:buChar char="•"/>
        <a:defRPr sz="1400" b="0" 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link.springer.com/article/10.1186/s13098-019-0480-4" TargetMode="External"/><Relationship Id="rId3" Type="http://schemas.openxmlformats.org/officeDocument/2006/relationships/hyperlink" Target="https://mhealth.jmir.org/2017/3/e4/" TargetMode="External"/><Relationship Id="rId7" Type="http://schemas.openxmlformats.org/officeDocument/2006/relationships/hyperlink" Target="https://link.springer.com/article/10.1007/s11886-016-0796-8" TargetMode="External"/><Relationship Id="rId2" Type="http://schemas.openxmlformats.org/officeDocument/2006/relationships/hyperlink" Target="https://journals.plos.org/plosone/article?id=10.1371/journal.pone.020894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iabetesjournals.org/care/article-abstract/43/1/250/358" TargetMode="External"/><Relationship Id="rId11" Type="http://schemas.openxmlformats.org/officeDocument/2006/relationships/hyperlink" Target="https://mhealth.jmir.org/2017/3/e35" TargetMode="External"/><Relationship Id="rId5" Type="http://schemas.openxmlformats.org/officeDocument/2006/relationships/hyperlink" Target="https://journals.sagepub.com/doi/abs/10.1089/pop.2018.0129" TargetMode="External"/><Relationship Id="rId10" Type="http://schemas.openxmlformats.org/officeDocument/2006/relationships/hyperlink" Target="https://onlinelibrary.wiley.com/doi/abs/10.1002/hpm.2872" TargetMode="External"/><Relationship Id="rId4" Type="http://schemas.openxmlformats.org/officeDocument/2006/relationships/hyperlink" Target="https://link.springer.com/article/10.1007/s10916-016-0564-8?wt" TargetMode="External"/><Relationship Id="rId9" Type="http://schemas.openxmlformats.org/officeDocument/2006/relationships/hyperlink" Target="https://ieeexplore.ieee.org/abstract/document/10619902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295" name="Group 12294">
            <a:extLst>
              <a:ext uri="{FF2B5EF4-FFF2-40B4-BE49-F238E27FC236}">
                <a16:creationId xmlns:a16="http://schemas.microsoft.com/office/drawing/2014/main" id="{EB46B8FB-F6A2-5F47-A6CD-A7E17E6927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01388" y="0"/>
            <a:ext cx="5990612" cy="6858001"/>
            <a:chOff x="6201388" y="0"/>
            <a:chExt cx="5990612" cy="6858001"/>
          </a:xfrm>
        </p:grpSpPr>
        <p:sp>
          <p:nvSpPr>
            <p:cNvPr id="12296" name="Oval 12295">
              <a:extLst>
                <a:ext uri="{FF2B5EF4-FFF2-40B4-BE49-F238E27FC236}">
                  <a16:creationId xmlns:a16="http://schemas.microsoft.com/office/drawing/2014/main" id="{419BDE93-3EC2-4E4D-BC0B-417378F49E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8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297" name="Freeform 46">
              <a:extLst>
                <a:ext uri="{FF2B5EF4-FFF2-40B4-BE49-F238E27FC236}">
                  <a16:creationId xmlns:a16="http://schemas.microsoft.com/office/drawing/2014/main" id="{FE21F82F-1EE5-8240-97F8-387DF0253FC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1389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2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4" y="565575"/>
                    <a:pt x="565362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298" name="Freeform 48">
              <a:extLst>
                <a:ext uri="{FF2B5EF4-FFF2-40B4-BE49-F238E27FC236}">
                  <a16:creationId xmlns:a16="http://schemas.microsoft.com/office/drawing/2014/main" id="{AE1903E3-6B5F-6B4C-9A1F-62628A050A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5" y="6292426"/>
              <a:ext cx="1130723" cy="565575"/>
            </a:xfrm>
            <a:custGeom>
              <a:avLst/>
              <a:gdLst>
                <a:gd name="connsiteX0" fmla="*/ 565362 w 1130723"/>
                <a:gd name="connsiteY0" fmla="*/ 0 h 565575"/>
                <a:gd name="connsiteX1" fmla="*/ 1130723 w 1130723"/>
                <a:gd name="connsiteY1" fmla="*/ 565362 h 565575"/>
                <a:gd name="connsiteX2" fmla="*/ 1130702 w 1130723"/>
                <a:gd name="connsiteY2" fmla="*/ 565575 h 565575"/>
                <a:gd name="connsiteX3" fmla="*/ 21 w 1130723"/>
                <a:gd name="connsiteY3" fmla="*/ 565575 h 565575"/>
                <a:gd name="connsiteX4" fmla="*/ 0 w 1130723"/>
                <a:gd name="connsiteY4" fmla="*/ 565362 h 565575"/>
                <a:gd name="connsiteX5" fmla="*/ 565362 w 1130723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3" h="565575">
                  <a:moveTo>
                    <a:pt x="565362" y="0"/>
                  </a:moveTo>
                  <a:cubicBezTo>
                    <a:pt x="877602" y="0"/>
                    <a:pt x="1130723" y="253121"/>
                    <a:pt x="1130723" y="565362"/>
                  </a:cubicBezTo>
                  <a:lnTo>
                    <a:pt x="1130702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0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299" name="Oval 12298">
              <a:extLst>
                <a:ext uri="{FF2B5EF4-FFF2-40B4-BE49-F238E27FC236}">
                  <a16:creationId xmlns:a16="http://schemas.microsoft.com/office/drawing/2014/main" id="{F7C55863-3B37-0743-B001-1A970033FB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0" name="Oval 12299">
              <a:extLst>
                <a:ext uri="{FF2B5EF4-FFF2-40B4-BE49-F238E27FC236}">
                  <a16:creationId xmlns:a16="http://schemas.microsoft.com/office/drawing/2014/main" id="{932B4C24-3A58-924C-B79A-D961EF7C2C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217788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1" name="Oval 12300">
              <a:extLst>
                <a:ext uri="{FF2B5EF4-FFF2-40B4-BE49-F238E27FC236}">
                  <a16:creationId xmlns:a16="http://schemas.microsoft.com/office/drawing/2014/main" id="{21EF52E0-D2CF-544F-93A6-4D7B45A048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3" y="80636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2" name="Freeform 63">
              <a:extLst>
                <a:ext uri="{FF2B5EF4-FFF2-40B4-BE49-F238E27FC236}">
                  <a16:creationId xmlns:a16="http://schemas.microsoft.com/office/drawing/2014/main" id="{6966CFE5-1C8C-2E4F-9B2D-A8438F5A53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64254" y="1"/>
              <a:ext cx="1130725" cy="565575"/>
            </a:xfrm>
            <a:custGeom>
              <a:avLst/>
              <a:gdLst>
                <a:gd name="connsiteX0" fmla="*/ 21 w 1130725"/>
                <a:gd name="connsiteY0" fmla="*/ 0 h 565575"/>
                <a:gd name="connsiteX1" fmla="*/ 1130704 w 1130725"/>
                <a:gd name="connsiteY1" fmla="*/ 0 h 565575"/>
                <a:gd name="connsiteX2" fmla="*/ 1130725 w 1130725"/>
                <a:gd name="connsiteY2" fmla="*/ 213 h 565575"/>
                <a:gd name="connsiteX3" fmla="*/ 565363 w 1130725"/>
                <a:gd name="connsiteY3" fmla="*/ 565575 h 565575"/>
                <a:gd name="connsiteX4" fmla="*/ 0 w 1130725"/>
                <a:gd name="connsiteY4" fmla="*/ 213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5" h="565575">
                  <a:moveTo>
                    <a:pt x="21" y="0"/>
                  </a:moveTo>
                  <a:lnTo>
                    <a:pt x="1130704" y="0"/>
                  </a:lnTo>
                  <a:lnTo>
                    <a:pt x="1130725" y="213"/>
                  </a:lnTo>
                  <a:cubicBezTo>
                    <a:pt x="1130725" y="312454"/>
                    <a:pt x="877603" y="565575"/>
                    <a:pt x="565363" y="565575"/>
                  </a:cubicBezTo>
                  <a:cubicBezTo>
                    <a:pt x="253121" y="565575"/>
                    <a:pt x="0" y="312454"/>
                    <a:pt x="0" y="21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03" name="Freeform 64">
              <a:extLst>
                <a:ext uri="{FF2B5EF4-FFF2-40B4-BE49-F238E27FC236}">
                  <a16:creationId xmlns:a16="http://schemas.microsoft.com/office/drawing/2014/main" id="{9FD29EF3-A5B2-554A-A307-6BE1BCE8A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2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2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04" name="Oval 12303">
              <a:extLst>
                <a:ext uri="{FF2B5EF4-FFF2-40B4-BE49-F238E27FC236}">
                  <a16:creationId xmlns:a16="http://schemas.microsoft.com/office/drawing/2014/main" id="{AC1ECAD8-0CF2-934D-AA1E-C108208CDE6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4920911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5" name="Oval 12304">
              <a:extLst>
                <a:ext uri="{FF2B5EF4-FFF2-40B4-BE49-F238E27FC236}">
                  <a16:creationId xmlns:a16="http://schemas.microsoft.com/office/drawing/2014/main" id="{DB14DED1-3A58-8C4D-902E-2A9F34043F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3549396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6" name="Oval 12305">
              <a:extLst>
                <a:ext uri="{FF2B5EF4-FFF2-40B4-BE49-F238E27FC236}">
                  <a16:creationId xmlns:a16="http://schemas.microsoft.com/office/drawing/2014/main" id="{65D65157-5719-0341-A807-A8956595FB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217788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7" name="Oval 12306">
              <a:extLst>
                <a:ext uri="{FF2B5EF4-FFF2-40B4-BE49-F238E27FC236}">
                  <a16:creationId xmlns:a16="http://schemas.microsoft.com/office/drawing/2014/main" id="{A7F23F74-B777-2A4C-8EF9-E798880D5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8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08" name="Freeform 70">
              <a:extLst>
                <a:ext uri="{FF2B5EF4-FFF2-40B4-BE49-F238E27FC236}">
                  <a16:creationId xmlns:a16="http://schemas.microsoft.com/office/drawing/2014/main" id="{E3B9A050-0AE1-1D4B-A2AC-6EEF64B106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27117" y="0"/>
              <a:ext cx="1130726" cy="565576"/>
            </a:xfrm>
            <a:custGeom>
              <a:avLst/>
              <a:gdLst>
                <a:gd name="connsiteX0" fmla="*/ 22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2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09" name="Freeform 71">
              <a:extLst>
                <a:ext uri="{FF2B5EF4-FFF2-40B4-BE49-F238E27FC236}">
                  <a16:creationId xmlns:a16="http://schemas.microsoft.com/office/drawing/2014/main" id="{C424FE38-F803-8D47-BF56-1B18EC2B1F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6292426"/>
              <a:ext cx="1130724" cy="565575"/>
            </a:xfrm>
            <a:custGeom>
              <a:avLst/>
              <a:gdLst>
                <a:gd name="connsiteX0" fmla="*/ 565362 w 1130724"/>
                <a:gd name="connsiteY0" fmla="*/ 0 h 565575"/>
                <a:gd name="connsiteX1" fmla="*/ 1130724 w 1130724"/>
                <a:gd name="connsiteY1" fmla="*/ 565362 h 565575"/>
                <a:gd name="connsiteX2" fmla="*/ 1130703 w 1130724"/>
                <a:gd name="connsiteY2" fmla="*/ 565575 h 565575"/>
                <a:gd name="connsiteX3" fmla="*/ 21 w 1130724"/>
                <a:gd name="connsiteY3" fmla="*/ 565575 h 565575"/>
                <a:gd name="connsiteX4" fmla="*/ 0 w 1130724"/>
                <a:gd name="connsiteY4" fmla="*/ 565362 h 565575"/>
                <a:gd name="connsiteX5" fmla="*/ 565362 w 1130724"/>
                <a:gd name="connsiteY5" fmla="*/ 0 h 5655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130724" h="565575">
                  <a:moveTo>
                    <a:pt x="565362" y="0"/>
                  </a:moveTo>
                  <a:cubicBezTo>
                    <a:pt x="877603" y="0"/>
                    <a:pt x="1130724" y="253121"/>
                    <a:pt x="1130724" y="565362"/>
                  </a:cubicBezTo>
                  <a:lnTo>
                    <a:pt x="1130703" y="565575"/>
                  </a:lnTo>
                  <a:lnTo>
                    <a:pt x="21" y="565575"/>
                  </a:lnTo>
                  <a:lnTo>
                    <a:pt x="0" y="565362"/>
                  </a:lnTo>
                  <a:cubicBezTo>
                    <a:pt x="0" y="253121"/>
                    <a:pt x="253121" y="0"/>
                    <a:pt x="565362" y="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0" name="Oval 12309">
              <a:extLst>
                <a:ext uri="{FF2B5EF4-FFF2-40B4-BE49-F238E27FC236}">
                  <a16:creationId xmlns:a16="http://schemas.microsoft.com/office/drawing/2014/main" id="{E37187F2-9212-0641-97D0-1ACD50B748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4920911"/>
              <a:ext cx="1130725" cy="113072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1" name="Oval 12310">
              <a:extLst>
                <a:ext uri="{FF2B5EF4-FFF2-40B4-BE49-F238E27FC236}">
                  <a16:creationId xmlns:a16="http://schemas.microsoft.com/office/drawing/2014/main" id="{C760C651-2AC4-564E-BEAA-AB7FAFE7F7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354939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2" name="Oval 12311">
              <a:extLst>
                <a:ext uri="{FF2B5EF4-FFF2-40B4-BE49-F238E27FC236}">
                  <a16:creationId xmlns:a16="http://schemas.microsoft.com/office/drawing/2014/main" id="{58B0A1B8-5BA3-3548-9511-B4904D0526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4" y="806366"/>
              <a:ext cx="1130725" cy="1130724"/>
            </a:xfrm>
            <a:prstGeom prst="ellipse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313" name="Freeform 75">
              <a:extLst>
                <a:ext uri="{FF2B5EF4-FFF2-40B4-BE49-F238E27FC236}">
                  <a16:creationId xmlns:a16="http://schemas.microsoft.com/office/drawing/2014/main" id="{424CD779-EE9A-214D-9488-767327E373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89983" y="0"/>
              <a:ext cx="1130726" cy="565576"/>
            </a:xfrm>
            <a:custGeom>
              <a:avLst/>
              <a:gdLst>
                <a:gd name="connsiteX0" fmla="*/ 21 w 1130726"/>
                <a:gd name="connsiteY0" fmla="*/ 0 h 565576"/>
                <a:gd name="connsiteX1" fmla="*/ 1130704 w 1130726"/>
                <a:gd name="connsiteY1" fmla="*/ 0 h 565576"/>
                <a:gd name="connsiteX2" fmla="*/ 1130726 w 1130726"/>
                <a:gd name="connsiteY2" fmla="*/ 214 h 565576"/>
                <a:gd name="connsiteX3" fmla="*/ 565363 w 1130726"/>
                <a:gd name="connsiteY3" fmla="*/ 565576 h 565576"/>
                <a:gd name="connsiteX4" fmla="*/ 0 w 1130726"/>
                <a:gd name="connsiteY4" fmla="*/ 214 h 5655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6" h="565576">
                  <a:moveTo>
                    <a:pt x="21" y="0"/>
                  </a:moveTo>
                  <a:lnTo>
                    <a:pt x="1130704" y="0"/>
                  </a:lnTo>
                  <a:lnTo>
                    <a:pt x="1130726" y="214"/>
                  </a:lnTo>
                  <a:cubicBezTo>
                    <a:pt x="1130726" y="312455"/>
                    <a:pt x="877604" y="565576"/>
                    <a:pt x="565363" y="565576"/>
                  </a:cubicBezTo>
                  <a:cubicBezTo>
                    <a:pt x="253122" y="565576"/>
                    <a:pt x="0" y="31245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4" name="Freeform 76">
              <a:extLst>
                <a:ext uri="{FF2B5EF4-FFF2-40B4-BE49-F238E27FC236}">
                  <a16:creationId xmlns:a16="http://schemas.microsoft.com/office/drawing/2014/main" id="{630D08C6-9EFB-8540-875F-2A55DED2AA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4" y="6295069"/>
              <a:ext cx="539146" cy="562931"/>
            </a:xfrm>
            <a:custGeom>
              <a:avLst/>
              <a:gdLst>
                <a:gd name="connsiteX0" fmla="*/ 539146 w 539146"/>
                <a:gd name="connsiteY0" fmla="*/ 0 h 562931"/>
                <a:gd name="connsiteX1" fmla="*/ 539146 w 539146"/>
                <a:gd name="connsiteY1" fmla="*/ 562931 h 562931"/>
                <a:gd name="connsiteX2" fmla="*/ 21 w 539146"/>
                <a:gd name="connsiteY2" fmla="*/ 562931 h 562931"/>
                <a:gd name="connsiteX3" fmla="*/ 0 w 539146"/>
                <a:gd name="connsiteY3" fmla="*/ 562719 h 562931"/>
                <a:gd name="connsiteX4" fmla="*/ 451422 w 539146"/>
                <a:gd name="connsiteY4" fmla="*/ 8843 h 5629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6" h="562931">
                  <a:moveTo>
                    <a:pt x="539146" y="0"/>
                  </a:moveTo>
                  <a:lnTo>
                    <a:pt x="539146" y="562931"/>
                  </a:lnTo>
                  <a:lnTo>
                    <a:pt x="21" y="562931"/>
                  </a:lnTo>
                  <a:lnTo>
                    <a:pt x="0" y="562719"/>
                  </a:lnTo>
                  <a:cubicBezTo>
                    <a:pt x="0" y="289508"/>
                    <a:pt x="193796" y="61561"/>
                    <a:pt x="451422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5" name="Freeform 77">
              <a:extLst>
                <a:ext uri="{FF2B5EF4-FFF2-40B4-BE49-F238E27FC236}">
                  <a16:creationId xmlns:a16="http://schemas.microsoft.com/office/drawing/2014/main" id="{D7E8DA86-1294-4641-9C52-6E15315064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4923555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6" name="Freeform 78">
              <a:extLst>
                <a:ext uri="{FF2B5EF4-FFF2-40B4-BE49-F238E27FC236}">
                  <a16:creationId xmlns:a16="http://schemas.microsoft.com/office/drawing/2014/main" id="{011063C9-2A43-3348-A018-F27FACAA77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3552039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7" name="Freeform 79">
              <a:extLst>
                <a:ext uri="{FF2B5EF4-FFF2-40B4-BE49-F238E27FC236}">
                  <a16:creationId xmlns:a16="http://schemas.microsoft.com/office/drawing/2014/main" id="{EE85C7DE-D965-244F-BD95-3A05FF4AAC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2180524"/>
              <a:ext cx="539147" cy="1125438"/>
            </a:xfrm>
            <a:custGeom>
              <a:avLst/>
              <a:gdLst>
                <a:gd name="connsiteX0" fmla="*/ 539147 w 539147"/>
                <a:gd name="connsiteY0" fmla="*/ 0 h 1125438"/>
                <a:gd name="connsiteX1" fmla="*/ 539147 w 539147"/>
                <a:gd name="connsiteY1" fmla="*/ 1125438 h 1125438"/>
                <a:gd name="connsiteX2" fmla="*/ 451423 w 539147"/>
                <a:gd name="connsiteY2" fmla="*/ 1116595 h 1125438"/>
                <a:gd name="connsiteX3" fmla="*/ 0 w 539147"/>
                <a:gd name="connsiteY3" fmla="*/ 562719 h 1125438"/>
                <a:gd name="connsiteX4" fmla="*/ 451423 w 539147"/>
                <a:gd name="connsiteY4" fmla="*/ 8843 h 11254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8">
                  <a:moveTo>
                    <a:pt x="539147" y="0"/>
                  </a:moveTo>
                  <a:lnTo>
                    <a:pt x="539147" y="1125438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9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8" name="Freeform 80">
              <a:extLst>
                <a:ext uri="{FF2B5EF4-FFF2-40B4-BE49-F238E27FC236}">
                  <a16:creationId xmlns:a16="http://schemas.microsoft.com/office/drawing/2014/main" id="{315A1389-149A-3342-A863-637D42FDB2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809010"/>
              <a:ext cx="539147" cy="1125439"/>
            </a:xfrm>
            <a:custGeom>
              <a:avLst/>
              <a:gdLst>
                <a:gd name="connsiteX0" fmla="*/ 539147 w 539147"/>
                <a:gd name="connsiteY0" fmla="*/ 0 h 1125439"/>
                <a:gd name="connsiteX1" fmla="*/ 539147 w 539147"/>
                <a:gd name="connsiteY1" fmla="*/ 1125439 h 1125439"/>
                <a:gd name="connsiteX2" fmla="*/ 451423 w 539147"/>
                <a:gd name="connsiteY2" fmla="*/ 1116595 h 1125439"/>
                <a:gd name="connsiteX3" fmla="*/ 0 w 539147"/>
                <a:gd name="connsiteY3" fmla="*/ 562719 h 1125439"/>
                <a:gd name="connsiteX4" fmla="*/ 451423 w 539147"/>
                <a:gd name="connsiteY4" fmla="*/ 8843 h 11254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1125439">
                  <a:moveTo>
                    <a:pt x="539147" y="0"/>
                  </a:moveTo>
                  <a:lnTo>
                    <a:pt x="539147" y="1125439"/>
                  </a:lnTo>
                  <a:lnTo>
                    <a:pt x="451423" y="1116595"/>
                  </a:lnTo>
                  <a:cubicBezTo>
                    <a:pt x="193797" y="1063877"/>
                    <a:pt x="0" y="835930"/>
                    <a:pt x="0" y="562719"/>
                  </a:cubicBezTo>
                  <a:cubicBezTo>
                    <a:pt x="0" y="289508"/>
                    <a:pt x="193797" y="61561"/>
                    <a:pt x="451423" y="8843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19" name="Freeform 81">
              <a:extLst>
                <a:ext uri="{FF2B5EF4-FFF2-40B4-BE49-F238E27FC236}">
                  <a16:creationId xmlns:a16="http://schemas.microsoft.com/office/drawing/2014/main" id="{B149CC6F-B6C6-BE46-B451-1BF7D47A8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2853" y="1"/>
              <a:ext cx="539147" cy="562933"/>
            </a:xfrm>
            <a:custGeom>
              <a:avLst/>
              <a:gdLst>
                <a:gd name="connsiteX0" fmla="*/ 22 w 539147"/>
                <a:gd name="connsiteY0" fmla="*/ 0 h 562933"/>
                <a:gd name="connsiteX1" fmla="*/ 539147 w 539147"/>
                <a:gd name="connsiteY1" fmla="*/ 0 h 562933"/>
                <a:gd name="connsiteX2" fmla="*/ 539147 w 539147"/>
                <a:gd name="connsiteY2" fmla="*/ 562933 h 562933"/>
                <a:gd name="connsiteX3" fmla="*/ 451423 w 539147"/>
                <a:gd name="connsiteY3" fmla="*/ 554090 h 562933"/>
                <a:gd name="connsiteX4" fmla="*/ 0 w 539147"/>
                <a:gd name="connsiteY4" fmla="*/ 214 h 56293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9147" h="562933">
                  <a:moveTo>
                    <a:pt x="22" y="0"/>
                  </a:moveTo>
                  <a:lnTo>
                    <a:pt x="539147" y="0"/>
                  </a:lnTo>
                  <a:lnTo>
                    <a:pt x="539147" y="562933"/>
                  </a:lnTo>
                  <a:lnTo>
                    <a:pt x="451423" y="554090"/>
                  </a:lnTo>
                  <a:cubicBezTo>
                    <a:pt x="193797" y="501372"/>
                    <a:pt x="0" y="273425"/>
                    <a:pt x="0" y="214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2321" name="Straight Connector 12320">
            <a:extLst>
              <a:ext uri="{FF2B5EF4-FFF2-40B4-BE49-F238E27FC236}">
                <a16:creationId xmlns:a16="http://schemas.microsoft.com/office/drawing/2014/main" id="{D33A3282-0389-C547-8CA6-7F3E7F27B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5066001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323" name="Rectangle 12322">
            <a:extLst>
              <a:ext uri="{FF2B5EF4-FFF2-40B4-BE49-F238E27FC236}">
                <a16:creationId xmlns:a16="http://schemas.microsoft.com/office/drawing/2014/main" id="{4EFE82FE-7465-AE46-88DF-34D347E83B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25" name="Rectangle">
            <a:extLst>
              <a:ext uri="{FF2B5EF4-FFF2-40B4-BE49-F238E27FC236}">
                <a16:creationId xmlns:a16="http://schemas.microsoft.com/office/drawing/2014/main" id="{2B31B496-E92B-C84B-83E3-6272409ED2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4492708"/>
            <a:ext cx="12192001" cy="2365291"/>
          </a:xfrm>
          <a:prstGeom prst="rect">
            <a:avLst/>
          </a:prstGeom>
          <a:gradFill flip="none" rotWithShape="1">
            <a:gsLst>
              <a:gs pos="31000">
                <a:schemeClr val="bg1">
                  <a:alpha val="80000"/>
                </a:schemeClr>
              </a:gs>
              <a:gs pos="0">
                <a:schemeClr val="bg1"/>
              </a:gs>
              <a:gs pos="100000">
                <a:schemeClr val="bg1">
                  <a:alpha val="34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>
            <a:miter lim="400000"/>
          </a:ln>
        </p:spPr>
        <p:txBody>
          <a:bodyPr lIns="50800" tIns="50800" rIns="50800" bIns="50800" anchor="ctr"/>
          <a:lstStyle/>
          <a:p>
            <a:pPr algn="ctr"/>
            <a:endParaRPr sz="2600" cap="all" dirty="0">
              <a:solidFill>
                <a:srgbClr val="FFFFFF"/>
              </a:solidFill>
              <a:sym typeface="Avenir Next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0001AB-DB41-626F-A39A-05C85F66FC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924" y="5023866"/>
            <a:ext cx="6402597" cy="106324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Benefits</a:t>
            </a:r>
            <a:endParaRPr lang="en-US" sz="4800" dirty="0"/>
          </a:p>
        </p:txBody>
      </p:sp>
      <p:grpSp>
        <p:nvGrpSpPr>
          <p:cNvPr id="12327" name="Group 12326">
            <a:extLst>
              <a:ext uri="{FF2B5EF4-FFF2-40B4-BE49-F238E27FC236}">
                <a16:creationId xmlns:a16="http://schemas.microsoft.com/office/drawing/2014/main" id="{558D799D-6817-AF48-958F-CAC89BB717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2328" name="Freeform 105">
              <a:extLst>
                <a:ext uri="{FF2B5EF4-FFF2-40B4-BE49-F238E27FC236}">
                  <a16:creationId xmlns:a16="http://schemas.microsoft.com/office/drawing/2014/main" id="{6DF0BB04-41B9-2740-9969-3C65CE659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29" name="Freeform 106">
              <a:extLst>
                <a:ext uri="{FF2B5EF4-FFF2-40B4-BE49-F238E27FC236}">
                  <a16:creationId xmlns:a16="http://schemas.microsoft.com/office/drawing/2014/main" id="{67DF20F7-680A-4548-A356-D0B3F42773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0" name="Freeform 107">
              <a:extLst>
                <a:ext uri="{FF2B5EF4-FFF2-40B4-BE49-F238E27FC236}">
                  <a16:creationId xmlns:a16="http://schemas.microsoft.com/office/drawing/2014/main" id="{43CCEEBF-2FC8-D346-BCA8-D48EFF692A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1" name="Freeform 108">
              <a:extLst>
                <a:ext uri="{FF2B5EF4-FFF2-40B4-BE49-F238E27FC236}">
                  <a16:creationId xmlns:a16="http://schemas.microsoft.com/office/drawing/2014/main" id="{16B5A5B6-3DE9-A94C-B219-519305EFC7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2" name="Freeform 109">
              <a:extLst>
                <a:ext uri="{FF2B5EF4-FFF2-40B4-BE49-F238E27FC236}">
                  <a16:creationId xmlns:a16="http://schemas.microsoft.com/office/drawing/2014/main" id="{40B5DF0C-97A3-EB44-B608-6A71EFBF78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3549819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3" name="Freeform 110">
              <a:extLst>
                <a:ext uri="{FF2B5EF4-FFF2-40B4-BE49-F238E27FC236}">
                  <a16:creationId xmlns:a16="http://schemas.microsoft.com/office/drawing/2014/main" id="{FA869BB4-4F0B-F141-BC49-AF399B473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2334" name="Freeform 111">
              <a:extLst>
                <a:ext uri="{FF2B5EF4-FFF2-40B4-BE49-F238E27FC236}">
                  <a16:creationId xmlns:a16="http://schemas.microsoft.com/office/drawing/2014/main" id="{4AF46C70-EE90-EC45-978A-0A8FEB661A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pic>
        <p:nvPicPr>
          <p:cNvPr id="3" name="Picture 2" descr="Top 10 Advantages of Mobile App for the Healthcare Industry | Healthcare App  Development | YourStory">
            <a:extLst>
              <a:ext uri="{FF2B5EF4-FFF2-40B4-BE49-F238E27FC236}">
                <a16:creationId xmlns:a16="http://schemas.microsoft.com/office/drawing/2014/main" id="{53C2D700-9869-8845-303E-AB8CF83142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9" y="65977"/>
            <a:ext cx="12110719" cy="4423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7774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50989F-753C-3322-1AB5-1ADB6F937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436593"/>
            <a:ext cx="10456636" cy="1268984"/>
          </a:xfrm>
        </p:spPr>
        <p:txBody>
          <a:bodyPr>
            <a:normAutofit/>
          </a:bodyPr>
          <a:lstStyle/>
          <a:p>
            <a:pPr algn="ctr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Potential Benefits of DIABAND UK (Individual benefits)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26A8AD-EBB9-B053-0CFC-9BE7B7D3AD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2160016"/>
            <a:ext cx="11403693" cy="4191798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gu-IN" sz="2000" dirty="0"/>
              <a:t>Encourages healthier lifestyle behaviours through personalised AI coaching and daily reminders</a:t>
            </a:r>
            <a:r>
              <a:rPr lang="en-GB" sz="2000" dirty="0"/>
              <a:t> (</a:t>
            </a:r>
            <a:r>
              <a:rPr lang="gu-IN" dirty="0"/>
              <a:t>Bonoto</a:t>
            </a:r>
            <a:r>
              <a:rPr lang="en-GB" dirty="0"/>
              <a:t> et al, 2017)</a:t>
            </a:r>
            <a:r>
              <a:rPr lang="gu-IN" sz="2000" dirty="0"/>
              <a:t>. </a:t>
            </a:r>
          </a:p>
          <a:p>
            <a:pPr lvl="0"/>
            <a:r>
              <a:rPr lang="gu-IN" sz="2000" dirty="0"/>
              <a:t>Improves self-management by enabling users to monitor physical activity, sleep, heart rate, and glucose levels</a:t>
            </a:r>
            <a:r>
              <a:rPr lang="en-GB" sz="2000" dirty="0"/>
              <a:t> (</a:t>
            </a:r>
            <a:r>
              <a:rPr lang="gu-IN" sz="2000" dirty="0"/>
              <a:t>Brzan</a:t>
            </a:r>
            <a:r>
              <a:rPr lang="en-GB" sz="2000" dirty="0"/>
              <a:t> et al, 2016)</a:t>
            </a:r>
            <a:r>
              <a:rPr lang="gu-IN" sz="2000" dirty="0"/>
              <a:t>. </a:t>
            </a:r>
          </a:p>
          <a:p>
            <a:pPr lvl="0"/>
            <a:r>
              <a:rPr lang="gu-IN" sz="2000" dirty="0"/>
              <a:t>Promotes medication adherence through automated reminders and appointment notifications</a:t>
            </a:r>
            <a:r>
              <a:rPr lang="en-GB" sz="2000" dirty="0"/>
              <a:t> (</a:t>
            </a:r>
            <a:r>
              <a:rPr lang="gu-IN" sz="2000" dirty="0"/>
              <a:t>Brzan</a:t>
            </a:r>
            <a:r>
              <a:rPr lang="en-GB" sz="2000" dirty="0"/>
              <a:t> et al, 2016)</a:t>
            </a:r>
            <a:r>
              <a:rPr lang="gu-IN" sz="2000" dirty="0"/>
              <a:t> </a:t>
            </a:r>
          </a:p>
          <a:p>
            <a:pPr lvl="0"/>
            <a:r>
              <a:rPr lang="gu-IN" sz="2000" dirty="0"/>
              <a:t>Supports healthier eating with personalised meal planning and nutrition guidance</a:t>
            </a:r>
            <a:r>
              <a:rPr lang="en-GB" sz="2000" dirty="0"/>
              <a:t> (Wu et al, 2017)</a:t>
            </a:r>
            <a:r>
              <a:rPr lang="gu-IN" sz="2000" dirty="0"/>
              <a:t>. </a:t>
            </a:r>
          </a:p>
          <a:p>
            <a:pPr lvl="0"/>
            <a:r>
              <a:rPr lang="gu-IN" sz="2000" dirty="0"/>
              <a:t>Provides real-time health feedback to help users make informed lifestyle decisions</a:t>
            </a:r>
            <a:r>
              <a:rPr lang="en-GB" sz="2000" dirty="0"/>
              <a:t> </a:t>
            </a:r>
            <a:r>
              <a:rPr lang="en-GB" sz="1800" dirty="0"/>
              <a:t>(</a:t>
            </a:r>
            <a:r>
              <a:rPr lang="gu-IN" sz="2000" dirty="0"/>
              <a:t>Bonoto</a:t>
            </a:r>
            <a:r>
              <a:rPr lang="en-GB" sz="2000" dirty="0"/>
              <a:t> et al, 2017)</a:t>
            </a:r>
            <a:r>
              <a:rPr lang="gu-IN" sz="1800" dirty="0"/>
              <a:t>.</a:t>
            </a:r>
            <a:endParaRPr lang="gu-IN" sz="2000" dirty="0"/>
          </a:p>
          <a:p>
            <a:pPr lvl="0"/>
            <a:r>
              <a:rPr lang="gu-IN" sz="2000" dirty="0"/>
              <a:t>Increases motivation through goal setting, progress tracking, and reward-based challenges</a:t>
            </a:r>
            <a:r>
              <a:rPr lang="en-GB" sz="2000" dirty="0"/>
              <a:t> (Wu et al, 2017)</a:t>
            </a:r>
            <a:r>
              <a:rPr lang="gu-IN" sz="2000" dirty="0"/>
              <a:t>. </a:t>
            </a:r>
          </a:p>
          <a:p>
            <a:pPr lvl="0"/>
            <a:r>
              <a:rPr lang="gu-IN" sz="2000" dirty="0"/>
              <a:t>Improves diabetes knowledge using interactive educational resources</a:t>
            </a:r>
            <a:r>
              <a:rPr lang="en-GB" sz="2000" dirty="0"/>
              <a:t> (</a:t>
            </a:r>
            <a:r>
              <a:rPr lang="gu-IN" sz="2000" dirty="0"/>
              <a:t>Brzan</a:t>
            </a:r>
            <a:r>
              <a:rPr lang="en-GB" sz="2000" dirty="0"/>
              <a:t> et al, 2016)</a:t>
            </a:r>
            <a:endParaRPr lang="gu-IN" sz="2000" dirty="0"/>
          </a:p>
          <a:p>
            <a:pPr lvl="0"/>
            <a:r>
              <a:rPr lang="gu-IN" sz="2000" dirty="0"/>
              <a:t>Enhances users' confidence and independence in managing their long-term condition.</a:t>
            </a:r>
            <a:r>
              <a:rPr lang="en-GB" sz="2000" dirty="0"/>
              <a:t> </a:t>
            </a:r>
            <a:r>
              <a:rPr lang="en-GB" sz="1800" dirty="0"/>
              <a:t>(</a:t>
            </a:r>
            <a:r>
              <a:rPr lang="gu-IN" sz="2000" dirty="0"/>
              <a:t>Bonoto</a:t>
            </a:r>
            <a:r>
              <a:rPr lang="en-GB" sz="2000" dirty="0"/>
              <a:t> et al, 2017)</a:t>
            </a:r>
            <a:r>
              <a:rPr lang="gu-IN" sz="1800" dirty="0"/>
              <a:t>.</a:t>
            </a:r>
            <a:endParaRPr lang="gu-IN" sz="2000" dirty="0"/>
          </a:p>
        </p:txBody>
      </p:sp>
    </p:spTree>
    <p:extLst>
      <p:ext uri="{BB962C8B-B14F-4D97-AF65-F5344CB8AC3E}">
        <p14:creationId xmlns:p14="http://schemas.microsoft.com/office/powerpoint/2010/main" val="3264710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24BB333-A77D-310A-0CEA-F9B62A5846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B35D6-ADE1-E921-DBB9-D376B46DD7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49" y="367767"/>
            <a:ext cx="10456636" cy="949755"/>
          </a:xfrm>
        </p:spPr>
        <p:txBody>
          <a:bodyPr>
            <a:normAutofit fontScale="90000"/>
          </a:bodyPr>
          <a:lstStyle/>
          <a:p>
            <a:pPr algn="ctr"/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Potential Benefits of DIABAND UK (healthcare and community benefits)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C8E60-7F3A-1AF7-6E50-81658DCD8C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49" y="1697899"/>
            <a:ext cx="11403693" cy="4191798"/>
          </a:xfrm>
        </p:spPr>
        <p:txBody>
          <a:bodyPr>
            <a:normAutofit/>
          </a:bodyPr>
          <a:lstStyle/>
          <a:p>
            <a:pPr lvl="0" algn="just"/>
            <a:r>
              <a:rPr lang="gu-IN" sz="1800" dirty="0">
                <a:latin typeface="Arial" panose="020B0604020202020204" pitchFamily="34" charset="0"/>
              </a:rPr>
              <a:t>Supports early identification of individuals at high risk of Type 2 diabetes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1800" dirty="0">
                <a:latin typeface="Arial" panose="020B0604020202020204" pitchFamily="34" charset="0"/>
              </a:rPr>
              <a:t>Hartz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al, 2016)</a:t>
            </a:r>
            <a:r>
              <a:rPr lang="gu-IN" sz="18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1800" dirty="0">
                <a:latin typeface="Arial" panose="020B0604020202020204" pitchFamily="34" charset="0"/>
              </a:rPr>
              <a:t>Reduces the likelihood of diabetes-related complications through continuous monitoring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1800" dirty="0">
                <a:latin typeface="Arial" panose="020B0604020202020204" pitchFamily="34" charset="0"/>
              </a:rPr>
              <a:t>Hartz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al, 2016)</a:t>
            </a:r>
            <a:r>
              <a:rPr lang="gu-IN" sz="18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1800" dirty="0">
                <a:latin typeface="Arial" panose="020B0604020202020204" pitchFamily="34" charset="0"/>
              </a:rPr>
              <a:t>Improves communication between patients and healthcare professionals using shared digital health data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1800" dirty="0">
                <a:latin typeface="Arial" panose="020B0604020202020204" pitchFamily="34" charset="0"/>
              </a:rPr>
              <a:t>Wang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sz="18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1800" dirty="0">
                <a:latin typeface="Arial" panose="020B0604020202020204" pitchFamily="34" charset="0"/>
              </a:rPr>
              <a:t>Decreases avoidable GP visits and hospital admissions through proactive self-management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1800" dirty="0">
                <a:latin typeface="Arial" panose="020B0604020202020204" pitchFamily="34" charset="0"/>
              </a:rPr>
              <a:t>Hartz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al, 2016)</a:t>
            </a:r>
            <a:r>
              <a:rPr lang="gu-IN" sz="18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1800" dirty="0">
                <a:latin typeface="Arial" panose="020B0604020202020204" pitchFamily="34" charset="0"/>
              </a:rPr>
              <a:t>Supports the NHS shift towards preventive and digitally enabled healthcare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1800" dirty="0">
                <a:latin typeface="Arial" panose="020B0604020202020204" pitchFamily="34" charset="0"/>
              </a:rPr>
              <a:t>Wang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sz="18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1800" dirty="0">
                <a:latin typeface="Arial" panose="020B0604020202020204" pitchFamily="34" charset="0"/>
              </a:rPr>
              <a:t>Reduces long-term healthcare expenditure associated with diabetes complications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1800" dirty="0">
                <a:latin typeface="Arial" panose="020B0604020202020204" pitchFamily="34" charset="0"/>
              </a:rPr>
              <a:t>Hartz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al, 2016)</a:t>
            </a:r>
            <a:r>
              <a:rPr lang="gu-IN" sz="18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1800" dirty="0">
                <a:latin typeface="Arial" panose="020B0604020202020204" pitchFamily="34" charset="0"/>
              </a:rPr>
              <a:t>Helps reduce health inequalities by increasing access to personalised digital support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1800" dirty="0">
                <a:latin typeface="Arial" panose="020B0604020202020204" pitchFamily="34" charset="0"/>
              </a:rPr>
              <a:t>Wang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sz="18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1800" dirty="0">
                <a:latin typeface="Arial" panose="020B0604020202020204" pitchFamily="34" charset="0"/>
              </a:rPr>
              <a:t>Encourages healthier communities through behaviour change and health promotion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1800" dirty="0">
                <a:latin typeface="Arial" panose="020B0604020202020204" pitchFamily="34" charset="0"/>
              </a:rPr>
              <a:t>Hartz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et al, 2016)</a:t>
            </a:r>
            <a:r>
              <a:rPr lang="gu-IN" sz="1800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6129037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B0C6FB-BFBE-13F9-EA1E-760021D0AB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975" y="2902434"/>
            <a:ext cx="4071018" cy="2380081"/>
          </a:xfrm>
        </p:spPr>
        <p:txBody>
          <a:bodyPr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lgerian" panose="04020705040A02060702" pitchFamily="82" charset="0"/>
              </a:rPr>
              <a:t>Implications on Policies, Research, and Education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AEF105-C213-46EC-4EBA-B52D996F7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1897" y="2501304"/>
            <a:ext cx="7631597" cy="3585802"/>
          </a:xfrm>
        </p:spPr>
        <p:txBody>
          <a:bodyPr anchor="b">
            <a:normAutofit fontScale="92500" lnSpcReduction="20000"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gu-IN" sz="2000" b="1" dirty="0">
                <a:latin typeface="Arial" panose="020B0604020202020204" pitchFamily="34" charset="0"/>
              </a:rPr>
              <a:t>Implications for Health Policy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Supports the NHS Long Term Plan by promoting digitally enabled prevention and long-term condition management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Fleming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Aligns with NICE recommendations on diabetes self-management, structured education, and personalised care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Jeffrey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Contributes to national strategies that encourage the use of artificial intelligence and wearable technologies within healthcare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Fleming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Supports government initiatives aimed at reducing obesity, improving population health, and tackling health inequalities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Fleming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Demonstrates how digital innovation can strengthen sustainable healthcare delivery across the UK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Fleming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4" name="Picture 3" descr="Healthcare policy priorities for the Biden administration – Soumya  Upadhyay, Ph.D., MHA – Vegasdesi.com">
            <a:extLst>
              <a:ext uri="{FF2B5EF4-FFF2-40B4-BE49-F238E27FC236}">
                <a16:creationId xmlns:a16="http://schemas.microsoft.com/office/drawing/2014/main" id="{AACF3959-72A1-67E0-78BF-F683037992D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2028" b="27829"/>
          <a:stretch>
            <a:fillRect/>
          </a:stretch>
        </p:blipFill>
        <p:spPr>
          <a:xfrm>
            <a:off x="128337" y="164665"/>
            <a:ext cx="11855116" cy="2171974"/>
          </a:xfrm>
          <a:prstGeom prst="rect">
            <a:avLst/>
          </a:prstGeom>
        </p:spPr>
      </p:pic>
      <p:grpSp>
        <p:nvGrpSpPr>
          <p:cNvPr id="11" name="Group 10">
            <a:extLst>
              <a:ext uri="{FF2B5EF4-FFF2-40B4-BE49-F238E27FC236}">
                <a16:creationId xmlns:a16="http://schemas.microsoft.com/office/drawing/2014/main" id="{05ADD15B-C747-D340-BF8A-A1DD2A6A93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53">
              <a:extLst>
                <a:ext uri="{FF2B5EF4-FFF2-40B4-BE49-F238E27FC236}">
                  <a16:creationId xmlns:a16="http://schemas.microsoft.com/office/drawing/2014/main" id="{0B0B662E-0152-FD4E-B468-3F3593C15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55">
              <a:extLst>
                <a:ext uri="{FF2B5EF4-FFF2-40B4-BE49-F238E27FC236}">
                  <a16:creationId xmlns:a16="http://schemas.microsoft.com/office/drawing/2014/main" id="{81BFFC99-6B9D-F240-BD39-160F4C5735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57">
              <a:extLst>
                <a:ext uri="{FF2B5EF4-FFF2-40B4-BE49-F238E27FC236}">
                  <a16:creationId xmlns:a16="http://schemas.microsoft.com/office/drawing/2014/main" id="{4DC6AEB9-EEFF-D243-AEE2-42D0F9E53B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58">
              <a:extLst>
                <a:ext uri="{FF2B5EF4-FFF2-40B4-BE49-F238E27FC236}">
                  <a16:creationId xmlns:a16="http://schemas.microsoft.com/office/drawing/2014/main" id="{D89DA958-651D-0049-A549-A9D22E4941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1FE039F1-6D47-C642-B506-452A83B0AB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11058344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507141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70B177-4E3F-C429-3F6B-48ACD454BE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462117"/>
            <a:ext cx="6962321" cy="529911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gu-IN" sz="2000" b="1" dirty="0">
                <a:latin typeface="Arial" panose="020B0604020202020204" pitchFamily="34" charset="0"/>
              </a:rPr>
              <a:t>Implications for Research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Provides opportunities to evaluate the long-term effectiveness of AI and wearable technology in diabetes prevention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Adu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2018)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Generates real-world evidence on user engagement, behaviour change, and clinical outcomes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Adu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2018)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Supports research into digital health literacy, health inequalities, and technology acceptance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Fleming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Encourages future studies comparing AI-supported interventions with traditional diabetes education programmes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Fleming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sz="2000" dirty="0">
                <a:latin typeface="Arial" panose="020B0604020202020204" pitchFamily="34" charset="0"/>
              </a:rPr>
              <a:t>Informs the development of more personalised and evidence-based digital health interventions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Adu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2018)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</p:txBody>
      </p:sp>
      <p:pic>
        <p:nvPicPr>
          <p:cNvPr id="2" name="Picture 1" descr="Research Implications and Recommendations - Library &amp; Information Management">
            <a:extLst>
              <a:ext uri="{FF2B5EF4-FFF2-40B4-BE49-F238E27FC236}">
                <a16:creationId xmlns:a16="http://schemas.microsoft.com/office/drawing/2014/main" id="{D5BD55DC-A42C-A00C-CE0E-078000ACA0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05136" y="373625"/>
            <a:ext cx="3721714" cy="58206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16923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2783C1-AE1F-3755-E655-BB20246CD6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670563"/>
            <a:ext cx="6008369" cy="5090665"/>
          </a:xfrm>
        </p:spPr>
        <p:txBody>
          <a:bodyPr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gu-IN" sz="2000" b="1" dirty="0">
                <a:latin typeface="Arial" panose="020B0604020202020204" pitchFamily="34" charset="0"/>
              </a:rPr>
              <a:t>Implications for Education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Improves public awareness of Type 2 diabetes prevention and healthy lifestyle behaviours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Fleming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Enhances digital health literacy by teaching users how to effectively use health technologies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Adu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2018)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Supports continuous patient education through interactive learning modules within the app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Adu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2018)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Enables healthcare professionals to strengthen digital health competencies and deliver technology-supported care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Adu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2018)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  <a:p>
            <a:pPr lvl="0" algn="just">
              <a:lnSpc>
                <a:spcPct val="90000"/>
              </a:lnSpc>
            </a:pPr>
            <a:r>
              <a:rPr lang="gu-IN" sz="2000" dirty="0">
                <a:latin typeface="Arial" panose="020B0604020202020204" pitchFamily="34" charset="0"/>
              </a:rPr>
              <a:t>Encourages lifelong learning and self-management for people living with or at risk of diabetes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sz="2000" dirty="0">
                <a:latin typeface="Arial" panose="020B0604020202020204" pitchFamily="34" charset="0"/>
              </a:rPr>
              <a:t>Fleming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et al, 2020)</a:t>
            </a:r>
            <a:r>
              <a:rPr lang="gu-IN" sz="2000" dirty="0">
                <a:latin typeface="Arial" panose="020B0604020202020204" pitchFamily="34" charset="0"/>
              </a:rPr>
              <a:t>. 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65150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" name="Picture 1" descr="Over all implication of Media and Information on Education – project112016">
            <a:extLst>
              <a:ext uri="{FF2B5EF4-FFF2-40B4-BE49-F238E27FC236}">
                <a16:creationId xmlns:a16="http://schemas.microsoft.com/office/drawing/2014/main" id="{A8375678-7B29-75AF-8048-E1BBE5378CA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374" r="29061"/>
          <a:stretch>
            <a:fillRect/>
          </a:stretch>
        </p:blipFill>
        <p:spPr>
          <a:xfrm>
            <a:off x="7376160" y="1"/>
            <a:ext cx="4815840" cy="6857999"/>
          </a:xfrm>
          <a:prstGeom prst="rect">
            <a:avLst/>
          </a:prstGeom>
        </p:spPr>
      </p:pic>
      <p:grpSp>
        <p:nvGrpSpPr>
          <p:cNvPr id="12" name="Group 11">
            <a:extLst>
              <a:ext uri="{FF2B5EF4-FFF2-40B4-BE49-F238E27FC236}">
                <a16:creationId xmlns:a16="http://schemas.microsoft.com/office/drawing/2014/main" id="{3FCE1FB7-7E83-C242-A5AD-4646FBE1C9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1746" y="0"/>
            <a:ext cx="1900254" cy="6858000"/>
            <a:chOff x="10291746" y="0"/>
            <a:chExt cx="1900254" cy="6858000"/>
          </a:xfrm>
        </p:grpSpPr>
        <p:sp>
          <p:nvSpPr>
            <p:cNvPr id="13" name="Freeform 40">
              <a:extLst>
                <a:ext uri="{FF2B5EF4-FFF2-40B4-BE49-F238E27FC236}">
                  <a16:creationId xmlns:a16="http://schemas.microsoft.com/office/drawing/2014/main" id="{B8D18D83-C725-D745-B62E-4CDC73E31D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5829" y="809310"/>
              <a:ext cx="536171" cy="1124839"/>
            </a:xfrm>
            <a:custGeom>
              <a:avLst/>
              <a:gdLst>
                <a:gd name="connsiteX0" fmla="*/ 536171 w 536171"/>
                <a:gd name="connsiteY0" fmla="*/ 0 h 1124839"/>
                <a:gd name="connsiteX1" fmla="*/ 536171 w 536171"/>
                <a:gd name="connsiteY1" fmla="*/ 1124839 h 1124839"/>
                <a:gd name="connsiteX2" fmla="*/ 451423 w 536171"/>
                <a:gd name="connsiteY2" fmla="*/ 1116295 h 1124839"/>
                <a:gd name="connsiteX3" fmla="*/ 0 w 536171"/>
                <a:gd name="connsiteY3" fmla="*/ 562419 h 1124839"/>
                <a:gd name="connsiteX4" fmla="*/ 451423 w 536171"/>
                <a:gd name="connsiteY4" fmla="*/ 8543 h 11248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6171" h="1124839">
                  <a:moveTo>
                    <a:pt x="536171" y="0"/>
                  </a:moveTo>
                  <a:lnTo>
                    <a:pt x="536171" y="1124839"/>
                  </a:lnTo>
                  <a:lnTo>
                    <a:pt x="451423" y="1116295"/>
                  </a:lnTo>
                  <a:cubicBezTo>
                    <a:pt x="193797" y="1063577"/>
                    <a:pt x="0" y="835630"/>
                    <a:pt x="0" y="562419"/>
                  </a:cubicBezTo>
                  <a:cubicBezTo>
                    <a:pt x="0" y="289208"/>
                    <a:pt x="193797" y="61261"/>
                    <a:pt x="451423" y="8543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41">
              <a:extLst>
                <a:ext uri="{FF2B5EF4-FFF2-40B4-BE49-F238E27FC236}">
                  <a16:creationId xmlns:a16="http://schemas.microsoft.com/office/drawing/2014/main" id="{964C4E64-7EB1-3840-94A1-073533B61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8" y="0"/>
              <a:ext cx="1130725" cy="565362"/>
            </a:xfrm>
            <a:custGeom>
              <a:avLst/>
              <a:gdLst>
                <a:gd name="connsiteX0" fmla="*/ 0 w 1130725"/>
                <a:gd name="connsiteY0" fmla="*/ 0 h 565362"/>
                <a:gd name="connsiteX1" fmla="*/ 25420 w 1130725"/>
                <a:gd name="connsiteY1" fmla="*/ 0 h 565362"/>
                <a:gd name="connsiteX2" fmla="*/ 36369 w 1130725"/>
                <a:gd name="connsiteY2" fmla="*/ 108609 h 565362"/>
                <a:gd name="connsiteX3" fmla="*/ 565363 w 1130725"/>
                <a:gd name="connsiteY3" fmla="*/ 539750 h 565362"/>
                <a:gd name="connsiteX4" fmla="*/ 1094356 w 1130725"/>
                <a:gd name="connsiteY4" fmla="*/ 108609 h 565362"/>
                <a:gd name="connsiteX5" fmla="*/ 1105305 w 1130725"/>
                <a:gd name="connsiteY5" fmla="*/ 0 h 565362"/>
                <a:gd name="connsiteX6" fmla="*/ 1130725 w 1130725"/>
                <a:gd name="connsiteY6" fmla="*/ 0 h 565362"/>
                <a:gd name="connsiteX7" fmla="*/ 565363 w 1130725"/>
                <a:gd name="connsiteY7" fmla="*/ 565362 h 565362"/>
                <a:gd name="connsiteX8" fmla="*/ 0 w 1130725"/>
                <a:gd name="connsiteY8" fmla="*/ 0 h 56536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130725" h="565362">
                  <a:moveTo>
                    <a:pt x="0" y="0"/>
                  </a:moveTo>
                  <a:lnTo>
                    <a:pt x="25420" y="0"/>
                  </a:lnTo>
                  <a:lnTo>
                    <a:pt x="36369" y="108609"/>
                  </a:lnTo>
                  <a:cubicBezTo>
                    <a:pt x="86718" y="354660"/>
                    <a:pt x="304425" y="539750"/>
                    <a:pt x="565363" y="539750"/>
                  </a:cubicBezTo>
                  <a:cubicBezTo>
                    <a:pt x="826300" y="539750"/>
                    <a:pt x="1044007" y="354660"/>
                    <a:pt x="1094356" y="108609"/>
                  </a:cubicBezTo>
                  <a:lnTo>
                    <a:pt x="1105305" y="0"/>
                  </a:lnTo>
                  <a:lnTo>
                    <a:pt x="1130725" y="0"/>
                  </a:lnTo>
                  <a:cubicBezTo>
                    <a:pt x="1130725" y="312241"/>
                    <a:pt x="877604" y="565362"/>
                    <a:pt x="565363" y="565362"/>
                  </a:cubicBezTo>
                  <a:cubicBezTo>
                    <a:pt x="253121" y="565362"/>
                    <a:pt x="0" y="31224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42">
              <a:extLst>
                <a:ext uri="{FF2B5EF4-FFF2-40B4-BE49-F238E27FC236}">
                  <a16:creationId xmlns:a16="http://schemas.microsoft.com/office/drawing/2014/main" id="{58747916-12E7-2A44-90AC-868676B613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0"/>
              <a:ext cx="535422" cy="562344"/>
            </a:xfrm>
            <a:custGeom>
              <a:avLst/>
              <a:gdLst>
                <a:gd name="connsiteX0" fmla="*/ 0 w 535422"/>
                <a:gd name="connsiteY0" fmla="*/ 0 h 562344"/>
                <a:gd name="connsiteX1" fmla="*/ 25421 w 535422"/>
                <a:gd name="connsiteY1" fmla="*/ 0 h 562344"/>
                <a:gd name="connsiteX2" fmla="*/ 36370 w 535422"/>
                <a:gd name="connsiteY2" fmla="*/ 108609 h 562344"/>
                <a:gd name="connsiteX3" fmla="*/ 469781 w 535422"/>
                <a:gd name="connsiteY3" fmla="*/ 531316 h 562344"/>
                <a:gd name="connsiteX4" fmla="*/ 535422 w 535422"/>
                <a:gd name="connsiteY4" fmla="*/ 537108 h 562344"/>
                <a:gd name="connsiteX5" fmla="*/ 535422 w 535422"/>
                <a:gd name="connsiteY5" fmla="*/ 562344 h 562344"/>
                <a:gd name="connsiteX6" fmla="*/ 451424 w 535422"/>
                <a:gd name="connsiteY6" fmla="*/ 553876 h 562344"/>
                <a:gd name="connsiteX7" fmla="*/ 0 w 535422"/>
                <a:gd name="connsiteY7" fmla="*/ 0 h 5623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422" h="562344">
                  <a:moveTo>
                    <a:pt x="0" y="0"/>
                  </a:moveTo>
                  <a:lnTo>
                    <a:pt x="25421" y="0"/>
                  </a:lnTo>
                  <a:lnTo>
                    <a:pt x="36370" y="108609"/>
                  </a:lnTo>
                  <a:cubicBezTo>
                    <a:pt x="80425" y="323904"/>
                    <a:pt x="252614" y="492525"/>
                    <a:pt x="469781" y="531316"/>
                  </a:cubicBezTo>
                  <a:lnTo>
                    <a:pt x="535422" y="537108"/>
                  </a:lnTo>
                  <a:lnTo>
                    <a:pt x="535422" y="562344"/>
                  </a:lnTo>
                  <a:lnTo>
                    <a:pt x="451424" y="553876"/>
                  </a:lnTo>
                  <a:cubicBezTo>
                    <a:pt x="193797" y="501158"/>
                    <a:pt x="0" y="273211"/>
                    <a:pt x="0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 43">
              <a:extLst>
                <a:ext uri="{FF2B5EF4-FFF2-40B4-BE49-F238E27FC236}">
                  <a16:creationId xmlns:a16="http://schemas.microsoft.com/office/drawing/2014/main" id="{C62734AC-B154-604F-A35D-C78CF94F7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2181112"/>
              <a:ext cx="535422" cy="1124687"/>
            </a:xfrm>
            <a:custGeom>
              <a:avLst/>
              <a:gdLst>
                <a:gd name="connsiteX0" fmla="*/ 535422 w 535422"/>
                <a:gd name="connsiteY0" fmla="*/ 0 h 1124687"/>
                <a:gd name="connsiteX1" fmla="*/ 535422 w 535422"/>
                <a:gd name="connsiteY1" fmla="*/ 25186 h 1124687"/>
                <a:gd name="connsiteX2" fmla="*/ 456541 w 535422"/>
                <a:gd name="connsiteY2" fmla="*/ 33138 h 1124687"/>
                <a:gd name="connsiteX3" fmla="*/ 25399 w 535422"/>
                <a:gd name="connsiteY3" fmla="*/ 562130 h 1124687"/>
                <a:gd name="connsiteX4" fmla="*/ 456541 w 535422"/>
                <a:gd name="connsiteY4" fmla="*/ 1091123 h 1124687"/>
                <a:gd name="connsiteX5" fmla="*/ 535422 w 535422"/>
                <a:gd name="connsiteY5" fmla="*/ 1099075 h 1124687"/>
                <a:gd name="connsiteX6" fmla="*/ 535422 w 535422"/>
                <a:gd name="connsiteY6" fmla="*/ 1124687 h 1124687"/>
                <a:gd name="connsiteX7" fmla="*/ 451423 w 535422"/>
                <a:gd name="connsiteY7" fmla="*/ 1116219 h 1124687"/>
                <a:gd name="connsiteX8" fmla="*/ 0 w 535422"/>
                <a:gd name="connsiteY8" fmla="*/ 562343 h 1124687"/>
                <a:gd name="connsiteX9" fmla="*/ 451423 w 535422"/>
                <a:gd name="connsiteY9" fmla="*/ 8468 h 112468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7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7"/>
                    <a:pt x="25399" y="301194"/>
                    <a:pt x="25399" y="562130"/>
                  </a:cubicBezTo>
                  <a:cubicBezTo>
                    <a:pt x="25399" y="823067"/>
                    <a:pt x="210489" y="1040774"/>
                    <a:pt x="456541" y="1091123"/>
                  </a:cubicBezTo>
                  <a:lnTo>
                    <a:pt x="535422" y="1099075"/>
                  </a:lnTo>
                  <a:lnTo>
                    <a:pt x="535422" y="1124687"/>
                  </a:lnTo>
                  <a:lnTo>
                    <a:pt x="451423" y="1116219"/>
                  </a:lnTo>
                  <a:cubicBezTo>
                    <a:pt x="193797" y="1063501"/>
                    <a:pt x="0" y="835554"/>
                    <a:pt x="0" y="562343"/>
                  </a:cubicBezTo>
                  <a:cubicBezTo>
                    <a:pt x="0" y="289132"/>
                    <a:pt x="193797" y="61185"/>
                    <a:pt x="451423" y="846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7" name="Freeform 44">
              <a:extLst>
                <a:ext uri="{FF2B5EF4-FFF2-40B4-BE49-F238E27FC236}">
                  <a16:creationId xmlns:a16="http://schemas.microsoft.com/office/drawing/2014/main" id="{AE04421A-F546-4046-8F52-CAE8232AC1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1746" y="806365"/>
              <a:ext cx="1130726" cy="1130724"/>
            </a:xfrm>
            <a:custGeom>
              <a:avLst/>
              <a:gdLst>
                <a:gd name="connsiteX0" fmla="*/ 565363 w 1130726"/>
                <a:gd name="connsiteY0" fmla="*/ 25186 h 1130724"/>
                <a:gd name="connsiteX1" fmla="*/ 25399 w 1130726"/>
                <a:gd name="connsiteY1" fmla="*/ 565149 h 1130724"/>
                <a:gd name="connsiteX2" fmla="*/ 565363 w 1130726"/>
                <a:gd name="connsiteY2" fmla="*/ 1105112 h 1130724"/>
                <a:gd name="connsiteX3" fmla="*/ 1105327 w 1130726"/>
                <a:gd name="connsiteY3" fmla="*/ 565149 h 1130724"/>
                <a:gd name="connsiteX4" fmla="*/ 565363 w 1130726"/>
                <a:gd name="connsiteY4" fmla="*/ 25186 h 1130724"/>
                <a:gd name="connsiteX5" fmla="*/ 565363 w 1130726"/>
                <a:gd name="connsiteY5" fmla="*/ 0 h 1130724"/>
                <a:gd name="connsiteX6" fmla="*/ 1130726 w 1130726"/>
                <a:gd name="connsiteY6" fmla="*/ 565362 h 1130724"/>
                <a:gd name="connsiteX7" fmla="*/ 565363 w 1130726"/>
                <a:gd name="connsiteY7" fmla="*/ 1130724 h 1130724"/>
                <a:gd name="connsiteX8" fmla="*/ 0 w 1130726"/>
                <a:gd name="connsiteY8" fmla="*/ 565362 h 1130724"/>
                <a:gd name="connsiteX9" fmla="*/ 565363 w 1130726"/>
                <a:gd name="connsiteY9" fmla="*/ 0 h 1130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1130726" h="1130724">
                  <a:moveTo>
                    <a:pt x="565363" y="25186"/>
                  </a:moveTo>
                  <a:cubicBezTo>
                    <a:pt x="267149" y="25186"/>
                    <a:pt x="25399" y="266936"/>
                    <a:pt x="25399" y="565149"/>
                  </a:cubicBezTo>
                  <a:cubicBezTo>
                    <a:pt x="25399" y="863362"/>
                    <a:pt x="267149" y="1105112"/>
                    <a:pt x="565363" y="1105112"/>
                  </a:cubicBezTo>
                  <a:cubicBezTo>
                    <a:pt x="863577" y="1105112"/>
                    <a:pt x="1105327" y="863362"/>
                    <a:pt x="1105327" y="565149"/>
                  </a:cubicBezTo>
                  <a:cubicBezTo>
                    <a:pt x="1105327" y="266936"/>
                    <a:pt x="863577" y="25186"/>
                    <a:pt x="565363" y="25186"/>
                  </a:cubicBezTo>
                  <a:close/>
                  <a:moveTo>
                    <a:pt x="565363" y="0"/>
                  </a:moveTo>
                  <a:cubicBezTo>
                    <a:pt x="877604" y="0"/>
                    <a:pt x="1130726" y="253121"/>
                    <a:pt x="1130726" y="565362"/>
                  </a:cubicBezTo>
                  <a:cubicBezTo>
                    <a:pt x="1130726" y="877603"/>
                    <a:pt x="877604" y="1130724"/>
                    <a:pt x="565363" y="1130724"/>
                  </a:cubicBezTo>
                  <a:cubicBezTo>
                    <a:pt x="253122" y="1130724"/>
                    <a:pt x="0" y="877603"/>
                    <a:pt x="0" y="565362"/>
                  </a:cubicBezTo>
                  <a:cubicBezTo>
                    <a:pt x="0" y="253121"/>
                    <a:pt x="253122" y="0"/>
                    <a:pt x="565363" y="0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8" name="Freeform 45">
              <a:extLst>
                <a:ext uri="{FF2B5EF4-FFF2-40B4-BE49-F238E27FC236}">
                  <a16:creationId xmlns:a16="http://schemas.microsoft.com/office/drawing/2014/main" id="{49F9C907-348C-4142-AB27-429B47D2A9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578" y="3552837"/>
              <a:ext cx="535422" cy="1124688"/>
            </a:xfrm>
            <a:custGeom>
              <a:avLst/>
              <a:gdLst>
                <a:gd name="connsiteX0" fmla="*/ 535422 w 535422"/>
                <a:gd name="connsiteY0" fmla="*/ 0 h 1124688"/>
                <a:gd name="connsiteX1" fmla="*/ 535422 w 535422"/>
                <a:gd name="connsiteY1" fmla="*/ 25186 h 1124688"/>
                <a:gd name="connsiteX2" fmla="*/ 456541 w 535422"/>
                <a:gd name="connsiteY2" fmla="*/ 33138 h 1124688"/>
                <a:gd name="connsiteX3" fmla="*/ 25399 w 535422"/>
                <a:gd name="connsiteY3" fmla="*/ 562131 h 1124688"/>
                <a:gd name="connsiteX4" fmla="*/ 456541 w 535422"/>
                <a:gd name="connsiteY4" fmla="*/ 1091124 h 1124688"/>
                <a:gd name="connsiteX5" fmla="*/ 535422 w 535422"/>
                <a:gd name="connsiteY5" fmla="*/ 1099076 h 1124688"/>
                <a:gd name="connsiteX6" fmla="*/ 535422 w 535422"/>
                <a:gd name="connsiteY6" fmla="*/ 1124688 h 1124688"/>
                <a:gd name="connsiteX7" fmla="*/ 451423 w 535422"/>
                <a:gd name="connsiteY7" fmla="*/ 1116220 h 1124688"/>
                <a:gd name="connsiteX8" fmla="*/ 0 w 535422"/>
                <a:gd name="connsiteY8" fmla="*/ 562344 h 1124688"/>
                <a:gd name="connsiteX9" fmla="*/ 451423 w 535422"/>
                <a:gd name="connsiteY9" fmla="*/ 8468 h 11246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535422" h="1124688">
                  <a:moveTo>
                    <a:pt x="535422" y="0"/>
                  </a:moveTo>
                  <a:lnTo>
                    <a:pt x="535422" y="25186"/>
                  </a:lnTo>
                  <a:lnTo>
                    <a:pt x="456541" y="33138"/>
                  </a:lnTo>
                  <a:cubicBezTo>
                    <a:pt x="210489" y="83488"/>
                    <a:pt x="25399" y="301195"/>
                    <a:pt x="25399" y="562131"/>
                  </a:cubicBezTo>
                  <a:cubicBezTo>
                    <a:pt x="25399" y="823068"/>
                    <a:pt x="210489" y="1040775"/>
                    <a:pt x="456541" y="1091124"/>
                  </a:cubicBezTo>
                  <a:lnTo>
                    <a:pt x="535422" y="1099076"/>
                  </a:lnTo>
                  <a:lnTo>
                    <a:pt x="535422" y="1124688"/>
                  </a:lnTo>
                  <a:lnTo>
                    <a:pt x="451423" y="1116220"/>
                  </a:lnTo>
                  <a:cubicBezTo>
                    <a:pt x="193797" y="1063502"/>
                    <a:pt x="0" y="835555"/>
                    <a:pt x="0" y="562344"/>
                  </a:cubicBezTo>
                  <a:cubicBezTo>
                    <a:pt x="0" y="289133"/>
                    <a:pt x="193797" y="61186"/>
                    <a:pt x="451423" y="846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9" name="Freeform 46">
              <a:extLst>
                <a:ext uri="{FF2B5EF4-FFF2-40B4-BE49-F238E27FC236}">
                  <a16:creationId xmlns:a16="http://schemas.microsoft.com/office/drawing/2014/main" id="{82917C11-77C6-A84B-A805-16EEAFB7A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6642" y="6295916"/>
              <a:ext cx="535358" cy="562084"/>
            </a:xfrm>
            <a:custGeom>
              <a:avLst/>
              <a:gdLst>
                <a:gd name="connsiteX0" fmla="*/ 535358 w 535358"/>
                <a:gd name="connsiteY0" fmla="*/ 0 h 562084"/>
                <a:gd name="connsiteX1" fmla="*/ 535358 w 535358"/>
                <a:gd name="connsiteY1" fmla="*/ 25186 h 562084"/>
                <a:gd name="connsiteX2" fmla="*/ 469717 w 535358"/>
                <a:gd name="connsiteY2" fmla="*/ 30978 h 562084"/>
                <a:gd name="connsiteX3" fmla="*/ 36306 w 535358"/>
                <a:gd name="connsiteY3" fmla="*/ 453686 h 562084"/>
                <a:gd name="connsiteX4" fmla="*/ 25378 w 535358"/>
                <a:gd name="connsiteY4" fmla="*/ 562084 h 562084"/>
                <a:gd name="connsiteX5" fmla="*/ 0 w 535358"/>
                <a:gd name="connsiteY5" fmla="*/ 562084 h 562084"/>
                <a:gd name="connsiteX6" fmla="*/ 11423 w 535358"/>
                <a:gd name="connsiteY6" fmla="*/ 448780 h 562084"/>
                <a:gd name="connsiteX7" fmla="*/ 465221 w 535358"/>
                <a:gd name="connsiteY7" fmla="*/ 6189 h 56208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35358" h="562084">
                  <a:moveTo>
                    <a:pt x="535358" y="0"/>
                  </a:moveTo>
                  <a:lnTo>
                    <a:pt x="535358" y="25186"/>
                  </a:lnTo>
                  <a:lnTo>
                    <a:pt x="469717" y="30978"/>
                  </a:lnTo>
                  <a:cubicBezTo>
                    <a:pt x="252550" y="69769"/>
                    <a:pt x="80361" y="238391"/>
                    <a:pt x="36306" y="453686"/>
                  </a:cubicBezTo>
                  <a:lnTo>
                    <a:pt x="25378" y="562084"/>
                  </a:lnTo>
                  <a:lnTo>
                    <a:pt x="0" y="562084"/>
                  </a:lnTo>
                  <a:lnTo>
                    <a:pt x="11423" y="448780"/>
                  </a:lnTo>
                  <a:cubicBezTo>
                    <a:pt x="57551" y="223357"/>
                    <a:pt x="237840" y="46805"/>
                    <a:pt x="465221" y="6189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8091341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4CAF3A-6663-CE04-2E30-B7A75F348B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8401869" cy="802271"/>
          </a:xfrm>
        </p:spPr>
        <p:txBody>
          <a:bodyPr>
            <a:normAutofit fontScale="90000"/>
          </a:bodyPr>
          <a:lstStyle/>
          <a:p>
            <a:r>
              <a:rPr lang="gu-IN" dirty="0"/>
              <a:t>Future Development of DiaBand UK</a:t>
            </a:r>
            <a:br>
              <a:rPr lang="gu-IN" dirty="0"/>
            </a:br>
            <a:endParaRPr lang="gu-IN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31E83F-2C44-3766-B613-473BFBE725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815887"/>
            <a:ext cx="8716502" cy="3601212"/>
          </a:xfrm>
        </p:spPr>
        <p:txBody>
          <a:bodyPr>
            <a:normAutofit fontScale="92500" lnSpcReduction="10000"/>
          </a:bodyPr>
          <a:lstStyle/>
          <a:p>
            <a:pPr lvl="0" algn="just"/>
            <a:r>
              <a:rPr lang="gu-IN" dirty="0">
                <a:latin typeface="Arial" panose="020B0604020202020204" pitchFamily="34" charset="0"/>
              </a:rPr>
              <a:t>Integrate continuous glucose monitoring (CGM) with real-time AI risk prediction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Potyok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2024)</a:t>
            </a:r>
            <a:r>
              <a:rPr lang="gu-IN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dirty="0">
                <a:latin typeface="Arial" panose="020B0604020202020204" pitchFamily="34" charset="0"/>
              </a:rPr>
              <a:t>Expand compatibility with NHS electronic health records for seamless information sharing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Dankwa-Mullan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2019).</a:t>
            </a:r>
            <a:endParaRPr lang="gu-IN" dirty="0">
              <a:latin typeface="Arial" panose="020B0604020202020204" pitchFamily="34" charset="0"/>
            </a:endParaRPr>
          </a:p>
          <a:p>
            <a:pPr lvl="0" algn="just"/>
            <a:r>
              <a:rPr lang="gu-IN" dirty="0">
                <a:latin typeface="Arial" panose="020B0604020202020204" pitchFamily="34" charset="0"/>
              </a:rPr>
              <a:t>Develop multilingual features to improve accessibility for diverse UK communities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Potyok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2024)</a:t>
            </a:r>
            <a:r>
              <a:rPr lang="gu-IN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dirty="0">
                <a:latin typeface="Arial" panose="020B0604020202020204" pitchFamily="34" charset="0"/>
              </a:rPr>
              <a:t>Introduce personalised mental wellbeing support to address diabetes-related stress and anxiety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Potyok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2024)</a:t>
            </a:r>
            <a:r>
              <a:rPr lang="gu-IN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dirty="0">
                <a:latin typeface="Arial" panose="020B0604020202020204" pitchFamily="34" charset="0"/>
              </a:rPr>
              <a:t>Incorporate predictive analytics to identify users at increased risk of complications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Dankwa-Mullan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dirty="0"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601683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B0736-B046-A9D9-50FE-6471072027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150" y="770890"/>
            <a:ext cx="8932811" cy="851433"/>
          </a:xfrm>
        </p:spPr>
        <p:txBody>
          <a:bodyPr>
            <a:normAutofit fontScale="90000"/>
          </a:bodyPr>
          <a:lstStyle/>
          <a:p>
            <a:pPr algn="ctr"/>
            <a:r>
              <a:rPr lang="gu-IN" dirty="0"/>
              <a:t>Sustainability and Future Implementation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139FAD-B488-3CB1-F0B1-34E23A7445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2160016"/>
            <a:ext cx="9021302" cy="3601212"/>
          </a:xfrm>
        </p:spPr>
        <p:txBody>
          <a:bodyPr>
            <a:normAutofit fontScale="92500" lnSpcReduction="10000"/>
          </a:bodyPr>
          <a:lstStyle/>
          <a:p>
            <a:pPr lvl="0" algn="just"/>
            <a:r>
              <a:rPr lang="gu-IN" dirty="0">
                <a:latin typeface="Arial" panose="020B0604020202020204" pitchFamily="34" charset="0"/>
              </a:rPr>
              <a:t>Expand the programme across GP practices, community health centres, and workplace wellbeing services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Potyok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2024)</a:t>
            </a:r>
            <a:r>
              <a:rPr lang="gu-IN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dirty="0">
                <a:latin typeface="Arial" panose="020B0604020202020204" pitchFamily="34" charset="0"/>
              </a:rPr>
              <a:t>Establish partnerships with NHS organisations, Diabetes UK, local authorities, and technology providers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Dankwa-Mullan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dirty="0">
                <a:latin typeface="Arial" panose="020B0604020202020204" pitchFamily="34" charset="0"/>
              </a:rPr>
              <a:t>Regularly update AI algorithms using emerging clinical evidence and user feedback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Dankwa-Mullan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dirty="0">
                <a:latin typeface="Arial" panose="020B0604020202020204" pitchFamily="34" charset="0"/>
              </a:rPr>
              <a:t>Ensure long-term funding through NHS digital innovation programmes and public health partnerships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Potyok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2024)</a:t>
            </a:r>
            <a:r>
              <a:rPr lang="gu-IN" dirty="0">
                <a:latin typeface="Arial" panose="020B0604020202020204" pitchFamily="34" charset="0"/>
              </a:rPr>
              <a:t>. </a:t>
            </a:r>
          </a:p>
          <a:p>
            <a:pPr lvl="0" algn="just"/>
            <a:r>
              <a:rPr lang="gu-IN" dirty="0">
                <a:latin typeface="Arial" panose="020B0604020202020204" pitchFamily="34" charset="0"/>
              </a:rPr>
              <a:t>Continuously evaluate outcomes to improve effectiveness and maintain user engagement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(</a:t>
            </a:r>
            <a:r>
              <a:rPr lang="gu-IN" dirty="0">
                <a:latin typeface="Arial" panose="020B0604020202020204" pitchFamily="34" charset="0"/>
              </a:rPr>
              <a:t>Dankwa-Mullan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et al, 2019)</a:t>
            </a:r>
            <a:r>
              <a:rPr lang="gu-IN" dirty="0">
                <a:latin typeface="Arial" panose="020B0604020202020204" pitchFamily="34" charset="0"/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34574524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7F2E4D6-EF46-1C43-8F3E-3620C3C83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70EBDB1D-17AA-8140-B216-35CBA8C9E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290315" y="0"/>
            <a:ext cx="1901686" cy="4677439"/>
            <a:chOff x="10290315" y="0"/>
            <a:chExt cx="1901686" cy="4677439"/>
          </a:xfrm>
        </p:grpSpPr>
        <p:sp>
          <p:nvSpPr>
            <p:cNvPr id="12" name="Freeform 34">
              <a:extLst>
                <a:ext uri="{FF2B5EF4-FFF2-40B4-BE49-F238E27FC236}">
                  <a16:creationId xmlns:a16="http://schemas.microsoft.com/office/drawing/2014/main" id="{98E3FFBE-BCB2-4744-8CA3-BC11F11AD4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90315" y="0"/>
              <a:ext cx="1130724" cy="565573"/>
            </a:xfrm>
            <a:custGeom>
              <a:avLst/>
              <a:gdLst>
                <a:gd name="connsiteX0" fmla="*/ 21 w 1130724"/>
                <a:gd name="connsiteY0" fmla="*/ 0 h 565573"/>
                <a:gd name="connsiteX1" fmla="*/ 1130703 w 1130724"/>
                <a:gd name="connsiteY1" fmla="*/ 0 h 565573"/>
                <a:gd name="connsiteX2" fmla="*/ 1130724 w 1130724"/>
                <a:gd name="connsiteY2" fmla="*/ 211 h 565573"/>
                <a:gd name="connsiteX3" fmla="*/ 565362 w 1130724"/>
                <a:gd name="connsiteY3" fmla="*/ 565573 h 565573"/>
                <a:gd name="connsiteX4" fmla="*/ 0 w 1130724"/>
                <a:gd name="connsiteY4" fmla="*/ 211 h 5655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130724" h="565573">
                  <a:moveTo>
                    <a:pt x="21" y="0"/>
                  </a:moveTo>
                  <a:lnTo>
                    <a:pt x="1130703" y="0"/>
                  </a:lnTo>
                  <a:lnTo>
                    <a:pt x="1130724" y="211"/>
                  </a:lnTo>
                  <a:cubicBezTo>
                    <a:pt x="1130724" y="312452"/>
                    <a:pt x="877603" y="565573"/>
                    <a:pt x="565362" y="565573"/>
                  </a:cubicBezTo>
                  <a:cubicBezTo>
                    <a:pt x="253121" y="565573"/>
                    <a:pt x="0" y="31245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 36">
              <a:extLst>
                <a:ext uri="{FF2B5EF4-FFF2-40B4-BE49-F238E27FC236}">
                  <a16:creationId xmlns:a16="http://schemas.microsoft.com/office/drawing/2014/main" id="{BBD5B432-1551-644A-B937-54EFF42011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3552066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 38">
              <a:extLst>
                <a:ext uri="{FF2B5EF4-FFF2-40B4-BE49-F238E27FC236}">
                  <a16:creationId xmlns:a16="http://schemas.microsoft.com/office/drawing/2014/main" id="{BDCFB512-5A0E-0143-B5B7-6A965E100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809039"/>
              <a:ext cx="538821" cy="1125373"/>
            </a:xfrm>
            <a:custGeom>
              <a:avLst/>
              <a:gdLst>
                <a:gd name="connsiteX0" fmla="*/ 538821 w 538821"/>
                <a:gd name="connsiteY0" fmla="*/ 0 h 1125373"/>
                <a:gd name="connsiteX1" fmla="*/ 538821 w 538821"/>
                <a:gd name="connsiteY1" fmla="*/ 1125373 h 1125373"/>
                <a:gd name="connsiteX2" fmla="*/ 451422 w 538821"/>
                <a:gd name="connsiteY2" fmla="*/ 1116562 h 1125373"/>
                <a:gd name="connsiteX3" fmla="*/ 0 w 538821"/>
                <a:gd name="connsiteY3" fmla="*/ 562686 h 1125373"/>
                <a:gd name="connsiteX4" fmla="*/ 451422 w 538821"/>
                <a:gd name="connsiteY4" fmla="*/ 8810 h 11253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1125373">
                  <a:moveTo>
                    <a:pt x="538821" y="0"/>
                  </a:moveTo>
                  <a:lnTo>
                    <a:pt x="538821" y="1125373"/>
                  </a:lnTo>
                  <a:lnTo>
                    <a:pt x="451422" y="1116562"/>
                  </a:lnTo>
                  <a:cubicBezTo>
                    <a:pt x="193796" y="1063844"/>
                    <a:pt x="0" y="835897"/>
                    <a:pt x="0" y="562686"/>
                  </a:cubicBezTo>
                  <a:cubicBezTo>
                    <a:pt x="0" y="289475"/>
                    <a:pt x="193796" y="61528"/>
                    <a:pt x="451422" y="881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 50">
              <a:extLst>
                <a:ext uri="{FF2B5EF4-FFF2-40B4-BE49-F238E27FC236}">
                  <a16:creationId xmlns:a16="http://schemas.microsoft.com/office/drawing/2014/main" id="{EEDAA716-EDDF-5941-A55E-C12C893A39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53180" y="0"/>
              <a:ext cx="538821" cy="562898"/>
            </a:xfrm>
            <a:custGeom>
              <a:avLst/>
              <a:gdLst>
                <a:gd name="connsiteX0" fmla="*/ 21 w 538821"/>
                <a:gd name="connsiteY0" fmla="*/ 0 h 562898"/>
                <a:gd name="connsiteX1" fmla="*/ 538821 w 538821"/>
                <a:gd name="connsiteY1" fmla="*/ 0 h 562898"/>
                <a:gd name="connsiteX2" fmla="*/ 538821 w 538821"/>
                <a:gd name="connsiteY2" fmla="*/ 562898 h 562898"/>
                <a:gd name="connsiteX3" fmla="*/ 451422 w 538821"/>
                <a:gd name="connsiteY3" fmla="*/ 554087 h 562898"/>
                <a:gd name="connsiteX4" fmla="*/ 0 w 538821"/>
                <a:gd name="connsiteY4" fmla="*/ 211 h 56289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538821" h="562898">
                  <a:moveTo>
                    <a:pt x="21" y="0"/>
                  </a:moveTo>
                  <a:lnTo>
                    <a:pt x="538821" y="0"/>
                  </a:lnTo>
                  <a:lnTo>
                    <a:pt x="538821" y="562898"/>
                  </a:lnTo>
                  <a:lnTo>
                    <a:pt x="451422" y="554087"/>
                  </a:lnTo>
                  <a:cubicBezTo>
                    <a:pt x="193796" y="501369"/>
                    <a:pt x="0" y="273422"/>
                    <a:pt x="0" y="211"/>
                  </a:cubicBezTo>
                  <a:close/>
                </a:path>
              </a:pathLst>
            </a:cu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1403F-8AA2-F0FC-3FF2-E41DF0766E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93280" y="770890"/>
            <a:ext cx="4133560" cy="1268984"/>
          </a:xfrm>
        </p:spPr>
        <p:txBody>
          <a:bodyPr>
            <a:normAutofit/>
          </a:bodyPr>
          <a:lstStyle/>
          <a:p>
            <a:r>
              <a:rPr lang="en-GB" b="1" dirty="0">
                <a:latin typeface="Algerian" panose="04020705040A02060702" pitchFamily="82" charset="0"/>
              </a:rPr>
              <a:t>Conclusion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6FAAB3-CD38-4E51-A2BA-14FA2A0FD5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0173" y="1816822"/>
            <a:ext cx="5622417" cy="4493340"/>
          </a:xfrm>
        </p:spPr>
        <p:txBody>
          <a:bodyPr>
            <a:normAutofit fontScale="92500" lnSpcReduction="10000"/>
          </a:bodyPr>
          <a:lstStyle/>
          <a:p>
            <a:pPr algn="just">
              <a:lnSpc>
                <a:spcPct val="90000"/>
              </a:lnSpc>
            </a:pPr>
            <a:r>
              <a:rPr lang="gu-IN" sz="1800" dirty="0">
                <a:latin typeface="Arial" panose="020B0604020202020204" pitchFamily="34" charset="0"/>
              </a:rPr>
              <a:t>Type 2 diabetes remains a significant public health challenge among adults aged 25–65 years in the United Kingdom.</a:t>
            </a:r>
          </a:p>
          <a:p>
            <a:pPr algn="just">
              <a:lnSpc>
                <a:spcPct val="90000"/>
              </a:lnSpc>
            </a:pPr>
            <a:r>
              <a:rPr lang="gu-IN" sz="1800" dirty="0">
                <a:latin typeface="Arial" panose="020B0604020202020204" pitchFamily="34" charset="0"/>
              </a:rPr>
              <a:t>DiaBand UK combines artificial intelligence, wearable technology, and personalised health coaching to promote prevention and effective self-management.</a:t>
            </a:r>
          </a:p>
          <a:p>
            <a:pPr algn="just">
              <a:lnSpc>
                <a:spcPct val="90000"/>
              </a:lnSpc>
            </a:pPr>
            <a:r>
              <a:rPr lang="gu-IN" sz="1800" dirty="0">
                <a:latin typeface="Arial" panose="020B0604020202020204" pitchFamily="34" charset="0"/>
              </a:rPr>
              <a:t>The intervention supports healthier lifestyle behaviours, improves patient engagement, and aligns with current NHS and NICE priorities for digital healthcare.</a:t>
            </a:r>
          </a:p>
          <a:p>
            <a:pPr algn="just">
              <a:lnSpc>
                <a:spcPct val="90000"/>
              </a:lnSpc>
            </a:pPr>
            <a:r>
              <a:rPr lang="gu-IN" sz="1800" dirty="0">
                <a:latin typeface="Arial" panose="020B0604020202020204" pitchFamily="34" charset="0"/>
              </a:rPr>
              <a:t>Collaboration between healthcare professionals, policymakers, technology developers, and community organisations is essential for successful implementation.</a:t>
            </a:r>
          </a:p>
          <a:p>
            <a:pPr algn="just">
              <a:lnSpc>
                <a:spcPct val="90000"/>
              </a:lnSpc>
            </a:pPr>
            <a:r>
              <a:rPr lang="gu-IN" sz="1800" dirty="0">
                <a:latin typeface="Arial" panose="020B0604020202020204" pitchFamily="34" charset="0"/>
              </a:rPr>
              <a:t>Investing in innovative digital health interventions such as DiaBand UK has the potential to improve population health outcomes, reduce healthcare costs, and contribute to a more sustainable NHS.</a:t>
            </a:r>
          </a:p>
        </p:txBody>
      </p:sp>
      <p:pic>
        <p:nvPicPr>
          <p:cNvPr id="4" name="Picture 3" descr="Conclusion Slides">
            <a:extLst>
              <a:ext uri="{FF2B5EF4-FFF2-40B4-BE49-F238E27FC236}">
                <a16:creationId xmlns:a16="http://schemas.microsoft.com/office/drawing/2014/main" id="{5B2AC318-720D-7623-DD69-D91D3BF92F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157" r="21607" b="11241"/>
          <a:stretch>
            <a:fillRect/>
          </a:stretch>
        </p:blipFill>
        <p:spPr>
          <a:xfrm>
            <a:off x="198278" y="68827"/>
            <a:ext cx="5622419" cy="649911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BF3CF3DF-4809-5B42-9F22-9813913792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493279" y="6087110"/>
            <a:ext cx="413356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040089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62E66C-36C6-722D-DB83-96BCA47113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078" y="336732"/>
            <a:ext cx="9623879" cy="528682"/>
          </a:xfrm>
        </p:spPr>
        <p:txBody>
          <a:bodyPr>
            <a:normAutofit fontScale="90000"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DF5BB4-7ADA-C60D-7526-7F4472D5C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150" y="1159329"/>
            <a:ext cx="11256736" cy="5241471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gu-IN" sz="1200" dirty="0"/>
              <a:t>Adu, M.D., Malabu, U.H., Malau-Aduli, A.E. and Malau-Aduli, B.S., 2018. Users’ preferences and design recommendations to promote engagements with mobile apps for diabetes self-management: multi-national perspectives. </a:t>
            </a:r>
            <a:r>
              <a:rPr lang="gu-IN" sz="1200" i="1" dirty="0"/>
              <a:t>PloS one</a:t>
            </a:r>
            <a:r>
              <a:rPr lang="gu-IN" sz="1200" dirty="0"/>
              <a:t>, </a:t>
            </a:r>
            <a:r>
              <a:rPr lang="gu-IN" sz="1200" i="1" dirty="0"/>
              <a:t>13</a:t>
            </a:r>
            <a:r>
              <a:rPr lang="gu-IN" sz="1200" dirty="0"/>
              <a:t>(12), p.e0208942.</a:t>
            </a:r>
            <a:r>
              <a:rPr lang="en-GB" sz="1200" dirty="0"/>
              <a:t> </a:t>
            </a:r>
            <a:r>
              <a:rPr lang="en-GB" sz="1200" dirty="0">
                <a:hlinkClick r:id="rId2"/>
              </a:rPr>
              <a:t>https://journals.plos.org/plosone/article?id=10.1371/journal.pone.0208942</a:t>
            </a:r>
            <a:endParaRPr lang="en-GB" sz="1200" dirty="0"/>
          </a:p>
          <a:p>
            <a:pPr algn="just"/>
            <a:r>
              <a:rPr lang="gu-IN" sz="1200" dirty="0"/>
              <a:t>Bonoto, B.C., de Araújo, V.E., Godói, I.P., de Lemos, L.L.P., Godman, B., Bennie, M., Diniz, L.M. and Junior, A.A.G., 2017. Efficacy of mobile apps to support the care of patients with diabetes mellitus: a systematic review and meta-analysis of randomized controlled trials. </a:t>
            </a:r>
            <a:r>
              <a:rPr lang="gu-IN" sz="1200" i="1" dirty="0"/>
              <a:t>JMIR mHealth and uHealth</a:t>
            </a:r>
            <a:r>
              <a:rPr lang="gu-IN" sz="1200" dirty="0"/>
              <a:t>, </a:t>
            </a:r>
            <a:r>
              <a:rPr lang="gu-IN" sz="1200" i="1" dirty="0"/>
              <a:t>5</a:t>
            </a:r>
            <a:r>
              <a:rPr lang="gu-IN" sz="1200" dirty="0"/>
              <a:t>(3), p.e6309.</a:t>
            </a:r>
            <a:r>
              <a:rPr lang="en-GB" sz="1200" dirty="0"/>
              <a:t> </a:t>
            </a:r>
            <a:r>
              <a:rPr lang="en-GB" sz="1200" dirty="0">
                <a:hlinkClick r:id="rId3"/>
              </a:rPr>
              <a:t>https://mhealth.jmir.org/2017/3/e4/</a:t>
            </a:r>
            <a:endParaRPr lang="en-GB" sz="1200" dirty="0"/>
          </a:p>
          <a:p>
            <a:pPr algn="just"/>
            <a:r>
              <a:rPr lang="gu-IN" sz="1200" dirty="0"/>
              <a:t>Brzan, P.P., Rotman, E., Pajnkihar, M. and Klanjsek, P., 2016. Mobile applications for control and self management of diabetes: a systematic review. </a:t>
            </a:r>
            <a:r>
              <a:rPr lang="gu-IN" sz="1200" i="1" dirty="0"/>
              <a:t>Journal of medical systems</a:t>
            </a:r>
            <a:r>
              <a:rPr lang="gu-IN" sz="1200" dirty="0"/>
              <a:t>, </a:t>
            </a:r>
            <a:r>
              <a:rPr lang="gu-IN" sz="1200" i="1" dirty="0"/>
              <a:t>40</a:t>
            </a:r>
            <a:r>
              <a:rPr lang="gu-IN" sz="1200" dirty="0"/>
              <a:t>(9), p.210.</a:t>
            </a:r>
            <a:r>
              <a:rPr lang="en-GB" sz="1200" dirty="0"/>
              <a:t> </a:t>
            </a:r>
            <a:r>
              <a:rPr lang="en-GB" sz="1200" dirty="0">
                <a:hlinkClick r:id="rId4"/>
              </a:rPr>
              <a:t>https://link.springer.com/article/10.1007/s10916-016-0564-8?wt</a:t>
            </a:r>
            <a:endParaRPr lang="en-GB" sz="1200" dirty="0"/>
          </a:p>
          <a:p>
            <a:pPr algn="just"/>
            <a:r>
              <a:rPr lang="gu-IN" sz="1200" dirty="0"/>
              <a:t>Dankwa-Mullan, I., Rivo, M., Sepulveda, M., Park, Y., Snowdon, J. and Rhee, K., 2019. Transforming diabetes care through artificial intelligence: the future is here. </a:t>
            </a:r>
            <a:r>
              <a:rPr lang="gu-IN" sz="1200" i="1" dirty="0"/>
              <a:t>Population health management</a:t>
            </a:r>
            <a:r>
              <a:rPr lang="gu-IN" sz="1200" dirty="0"/>
              <a:t>, </a:t>
            </a:r>
            <a:r>
              <a:rPr lang="gu-IN" sz="1200" i="1" dirty="0"/>
              <a:t>22</a:t>
            </a:r>
            <a:r>
              <a:rPr lang="gu-IN" sz="1200" dirty="0"/>
              <a:t>(3), pp.229-242.</a:t>
            </a:r>
            <a:r>
              <a:rPr lang="en-GB" sz="1200" dirty="0"/>
              <a:t> </a:t>
            </a:r>
            <a:r>
              <a:rPr lang="en-GB" sz="1200" dirty="0">
                <a:hlinkClick r:id="rId5"/>
              </a:rPr>
              <a:t>https://journals.sagepub.com/doi/abs/10.1089/pop.2018.0129</a:t>
            </a:r>
            <a:endParaRPr lang="en-GB" sz="1200" dirty="0"/>
          </a:p>
          <a:p>
            <a:pPr algn="just"/>
            <a:r>
              <a:rPr lang="gu-IN" sz="1200" dirty="0"/>
              <a:t>Fleming, G.A., Petrie, J.R., Bergenstal, R.M., Holl, R.W., Peters, A.L. and Heinemann, L., 2020. Diabetes digital app technology: benefits, challenges, and recommendations. A consensus report by the European Association for the Study of Diabetes (EASD) and the American Diabetes Association (ADA) Diabetes Technology Working Group. </a:t>
            </a:r>
            <a:r>
              <a:rPr lang="gu-IN" sz="1200" i="1" dirty="0"/>
              <a:t>Diabetes care</a:t>
            </a:r>
            <a:r>
              <a:rPr lang="gu-IN" sz="1200" dirty="0"/>
              <a:t>, </a:t>
            </a:r>
            <a:r>
              <a:rPr lang="gu-IN" sz="1200" i="1" dirty="0"/>
              <a:t>43</a:t>
            </a:r>
            <a:r>
              <a:rPr lang="gu-IN" sz="1200" dirty="0"/>
              <a:t>(1), pp.250-260.</a:t>
            </a:r>
            <a:r>
              <a:rPr lang="en-GB" sz="1200" dirty="0"/>
              <a:t> </a:t>
            </a:r>
            <a:r>
              <a:rPr lang="en-GB" sz="1200" dirty="0">
                <a:hlinkClick r:id="rId6"/>
              </a:rPr>
              <a:t>https://diabetesjournals.org/care/article-abstract/43/1/250/358</a:t>
            </a:r>
            <a:endParaRPr lang="en-GB" sz="1200" dirty="0"/>
          </a:p>
          <a:p>
            <a:pPr algn="just"/>
            <a:r>
              <a:rPr lang="gu-IN" sz="1200" dirty="0"/>
              <a:t>Hartz, J., Yingling, L. and Powell-Wiley, T.M., 2016. Use of mobile health technology in the prevention and management of diabetes mellitus. </a:t>
            </a:r>
            <a:r>
              <a:rPr lang="gu-IN" sz="1200" i="1" dirty="0"/>
              <a:t>Current cardiology reports</a:t>
            </a:r>
            <a:r>
              <a:rPr lang="gu-IN" sz="1200" dirty="0"/>
              <a:t>, </a:t>
            </a:r>
            <a:r>
              <a:rPr lang="gu-IN" sz="1200" i="1" dirty="0"/>
              <a:t>18</a:t>
            </a:r>
            <a:r>
              <a:rPr lang="gu-IN" sz="1200" dirty="0"/>
              <a:t>(12), p.130.</a:t>
            </a:r>
            <a:r>
              <a:rPr lang="en-GB" sz="1200" dirty="0"/>
              <a:t> </a:t>
            </a:r>
            <a:r>
              <a:rPr lang="en-GB" sz="1200" dirty="0">
                <a:hlinkClick r:id="rId7"/>
              </a:rPr>
              <a:t>https://link.springer.com/article/10.1007/s11886-016-0796-8</a:t>
            </a:r>
            <a:endParaRPr lang="en-GB" sz="1200" dirty="0"/>
          </a:p>
          <a:p>
            <a:pPr algn="just"/>
            <a:r>
              <a:rPr lang="gu-IN" sz="1200" dirty="0"/>
              <a:t>Jeffrey, B., Bagala, M., Creighton, A., Leavey, T., Nicholls, S., Wood, C., Longman, J., Barker, J. and Pit, S., 2019. Mobile phone applications and their use in the self-management of type 2 diabetes mellitus: a qualitative study among app users and non-app users. </a:t>
            </a:r>
            <a:r>
              <a:rPr lang="gu-IN" sz="1200" i="1" dirty="0"/>
              <a:t>Diabetology &amp; metabolic syndrome</a:t>
            </a:r>
            <a:r>
              <a:rPr lang="gu-IN" sz="1200" dirty="0"/>
              <a:t>, </a:t>
            </a:r>
            <a:r>
              <a:rPr lang="gu-IN" sz="1200" i="1" dirty="0"/>
              <a:t>11</a:t>
            </a:r>
            <a:r>
              <a:rPr lang="gu-IN" sz="1200" dirty="0"/>
              <a:t>(1), p.84.</a:t>
            </a:r>
            <a:r>
              <a:rPr lang="en-GB" sz="1200" dirty="0"/>
              <a:t> </a:t>
            </a:r>
            <a:r>
              <a:rPr lang="en-GB" sz="1200" dirty="0">
                <a:hlinkClick r:id="rId8"/>
              </a:rPr>
              <a:t>https://link.springer.com/article/10.1186/s13098-019-0480-4</a:t>
            </a:r>
            <a:endParaRPr lang="en-GB" sz="1200" dirty="0"/>
          </a:p>
          <a:p>
            <a:pPr algn="just"/>
            <a:r>
              <a:rPr lang="gu-IN" sz="1200" dirty="0"/>
              <a:t>Potyok, C., Simon, B., Hartveg, Á., Siket, M., Dénes-Fazakas, L., Eigner, G., Balázs, M., Kovács, L. and Szilágyi, L., 2024, May. Mobile application development for diabetes patient. In </a:t>
            </a:r>
            <a:r>
              <a:rPr lang="gu-IN" sz="1200" i="1" dirty="0"/>
              <a:t>2024 IEEE 18th International Symposium on Applied Computational Intelligence and Informatics (SACI)</a:t>
            </a:r>
            <a:r>
              <a:rPr lang="gu-IN" sz="1200" dirty="0"/>
              <a:t> (pp. 000559-000564). IEEE.</a:t>
            </a:r>
            <a:r>
              <a:rPr lang="en-GB" sz="1200" dirty="0"/>
              <a:t> </a:t>
            </a:r>
            <a:r>
              <a:rPr lang="en-GB" sz="1200" dirty="0">
                <a:hlinkClick r:id="rId9"/>
              </a:rPr>
              <a:t>https://ieeexplore.ieee.org/abstract/document/10619902/</a:t>
            </a:r>
            <a:endParaRPr lang="en-GB" sz="1200" dirty="0"/>
          </a:p>
          <a:p>
            <a:pPr algn="just"/>
            <a:r>
              <a:rPr lang="gu-IN" sz="1200" dirty="0"/>
              <a:t>Wang, Y., Li, M., Zhao, X., Pan, X., Lu, M., Lu, J. and Hu, Y., 2019. Effects of continuous care for patients with type 2 diabetes using mobile health application: a randomised controlled trial. </a:t>
            </a:r>
            <a:r>
              <a:rPr lang="gu-IN" sz="1200" i="1" dirty="0"/>
              <a:t>The International journal of health planning and management</a:t>
            </a:r>
            <a:r>
              <a:rPr lang="gu-IN" sz="1200" dirty="0"/>
              <a:t>, </a:t>
            </a:r>
            <a:r>
              <a:rPr lang="gu-IN" sz="1200" i="1" dirty="0"/>
              <a:t>34</a:t>
            </a:r>
            <a:r>
              <a:rPr lang="gu-IN" sz="1200" dirty="0"/>
              <a:t>(3), pp.1025-1035.</a:t>
            </a:r>
            <a:r>
              <a:rPr lang="en-GB" sz="1200" dirty="0"/>
              <a:t> </a:t>
            </a:r>
            <a:r>
              <a:rPr lang="en-GB" sz="1200" dirty="0">
                <a:hlinkClick r:id="rId10"/>
              </a:rPr>
              <a:t>https://onlinelibrary.wiley.com/doi/abs/10.1002/hpm.2872</a:t>
            </a:r>
            <a:endParaRPr lang="en-GB" sz="1200" dirty="0"/>
          </a:p>
          <a:p>
            <a:pPr algn="just"/>
            <a:r>
              <a:rPr lang="gu-IN" sz="1200" dirty="0"/>
              <a:t>Wu, Y., Yao, X., Vespasiani, G., Nicolucci, A., Dong, Y., Kwong, J., Li, L., Sun, X., Tian, H. and Li, S., 2017. Mobile app-based interventions to support diabetes self-management: a systematic review of randomized controlled trials to identify functions associated with glycemic efficacy. </a:t>
            </a:r>
            <a:r>
              <a:rPr lang="gu-IN" sz="1200" i="1" dirty="0"/>
              <a:t>JMIR mHealth and uHealth</a:t>
            </a:r>
            <a:r>
              <a:rPr lang="gu-IN" sz="1200" dirty="0"/>
              <a:t>, </a:t>
            </a:r>
            <a:r>
              <a:rPr lang="gu-IN" sz="1200" i="1" dirty="0"/>
              <a:t>5</a:t>
            </a:r>
            <a:r>
              <a:rPr lang="gu-IN" sz="1200" dirty="0"/>
              <a:t>(3), p.e35.</a:t>
            </a:r>
            <a:r>
              <a:rPr lang="en-GB" sz="1200" dirty="0"/>
              <a:t> </a:t>
            </a:r>
            <a:r>
              <a:rPr lang="en-GB" sz="1200" dirty="0">
                <a:hlinkClick r:id="rId11"/>
              </a:rPr>
              <a:t>https://mhealth.jmir.org/2017/3/e35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69984351"/>
      </p:ext>
    </p:extLst>
  </p:cSld>
  <p:clrMapOvr>
    <a:masterClrMapping/>
  </p:clrMapOvr>
</p:sld>
</file>

<file path=ppt/theme/theme1.xml><?xml version="1.0" encoding="utf-8"?>
<a:theme xmlns:a="http://schemas.openxmlformats.org/drawingml/2006/main" name="PunchcardVTI">
  <a:themeElements>
    <a:clrScheme name="AnalogousFromLightSeedLeftStep">
      <a:dk1>
        <a:srgbClr val="000000"/>
      </a:dk1>
      <a:lt1>
        <a:srgbClr val="FFFFFF"/>
      </a:lt1>
      <a:dk2>
        <a:srgbClr val="24393F"/>
      </a:dk2>
      <a:lt2>
        <a:srgbClr val="E8E8E2"/>
      </a:lt2>
      <a:accent1>
        <a:srgbClr val="8885D7"/>
      </a:accent1>
      <a:accent2>
        <a:srgbClr val="6A90CE"/>
      </a:accent2>
      <a:accent3>
        <a:srgbClr val="5AAEC3"/>
      </a:accent3>
      <a:accent4>
        <a:srgbClr val="5DB4A2"/>
      </a:accent4>
      <a:accent5>
        <a:srgbClr val="68B484"/>
      </a:accent5>
      <a:accent6>
        <a:srgbClr val="62B65E"/>
      </a:accent6>
      <a:hlink>
        <a:srgbClr val="848651"/>
      </a:hlink>
      <a:folHlink>
        <a:srgbClr val="7F7F7F"/>
      </a:folHlink>
    </a:clrScheme>
    <a:fontScheme name="Punchcard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unchcardVTI" id="{C7262591-AF98-8F48-B56D-6342D2439B1A}" vid="{261D9F73-974A-B14E-9EAF-4871CCA60BB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267</TotalTime>
  <Words>1772</Words>
  <Application>Microsoft Office PowerPoint</Application>
  <PresentationFormat>Widescreen</PresentationFormat>
  <Paragraphs>67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Algerian</vt:lpstr>
      <vt:lpstr>Arial</vt:lpstr>
      <vt:lpstr>Avenir Next</vt:lpstr>
      <vt:lpstr>Neue Haas Grotesk Text Pro</vt:lpstr>
      <vt:lpstr>PunchcardVTI</vt:lpstr>
      <vt:lpstr>Benefits</vt:lpstr>
      <vt:lpstr>Potential Benefits of DIABAND UK (Individual benefits)</vt:lpstr>
      <vt:lpstr>Potential Benefits of DIABAND UK (healthcare and community benefits)</vt:lpstr>
      <vt:lpstr>Implications on Policies, Research, and Education</vt:lpstr>
      <vt:lpstr>PowerPoint Presentation</vt:lpstr>
      <vt:lpstr>PowerPoint Presentation</vt:lpstr>
      <vt:lpstr>Future Development of DiaBand UK </vt:lpstr>
      <vt:lpstr>Sustainability and Future Implementation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GAZALA SHAHJADA</dc:creator>
  <cp:lastModifiedBy>GAZALA SHAHJADA</cp:lastModifiedBy>
  <cp:revision>114</cp:revision>
  <dcterms:created xsi:type="dcterms:W3CDTF">2024-12-08T14:06:22Z</dcterms:created>
  <dcterms:modified xsi:type="dcterms:W3CDTF">2026-07-30T15:15:55Z</dcterms:modified>
</cp:coreProperties>
</file>