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2"/>
  </p:notesMasterIdLst>
  <p:sldIdLst>
    <p:sldId id="258" r:id="rId2"/>
    <p:sldId id="259" r:id="rId3"/>
    <p:sldId id="1054" r:id="rId4"/>
    <p:sldId id="1408" r:id="rId5"/>
    <p:sldId id="1289" r:id="rId6"/>
    <p:sldId id="1409" r:id="rId7"/>
    <p:sldId id="1410" r:id="rId8"/>
    <p:sldId id="1418" r:id="rId9"/>
    <p:sldId id="1411" r:id="rId10"/>
    <p:sldId id="1413" r:id="rId11"/>
    <p:sldId id="1414" r:id="rId12"/>
    <p:sldId id="1415" r:id="rId13"/>
    <p:sldId id="1416" r:id="rId14"/>
    <p:sldId id="1421" r:id="rId15"/>
    <p:sldId id="1419" r:id="rId16"/>
    <p:sldId id="1425" r:id="rId17"/>
    <p:sldId id="1392" r:id="rId18"/>
    <p:sldId id="1423" r:id="rId19"/>
    <p:sldId id="1429" r:id="rId20"/>
    <p:sldId id="1234" r:id="rId21"/>
    <p:sldId id="1430" r:id="rId22"/>
    <p:sldId id="1431" r:id="rId23"/>
    <p:sldId id="1058" r:id="rId24"/>
    <p:sldId id="268" r:id="rId25"/>
    <p:sldId id="435" r:id="rId26"/>
    <p:sldId id="353" r:id="rId27"/>
    <p:sldId id="328" r:id="rId28"/>
    <p:sldId id="373" r:id="rId29"/>
    <p:sldId id="374" r:id="rId30"/>
    <p:sldId id="375" r:id="rId31"/>
    <p:sldId id="376" r:id="rId32"/>
    <p:sldId id="377" r:id="rId33"/>
    <p:sldId id="378" r:id="rId34"/>
    <p:sldId id="380" r:id="rId35"/>
    <p:sldId id="381" r:id="rId36"/>
    <p:sldId id="382" r:id="rId37"/>
    <p:sldId id="384" r:id="rId38"/>
    <p:sldId id="386" r:id="rId39"/>
    <p:sldId id="434" r:id="rId40"/>
    <p:sldId id="271" r:id="rId41"/>
    <p:sldId id="273" r:id="rId42"/>
    <p:sldId id="1055" r:id="rId43"/>
    <p:sldId id="276" r:id="rId44"/>
    <p:sldId id="476" r:id="rId45"/>
    <p:sldId id="489" r:id="rId46"/>
    <p:sldId id="490" r:id="rId47"/>
    <p:sldId id="469" r:id="rId48"/>
    <p:sldId id="1056" r:id="rId49"/>
    <p:sldId id="1053" r:id="rId50"/>
    <p:sldId id="488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46"/>
  </p:normalViewPr>
  <p:slideViewPr>
    <p:cSldViewPr snapToGrid="0" snapToObjects="1">
      <p:cViewPr varScale="1">
        <p:scale>
          <a:sx n="112" d="100"/>
          <a:sy n="112" d="100"/>
        </p:scale>
        <p:origin x="5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AE914C-AF0E-1F45-8937-5E0E487CFC7A}" type="datetimeFigureOut">
              <a:rPr lang="en-US" smtClean="0"/>
              <a:t>11/9/21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A2C29B-3557-5A4D-BCA8-D4D7D68BBC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697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32670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59805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94274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5243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01097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Duolingo – app to help you learn Welsh with 5 minutes daily activities</a:t>
            </a:r>
          </a:p>
          <a:p>
            <a:endParaRPr lang="en-US" dirty="0"/>
          </a:p>
          <a:p>
            <a:r>
              <a:rPr lang="en-US" dirty="0"/>
              <a:t>Say Something in Welsh – aim is to get you speaking Welsh</a:t>
            </a:r>
          </a:p>
          <a:p>
            <a:endParaRPr lang="en-US" dirty="0"/>
          </a:p>
          <a:p>
            <a:r>
              <a:rPr lang="en-US" dirty="0" err="1"/>
              <a:t>Ap</a:t>
            </a:r>
            <a:r>
              <a:rPr lang="en-US" dirty="0"/>
              <a:t> </a:t>
            </a:r>
            <a:r>
              <a:rPr lang="en-US" dirty="0" err="1"/>
              <a:t>Geiriaduron</a:t>
            </a:r>
            <a:r>
              <a:rPr lang="en-US" dirty="0"/>
              <a:t> – Welsh dictionary to help you with translations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2D3D2A-5AB6-B146-ADD0-F24AA7B5D14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49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824391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>
            <a:extLst>
              <a:ext uri="{FF2B5EF4-FFF2-40B4-BE49-F238E27FC236}">
                <a16:creationId xmlns:a16="http://schemas.microsoft.com/office/drawing/2014/main" id="{25ED27C3-5C8D-B547-B18A-8A97E4D448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Notes Placeholder 2">
            <a:extLst>
              <a:ext uri="{FF2B5EF4-FFF2-40B4-BE49-F238E27FC236}">
                <a16:creationId xmlns:a16="http://schemas.microsoft.com/office/drawing/2014/main" id="{71BB2360-41DE-9343-B2BA-E63CFB5FC0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cy-GB" dirty="0"/>
              <a:t>12 Segments</a:t>
            </a:r>
          </a:p>
        </p:txBody>
      </p:sp>
      <p:sp>
        <p:nvSpPr>
          <p:cNvPr id="26627" name="Slide Number Placeholder 3">
            <a:extLst>
              <a:ext uri="{FF2B5EF4-FFF2-40B4-BE49-F238E27FC236}">
                <a16:creationId xmlns:a16="http://schemas.microsoft.com/office/drawing/2014/main" id="{0106A50C-5F77-F742-AAAC-162BCE81F8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66E015-6C07-5148-ADA4-616A57B5EA13}" type="slidenum">
              <a:rPr lang="en-GB" altLang="cy-GB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en-GB" altLang="cy-GB" dirty="0"/>
          </a:p>
        </p:txBody>
      </p:sp>
    </p:spTree>
    <p:extLst>
      <p:ext uri="{BB962C8B-B14F-4D97-AF65-F5344CB8AC3E}">
        <p14:creationId xmlns:p14="http://schemas.microsoft.com/office/powerpoint/2010/main" val="88429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8100E-2615-814F-A8EC-549A96974E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C91D99-AD84-C34A-BC1F-13F71A3648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0B500-E1B2-EC43-9C51-C08C38D72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890AF-3E63-5C4A-8AAB-758424E93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C353AC-3BDB-DF46-97FB-2C2CA99F5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576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F9529-7A4B-9A45-8417-8295F8E28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F2177-6B57-4246-8124-78C79594D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40FCB6-6B7B-5B45-BEC1-52C0D0348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4E2866-4096-5C41-B819-9332298C3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D01032-3704-5546-A928-73AB8E42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858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64DB2-2226-7844-A78E-185311C7A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42C6C5-2ACE-B64E-9319-531842316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02A7F-DD17-8A46-8347-6EAAB3DF6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FE974-1A7A-C74C-A2DD-616671AEC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09D10B-0384-A842-AC03-00A5B0862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523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81D40-AE92-624A-A8F2-CF259C0C5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AED405-B1B4-D646-9B6D-BE86B39B3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376705-6429-D045-B928-A49A139090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E40595-535A-9E40-9FD2-AB1FD4AFA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48B91C-509F-7E4D-8792-A5F5CC8D2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2EB51A-E57A-A44F-942B-4AEDDE122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351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441EA-A0F5-D64E-B633-6808F079F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F24CCC-8439-094E-B8AD-7E3317575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58D794-41F2-B744-82AF-D0A58ED9AF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0D6458-6EA2-4E44-A040-212D3C5D4B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BECA28-BEA8-2E4B-A0CF-0A4E56CD5B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E8EB2E-73EC-F043-BB32-BA65BD914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BAC419-7BB7-CE41-A192-A24E48644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8D0481-F1FF-804A-8DEF-A9A03806F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942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D5B7E-0944-5D43-809D-E6FD8FC88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31180D-FA35-E445-8972-47F1056AA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7EE7E7-0CF9-FF45-9DB1-4F326344E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9966B-F45F-EE40-A1BD-C8CECEF46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78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1BC316-8385-DB49-8027-AA0099E1F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95DE3D-87CD-EA46-9051-255C65A97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556E91-1A36-4F47-BE87-5B9817C11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181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C0149-6483-B54F-AB41-2FE279F4B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B4536-0566-2741-81E1-15057ABE1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2E04CB-3293-D144-B9A3-C5EB27050B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C2D7A7-B605-B241-BDF9-AC29A2A2B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B26E8-8B3D-DA44-8225-E21392BFD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7EA2E9-8E8D-264A-B978-E45621FCD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183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7BFE6-0608-D040-A517-5DFFB89EB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CA95B5-4D03-6E4C-ACED-FDB823034A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0B7519-A6C1-844C-9F98-C0AC3C3F3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F5D8E2-D9CF-2E47-A6B5-35419959C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4C561-11CF-FA47-98CA-C53896A3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3F72E4-2CE2-0247-9605-0B86B60C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0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F6BE1-6244-C34B-9EDA-92C06C496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B65921-4E83-AD44-8936-D34BF784D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F593F-17E0-AC4C-8F55-9C2B8695D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5E030-017A-864D-8E26-25E3507B9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89906-D842-0041-82A3-EB8A307A4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248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A56316-AD8E-A945-B432-51CD498DFC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2EC137-1B81-B94A-A986-F4CBFAD4CB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EA7B9-8A67-344C-8618-722563DC1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8FED5-99B6-0841-A8FC-715DF190D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F5FD8D-4E6F-D24A-8247-32DCB3D5C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807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38602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0160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11/8/21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753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07AA64-29B6-394B-B11D-F14F626B1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DA121-F1AE-CD49-A877-75002E314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E210B-CCBD-A04B-9CFA-4911C16E0A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F4030-F86C-464A-AD6E-1B86E04A34E6}" type="datetimeFigureOut">
              <a:rPr lang="en-US" smtClean="0"/>
              <a:t>11/9/21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BBC844-142D-E54E-8DAB-FDFA0FA110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99A35-007C-4247-9D24-6385609F17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6E72A-DA0A-3B47-96F2-D1605459F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94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jpeg"/><Relationship Id="rId4" Type="http://schemas.openxmlformats.org/officeDocument/2006/relationships/image" Target="../media/image17.tif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tiff"/><Relationship Id="rId3" Type="http://schemas.openxmlformats.org/officeDocument/2006/relationships/hyperlink" Target="https://siop.peniarth.cymru/index.php?route=product/product&amp;product_id=73" TargetMode="External"/><Relationship Id="rId7" Type="http://schemas.openxmlformats.org/officeDocument/2006/relationships/hyperlink" Target="https://siop.peniarth.cymru/index.php?route=product/product&amp;product_id=142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tiff"/><Relationship Id="rId5" Type="http://schemas.openxmlformats.org/officeDocument/2006/relationships/hyperlink" Target="https://siop.peniarth.cymru/index.php?route=common/home" TargetMode="External"/><Relationship Id="rId4" Type="http://schemas.openxmlformats.org/officeDocument/2006/relationships/image" Target="../media/image19.tif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tiff"/><Relationship Id="rId7" Type="http://schemas.openxmlformats.org/officeDocument/2006/relationships/image" Target="../media/image27.jpeg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jpeg"/><Relationship Id="rId5" Type="http://schemas.openxmlformats.org/officeDocument/2006/relationships/image" Target="../media/image25.tiff"/><Relationship Id="rId4" Type="http://schemas.openxmlformats.org/officeDocument/2006/relationships/image" Target="../media/image24.tif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J0f5wT9dCpY" TargetMode="External"/><Relationship Id="rId7" Type="http://schemas.openxmlformats.org/officeDocument/2006/relationships/image" Target="../media/image31.jpeg"/><Relationship Id="rId2" Type="http://schemas.openxmlformats.org/officeDocument/2006/relationships/hyperlink" Target="https://youtu.be/h-zu72YpXK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hyperlink" Target="https://www.youtube.com/watch?v=EFSmzXCY1m4" TargetMode="External"/><Relationship Id="rId4" Type="http://schemas.openxmlformats.org/officeDocument/2006/relationships/hyperlink" Target="https://youtu.be/_xlgp8PfRqw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9FF">
                <a:alpha val="49994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C45D08-2EA8-BA46-B491-6AE548A488F0}"/>
              </a:ext>
            </a:extLst>
          </p:cNvPr>
          <p:cNvSpPr/>
          <p:nvPr/>
        </p:nvSpPr>
        <p:spPr>
          <a:xfrm>
            <a:off x="2097044" y="1277743"/>
            <a:ext cx="7894533" cy="14157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Llwybr</a:t>
            </a:r>
            <a:r>
              <a:rPr lang="en-US" sz="54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</a:t>
            </a:r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Datblygu’r</a:t>
            </a:r>
            <a:r>
              <a:rPr lang="en-US" sz="54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</a:t>
            </a:r>
            <a:r>
              <a:rPr lang="en-US" sz="54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Gymraeg</a:t>
            </a:r>
            <a:endParaRPr lang="en-US" sz="5400" dirty="0">
              <a:solidFill>
                <a:srgbClr val="002060"/>
              </a:solidFill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2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Welsh Language Development Pathway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274FD-B322-CC42-B45E-BB2D212C9444}"/>
              </a:ext>
            </a:extLst>
          </p:cNvPr>
          <p:cNvSpPr/>
          <p:nvPr/>
        </p:nvSpPr>
        <p:spPr>
          <a:xfrm>
            <a:off x="3978040" y="2722238"/>
            <a:ext cx="4132542" cy="29238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endParaRPr lang="en-US" sz="2800" b="1" dirty="0">
              <a:latin typeface="Courier" pitchFamily="2" charset="0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600" dirty="0" err="1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Tachwedd</a:t>
            </a:r>
            <a:r>
              <a:rPr lang="en-US" sz="3600" dirty="0">
                <a:solidFill>
                  <a:srgbClr val="002060"/>
                </a:solidFill>
                <a:ea typeface="Ayuthaya" pitchFamily="2" charset="-34"/>
                <a:cs typeface="Ayuthaya" pitchFamily="2" charset="-34"/>
              </a:rPr>
              <a:t> 16eg 2021</a:t>
            </a:r>
          </a:p>
          <a:p>
            <a:pPr algn="ctr"/>
            <a:endParaRPr lang="en-US" sz="3600" dirty="0">
              <a:ea typeface="Ayuthaya" pitchFamily="2" charset="-34"/>
              <a:cs typeface="Ayuthaya" pitchFamily="2" charset="-34"/>
            </a:endParaRPr>
          </a:p>
          <a:p>
            <a:pPr algn="ctr"/>
            <a:endParaRPr lang="en-US" sz="2800" dirty="0"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2800" dirty="0">
                <a:solidFill>
                  <a:schemeClr val="bg1"/>
                </a:solidFill>
                <a:ea typeface="Ayuthaya" pitchFamily="2" charset="-34"/>
                <a:cs typeface="Ayuthaya" pitchFamily="2" charset="-34"/>
              </a:rPr>
              <a:t>Gr</a:t>
            </a:r>
            <a:r>
              <a:rPr lang="en-GB" sz="2800" dirty="0" err="1">
                <a:solidFill>
                  <a:schemeClr val="bg1"/>
                </a:solidFill>
              </a:rPr>
              <a:t>ŵp</a:t>
            </a:r>
            <a:r>
              <a:rPr lang="en-GB" sz="2800" dirty="0">
                <a:solidFill>
                  <a:schemeClr val="bg1"/>
                </a:solidFill>
              </a:rPr>
              <a:t> Ch – Mari Powell</a:t>
            </a:r>
          </a:p>
          <a:p>
            <a:pPr algn="ctr"/>
            <a:r>
              <a:rPr lang="en-GB" sz="2800" dirty="0" err="1">
                <a:solidFill>
                  <a:schemeClr val="bg1"/>
                </a:solidFill>
                <a:ea typeface="Ayuthaya" pitchFamily="2" charset="-34"/>
                <a:cs typeface="Ayuthaya" pitchFamily="2" charset="-34"/>
              </a:rPr>
              <a:t>Darlith</a:t>
            </a:r>
            <a:r>
              <a:rPr lang="en-GB" sz="2800" dirty="0">
                <a:solidFill>
                  <a:schemeClr val="bg1"/>
                </a:solidFill>
                <a:ea typeface="Ayuthaya" pitchFamily="2" charset="-34"/>
                <a:cs typeface="Ayuthaya" pitchFamily="2" charset="-34"/>
              </a:rPr>
              <a:t> 33 (Lecture 3)</a:t>
            </a:r>
            <a:endParaRPr lang="en-US" sz="2800" dirty="0">
              <a:solidFill>
                <a:schemeClr val="bg1"/>
              </a:solidFill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F82973F-60E2-974F-8F0E-1B3C14C44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177" y="182355"/>
            <a:ext cx="4114800" cy="92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DC517D7-E714-8F4E-B67F-3E63D0633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1060"/>
            <a:ext cx="12192000" cy="9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291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962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CC13D07-6E9C-D545-8DE2-79AACCBAE8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572" y="0"/>
            <a:ext cx="7827065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A1E42D3-0192-7240-9DD2-F3A836726A30}"/>
              </a:ext>
            </a:extLst>
          </p:cNvPr>
          <p:cNvSpPr txBox="1"/>
          <p:nvPr/>
        </p:nvSpPr>
        <p:spPr>
          <a:xfrm>
            <a:off x="281939" y="217170"/>
            <a:ext cx="3970021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Nod Ac </a:t>
            </a:r>
            <a:r>
              <a:rPr lang="en-US" sz="3600" b="1" dirty="0" err="1">
                <a:solidFill>
                  <a:srgbClr val="002060"/>
                </a:solidFill>
              </a:rPr>
              <a:t>Amcanion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Aims and Objectives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FADEDA-18FE-9442-A9BC-FC8EB05AFE41}"/>
              </a:ext>
            </a:extLst>
          </p:cNvPr>
          <p:cNvSpPr txBox="1"/>
          <p:nvPr/>
        </p:nvSpPr>
        <p:spPr>
          <a:xfrm>
            <a:off x="8473332" y="445770"/>
            <a:ext cx="280343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Fframwaith</a:t>
            </a:r>
            <a:r>
              <a:rPr lang="en-US" sz="2400" b="1" dirty="0">
                <a:solidFill>
                  <a:srgbClr val="002060"/>
                </a:solidFill>
              </a:rPr>
              <a:t>   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     </a:t>
            </a:r>
            <a:r>
              <a:rPr lang="en-US" sz="2400" b="1" dirty="0" err="1">
                <a:solidFill>
                  <a:srgbClr val="002060"/>
                </a:solidFill>
              </a:rPr>
              <a:t>Cymwyseddau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     Iaith</a:t>
            </a:r>
          </a:p>
          <a:p>
            <a:r>
              <a:rPr lang="en-US" sz="2000" dirty="0">
                <a:solidFill>
                  <a:srgbClr val="002060"/>
                </a:solidFill>
              </a:rPr>
              <a:t>      </a:t>
            </a:r>
            <a:r>
              <a:rPr lang="en-US" sz="2000" i="1" dirty="0">
                <a:solidFill>
                  <a:srgbClr val="002060"/>
                </a:solidFill>
              </a:rPr>
              <a:t>Welsh Language  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      Competency  </a:t>
            </a:r>
          </a:p>
          <a:p>
            <a:r>
              <a:rPr lang="en-US" sz="2000" i="1" dirty="0">
                <a:solidFill>
                  <a:srgbClr val="002060"/>
                </a:solidFill>
              </a:rPr>
              <a:t>      Framework</a:t>
            </a:r>
          </a:p>
          <a:p>
            <a:endParaRPr lang="en-US" sz="2000" i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Y </a:t>
            </a:r>
            <a:r>
              <a:rPr lang="en-US" sz="2400" b="1" dirty="0" err="1">
                <a:solidFill>
                  <a:srgbClr val="002060"/>
                </a:solidFill>
              </a:rPr>
              <a:t>Portffolio</a:t>
            </a:r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000" i="1" dirty="0">
                <a:solidFill>
                  <a:srgbClr val="002060"/>
                </a:solidFill>
              </a:rPr>
              <a:t>      The Portfolio</a:t>
            </a:r>
          </a:p>
          <a:p>
            <a:endParaRPr lang="en-US" sz="2000" i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Adolygu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      </a:t>
            </a:r>
            <a:r>
              <a:rPr lang="en-US" sz="2000" i="1" dirty="0">
                <a:solidFill>
                  <a:srgbClr val="002060"/>
                </a:solidFill>
              </a:rPr>
              <a:t>Revision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Pwy</a:t>
            </a:r>
            <a:r>
              <a:rPr lang="en-US" sz="2400" b="1" dirty="0">
                <a:solidFill>
                  <a:srgbClr val="002060"/>
                </a:solidFill>
              </a:rPr>
              <a:t>? Sut? </a:t>
            </a:r>
            <a:r>
              <a:rPr lang="en-US" sz="2400" b="1" dirty="0" err="1">
                <a:solidFill>
                  <a:srgbClr val="002060"/>
                </a:solidFill>
              </a:rPr>
              <a:t>Ble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</a:p>
          <a:p>
            <a:r>
              <a:rPr lang="en-US" sz="2000" dirty="0">
                <a:solidFill>
                  <a:srgbClr val="002060"/>
                </a:solidFill>
              </a:rPr>
              <a:t>      </a:t>
            </a:r>
            <a:r>
              <a:rPr lang="en-US" sz="2000" i="1" dirty="0">
                <a:solidFill>
                  <a:srgbClr val="002060"/>
                </a:solidFill>
              </a:rPr>
              <a:t>Who? How? Where?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Treigladau</a:t>
            </a:r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      </a:t>
            </a:r>
            <a:r>
              <a:rPr lang="en-US" sz="2000" i="1" dirty="0">
                <a:solidFill>
                  <a:srgbClr val="002060"/>
                </a:solidFill>
              </a:rPr>
              <a:t>Mutations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2C0F68-1302-2A4C-B678-F5577F83AE5C}"/>
              </a:ext>
            </a:extLst>
          </p:cNvPr>
          <p:cNvSpPr txBox="1"/>
          <p:nvPr/>
        </p:nvSpPr>
        <p:spPr>
          <a:xfrm>
            <a:off x="281939" y="228600"/>
            <a:ext cx="3970021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Nod Ac </a:t>
            </a:r>
            <a:r>
              <a:rPr lang="en-US" sz="3600" b="1" dirty="0" err="1">
                <a:solidFill>
                  <a:srgbClr val="002060"/>
                </a:solidFill>
              </a:rPr>
              <a:t>Amcanion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Aims and Objectives </a:t>
            </a:r>
          </a:p>
        </p:txBody>
      </p:sp>
    </p:spTree>
    <p:extLst>
      <p:ext uri="{BB962C8B-B14F-4D97-AF65-F5344CB8AC3E}">
        <p14:creationId xmlns:p14="http://schemas.microsoft.com/office/powerpoint/2010/main" val="750254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75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3609975" y="4857750"/>
            <a:ext cx="51549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</a:rPr>
              <a:t>Fframwaith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Cymwyseddau</a:t>
            </a:r>
            <a:r>
              <a:rPr lang="en-US" sz="3200" b="1" dirty="0">
                <a:solidFill>
                  <a:srgbClr val="002060"/>
                </a:solidFill>
              </a:rPr>
              <a:t> Iaith</a:t>
            </a:r>
          </a:p>
          <a:p>
            <a:pPr algn="ctr"/>
            <a:r>
              <a:rPr lang="en-US" sz="2800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Welsh Language Competency Framework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506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C982C1-423D-5449-9009-E51067709AFE}"/>
              </a:ext>
            </a:extLst>
          </p:cNvPr>
          <p:cNvSpPr txBox="1"/>
          <p:nvPr/>
        </p:nvSpPr>
        <p:spPr>
          <a:xfrm>
            <a:off x="704590" y="2386374"/>
            <a:ext cx="10782819" cy="3816429"/>
          </a:xfrm>
          <a:prstGeom prst="rect">
            <a:avLst/>
          </a:prstGeom>
          <a:gradFill>
            <a:gsLst>
              <a:gs pos="98000">
                <a:srgbClr val="00B0F0"/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It is a national framework to measure Welsh language competency of all student teachers in Wales.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In the future, the aim is to use the Framework to measure Welsh language competency of the whole education sector.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The Framework measures your Listening, Speaking, Reading and Writing skills in Welsh.  It also measures your skill as a language teacher, e.g. how you develop the language skills of pupils in your class.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The Framework is a tool to help you plan further professional development opportunities when you enter the teaching profession.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You will need to submit a portfolio of evidence of your ability to use the Welsh language in the classroom.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8D14C5-3DFF-544A-8360-06260998B139}"/>
              </a:ext>
            </a:extLst>
          </p:cNvPr>
          <p:cNvSpPr txBox="1"/>
          <p:nvPr/>
        </p:nvSpPr>
        <p:spPr>
          <a:xfrm>
            <a:off x="681817" y="317573"/>
            <a:ext cx="10828366" cy="1569660"/>
          </a:xfrm>
          <a:prstGeom prst="rect">
            <a:avLst/>
          </a:prstGeom>
          <a:gradFill>
            <a:gsLst>
              <a:gs pos="100000">
                <a:srgbClr val="00B9FF">
                  <a:alpha val="71000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Beth </a:t>
            </a:r>
            <a:r>
              <a:rPr lang="en-US" sz="3600" b="1" dirty="0" err="1">
                <a:solidFill>
                  <a:srgbClr val="002060"/>
                </a:solidFill>
              </a:rPr>
              <a:t>ydy’r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Fframwaith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Cymwyseddau</a:t>
            </a:r>
            <a:r>
              <a:rPr lang="en-US" sz="3600" b="1" dirty="0">
                <a:solidFill>
                  <a:srgbClr val="002060"/>
                </a:solidFill>
              </a:rPr>
              <a:t> Iaith </a:t>
            </a:r>
            <a:r>
              <a:rPr lang="en-US" sz="3600" b="1" dirty="0" err="1">
                <a:solidFill>
                  <a:srgbClr val="002060"/>
                </a:solidFill>
              </a:rPr>
              <a:t>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Ymarferwyr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Addysg</a:t>
            </a:r>
            <a:r>
              <a:rPr lang="en-US" sz="3600" b="1" dirty="0">
                <a:solidFill>
                  <a:srgbClr val="002060"/>
                </a:solidFill>
              </a:rPr>
              <a:t>?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2400" i="1" dirty="0">
                <a:solidFill>
                  <a:srgbClr val="002060"/>
                </a:solidFill>
              </a:rPr>
              <a:t>What is the Welsh Language Competency Framework for Education </a:t>
            </a:r>
            <a:r>
              <a:rPr lang="en-US" sz="2400" i="1" dirty="0" err="1">
                <a:solidFill>
                  <a:srgbClr val="002060"/>
                </a:solidFill>
              </a:rPr>
              <a:t>Practioners</a:t>
            </a:r>
            <a:r>
              <a:rPr lang="en-US" sz="2400" i="1" dirty="0">
                <a:solidFill>
                  <a:srgbClr val="00206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9583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6646241-6B10-1742-AB71-C55D4FC9CE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9503" y="1115483"/>
            <a:ext cx="8193207" cy="551910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7FC4140F-D63E-7946-9CFF-D663A92D6F92}"/>
              </a:ext>
            </a:extLst>
          </p:cNvPr>
          <p:cNvSpPr/>
          <p:nvPr/>
        </p:nvSpPr>
        <p:spPr>
          <a:xfrm>
            <a:off x="2214888" y="3096490"/>
            <a:ext cx="736553" cy="66501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F3385E1-F074-9941-9632-F83A9A2D9251}"/>
              </a:ext>
            </a:extLst>
          </p:cNvPr>
          <p:cNvSpPr/>
          <p:nvPr/>
        </p:nvSpPr>
        <p:spPr>
          <a:xfrm>
            <a:off x="2214888" y="3697930"/>
            <a:ext cx="775854" cy="66501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D3A5906-FF4E-8944-A029-56754A0B484F}"/>
              </a:ext>
            </a:extLst>
          </p:cNvPr>
          <p:cNvSpPr/>
          <p:nvPr/>
        </p:nvSpPr>
        <p:spPr>
          <a:xfrm>
            <a:off x="2214888" y="4735981"/>
            <a:ext cx="775854" cy="66501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C35C455-802B-2748-8130-B67116F918B4}"/>
              </a:ext>
            </a:extLst>
          </p:cNvPr>
          <p:cNvSpPr/>
          <p:nvPr/>
        </p:nvSpPr>
        <p:spPr>
          <a:xfrm>
            <a:off x="2214888" y="5604942"/>
            <a:ext cx="775854" cy="66501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E994FC2-9216-974D-8E6D-B2DB8813ED14}"/>
              </a:ext>
            </a:extLst>
          </p:cNvPr>
          <p:cNvSpPr/>
          <p:nvPr/>
        </p:nvSpPr>
        <p:spPr>
          <a:xfrm>
            <a:off x="4366359" y="2342172"/>
            <a:ext cx="775854" cy="66501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8CE8B17-4CAD-0E4F-92BE-978A1C63A4FB}"/>
              </a:ext>
            </a:extLst>
          </p:cNvPr>
          <p:cNvSpPr/>
          <p:nvPr/>
        </p:nvSpPr>
        <p:spPr>
          <a:xfrm>
            <a:off x="5477187" y="2342172"/>
            <a:ext cx="775854" cy="665019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DACCE3C-AC5F-F342-B02B-1C493A1C8845}"/>
              </a:ext>
            </a:extLst>
          </p:cNvPr>
          <p:cNvSpPr/>
          <p:nvPr/>
        </p:nvSpPr>
        <p:spPr>
          <a:xfrm>
            <a:off x="4129620" y="3435929"/>
            <a:ext cx="1735494" cy="158620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6DBDAF2-D277-F645-A4CB-348123254E94}"/>
              </a:ext>
            </a:extLst>
          </p:cNvPr>
          <p:cNvSpPr txBox="1"/>
          <p:nvPr/>
        </p:nvSpPr>
        <p:spPr>
          <a:xfrm>
            <a:off x="189845" y="142100"/>
            <a:ext cx="5675269" cy="769441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Welsh Government Version</a:t>
            </a:r>
            <a:endParaRPr lang="en-US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77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DB6D4FF-3A0C-BF40-B7D3-7A7C8CA8B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115" y="1141223"/>
            <a:ext cx="9479769" cy="5511037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019A005-E9B4-A841-8D48-01C231AA5B85}"/>
              </a:ext>
            </a:extLst>
          </p:cNvPr>
          <p:cNvSpPr txBox="1"/>
          <p:nvPr/>
        </p:nvSpPr>
        <p:spPr>
          <a:xfrm>
            <a:off x="189845" y="142100"/>
            <a:ext cx="6691016" cy="769441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Original Version (by </a:t>
            </a:r>
            <a:r>
              <a:rPr lang="en-US" sz="3600" b="1" dirty="0" err="1">
                <a:solidFill>
                  <a:srgbClr val="002060"/>
                </a:solidFill>
              </a:rPr>
              <a:t>Rhagoriaith</a:t>
            </a:r>
            <a:r>
              <a:rPr lang="en-US" sz="3600" b="1" dirty="0">
                <a:solidFill>
                  <a:srgbClr val="002060"/>
                </a:solidFill>
              </a:rPr>
              <a:t>)</a:t>
            </a:r>
            <a:endParaRPr lang="en-US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264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0BAC5B-D947-F544-8BFF-1442BC7C2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50" y="1514816"/>
            <a:ext cx="11391900" cy="4749800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560A7B-1BCD-534D-B3D9-7692A5FA21FF}"/>
              </a:ext>
            </a:extLst>
          </p:cNvPr>
          <p:cNvSpPr txBox="1"/>
          <p:nvPr/>
        </p:nvSpPr>
        <p:spPr>
          <a:xfrm>
            <a:off x="189845" y="142100"/>
            <a:ext cx="6691016" cy="769441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Original Version (by </a:t>
            </a:r>
            <a:r>
              <a:rPr lang="en-US" sz="3600" b="1" dirty="0" err="1">
                <a:solidFill>
                  <a:srgbClr val="002060"/>
                </a:solidFill>
              </a:rPr>
              <a:t>Rhagoriaith</a:t>
            </a:r>
            <a:r>
              <a:rPr lang="en-US" sz="3600" b="1" dirty="0">
                <a:solidFill>
                  <a:srgbClr val="002060"/>
                </a:solidFill>
              </a:rPr>
              <a:t>)</a:t>
            </a:r>
            <a:endParaRPr lang="en-US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409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311454B-00C4-4540-B6A5-98FB0733A6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82"/>
          <a:stretch/>
        </p:blipFill>
        <p:spPr>
          <a:xfrm>
            <a:off x="1871042" y="1169738"/>
            <a:ext cx="8449915" cy="5479521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EC5BDA3-99FE-924C-90A9-F0E4C2A0D1F4}"/>
              </a:ext>
            </a:extLst>
          </p:cNvPr>
          <p:cNvSpPr txBox="1"/>
          <p:nvPr/>
        </p:nvSpPr>
        <p:spPr>
          <a:xfrm>
            <a:off x="189845" y="142100"/>
            <a:ext cx="5708035" cy="769441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Welsh Government Version</a:t>
            </a:r>
            <a:endParaRPr lang="en-US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549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0342FD5-B8A0-F14E-B4AE-6D4BF1AC9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309" y="1390304"/>
            <a:ext cx="9647382" cy="5047774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7F9901-730B-2940-B1B1-8569262D26CC}"/>
              </a:ext>
            </a:extLst>
          </p:cNvPr>
          <p:cNvSpPr txBox="1"/>
          <p:nvPr/>
        </p:nvSpPr>
        <p:spPr>
          <a:xfrm>
            <a:off x="189845" y="142100"/>
            <a:ext cx="6691016" cy="769441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Original Version (by </a:t>
            </a:r>
            <a:r>
              <a:rPr lang="en-US" sz="3600" b="1" dirty="0" err="1">
                <a:solidFill>
                  <a:srgbClr val="002060"/>
                </a:solidFill>
              </a:rPr>
              <a:t>Rhagoriaith</a:t>
            </a:r>
            <a:r>
              <a:rPr lang="en-US" sz="3600" b="1" dirty="0">
                <a:solidFill>
                  <a:srgbClr val="002060"/>
                </a:solidFill>
              </a:rPr>
              <a:t>)</a:t>
            </a:r>
            <a:endParaRPr lang="en-US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987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E63EA42-35FF-9A46-822B-EA769CF41395}"/>
              </a:ext>
            </a:extLst>
          </p:cNvPr>
          <p:cNvSpPr txBox="1"/>
          <p:nvPr/>
        </p:nvSpPr>
        <p:spPr>
          <a:xfrm>
            <a:off x="681817" y="1927123"/>
            <a:ext cx="5417636" cy="421653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>  </a:t>
            </a:r>
          </a:p>
          <a:p>
            <a:r>
              <a:rPr lang="en-US" sz="2800" dirty="0">
                <a:solidFill>
                  <a:srgbClr val="002060"/>
                </a:solidFill>
              </a:rPr>
              <a:t>  </a:t>
            </a:r>
            <a:r>
              <a:rPr lang="en-US" sz="2800" b="1" dirty="0" err="1">
                <a:solidFill>
                  <a:srgbClr val="002060"/>
                </a:solidFill>
              </a:rPr>
              <a:t>Cadwch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dystiolaeth</a:t>
            </a:r>
            <a:r>
              <a:rPr lang="en-US" sz="2800" b="1" dirty="0">
                <a:solidFill>
                  <a:srgbClr val="002060"/>
                </a:solidFill>
              </a:rPr>
              <a:t> o </a:t>
            </a:r>
            <a:r>
              <a:rPr lang="en-US" sz="2800" b="1" dirty="0" err="1">
                <a:solidFill>
                  <a:srgbClr val="002060"/>
                </a:solidFill>
              </a:rPr>
              <a:t>sut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rydych</a:t>
            </a:r>
            <a:r>
              <a:rPr lang="en-US" sz="2800" b="1" dirty="0">
                <a:solidFill>
                  <a:srgbClr val="002060"/>
                </a:solidFill>
              </a:rPr>
              <a:t>   </a:t>
            </a:r>
          </a:p>
          <a:p>
            <a:r>
              <a:rPr lang="en-US" sz="2800" b="1" dirty="0">
                <a:solidFill>
                  <a:srgbClr val="002060"/>
                </a:solidFill>
              </a:rPr>
              <a:t>  </a:t>
            </a:r>
            <a:r>
              <a:rPr lang="en-US" sz="2800" b="1" dirty="0" err="1">
                <a:solidFill>
                  <a:srgbClr val="002060"/>
                </a:solidFill>
              </a:rPr>
              <a:t>chi’n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datblygu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pob</a:t>
            </a:r>
            <a:r>
              <a:rPr lang="en-US" sz="2800" b="1" dirty="0">
                <a:solidFill>
                  <a:srgbClr val="002060"/>
                </a:solidFill>
              </a:rPr>
              <a:t> un </a:t>
            </a:r>
            <a:r>
              <a:rPr lang="en-US" sz="2800" b="1" dirty="0" err="1">
                <a:solidFill>
                  <a:srgbClr val="002060"/>
                </a:solidFill>
              </a:rPr>
              <a:t>o’r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sgiliau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</a:p>
          <a:p>
            <a:r>
              <a:rPr lang="en-US" sz="2800" b="1" dirty="0">
                <a:solidFill>
                  <a:srgbClr val="002060"/>
                </a:solidFill>
              </a:rPr>
              <a:t>  </a:t>
            </a:r>
            <a:r>
              <a:rPr lang="en-US" sz="2800" b="1" dirty="0" err="1">
                <a:solidFill>
                  <a:srgbClr val="002060"/>
                </a:solidFill>
              </a:rPr>
              <a:t>iaith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canlynol</a:t>
            </a:r>
            <a:r>
              <a:rPr lang="en-US" sz="2800" b="1" dirty="0">
                <a:solidFill>
                  <a:srgbClr val="002060"/>
                </a:solidFill>
              </a:rPr>
              <a:t>:</a:t>
            </a:r>
          </a:p>
          <a:p>
            <a:endParaRPr lang="en-US" sz="1600" b="1" dirty="0">
              <a:solidFill>
                <a:srgbClr val="002060"/>
              </a:solidFill>
            </a:endParaRPr>
          </a:p>
          <a:p>
            <a:pPr lvl="2"/>
            <a:r>
              <a:rPr lang="en-US" sz="2800" b="1" dirty="0">
                <a:solidFill>
                  <a:srgbClr val="002060"/>
                </a:solidFill>
              </a:rPr>
              <a:t>1. </a:t>
            </a:r>
            <a:r>
              <a:rPr lang="en-US" sz="2800" b="1" dirty="0" err="1">
                <a:solidFill>
                  <a:srgbClr val="002060"/>
                </a:solidFill>
              </a:rPr>
              <a:t>Llafar</a:t>
            </a:r>
            <a:endParaRPr lang="en-US" sz="2800" b="1" dirty="0">
              <a:solidFill>
                <a:srgbClr val="002060"/>
              </a:solidFill>
            </a:endParaRPr>
          </a:p>
          <a:p>
            <a:pPr lvl="2"/>
            <a:r>
              <a:rPr lang="en-US" sz="2800" b="1" dirty="0">
                <a:solidFill>
                  <a:srgbClr val="002060"/>
                </a:solidFill>
              </a:rPr>
              <a:t>2. </a:t>
            </a:r>
            <a:r>
              <a:rPr lang="en-US" sz="2800" b="1" dirty="0" err="1">
                <a:solidFill>
                  <a:srgbClr val="002060"/>
                </a:solidFill>
              </a:rPr>
              <a:t>Gwrando</a:t>
            </a:r>
            <a:endParaRPr lang="en-US" sz="2800" b="1" dirty="0">
              <a:solidFill>
                <a:srgbClr val="002060"/>
              </a:solidFill>
            </a:endParaRPr>
          </a:p>
          <a:p>
            <a:pPr lvl="2"/>
            <a:r>
              <a:rPr lang="en-US" sz="2800" b="1" dirty="0">
                <a:solidFill>
                  <a:srgbClr val="002060"/>
                </a:solidFill>
              </a:rPr>
              <a:t>3. </a:t>
            </a:r>
            <a:r>
              <a:rPr lang="en-US" sz="2800" b="1" dirty="0" err="1">
                <a:solidFill>
                  <a:srgbClr val="002060"/>
                </a:solidFill>
              </a:rPr>
              <a:t>Darllen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</a:p>
          <a:p>
            <a:pPr lvl="2"/>
            <a:r>
              <a:rPr lang="en-US" sz="2800" b="1" dirty="0">
                <a:solidFill>
                  <a:srgbClr val="002060"/>
                </a:solidFill>
              </a:rPr>
              <a:t>4. </a:t>
            </a:r>
            <a:r>
              <a:rPr lang="en-US" sz="2800" b="1" dirty="0" err="1">
                <a:solidFill>
                  <a:srgbClr val="002060"/>
                </a:solidFill>
              </a:rPr>
              <a:t>Ysgrifennu</a:t>
            </a:r>
            <a:endParaRPr lang="en-US" sz="2800" b="1" dirty="0">
              <a:solidFill>
                <a:srgbClr val="002060"/>
              </a:solidFill>
            </a:endParaRPr>
          </a:p>
          <a:p>
            <a:pPr lvl="2"/>
            <a:endParaRPr lang="en-US" sz="2800" dirty="0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8636E6-1B34-5040-B90B-F881F2EA5B7D}"/>
              </a:ext>
            </a:extLst>
          </p:cNvPr>
          <p:cNvSpPr txBox="1"/>
          <p:nvPr/>
        </p:nvSpPr>
        <p:spPr>
          <a:xfrm>
            <a:off x="6346260" y="1927123"/>
            <a:ext cx="5417636" cy="421653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i="1" dirty="0">
                <a:solidFill>
                  <a:srgbClr val="002060"/>
                </a:solidFill>
              </a:rPr>
              <a:t>  </a:t>
            </a:r>
          </a:p>
          <a:p>
            <a:r>
              <a:rPr lang="en-US" sz="2800" i="1" dirty="0">
                <a:solidFill>
                  <a:srgbClr val="002060"/>
                </a:solidFill>
              </a:rPr>
              <a:t>  Keep evidence of how you develop </a:t>
            </a:r>
          </a:p>
          <a:p>
            <a:r>
              <a:rPr lang="en-US" sz="2800" i="1" dirty="0">
                <a:solidFill>
                  <a:srgbClr val="002060"/>
                </a:solidFill>
              </a:rPr>
              <a:t>  each of the following language </a:t>
            </a:r>
          </a:p>
          <a:p>
            <a:r>
              <a:rPr lang="en-US" sz="2800" i="1" dirty="0">
                <a:solidFill>
                  <a:srgbClr val="002060"/>
                </a:solidFill>
              </a:rPr>
              <a:t>  skills:</a:t>
            </a:r>
          </a:p>
          <a:p>
            <a:endParaRPr lang="en-US" sz="1600" i="1" dirty="0">
              <a:solidFill>
                <a:srgbClr val="002060"/>
              </a:solidFill>
            </a:endParaRPr>
          </a:p>
          <a:p>
            <a:r>
              <a:rPr lang="en-US" sz="2800" i="1" dirty="0">
                <a:solidFill>
                  <a:srgbClr val="002060"/>
                </a:solidFill>
              </a:rPr>
              <a:t>		1. Speaking</a:t>
            </a:r>
          </a:p>
          <a:p>
            <a:r>
              <a:rPr lang="en-US" sz="2800" i="1" dirty="0">
                <a:solidFill>
                  <a:srgbClr val="002060"/>
                </a:solidFill>
              </a:rPr>
              <a:t>		2. Listening</a:t>
            </a:r>
          </a:p>
          <a:p>
            <a:r>
              <a:rPr lang="en-US" sz="2800" i="1" dirty="0">
                <a:solidFill>
                  <a:srgbClr val="002060"/>
                </a:solidFill>
              </a:rPr>
              <a:t>		3. Reading</a:t>
            </a:r>
          </a:p>
          <a:p>
            <a:r>
              <a:rPr lang="en-US" sz="2800" i="1" dirty="0">
                <a:solidFill>
                  <a:srgbClr val="002060"/>
                </a:solidFill>
              </a:rPr>
              <a:t>		4. Writing</a:t>
            </a:r>
          </a:p>
          <a:p>
            <a:endParaRPr lang="en-US" sz="2800" i="1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BBC7A0-691D-9242-B585-93E617EC5878}"/>
              </a:ext>
            </a:extLst>
          </p:cNvPr>
          <p:cNvSpPr txBox="1"/>
          <p:nvPr/>
        </p:nvSpPr>
        <p:spPr>
          <a:xfrm>
            <a:off x="681817" y="317573"/>
            <a:ext cx="5970443" cy="1015663"/>
          </a:xfrm>
          <a:prstGeom prst="rect">
            <a:avLst/>
          </a:prstGeom>
          <a:gradFill>
            <a:gsLst>
              <a:gs pos="100000">
                <a:srgbClr val="00B9FF">
                  <a:alpha val="71000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Beth </a:t>
            </a:r>
            <a:r>
              <a:rPr lang="en-US" sz="3600" b="1" dirty="0" err="1">
                <a:solidFill>
                  <a:srgbClr val="002060"/>
                </a:solidFill>
              </a:rPr>
              <a:t>sydd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angen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</a:t>
            </a:r>
            <a:r>
              <a:rPr lang="en-US" sz="3600" b="1" dirty="0">
                <a:solidFill>
                  <a:srgbClr val="002060"/>
                </a:solidFill>
              </a:rPr>
              <a:t> chi </a:t>
            </a:r>
            <a:r>
              <a:rPr lang="en-US" sz="3600" b="1" dirty="0" err="1">
                <a:solidFill>
                  <a:srgbClr val="002060"/>
                </a:solidFill>
              </a:rPr>
              <a:t>wneud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2400" i="1" dirty="0">
                <a:solidFill>
                  <a:srgbClr val="002060"/>
                </a:solidFill>
              </a:rPr>
              <a:t>What do you need to do?</a:t>
            </a:r>
          </a:p>
        </p:txBody>
      </p:sp>
    </p:spTree>
    <p:extLst>
      <p:ext uri="{BB962C8B-B14F-4D97-AF65-F5344CB8AC3E}">
        <p14:creationId xmlns:p14="http://schemas.microsoft.com/office/powerpoint/2010/main" val="3098182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3E38BB-80D8-C247-9A85-F309189746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418" y="1610475"/>
            <a:ext cx="7998424" cy="5113926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C56D119-F331-D946-A834-6C070BBAF3CE}"/>
              </a:ext>
            </a:extLst>
          </p:cNvPr>
          <p:cNvSpPr txBox="1"/>
          <p:nvPr/>
        </p:nvSpPr>
        <p:spPr>
          <a:xfrm>
            <a:off x="9840686" y="3705773"/>
            <a:ext cx="2080804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rgbClr val="002060"/>
                </a:solidFill>
              </a:rPr>
              <a:t>Introduction and Guidelines available on Moodle.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7DC0C2-2942-3E4A-8BB9-86CDC49CA451}"/>
              </a:ext>
            </a:extLst>
          </p:cNvPr>
          <p:cNvSpPr txBox="1"/>
          <p:nvPr/>
        </p:nvSpPr>
        <p:spPr>
          <a:xfrm>
            <a:off x="483783" y="228600"/>
            <a:ext cx="11224433" cy="1015663"/>
          </a:xfrm>
          <a:prstGeom prst="rect">
            <a:avLst/>
          </a:prstGeom>
          <a:gradFill>
            <a:gsLst>
              <a:gs pos="100000">
                <a:srgbClr val="00B9FF">
                  <a:alpha val="71000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Y </a:t>
            </a:r>
            <a:r>
              <a:rPr lang="en-US" sz="3600" b="1" dirty="0" err="1">
                <a:solidFill>
                  <a:srgbClr val="002060"/>
                </a:solidFill>
              </a:rPr>
              <a:t>Portffolio</a:t>
            </a:r>
            <a:r>
              <a:rPr lang="en-US" sz="3600" b="1" dirty="0">
                <a:solidFill>
                  <a:srgbClr val="002060"/>
                </a:solidFill>
              </a:rPr>
              <a:t>: </a:t>
            </a:r>
            <a:r>
              <a:rPr lang="en-US" sz="3600" b="1" dirty="0" err="1">
                <a:solidFill>
                  <a:srgbClr val="002060"/>
                </a:solidFill>
              </a:rPr>
              <a:t>Canllaw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mathau</a:t>
            </a:r>
            <a:r>
              <a:rPr lang="en-US" sz="3600" b="1" dirty="0">
                <a:solidFill>
                  <a:srgbClr val="002060"/>
                </a:solidFill>
              </a:rPr>
              <a:t> o </a:t>
            </a:r>
            <a:r>
              <a:rPr lang="en-US" sz="3600" b="1" dirty="0" err="1">
                <a:solidFill>
                  <a:srgbClr val="002060"/>
                </a:solidFill>
              </a:rPr>
              <a:t>dystiolaeth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i’w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cynnwys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2400" i="1" dirty="0">
                <a:solidFill>
                  <a:srgbClr val="002060"/>
                </a:solidFill>
              </a:rPr>
              <a:t>The Portfolio: Guidelines on the types of evidence to be included</a:t>
            </a:r>
          </a:p>
        </p:txBody>
      </p:sp>
    </p:spTree>
    <p:extLst>
      <p:ext uri="{BB962C8B-B14F-4D97-AF65-F5344CB8AC3E}">
        <p14:creationId xmlns:p14="http://schemas.microsoft.com/office/powerpoint/2010/main" val="139242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97C7FD29-0942-4C4C-94F9-F5251E26E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4950" y="1441036"/>
            <a:ext cx="7982099" cy="5188364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CC7644-CF76-B34E-A2BE-0BD1DB1B13EB}"/>
              </a:ext>
            </a:extLst>
          </p:cNvPr>
          <p:cNvSpPr txBox="1"/>
          <p:nvPr/>
        </p:nvSpPr>
        <p:spPr>
          <a:xfrm>
            <a:off x="483783" y="228600"/>
            <a:ext cx="11224433" cy="1015663"/>
          </a:xfrm>
          <a:prstGeom prst="rect">
            <a:avLst/>
          </a:prstGeom>
          <a:gradFill>
            <a:gsLst>
              <a:gs pos="100000">
                <a:srgbClr val="00B9FF">
                  <a:alpha val="71000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Y </a:t>
            </a:r>
            <a:r>
              <a:rPr lang="en-US" sz="3600" b="1" dirty="0" err="1">
                <a:solidFill>
                  <a:srgbClr val="002060"/>
                </a:solidFill>
              </a:rPr>
              <a:t>Portffolio</a:t>
            </a:r>
            <a:r>
              <a:rPr lang="en-US" sz="3600" b="1" dirty="0">
                <a:solidFill>
                  <a:srgbClr val="002060"/>
                </a:solidFill>
              </a:rPr>
              <a:t>: </a:t>
            </a:r>
            <a:r>
              <a:rPr lang="en-US" sz="3600" b="1" dirty="0" err="1">
                <a:solidFill>
                  <a:srgbClr val="002060"/>
                </a:solidFill>
              </a:rPr>
              <a:t>Canllaw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mathau</a:t>
            </a:r>
            <a:r>
              <a:rPr lang="en-US" sz="3600" b="1" dirty="0">
                <a:solidFill>
                  <a:srgbClr val="002060"/>
                </a:solidFill>
              </a:rPr>
              <a:t> o </a:t>
            </a:r>
            <a:r>
              <a:rPr lang="en-US" sz="3600" b="1" dirty="0" err="1">
                <a:solidFill>
                  <a:srgbClr val="002060"/>
                </a:solidFill>
              </a:rPr>
              <a:t>dystiolaeth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i’w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cynnwys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2400" i="1" dirty="0">
                <a:solidFill>
                  <a:srgbClr val="002060"/>
                </a:solidFill>
              </a:rPr>
              <a:t>The Portfolio: Guidelines on the types of evidence to be included</a:t>
            </a:r>
          </a:p>
        </p:txBody>
      </p:sp>
    </p:spTree>
    <p:extLst>
      <p:ext uri="{BB962C8B-B14F-4D97-AF65-F5344CB8AC3E}">
        <p14:creationId xmlns:p14="http://schemas.microsoft.com/office/powerpoint/2010/main" val="1282116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C9590C2-7C12-C849-B95F-ED64C437F8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9213" y="1520683"/>
            <a:ext cx="8213574" cy="3279917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C15F1D-E29B-9547-B17D-97DF54D41CE6}"/>
              </a:ext>
            </a:extLst>
          </p:cNvPr>
          <p:cNvSpPr txBox="1"/>
          <p:nvPr/>
        </p:nvSpPr>
        <p:spPr>
          <a:xfrm>
            <a:off x="483783" y="228600"/>
            <a:ext cx="11224433" cy="1015663"/>
          </a:xfrm>
          <a:prstGeom prst="rect">
            <a:avLst/>
          </a:prstGeom>
          <a:gradFill>
            <a:gsLst>
              <a:gs pos="100000">
                <a:srgbClr val="00B9FF">
                  <a:alpha val="71000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Y </a:t>
            </a:r>
            <a:r>
              <a:rPr lang="en-US" sz="3600" b="1" dirty="0" err="1">
                <a:solidFill>
                  <a:srgbClr val="002060"/>
                </a:solidFill>
              </a:rPr>
              <a:t>Portffolio</a:t>
            </a:r>
            <a:r>
              <a:rPr lang="en-US" sz="3600" b="1" dirty="0">
                <a:solidFill>
                  <a:srgbClr val="002060"/>
                </a:solidFill>
              </a:rPr>
              <a:t>: </a:t>
            </a:r>
            <a:r>
              <a:rPr lang="en-US" sz="3600" b="1" dirty="0" err="1">
                <a:solidFill>
                  <a:srgbClr val="002060"/>
                </a:solidFill>
              </a:rPr>
              <a:t>Canllaw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mathau</a:t>
            </a:r>
            <a:r>
              <a:rPr lang="en-US" sz="3600" b="1" dirty="0">
                <a:solidFill>
                  <a:srgbClr val="002060"/>
                </a:solidFill>
              </a:rPr>
              <a:t> o </a:t>
            </a:r>
            <a:r>
              <a:rPr lang="en-US" sz="3600" b="1" dirty="0" err="1">
                <a:solidFill>
                  <a:srgbClr val="002060"/>
                </a:solidFill>
              </a:rPr>
              <a:t>dystiolaeth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i’w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cynnwys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2400" i="1" dirty="0">
                <a:solidFill>
                  <a:srgbClr val="002060"/>
                </a:solidFill>
              </a:rPr>
              <a:t>The Portfolio: Guidelines on the types of evidence to be included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E10586-03C9-C04F-A0F4-7777FBD87FC3}"/>
              </a:ext>
            </a:extLst>
          </p:cNvPr>
          <p:cNvSpPr txBox="1"/>
          <p:nvPr/>
        </p:nvSpPr>
        <p:spPr>
          <a:xfrm>
            <a:off x="1578459" y="4998184"/>
            <a:ext cx="903507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H</a:t>
            </a:r>
            <a:r>
              <a:rPr lang="en-US" sz="2000" dirty="0">
                <a:solidFill>
                  <a:srgbClr val="002060"/>
                </a:solidFill>
              </a:rPr>
              <a:t>ow are you developing the pupils’ language skills?</a:t>
            </a:r>
          </a:p>
          <a:p>
            <a:pPr algn="ctr"/>
            <a:r>
              <a:rPr lang="en-US" sz="2000" dirty="0">
                <a:solidFill>
                  <a:srgbClr val="002060"/>
                </a:solidFill>
              </a:rPr>
              <a:t>Are you using a variety of teaching and learning strategies?</a:t>
            </a:r>
          </a:p>
          <a:p>
            <a:pPr algn="ctr"/>
            <a:endParaRPr lang="en-US" sz="2000" dirty="0">
              <a:solidFill>
                <a:srgbClr val="002060"/>
              </a:solidFill>
            </a:endParaRPr>
          </a:p>
          <a:p>
            <a:pPr algn="ctr"/>
            <a:r>
              <a:rPr lang="en-US" sz="2000" dirty="0">
                <a:solidFill>
                  <a:srgbClr val="002060"/>
                </a:solidFill>
              </a:rPr>
              <a:t>You should receive support from your school mentor with regards to planning your lessons and developing the pupils’ language and literacy skills.</a:t>
            </a:r>
          </a:p>
        </p:txBody>
      </p:sp>
    </p:spTree>
    <p:extLst>
      <p:ext uri="{BB962C8B-B14F-4D97-AF65-F5344CB8AC3E}">
        <p14:creationId xmlns:p14="http://schemas.microsoft.com/office/powerpoint/2010/main" val="2923941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33376-2B69-C840-BF79-1904041A1B94}"/>
              </a:ext>
            </a:extLst>
          </p:cNvPr>
          <p:cNvSpPr txBox="1">
            <a:spLocks/>
          </p:cNvSpPr>
          <p:nvPr/>
        </p:nvSpPr>
        <p:spPr>
          <a:xfrm>
            <a:off x="949689" y="2191443"/>
            <a:ext cx="10292622" cy="42810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002060"/>
                </a:solidFill>
              </a:rPr>
              <a:t>You cannot fail / pass the Framework / Portfolio.  This is not an exam, a test or an assignment.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Every student who graduates with a QTS is expected to have the Framework levels on their PLP at the beginning of their teaching career.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Collecting evidence should not be a lot of extra work.  This is something that should happen on a regular basis.  Create a folder on the “One Drive” to keep your evidence.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DC0E43-B4EB-994C-B53C-0C2EFB0DE628}"/>
              </a:ext>
            </a:extLst>
          </p:cNvPr>
          <p:cNvSpPr txBox="1"/>
          <p:nvPr/>
        </p:nvSpPr>
        <p:spPr>
          <a:xfrm>
            <a:off x="281939" y="297180"/>
            <a:ext cx="2278381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Pwysig</a:t>
            </a:r>
            <a:r>
              <a:rPr lang="en-US" sz="3600" b="1" dirty="0">
                <a:solidFill>
                  <a:srgbClr val="002060"/>
                </a:solidFill>
              </a:rPr>
              <a:t>!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Important! </a:t>
            </a:r>
          </a:p>
        </p:txBody>
      </p:sp>
    </p:spTree>
    <p:extLst>
      <p:ext uri="{BB962C8B-B14F-4D97-AF65-F5344CB8AC3E}">
        <p14:creationId xmlns:p14="http://schemas.microsoft.com/office/powerpoint/2010/main" val="307903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165A6EA-7338-4C46-B90B-CA8DA7EB0B4E}"/>
              </a:ext>
            </a:extLst>
          </p:cNvPr>
          <p:cNvSpPr txBox="1"/>
          <p:nvPr/>
        </p:nvSpPr>
        <p:spPr>
          <a:xfrm>
            <a:off x="768517" y="1977677"/>
            <a:ext cx="5166057" cy="436305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US" sz="1600" b="1" dirty="0">
              <a:solidFill>
                <a:srgbClr val="002060"/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</a:rPr>
              <a:t>  </a:t>
            </a:r>
            <a:r>
              <a:rPr lang="en-US" sz="2400" b="1" dirty="0" err="1">
                <a:solidFill>
                  <a:srgbClr val="002060"/>
                </a:solidFill>
              </a:rPr>
              <a:t>Mae’n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bosib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byddwch</a:t>
            </a:r>
            <a:r>
              <a:rPr lang="en-US" sz="2400" b="1" dirty="0">
                <a:solidFill>
                  <a:srgbClr val="002060"/>
                </a:solidFill>
              </a:rPr>
              <a:t> chi </a:t>
            </a:r>
            <a:r>
              <a:rPr lang="en-US" sz="2400" b="1" dirty="0" err="1">
                <a:solidFill>
                  <a:srgbClr val="002060"/>
                </a:solidFill>
              </a:rPr>
              <a:t>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lefelau</a:t>
            </a:r>
            <a:r>
              <a:rPr lang="en-US" sz="2400" b="1" dirty="0">
                <a:solidFill>
                  <a:srgbClr val="002060"/>
                </a:solidFill>
              </a:rPr>
              <a:t>   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  </a:t>
            </a:r>
            <a:r>
              <a:rPr lang="en-US" sz="2400" b="1" dirty="0" err="1">
                <a:solidFill>
                  <a:srgbClr val="002060"/>
                </a:solidFill>
              </a:rPr>
              <a:t>gwahanol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gyfer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sgiliau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gwahanol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</a:p>
          <a:p>
            <a:r>
              <a:rPr lang="en-US" sz="2400" b="1" dirty="0">
                <a:solidFill>
                  <a:srgbClr val="002060"/>
                </a:solidFill>
              </a:rPr>
              <a:t>  </a:t>
            </a:r>
            <a:r>
              <a:rPr lang="en-US" sz="2400" b="1" dirty="0" err="1">
                <a:solidFill>
                  <a:srgbClr val="002060"/>
                </a:solidFill>
              </a:rPr>
              <a:t>e.e.</a:t>
            </a:r>
            <a:endParaRPr lang="en-US" sz="2400" b="1" dirty="0">
              <a:solidFill>
                <a:srgbClr val="002060"/>
              </a:solidFill>
            </a:endParaRPr>
          </a:p>
          <a:p>
            <a:endParaRPr lang="en-US" sz="24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</a:rPr>
              <a:t>  </a:t>
            </a:r>
            <a:r>
              <a:rPr lang="en-US" sz="2400" b="1" dirty="0" err="1">
                <a:solidFill>
                  <a:srgbClr val="002060"/>
                </a:solidFill>
              </a:rPr>
              <a:t>Siarad</a:t>
            </a:r>
            <a:r>
              <a:rPr lang="en-US" sz="2400" b="1" dirty="0">
                <a:solidFill>
                  <a:srgbClr val="002060"/>
                </a:solidFill>
              </a:rPr>
              <a:t>:  A2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</a:rPr>
              <a:t>  </a:t>
            </a:r>
            <a:r>
              <a:rPr lang="en-US" sz="2400" b="1" dirty="0" err="1">
                <a:solidFill>
                  <a:srgbClr val="002060"/>
                </a:solidFill>
              </a:rPr>
              <a:t>Darllen</a:t>
            </a:r>
            <a:r>
              <a:rPr lang="en-US" sz="2400" b="1" dirty="0">
                <a:solidFill>
                  <a:srgbClr val="002060"/>
                </a:solidFill>
              </a:rPr>
              <a:t>:  A1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</a:rPr>
              <a:t>  </a:t>
            </a:r>
            <a:r>
              <a:rPr lang="en-US" sz="2400" b="1" dirty="0" err="1">
                <a:solidFill>
                  <a:srgbClr val="002060"/>
                </a:solidFill>
              </a:rPr>
              <a:t>Ysgrifennu</a:t>
            </a:r>
            <a:r>
              <a:rPr lang="en-US" sz="2400" b="1" dirty="0">
                <a:solidFill>
                  <a:srgbClr val="002060"/>
                </a:solidFill>
              </a:rPr>
              <a:t>:  A1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</a:rPr>
              <a:t>  </a:t>
            </a:r>
            <a:r>
              <a:rPr lang="en-US" sz="2400" b="1" dirty="0" err="1">
                <a:solidFill>
                  <a:srgbClr val="002060"/>
                </a:solidFill>
              </a:rPr>
              <a:t>Gwrando</a:t>
            </a:r>
            <a:r>
              <a:rPr lang="en-US" sz="2400" b="1" dirty="0">
                <a:solidFill>
                  <a:srgbClr val="002060"/>
                </a:solidFill>
              </a:rPr>
              <a:t>: A2</a:t>
            </a:r>
          </a:p>
          <a:p>
            <a:pPr>
              <a:lnSpc>
                <a:spcPct val="150000"/>
              </a:lnSpc>
            </a:pP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BBFB31-54FA-D346-A1AC-33B0A3DFA13D}"/>
              </a:ext>
            </a:extLst>
          </p:cNvPr>
          <p:cNvSpPr txBox="1"/>
          <p:nvPr/>
        </p:nvSpPr>
        <p:spPr>
          <a:xfrm>
            <a:off x="6257428" y="1977677"/>
            <a:ext cx="5166055" cy="436305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US" sz="1600" i="1" dirty="0">
              <a:solidFill>
                <a:srgbClr val="002060"/>
              </a:solidFill>
            </a:endParaRPr>
          </a:p>
          <a:p>
            <a:r>
              <a:rPr lang="en-US" sz="2400" i="1" dirty="0">
                <a:solidFill>
                  <a:srgbClr val="002060"/>
                </a:solidFill>
              </a:rPr>
              <a:t>  It is possible for you to be on different </a:t>
            </a:r>
          </a:p>
          <a:p>
            <a:r>
              <a:rPr lang="en-US" sz="2400" i="1" dirty="0">
                <a:solidFill>
                  <a:srgbClr val="002060"/>
                </a:solidFill>
              </a:rPr>
              <a:t>  levels for different skills, </a:t>
            </a:r>
          </a:p>
          <a:p>
            <a:r>
              <a:rPr lang="en-US" sz="2400" i="1" dirty="0">
                <a:solidFill>
                  <a:srgbClr val="002060"/>
                </a:solidFill>
              </a:rPr>
              <a:t>  e.g.</a:t>
            </a:r>
          </a:p>
          <a:p>
            <a:endParaRPr lang="en-US" sz="2400" i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i="1" dirty="0">
                <a:solidFill>
                  <a:srgbClr val="002060"/>
                </a:solidFill>
              </a:rPr>
              <a:t>  Speaking:  A2</a:t>
            </a:r>
          </a:p>
          <a:p>
            <a:pPr>
              <a:lnSpc>
                <a:spcPct val="150000"/>
              </a:lnSpc>
            </a:pPr>
            <a:r>
              <a:rPr lang="en-US" sz="2400" i="1" dirty="0">
                <a:solidFill>
                  <a:srgbClr val="002060"/>
                </a:solidFill>
              </a:rPr>
              <a:t>  Reading : A1</a:t>
            </a:r>
          </a:p>
          <a:p>
            <a:pPr>
              <a:lnSpc>
                <a:spcPct val="150000"/>
              </a:lnSpc>
            </a:pPr>
            <a:r>
              <a:rPr lang="en-US" sz="2400" i="1" dirty="0">
                <a:solidFill>
                  <a:srgbClr val="002060"/>
                </a:solidFill>
              </a:rPr>
              <a:t>  Writing : A1</a:t>
            </a:r>
          </a:p>
          <a:p>
            <a:pPr>
              <a:lnSpc>
                <a:spcPct val="150000"/>
              </a:lnSpc>
            </a:pPr>
            <a:r>
              <a:rPr lang="en-US" sz="2400" i="1" dirty="0">
                <a:solidFill>
                  <a:srgbClr val="002060"/>
                </a:solidFill>
              </a:rPr>
              <a:t>  Listening: A2</a:t>
            </a:r>
          </a:p>
          <a:p>
            <a:pPr>
              <a:lnSpc>
                <a:spcPct val="150000"/>
              </a:lnSpc>
            </a:pPr>
            <a:endParaRPr lang="en-US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F7C2F4-007F-774C-83CD-FF4EBB51672F}"/>
              </a:ext>
            </a:extLst>
          </p:cNvPr>
          <p:cNvSpPr txBox="1"/>
          <p:nvPr/>
        </p:nvSpPr>
        <p:spPr>
          <a:xfrm>
            <a:off x="281939" y="228600"/>
            <a:ext cx="4941571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Eich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Portffolio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Cymraeg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Your Welsh Portfolio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4682EB-848C-DC41-8327-2F3B130333F3}"/>
              </a:ext>
            </a:extLst>
          </p:cNvPr>
          <p:cNvSpPr txBox="1"/>
          <p:nvPr/>
        </p:nvSpPr>
        <p:spPr>
          <a:xfrm>
            <a:off x="281939" y="240030"/>
            <a:ext cx="4941571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Eich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Portffolio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Cymraeg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Your Welsh Portfolio </a:t>
            </a:r>
          </a:p>
        </p:txBody>
      </p:sp>
    </p:spTree>
    <p:extLst>
      <p:ext uri="{BB962C8B-B14F-4D97-AF65-F5344CB8AC3E}">
        <p14:creationId xmlns:p14="http://schemas.microsoft.com/office/powerpoint/2010/main" val="32735939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98661EC-6A4F-2C4E-AFE3-BCE85129F520}"/>
              </a:ext>
            </a:extLst>
          </p:cNvPr>
          <p:cNvSpPr txBox="1"/>
          <p:nvPr/>
        </p:nvSpPr>
        <p:spPr>
          <a:xfrm>
            <a:off x="281939" y="228600"/>
            <a:ext cx="3329941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Eich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lefel</a:t>
            </a:r>
            <a:r>
              <a:rPr lang="en-US" sz="3600" b="1" dirty="0">
                <a:solidFill>
                  <a:srgbClr val="002060"/>
                </a:solidFill>
              </a:rPr>
              <a:t>(au)…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Your level(s)…</a:t>
            </a:r>
          </a:p>
        </p:txBody>
      </p:sp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2561C335-61BB-6B43-B5DB-102C7F4A4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190" y="1042565"/>
            <a:ext cx="2859620" cy="581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01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BDA696-4696-9742-BD95-E2D06B6D545F}"/>
              </a:ext>
            </a:extLst>
          </p:cNvPr>
          <p:cNvSpPr txBox="1"/>
          <p:nvPr/>
        </p:nvSpPr>
        <p:spPr>
          <a:xfrm>
            <a:off x="3869567" y="306193"/>
            <a:ext cx="7988440" cy="25853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</a:rPr>
              <a:t>Bydd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rhaid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i</a:t>
            </a:r>
            <a:r>
              <a:rPr lang="en-US" b="1" dirty="0">
                <a:solidFill>
                  <a:srgbClr val="002060"/>
                </a:solidFill>
              </a:rPr>
              <a:t> chi </a:t>
            </a:r>
            <a:r>
              <a:rPr lang="en-US" b="1" dirty="0" err="1">
                <a:solidFill>
                  <a:srgbClr val="002060"/>
                </a:solidFill>
              </a:rPr>
              <a:t>uwchlwytho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tystiolaeth</a:t>
            </a:r>
            <a:r>
              <a:rPr lang="en-US" b="1" dirty="0">
                <a:solidFill>
                  <a:srgbClr val="002060"/>
                </a:solidFill>
              </a:rPr>
              <a:t> dan 6 </a:t>
            </a:r>
            <a:r>
              <a:rPr lang="en-US" b="1" dirty="0" err="1">
                <a:solidFill>
                  <a:srgbClr val="002060"/>
                </a:solidFill>
              </a:rPr>
              <a:t>adran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wahanol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yn</a:t>
            </a:r>
            <a:r>
              <a:rPr lang="en-US" b="1" dirty="0">
                <a:solidFill>
                  <a:srgbClr val="002060"/>
                </a:solidFill>
              </a:rPr>
              <a:t> y PDP:</a:t>
            </a:r>
          </a:p>
          <a:p>
            <a:r>
              <a:rPr lang="en-US" i="1" dirty="0">
                <a:solidFill>
                  <a:srgbClr val="002060"/>
                </a:solidFill>
              </a:rPr>
              <a:t>You will be required to upload evidence to your PDP under 6 different sections: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r>
              <a:rPr lang="en-US" b="1" dirty="0" err="1">
                <a:solidFill>
                  <a:srgbClr val="002060"/>
                </a:solidFill>
              </a:rPr>
              <a:t>Cyflwyniad</a:t>
            </a:r>
            <a:r>
              <a:rPr lang="en-US" dirty="0">
                <a:solidFill>
                  <a:srgbClr val="002060"/>
                </a:solidFill>
              </a:rPr>
              <a:t> | </a:t>
            </a:r>
            <a:r>
              <a:rPr lang="en-US" i="1" dirty="0">
                <a:solidFill>
                  <a:srgbClr val="002060"/>
                </a:solidFill>
              </a:rPr>
              <a:t>Introduction</a:t>
            </a:r>
          </a:p>
          <a:p>
            <a:r>
              <a:rPr lang="en-US" b="1" dirty="0" err="1">
                <a:solidFill>
                  <a:srgbClr val="002060"/>
                </a:solidFill>
              </a:rPr>
              <a:t>Llafar</a:t>
            </a:r>
            <a:r>
              <a:rPr lang="en-US" dirty="0">
                <a:solidFill>
                  <a:srgbClr val="002060"/>
                </a:solidFill>
              </a:rPr>
              <a:t> | </a:t>
            </a:r>
            <a:r>
              <a:rPr lang="en-US" i="1" dirty="0">
                <a:solidFill>
                  <a:srgbClr val="002060"/>
                </a:solidFill>
              </a:rPr>
              <a:t>Oral</a:t>
            </a:r>
          </a:p>
          <a:p>
            <a:r>
              <a:rPr lang="en-US" b="1" dirty="0" err="1">
                <a:solidFill>
                  <a:srgbClr val="002060"/>
                </a:solidFill>
              </a:rPr>
              <a:t>Darllen</a:t>
            </a:r>
            <a:r>
              <a:rPr lang="en-US" dirty="0">
                <a:solidFill>
                  <a:srgbClr val="002060"/>
                </a:solidFill>
              </a:rPr>
              <a:t> | </a:t>
            </a:r>
            <a:r>
              <a:rPr lang="en-US" i="1" dirty="0">
                <a:solidFill>
                  <a:srgbClr val="002060"/>
                </a:solidFill>
              </a:rPr>
              <a:t>Reading</a:t>
            </a:r>
          </a:p>
          <a:p>
            <a:r>
              <a:rPr lang="en-US" b="1" dirty="0" err="1">
                <a:solidFill>
                  <a:srgbClr val="002060"/>
                </a:solidFill>
              </a:rPr>
              <a:t>Gwrando</a:t>
            </a:r>
            <a:r>
              <a:rPr lang="en-US" dirty="0">
                <a:solidFill>
                  <a:srgbClr val="002060"/>
                </a:solidFill>
              </a:rPr>
              <a:t> | </a:t>
            </a:r>
            <a:r>
              <a:rPr lang="en-US" i="1" dirty="0">
                <a:solidFill>
                  <a:srgbClr val="002060"/>
                </a:solidFill>
              </a:rPr>
              <a:t>Listening</a:t>
            </a:r>
          </a:p>
          <a:p>
            <a:r>
              <a:rPr lang="en-US" b="1" dirty="0" err="1">
                <a:solidFill>
                  <a:srgbClr val="002060"/>
                </a:solidFill>
              </a:rPr>
              <a:t>Ysgrifennu</a:t>
            </a:r>
            <a:r>
              <a:rPr lang="en-US" dirty="0">
                <a:solidFill>
                  <a:srgbClr val="002060"/>
                </a:solidFill>
              </a:rPr>
              <a:t> | </a:t>
            </a:r>
            <a:r>
              <a:rPr lang="en-US" i="1" dirty="0">
                <a:solidFill>
                  <a:srgbClr val="002060"/>
                </a:solidFill>
              </a:rPr>
              <a:t>Writing</a:t>
            </a:r>
          </a:p>
          <a:p>
            <a:r>
              <a:rPr lang="en-US" b="1" dirty="0" err="1">
                <a:solidFill>
                  <a:srgbClr val="002060"/>
                </a:solidFill>
              </a:rPr>
              <a:t>Methodoleg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Dysgu</a:t>
            </a:r>
            <a:r>
              <a:rPr lang="en-US" b="1" dirty="0">
                <a:solidFill>
                  <a:srgbClr val="002060"/>
                </a:solidFill>
              </a:rPr>
              <a:t> ac </a:t>
            </a:r>
            <a:r>
              <a:rPr lang="en-US" b="1" dirty="0" err="1">
                <a:solidFill>
                  <a:srgbClr val="002060"/>
                </a:solidFill>
              </a:rPr>
              <a:t>Addysgu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| </a:t>
            </a:r>
            <a:r>
              <a:rPr lang="en-US" i="1" dirty="0">
                <a:solidFill>
                  <a:srgbClr val="002060"/>
                </a:solidFill>
              </a:rPr>
              <a:t>Teaching and Learning Methodology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EFA02C-166C-1443-983D-86A21A49E9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1138" y="3042204"/>
            <a:ext cx="2903974" cy="3552541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3983DB-1D17-9A40-90CD-73662C82CDB3}"/>
              </a:ext>
            </a:extLst>
          </p:cNvPr>
          <p:cNvSpPr txBox="1"/>
          <p:nvPr/>
        </p:nvSpPr>
        <p:spPr>
          <a:xfrm>
            <a:off x="8732970" y="3528432"/>
            <a:ext cx="3125037" cy="147732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Justify why you have included each piece.</a:t>
            </a:r>
          </a:p>
          <a:p>
            <a:r>
              <a:rPr lang="en-US" i="1" dirty="0">
                <a:solidFill>
                  <a:srgbClr val="002060"/>
                </a:solidFill>
              </a:rPr>
              <a:t>What does each piece evidence show in relation to the level descriptors?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72609FF-5E96-1340-8E7A-D7E6E9018BD2}"/>
              </a:ext>
            </a:extLst>
          </p:cNvPr>
          <p:cNvCxnSpPr/>
          <p:nvPr/>
        </p:nvCxnSpPr>
        <p:spPr>
          <a:xfrm flipH="1">
            <a:off x="7191928" y="3815796"/>
            <a:ext cx="1286189" cy="25766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149BE2BF-DE7C-6C4C-98B4-12D801A27906}"/>
              </a:ext>
            </a:extLst>
          </p:cNvPr>
          <p:cNvSpPr txBox="1"/>
          <p:nvPr/>
        </p:nvSpPr>
        <p:spPr>
          <a:xfrm>
            <a:off x="765810" y="4073465"/>
            <a:ext cx="3646170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rgbClr val="002060"/>
                </a:solidFill>
              </a:rPr>
              <a:t>Label each piece of evidence as they will appear in your portfolio,          e.g. sound file ‘Lesson </a:t>
            </a:r>
            <a:r>
              <a:rPr lang="en-US" i="1" dirty="0" err="1">
                <a:solidFill>
                  <a:srgbClr val="002060"/>
                </a:solidFill>
              </a:rPr>
              <a:t>Yr</a:t>
            </a:r>
            <a:r>
              <a:rPr lang="en-US" i="1" dirty="0">
                <a:solidFill>
                  <a:srgbClr val="002060"/>
                </a:solidFill>
              </a:rPr>
              <a:t> 1: Y </a:t>
            </a:r>
            <a:r>
              <a:rPr lang="en-US" i="1" dirty="0" err="1">
                <a:solidFill>
                  <a:srgbClr val="002060"/>
                </a:solidFill>
              </a:rPr>
              <a:t>Tywydd</a:t>
            </a:r>
            <a:r>
              <a:rPr lang="en-US" i="1" dirty="0">
                <a:solidFill>
                  <a:srgbClr val="002060"/>
                </a:solidFill>
              </a:rPr>
              <a:t>’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FFB73E2-EEAD-5940-B195-F27341D132DC}"/>
              </a:ext>
            </a:extLst>
          </p:cNvPr>
          <p:cNvCxnSpPr>
            <a:cxnSpLocks/>
          </p:cNvCxnSpPr>
          <p:nvPr/>
        </p:nvCxnSpPr>
        <p:spPr>
          <a:xfrm flipV="1">
            <a:off x="4669793" y="4049651"/>
            <a:ext cx="895380" cy="381672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342B9098-DA75-6C4A-B8A5-7587CFAD91B3}"/>
              </a:ext>
            </a:extLst>
          </p:cNvPr>
          <p:cNvSpPr txBox="1"/>
          <p:nvPr/>
        </p:nvSpPr>
        <p:spPr>
          <a:xfrm>
            <a:off x="304799" y="306193"/>
            <a:ext cx="2941321" cy="1323439"/>
          </a:xfrm>
          <a:prstGeom prst="rect">
            <a:avLst/>
          </a:prstGeom>
          <a:gradFill>
            <a:gsLst>
              <a:gs pos="100000">
                <a:srgbClr val="00B9FF">
                  <a:alpha val="71032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Y </a:t>
            </a:r>
            <a:r>
              <a:rPr lang="en-US" sz="3600" b="1" dirty="0" err="1">
                <a:solidFill>
                  <a:srgbClr val="002060"/>
                </a:solidFill>
              </a:rPr>
              <a:t>Portffolio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The Portfolio</a:t>
            </a:r>
          </a:p>
        </p:txBody>
      </p:sp>
    </p:spTree>
    <p:extLst>
      <p:ext uri="{BB962C8B-B14F-4D97-AF65-F5344CB8AC3E}">
        <p14:creationId xmlns:p14="http://schemas.microsoft.com/office/powerpoint/2010/main" val="407688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2933021-94BF-AF4F-AE4E-6E237985B85C}"/>
              </a:ext>
            </a:extLst>
          </p:cNvPr>
          <p:cNvSpPr/>
          <p:nvPr/>
        </p:nvSpPr>
        <p:spPr>
          <a:xfrm>
            <a:off x="944041" y="2061868"/>
            <a:ext cx="2759194" cy="793489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Perthnasol</a:t>
            </a:r>
            <a:endParaRPr lang="en-US" b="1" dirty="0">
              <a:solidFill>
                <a:srgbClr val="002060"/>
              </a:solidFill>
            </a:endParaRP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Relevant evidence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E954BF8-7F66-E841-B00E-7232C10E6782}"/>
              </a:ext>
            </a:extLst>
          </p:cNvPr>
          <p:cNvSpPr/>
          <p:nvPr/>
        </p:nvSpPr>
        <p:spPr>
          <a:xfrm>
            <a:off x="487763" y="4747522"/>
            <a:ext cx="3215472" cy="1396370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rgbClr val="002060"/>
                </a:solidFill>
              </a:rPr>
              <a:t>Choose evidence carefully:</a:t>
            </a: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Is it relevant?</a:t>
            </a: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Is it appropriate?</a:t>
            </a: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What does it show?</a:t>
            </a: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Why is it there?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A8A7EA4-9875-6042-BF69-D9A24765FA07}"/>
              </a:ext>
            </a:extLst>
          </p:cNvPr>
          <p:cNvSpPr/>
          <p:nvPr/>
        </p:nvSpPr>
        <p:spPr>
          <a:xfrm>
            <a:off x="5019289" y="4601231"/>
            <a:ext cx="3852920" cy="1944839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i="1" dirty="0">
                <a:solidFill>
                  <a:srgbClr val="002060"/>
                </a:solidFill>
              </a:rPr>
              <a:t>Film of micro lesson – this could evidence more than one skill, e.g. speaking, listening and reading</a:t>
            </a:r>
          </a:p>
          <a:p>
            <a:pPr algn="ctr"/>
            <a:r>
              <a:rPr lang="en-US" b="1" i="1" u="sng" dirty="0">
                <a:solidFill>
                  <a:srgbClr val="002060"/>
                </a:solidFill>
              </a:rPr>
              <a:t>Only upload once:</a:t>
            </a:r>
            <a:r>
              <a:rPr lang="en-US" b="1" i="1" dirty="0">
                <a:solidFill>
                  <a:srgbClr val="002060"/>
                </a:solidFill>
              </a:rPr>
              <a:t> </a:t>
            </a:r>
            <a:r>
              <a:rPr lang="en-US" i="1" dirty="0">
                <a:solidFill>
                  <a:srgbClr val="002060"/>
                </a:solidFill>
              </a:rPr>
              <a:t>make clear in the introduction where you have uploaded the micro lesson.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6603580-A5E7-A549-9224-EB32B12E7B8B}"/>
              </a:ext>
            </a:extLst>
          </p:cNvPr>
          <p:cNvSpPr/>
          <p:nvPr/>
        </p:nvSpPr>
        <p:spPr>
          <a:xfrm>
            <a:off x="9239943" y="474785"/>
            <a:ext cx="2528712" cy="964641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rgbClr val="002060"/>
                </a:solidFill>
              </a:rPr>
              <a:t>Your portfolio is your showcase so choose your best bits!</a:t>
            </a:r>
          </a:p>
        </p:txBody>
      </p:sp>
      <p:pic>
        <p:nvPicPr>
          <p:cNvPr id="19" name="Picture 18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2DDDFE4E-21F7-2D45-9255-EC2172DA25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8503" y="2819247"/>
            <a:ext cx="2432252" cy="356396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3150F2E-489C-D248-A301-A304071644C0}"/>
              </a:ext>
            </a:extLst>
          </p:cNvPr>
          <p:cNvSpPr txBox="1"/>
          <p:nvPr/>
        </p:nvSpPr>
        <p:spPr>
          <a:xfrm>
            <a:off x="304799" y="306193"/>
            <a:ext cx="3581401" cy="1323439"/>
          </a:xfrm>
          <a:prstGeom prst="rect">
            <a:avLst/>
          </a:prstGeom>
          <a:gradFill>
            <a:gsLst>
              <a:gs pos="100000">
                <a:srgbClr val="00B9FF">
                  <a:alpha val="71032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Cyngor</a:t>
            </a:r>
            <a:r>
              <a:rPr lang="en-US" sz="3600" b="1" dirty="0">
                <a:solidFill>
                  <a:srgbClr val="002060"/>
                </a:solidFill>
              </a:rPr>
              <a:t> Doeth!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Top Tips!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97B30C1-2C70-4443-8F64-76A891ED6139}"/>
              </a:ext>
            </a:extLst>
          </p:cNvPr>
          <p:cNvSpPr/>
          <p:nvPr/>
        </p:nvSpPr>
        <p:spPr>
          <a:xfrm>
            <a:off x="5889953" y="1774867"/>
            <a:ext cx="3120403" cy="2160979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Mae’n</a:t>
            </a:r>
            <a:r>
              <a:rPr lang="en-US" b="1" dirty="0">
                <a:solidFill>
                  <a:srgbClr val="002060"/>
                </a:solidFill>
              </a:rPr>
              <a:t> haws </a:t>
            </a:r>
            <a:r>
              <a:rPr lang="en-US" b="1" dirty="0" err="1">
                <a:solidFill>
                  <a:srgbClr val="002060"/>
                </a:solidFill>
              </a:rPr>
              <a:t>chwynnu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chasglu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o’r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newydd</a:t>
            </a:r>
            <a:r>
              <a:rPr lang="en-US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dirty="0">
              <a:solidFill>
                <a:srgbClr val="002060"/>
              </a:solidFill>
            </a:endParaRP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It’s easier to sort a full desktop file than to collect evidence from new before the deadline.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F807347-21D5-4E44-8224-1A00D9E5EEA6}"/>
              </a:ext>
            </a:extLst>
          </p:cNvPr>
          <p:cNvSpPr/>
          <p:nvPr/>
        </p:nvSpPr>
        <p:spPr>
          <a:xfrm>
            <a:off x="2260040" y="3321038"/>
            <a:ext cx="3215472" cy="964641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Digon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ond</a:t>
            </a:r>
            <a:r>
              <a:rPr lang="en-US" b="1" dirty="0">
                <a:solidFill>
                  <a:srgbClr val="002060"/>
                </a:solidFill>
              </a:rPr>
              <a:t> dim </a:t>
            </a:r>
            <a:r>
              <a:rPr lang="en-US" b="1" dirty="0" err="1">
                <a:solidFill>
                  <a:srgbClr val="002060"/>
                </a:solidFill>
              </a:rPr>
              <a:t>gormod</a:t>
            </a:r>
            <a:r>
              <a:rPr lang="en-US" b="1" dirty="0">
                <a:solidFill>
                  <a:srgbClr val="002060"/>
                </a:solidFill>
              </a:rPr>
              <a:t>!</a:t>
            </a:r>
            <a:endParaRPr lang="en-US" dirty="0">
              <a:solidFill>
                <a:srgbClr val="002060"/>
              </a:solidFill>
            </a:endParaRP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Enough evidence but try not to overload.</a:t>
            </a:r>
          </a:p>
        </p:txBody>
      </p:sp>
    </p:spTree>
    <p:extLst>
      <p:ext uri="{BB962C8B-B14F-4D97-AF65-F5344CB8AC3E}">
        <p14:creationId xmlns:p14="http://schemas.microsoft.com/office/powerpoint/2010/main" val="32436573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A26281-8770-0249-A9A0-1B496DC23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02" y="2510465"/>
            <a:ext cx="3251200" cy="3251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363FAEF-F2B5-2144-9B0A-E36257D2D3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0000" y="3120065"/>
            <a:ext cx="2032000" cy="203200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AC3EE6-36F1-614C-86AF-3E1B007CFDEA}"/>
              </a:ext>
            </a:extLst>
          </p:cNvPr>
          <p:cNvSpPr txBox="1"/>
          <p:nvPr/>
        </p:nvSpPr>
        <p:spPr>
          <a:xfrm>
            <a:off x="281939" y="251460"/>
            <a:ext cx="5467351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Sut </a:t>
            </a:r>
            <a:r>
              <a:rPr lang="en-US" sz="3600" b="1" dirty="0" err="1">
                <a:solidFill>
                  <a:srgbClr val="002060"/>
                </a:solidFill>
              </a:rPr>
              <a:t>gallaf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helpu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fy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hun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How can I help myself?</a:t>
            </a:r>
          </a:p>
        </p:txBody>
      </p:sp>
      <p:pic>
        <p:nvPicPr>
          <p:cNvPr id="5" name="Picture 4" descr="Diagram&#10;&#10;Description automatically generated with low confidence">
            <a:extLst>
              <a:ext uri="{FF2B5EF4-FFF2-40B4-BE49-F238E27FC236}">
                <a16:creationId xmlns:a16="http://schemas.microsoft.com/office/drawing/2014/main" id="{06F82556-D8A9-4545-A90D-53BA704775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3998" y="3314295"/>
            <a:ext cx="3365967" cy="1643539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6857411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144186F-A11E-4146-B232-1811DDBE5461}"/>
              </a:ext>
            </a:extLst>
          </p:cNvPr>
          <p:cNvSpPr txBox="1">
            <a:spLocks/>
          </p:cNvSpPr>
          <p:nvPr/>
        </p:nvSpPr>
        <p:spPr>
          <a:xfrm>
            <a:off x="4483591" y="432128"/>
            <a:ext cx="7358427" cy="11792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2060"/>
            </a:solidFill>
          </a:ln>
        </p:spPr>
        <p:txBody>
          <a:bodyPr vert="horz" lIns="68580" tIns="34290" rIns="68580" bIns="3429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y-GB" sz="1600" b="1" dirty="0">
                <a:solidFill>
                  <a:srgbClr val="002060"/>
                </a:solidFill>
                <a:latin typeface="+mn-lt"/>
              </a:rPr>
              <a:t>Mae gwefan Peniarth yn cynnwys llawer o adnoddau defnyddiol i annog y Gymraeg yn ddyddiol yn y dosbarth.</a:t>
            </a:r>
          </a:p>
          <a:p>
            <a:pPr algn="ctr"/>
            <a:r>
              <a:rPr lang="cy-GB" sz="1600" i="1" dirty="0">
                <a:solidFill>
                  <a:srgbClr val="002060"/>
                </a:solidFill>
                <a:latin typeface="+mn-lt"/>
              </a:rPr>
              <a:t>There are a number of useful resources on the Peniarth website which will help you use the Welsh language daily in the classroom.</a:t>
            </a:r>
          </a:p>
          <a:p>
            <a:pPr algn="ctr"/>
            <a:endParaRPr lang="cy-GB" sz="1600" b="1" dirty="0">
              <a:solidFill>
                <a:schemeClr val="tx1"/>
              </a:solidFill>
            </a:endParaRPr>
          </a:p>
          <a:p>
            <a:pPr algn="ctr"/>
            <a:endParaRPr lang="en-GB" sz="1600" b="1" dirty="0">
              <a:solidFill>
                <a:srgbClr val="002060"/>
              </a:solidFill>
            </a:endParaRPr>
          </a:p>
        </p:txBody>
      </p:sp>
      <p:pic>
        <p:nvPicPr>
          <p:cNvPr id="10" name="Picture 9">
            <a:hlinkClick r:id="rId3"/>
            <a:extLst>
              <a:ext uri="{FF2B5EF4-FFF2-40B4-BE49-F238E27FC236}">
                <a16:creationId xmlns:a16="http://schemas.microsoft.com/office/drawing/2014/main" id="{029AD891-4D75-5642-8A24-77C2B9DA9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7860" y="1867467"/>
            <a:ext cx="2848233" cy="2848233"/>
          </a:xfrm>
          <a:prstGeom prst="rect">
            <a:avLst/>
          </a:prstGeom>
        </p:spPr>
      </p:pic>
      <p:pic>
        <p:nvPicPr>
          <p:cNvPr id="11" name="Picture 10">
            <a:hlinkClick r:id="rId5"/>
            <a:extLst>
              <a:ext uri="{FF2B5EF4-FFF2-40B4-BE49-F238E27FC236}">
                <a16:creationId xmlns:a16="http://schemas.microsoft.com/office/drawing/2014/main" id="{B111B440-C343-DF43-8255-F55A543468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336" y="278374"/>
            <a:ext cx="3755290" cy="1401975"/>
          </a:xfrm>
          <a:prstGeom prst="rect">
            <a:avLst/>
          </a:prstGeom>
        </p:spPr>
      </p:pic>
      <p:pic>
        <p:nvPicPr>
          <p:cNvPr id="12" name="Picture 11">
            <a:hlinkClick r:id="rId7"/>
            <a:extLst>
              <a:ext uri="{FF2B5EF4-FFF2-40B4-BE49-F238E27FC236}">
                <a16:creationId xmlns:a16="http://schemas.microsoft.com/office/drawing/2014/main" id="{FCD1DB86-08CE-7141-88F0-3E54A4DD27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08409" y="1611414"/>
            <a:ext cx="3211821" cy="3211821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37B6F93-F980-2A42-935B-C9D73D815B92}"/>
              </a:ext>
            </a:extLst>
          </p:cNvPr>
          <p:cNvSpPr txBox="1">
            <a:spLocks/>
          </p:cNvSpPr>
          <p:nvPr/>
        </p:nvSpPr>
        <p:spPr>
          <a:xfrm>
            <a:off x="6252719" y="5046009"/>
            <a:ext cx="5589299" cy="1091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2060"/>
            </a:solidFill>
          </a:ln>
        </p:spPr>
        <p:txBody>
          <a:bodyPr vert="horz" lIns="68580" tIns="34290" rIns="68580" bIns="3429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y-GB" sz="1600" b="1" dirty="0">
                <a:solidFill>
                  <a:srgbClr val="002060"/>
                </a:solidFill>
                <a:latin typeface="+mn-lt"/>
              </a:rPr>
              <a:t>Mae’r cardiau yma’n cynnwys ymadroddion a chwestiynau addas i'w defnyddio o ddydd i ddydd ar draws y cwricwlwm.</a:t>
            </a:r>
          </a:p>
          <a:p>
            <a:pPr algn="ctr"/>
            <a:r>
              <a:rPr lang="cy-GB" sz="1600" i="1" dirty="0">
                <a:solidFill>
                  <a:srgbClr val="002060"/>
                </a:solidFill>
                <a:latin typeface="+mn-lt"/>
              </a:rPr>
              <a:t>These cards contain phrases and questions suitable to be used on a daily basis across the curriculum.</a:t>
            </a:r>
            <a:endParaRPr lang="en-GB" sz="16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94CA8C5-246B-674E-A32A-0878D3C8DBFE}"/>
              </a:ext>
            </a:extLst>
          </p:cNvPr>
          <p:cNvSpPr txBox="1">
            <a:spLocks/>
          </p:cNvSpPr>
          <p:nvPr/>
        </p:nvSpPr>
        <p:spPr>
          <a:xfrm>
            <a:off x="441994" y="4825513"/>
            <a:ext cx="5497287" cy="15328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2060"/>
            </a:solidFill>
          </a:ln>
        </p:spPr>
        <p:txBody>
          <a:bodyPr vert="horz" lIns="68580" tIns="34290" rIns="68580" bIns="34290" rtlCol="0" anchor="t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y-GB" sz="1600" b="1" dirty="0">
                <a:solidFill>
                  <a:srgbClr val="002060"/>
                </a:solidFill>
                <a:latin typeface="+mn-lt"/>
              </a:rPr>
              <a:t>Mae eitemau iaith fel berfau, treigladau, arddodiaid ac ymadroddion iaith bob dydd wedi'u cynnwys, ac wedi grwpio fesul lliw i ddod o hyd i’r atebion yn hawdd.</a:t>
            </a:r>
          </a:p>
          <a:p>
            <a:pPr algn="ctr"/>
            <a:r>
              <a:rPr lang="cy-GB" sz="1600" i="1" dirty="0">
                <a:solidFill>
                  <a:srgbClr val="002060"/>
                </a:solidFill>
                <a:latin typeface="+mn-lt"/>
              </a:rPr>
              <a:t>Language elements such as verbs, mutations, prepositions and everyday phrases are all included, and are grouped by colour so that answers are easily found.</a:t>
            </a:r>
          </a:p>
          <a:p>
            <a:pPr algn="ctr"/>
            <a:endParaRPr lang="cy-GB" sz="16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1AEB22A-C46A-904D-B877-E19FFE9C0BA0}"/>
              </a:ext>
            </a:extLst>
          </p:cNvPr>
          <p:cNvSpPr/>
          <p:nvPr/>
        </p:nvSpPr>
        <p:spPr>
          <a:xfrm>
            <a:off x="4723982" y="2369360"/>
            <a:ext cx="30574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y-GB" b="1" dirty="0">
                <a:solidFill>
                  <a:srgbClr val="002060"/>
                </a:solidFill>
              </a:rPr>
              <a:t>Cliciwch ar bob llun i ddysgu mwy am yr adnodd.</a:t>
            </a:r>
          </a:p>
          <a:p>
            <a:pPr algn="ctr"/>
            <a:r>
              <a:rPr lang="cy-GB" i="1" dirty="0">
                <a:solidFill>
                  <a:srgbClr val="002060"/>
                </a:solidFill>
              </a:rPr>
              <a:t>Click on each picture to learn more about the resource. </a:t>
            </a:r>
          </a:p>
        </p:txBody>
      </p:sp>
    </p:spTree>
    <p:extLst>
      <p:ext uri="{BB962C8B-B14F-4D97-AF65-F5344CB8AC3E}">
        <p14:creationId xmlns:p14="http://schemas.microsoft.com/office/powerpoint/2010/main" val="29276227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6550430-C7B2-1847-B6BD-65F3A5C59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794" y="3870028"/>
            <a:ext cx="4513006" cy="2534805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70EFEC-0660-504A-8A6A-67E0FFEC93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906444">
            <a:off x="6733965" y="372657"/>
            <a:ext cx="2093730" cy="2791639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41DB855-0384-2A4F-8D63-5FE3EC6066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794" y="5217440"/>
            <a:ext cx="1537567" cy="15375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D31B80-05A4-5143-AF2B-419EE3321E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98918">
            <a:off x="249637" y="3324475"/>
            <a:ext cx="1859136" cy="95340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BFCE369-DF44-074A-8988-3728A32A258D}"/>
              </a:ext>
            </a:extLst>
          </p:cNvPr>
          <p:cNvSpPr txBox="1"/>
          <p:nvPr/>
        </p:nvSpPr>
        <p:spPr>
          <a:xfrm>
            <a:off x="281939" y="251460"/>
            <a:ext cx="5467351" cy="1323439"/>
          </a:xfrm>
          <a:prstGeom prst="rect">
            <a:avLst/>
          </a:prstGeom>
          <a:gradFill>
            <a:gsLst>
              <a:gs pos="100000">
                <a:srgbClr val="00B9FF">
                  <a:alpha val="49667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Sut </a:t>
            </a:r>
            <a:r>
              <a:rPr lang="en-US" sz="3600" b="1" dirty="0" err="1">
                <a:solidFill>
                  <a:srgbClr val="002060"/>
                </a:solidFill>
              </a:rPr>
              <a:t>gallaf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helpu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fy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hun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How can I help myself?</a:t>
            </a:r>
          </a:p>
        </p:txBody>
      </p:sp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1C63D50E-0153-2746-B571-0217A17867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802259">
            <a:off x="9205361" y="1913638"/>
            <a:ext cx="1826313" cy="2596654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4" name="Speech Bubble: Rectangle with Corners Rounded 4">
            <a:extLst>
              <a:ext uri="{FF2B5EF4-FFF2-40B4-BE49-F238E27FC236}">
                <a16:creationId xmlns:a16="http://schemas.microsoft.com/office/drawing/2014/main" id="{10CF6962-9EBA-3D46-8CD3-3EF6127F044D}"/>
              </a:ext>
            </a:extLst>
          </p:cNvPr>
          <p:cNvSpPr/>
          <p:nvPr/>
        </p:nvSpPr>
        <p:spPr>
          <a:xfrm>
            <a:off x="9576295" y="458817"/>
            <a:ext cx="2349747" cy="1062950"/>
          </a:xfrm>
          <a:prstGeom prst="wedgeRoundRectCallout">
            <a:avLst>
              <a:gd name="adj1" fmla="val -48800"/>
              <a:gd name="adj2" fmla="val 29777"/>
              <a:gd name="adj3" fmla="val 16667"/>
            </a:avLst>
          </a:prstGeom>
          <a:gradFill>
            <a:gsLst>
              <a:gs pos="99000">
                <a:srgbClr val="FFFF00"/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Darllenwch</a:t>
            </a:r>
            <a:r>
              <a:rPr lang="en-GB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!</a:t>
            </a:r>
          </a:p>
        </p:txBody>
      </p:sp>
      <p:sp>
        <p:nvSpPr>
          <p:cNvPr id="15" name="Speech Bubble: Rectangle with Corners Rounded 4">
            <a:extLst>
              <a:ext uri="{FF2B5EF4-FFF2-40B4-BE49-F238E27FC236}">
                <a16:creationId xmlns:a16="http://schemas.microsoft.com/office/drawing/2014/main" id="{2B333064-07ED-564F-9EC6-1A1C3CE09ED7}"/>
              </a:ext>
            </a:extLst>
          </p:cNvPr>
          <p:cNvSpPr/>
          <p:nvPr/>
        </p:nvSpPr>
        <p:spPr>
          <a:xfrm>
            <a:off x="1874424" y="2351582"/>
            <a:ext cx="2349747" cy="1062950"/>
          </a:xfrm>
          <a:prstGeom prst="wedgeRoundRectCallout">
            <a:avLst>
              <a:gd name="adj1" fmla="val -48800"/>
              <a:gd name="adj2" fmla="val 29777"/>
              <a:gd name="adj3" fmla="val 16667"/>
            </a:avLst>
          </a:prstGeom>
          <a:gradFill>
            <a:gsLst>
              <a:gs pos="99000">
                <a:srgbClr val="FFFF00"/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Gwyliwch</a:t>
            </a:r>
            <a:r>
              <a:rPr lang="en-GB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y teledu!</a:t>
            </a:r>
          </a:p>
        </p:txBody>
      </p:sp>
      <p:sp>
        <p:nvSpPr>
          <p:cNvPr id="16" name="Speech Bubble: Rectangle with Corners Rounded 4">
            <a:extLst>
              <a:ext uri="{FF2B5EF4-FFF2-40B4-BE49-F238E27FC236}">
                <a16:creationId xmlns:a16="http://schemas.microsoft.com/office/drawing/2014/main" id="{ED298719-D536-0745-8E64-0315B3457289}"/>
              </a:ext>
            </a:extLst>
          </p:cNvPr>
          <p:cNvSpPr/>
          <p:nvPr/>
        </p:nvSpPr>
        <p:spPr>
          <a:xfrm>
            <a:off x="5954767" y="3469580"/>
            <a:ext cx="2760291" cy="1062950"/>
          </a:xfrm>
          <a:prstGeom prst="wedgeRoundRectCallout">
            <a:avLst>
              <a:gd name="adj1" fmla="val -48800"/>
              <a:gd name="adj2" fmla="val 29777"/>
              <a:gd name="adj3" fmla="val 16667"/>
            </a:avLst>
          </a:prstGeom>
          <a:gradFill>
            <a:gsLst>
              <a:gs pos="99000">
                <a:srgbClr val="FFFF00"/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Gwrandewch</a:t>
            </a:r>
            <a:r>
              <a:rPr lang="en-GB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sz="32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ar</a:t>
            </a:r>
            <a:r>
              <a:rPr lang="en-GB" sz="32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y radio!</a:t>
            </a:r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7DBE673-DE14-814F-9828-BFC2ED0667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609097">
            <a:off x="7107404" y="4834118"/>
            <a:ext cx="1395505" cy="1395505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7" name="Picture 1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AABDA83-4203-5A41-A0F1-23520217ED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919255">
            <a:off x="8577573" y="5132016"/>
            <a:ext cx="1456455" cy="145645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5699111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7000">
              <a:srgbClr val="FFFF00"/>
            </a:gs>
            <a:gs pos="1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 descr="A person wearing a suit and tie&#10;&#10;Description automatically generated with medium confidence">
            <a:extLst>
              <a:ext uri="{FF2B5EF4-FFF2-40B4-BE49-F238E27FC236}">
                <a16:creationId xmlns:a16="http://schemas.microsoft.com/office/drawing/2014/main" id="{825FBD19-F2AF-794A-B48F-2717EC042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" y="285750"/>
            <a:ext cx="5856460" cy="65722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FD4F74-380B-EC4B-A572-81C0337B33C7}"/>
              </a:ext>
            </a:extLst>
          </p:cNvPr>
          <p:cNvSpPr txBox="1"/>
          <p:nvPr/>
        </p:nvSpPr>
        <p:spPr>
          <a:xfrm>
            <a:off x="5920739" y="2749859"/>
            <a:ext cx="5623561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SASSOON PRIMARY" pitchFamily="2" charset="0"/>
              </a:rPr>
              <a:t>Oes</a:t>
            </a:r>
            <a:r>
              <a:rPr lang="en-US" sz="36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SASSOON PRIMARY" pitchFamily="2" charset="0"/>
              </a:rPr>
              <a:t>unrhyw</a:t>
            </a:r>
            <a:r>
              <a:rPr lang="en-US" sz="36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SASSOON PRIMARY" pitchFamily="2" charset="0"/>
              </a:rPr>
              <a:t>gwestiynau</a:t>
            </a:r>
            <a:r>
              <a:rPr lang="en-US" sz="3600" b="1" dirty="0">
                <a:solidFill>
                  <a:srgbClr val="002060"/>
                </a:solidFill>
                <a:latin typeface="SASSOON PRIMARY" pitchFamily="2" charset="0"/>
              </a:rPr>
              <a:t>?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9318947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75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5044622" y="5257800"/>
            <a:ext cx="21027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Adolygu</a:t>
            </a:r>
            <a:endParaRPr lang="en-US" sz="4400" b="1" dirty="0">
              <a:solidFill>
                <a:srgbClr val="002060"/>
              </a:solidFill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9028915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BDA53C7-5863-AF49-B083-130F202B73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434481"/>
              </p:ext>
            </p:extLst>
          </p:nvPr>
        </p:nvGraphicFramePr>
        <p:xfrm>
          <a:off x="1524000" y="857250"/>
          <a:ext cx="9144000" cy="514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err="1">
                          <a:solidFill>
                            <a:schemeClr val="bg1"/>
                          </a:solidFill>
                          <a:latin typeface="+mn-lt"/>
                        </a:rPr>
                        <a:t>Yr</a:t>
                      </a:r>
                      <a:r>
                        <a:rPr lang="en-US" sz="3000" b="1" dirty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en-US" sz="3000" b="1" dirty="0" err="1">
                          <a:solidFill>
                            <a:schemeClr val="bg1"/>
                          </a:solidFill>
                          <a:latin typeface="+mn-lt"/>
                        </a:rPr>
                        <a:t>Wyddor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C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b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c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rgbClr val="002060"/>
                          </a:solidFill>
                          <a:latin typeface="+mn-lt"/>
                        </a:rPr>
                        <a:t>ch</a:t>
                      </a:r>
                      <a:endParaRPr lang="en-US" sz="45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rgbClr val="002060"/>
                          </a:solidFill>
                          <a:latin typeface="+mn-lt"/>
                        </a:rPr>
                        <a:t>dd</a:t>
                      </a:r>
                      <a:endParaRPr lang="en-US" sz="45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f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rgbClr val="002060"/>
                          </a:solidFill>
                          <a:latin typeface="+mn-lt"/>
                        </a:rPr>
                        <a:t>ff</a:t>
                      </a:r>
                      <a:endParaRPr lang="en-US" sz="45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g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ng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rgbClr val="002060"/>
                          </a:solidFill>
                          <a:latin typeface="+mn-lt"/>
                        </a:rPr>
                        <a:t>i</a:t>
                      </a:r>
                      <a:endParaRPr lang="en-US" sz="45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j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l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rgbClr val="002060"/>
                          </a:solidFill>
                          <a:latin typeface="+mn-lt"/>
                        </a:rPr>
                        <a:t>ll</a:t>
                      </a:r>
                      <a:endParaRPr lang="en-US" sz="45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n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rgbClr val="002060"/>
                          </a:solidFill>
                          <a:latin typeface="+mn-lt"/>
                        </a:rPr>
                        <a:t>ph</a:t>
                      </a:r>
                      <a:endParaRPr lang="en-US" sz="45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rgbClr val="002060"/>
                          </a:solidFill>
                          <a:latin typeface="+mn-lt"/>
                        </a:rPr>
                        <a:t>rh</a:t>
                      </a:r>
                      <a:endParaRPr lang="en-US" sz="45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 err="1">
                          <a:solidFill>
                            <a:srgbClr val="002060"/>
                          </a:solidFill>
                          <a:latin typeface="+mn-lt"/>
                        </a:rPr>
                        <a:t>th</a:t>
                      </a:r>
                      <a:endParaRPr lang="en-US" sz="45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u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solidFill>
                            <a:srgbClr val="002060"/>
                          </a:solidFill>
                          <a:latin typeface="+mn-lt"/>
                        </a:rPr>
                        <a:t>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34080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2997A-59C1-0A49-B5C4-F1016CC4A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904" y="2114808"/>
            <a:ext cx="4816043" cy="38714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https://youtu.be/h-zu72YpXKY</a:t>
            </a:r>
            <a:endParaRPr lang="en-US" sz="2400" b="1" dirty="0">
              <a:solidFill>
                <a:srgbClr val="002060"/>
              </a:solidFill>
            </a:endParaRPr>
          </a:p>
          <a:p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https://youtu.be/J0f5wT9dCpY</a:t>
            </a:r>
            <a:endParaRPr lang="en-US" sz="2400" b="1" dirty="0">
              <a:solidFill>
                <a:srgbClr val="002060"/>
              </a:solidFill>
            </a:endParaRPr>
          </a:p>
          <a:p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https://youtu.be/_xlgp8PfRqw</a:t>
            </a:r>
            <a:endParaRPr lang="en-US" sz="2400" b="1" dirty="0">
              <a:solidFill>
                <a:srgbClr val="002060"/>
              </a:solidFill>
            </a:endParaRP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https://www.youtube.com/watch?v=EFSmzXCY1m4</a:t>
            </a:r>
            <a:endParaRPr lang="en-US" sz="2400" b="1" dirty="0">
              <a:solidFill>
                <a:srgbClr val="002060"/>
              </a:solidFill>
            </a:endParaRP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9880A-A111-3B42-85C3-08679E0B6E23}"/>
              </a:ext>
            </a:extLst>
          </p:cNvPr>
          <p:cNvSpPr txBox="1"/>
          <p:nvPr/>
        </p:nvSpPr>
        <p:spPr>
          <a:xfrm>
            <a:off x="363855" y="305856"/>
            <a:ext cx="573214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Dysgu’r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Wyddor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Gymraeg</a:t>
            </a:r>
            <a:r>
              <a:rPr lang="en-US" sz="3600" b="1" dirty="0">
                <a:solidFill>
                  <a:srgbClr val="002060"/>
                </a:solidFill>
              </a:rPr>
              <a:t>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Learning the Welsh Alphabet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1" name="Picture 10" descr="Text&#10;&#10;Description automatically generated with low confidence">
            <a:extLst>
              <a:ext uri="{FF2B5EF4-FFF2-40B4-BE49-F238E27FC236}">
                <a16:creationId xmlns:a16="http://schemas.microsoft.com/office/drawing/2014/main" id="{404B649F-485E-0A40-8EFF-9C5FB9E517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91352">
            <a:off x="6461196" y="3994367"/>
            <a:ext cx="4126705" cy="232127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6" name="Picture 5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70B019B-3B11-C444-A23D-0455DB9682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73722">
            <a:off x="6912452" y="698138"/>
            <a:ext cx="4264890" cy="2399000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0958442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53667F-E2E4-498C-8A1D-0A781C7876EE}"/>
              </a:ext>
            </a:extLst>
          </p:cNvPr>
          <p:cNvSpPr txBox="1"/>
          <p:nvPr/>
        </p:nvSpPr>
        <p:spPr>
          <a:xfrm>
            <a:off x="4322178" y="5183459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w</a:t>
            </a:r>
            <a:endParaRPr lang="en-US" sz="72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06CB68-A453-4432-A701-367AAD37A18D}"/>
              </a:ext>
            </a:extLst>
          </p:cNvPr>
          <p:cNvSpPr txBox="1"/>
          <p:nvPr/>
        </p:nvSpPr>
        <p:spPr>
          <a:xfrm>
            <a:off x="4010780" y="1712685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1AF4D5-5837-456D-B01E-AFCE9D941CCB}"/>
              </a:ext>
            </a:extLst>
          </p:cNvPr>
          <p:cNvSpPr txBox="1"/>
          <p:nvPr/>
        </p:nvSpPr>
        <p:spPr>
          <a:xfrm>
            <a:off x="10590103" y="4414273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B110D2-548D-4B97-96CB-3DD5CDCE1B49}"/>
              </a:ext>
            </a:extLst>
          </p:cNvPr>
          <p:cNvSpPr txBox="1"/>
          <p:nvPr/>
        </p:nvSpPr>
        <p:spPr>
          <a:xfrm>
            <a:off x="6631576" y="1498983"/>
            <a:ext cx="1406675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 err="1"/>
              <a:t>ch</a:t>
            </a:r>
            <a:endParaRPr lang="en-GB" sz="7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AA0BAB-CB9F-43E9-AF68-A82DE5793E67}"/>
              </a:ext>
            </a:extLst>
          </p:cNvPr>
          <p:cNvSpPr txBox="1"/>
          <p:nvPr/>
        </p:nvSpPr>
        <p:spPr>
          <a:xfrm>
            <a:off x="5126842" y="3344822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0F934C-A8AA-4E02-B5B3-0D16F8B6877A}"/>
              </a:ext>
            </a:extLst>
          </p:cNvPr>
          <p:cNvSpPr txBox="1"/>
          <p:nvPr/>
        </p:nvSpPr>
        <p:spPr>
          <a:xfrm>
            <a:off x="8566240" y="5384028"/>
            <a:ext cx="1359930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F4CF3A-200D-4DC2-B86F-3535F07F305F}"/>
              </a:ext>
            </a:extLst>
          </p:cNvPr>
          <p:cNvSpPr txBox="1"/>
          <p:nvPr/>
        </p:nvSpPr>
        <p:spPr>
          <a:xfrm>
            <a:off x="9370904" y="2913014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dd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81D861-3E25-4011-9684-59627DBAFDE8}"/>
              </a:ext>
            </a:extLst>
          </p:cNvPr>
          <p:cNvSpPr txBox="1"/>
          <p:nvPr/>
        </p:nvSpPr>
        <p:spPr>
          <a:xfrm>
            <a:off x="7356925" y="3156194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8B1B39-FDED-D743-9F2D-19637AF0833E}"/>
              </a:ext>
            </a:extLst>
          </p:cNvPr>
          <p:cNvSpPr txBox="1"/>
          <p:nvPr/>
        </p:nvSpPr>
        <p:spPr>
          <a:xfrm>
            <a:off x="8510635" y="563062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 err="1"/>
              <a:t>ll</a:t>
            </a:r>
            <a:endParaRPr lang="en-GB" sz="72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8E001EA-8B0C-2B4C-A9ED-BA84336D6E38}"/>
              </a:ext>
            </a:extLst>
          </p:cNvPr>
          <p:cNvSpPr txBox="1"/>
          <p:nvPr/>
        </p:nvSpPr>
        <p:spPr>
          <a:xfrm>
            <a:off x="10513297" y="1090457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i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71A739-B652-DF4A-A414-BE1BB3BBB865}"/>
              </a:ext>
            </a:extLst>
          </p:cNvPr>
          <p:cNvSpPr txBox="1"/>
          <p:nvPr/>
        </p:nvSpPr>
        <p:spPr>
          <a:xfrm>
            <a:off x="363855" y="305856"/>
            <a:ext cx="3958323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E9D7247-CB47-784B-A282-EB56019F46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698" y="2050373"/>
            <a:ext cx="3187031" cy="4516590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B64C6B7-F6EB-E346-B0F4-62556FDF559B}"/>
              </a:ext>
            </a:extLst>
          </p:cNvPr>
          <p:cNvSpPr txBox="1"/>
          <p:nvPr/>
        </p:nvSpPr>
        <p:spPr>
          <a:xfrm>
            <a:off x="6470316" y="5014437"/>
            <a:ext cx="1219199" cy="1200329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7200" b="1" dirty="0"/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282876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36333" y="2112778"/>
            <a:ext cx="6519334" cy="434178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2060"/>
                </a:solidFill>
              </a:rPr>
              <a:t>ai, ae, au</a:t>
            </a:r>
            <a:r>
              <a:rPr lang="en-GB" sz="3600" dirty="0">
                <a:solidFill>
                  <a:srgbClr val="002060"/>
                </a:solidFill>
              </a:rPr>
              <a:t>		</a:t>
            </a:r>
            <a:r>
              <a:rPr lang="en-GB" sz="3600" i="1" dirty="0">
                <a:solidFill>
                  <a:srgbClr val="002060"/>
                </a:solidFill>
              </a:rPr>
              <a:t>(eye)</a:t>
            </a:r>
          </a:p>
          <a:p>
            <a:r>
              <a:rPr lang="en-GB" sz="3600" b="1" dirty="0">
                <a:solidFill>
                  <a:srgbClr val="002060"/>
                </a:solidFill>
              </a:rPr>
              <a:t>aw	</a:t>
            </a:r>
            <a:r>
              <a:rPr lang="en-GB" sz="3600" dirty="0">
                <a:solidFill>
                  <a:srgbClr val="002060"/>
                </a:solidFill>
              </a:rPr>
              <a:t>			(</a:t>
            </a:r>
            <a:r>
              <a:rPr lang="en-GB" sz="3600" i="1" dirty="0">
                <a:solidFill>
                  <a:srgbClr val="002060"/>
                </a:solidFill>
              </a:rPr>
              <a:t>cow)</a:t>
            </a:r>
          </a:p>
          <a:p>
            <a:r>
              <a:rPr lang="en-GB" sz="3600" b="1" dirty="0" err="1">
                <a:solidFill>
                  <a:srgbClr val="002060"/>
                </a:solidFill>
              </a:rPr>
              <a:t>eu</a:t>
            </a:r>
            <a:r>
              <a:rPr lang="en-GB" sz="3600" b="1" dirty="0">
                <a:solidFill>
                  <a:srgbClr val="002060"/>
                </a:solidFill>
              </a:rPr>
              <a:t>, </a:t>
            </a:r>
            <a:r>
              <a:rPr lang="en-GB" sz="3600" b="1" dirty="0" err="1">
                <a:solidFill>
                  <a:srgbClr val="002060"/>
                </a:solidFill>
              </a:rPr>
              <a:t>ei</a:t>
            </a:r>
            <a:r>
              <a:rPr lang="en-GB" sz="3600" b="1" dirty="0">
                <a:solidFill>
                  <a:srgbClr val="002060"/>
                </a:solidFill>
              </a:rPr>
              <a:t>, </a:t>
            </a:r>
            <a:r>
              <a:rPr lang="en-GB" sz="3600" b="1" dirty="0" err="1">
                <a:solidFill>
                  <a:srgbClr val="002060"/>
                </a:solidFill>
              </a:rPr>
              <a:t>ey</a:t>
            </a:r>
            <a:r>
              <a:rPr lang="en-GB" sz="3600" dirty="0">
                <a:solidFill>
                  <a:srgbClr val="002060"/>
                </a:solidFill>
              </a:rPr>
              <a:t>		(</a:t>
            </a:r>
            <a:r>
              <a:rPr lang="en-GB" sz="3600" i="1" dirty="0">
                <a:solidFill>
                  <a:srgbClr val="002060"/>
                </a:solidFill>
              </a:rPr>
              <a:t>say)</a:t>
            </a:r>
          </a:p>
          <a:p>
            <a:r>
              <a:rPr lang="en-GB" sz="3600" b="1" dirty="0" err="1">
                <a:solidFill>
                  <a:srgbClr val="002060"/>
                </a:solidFill>
              </a:rPr>
              <a:t>oe</a:t>
            </a:r>
            <a:r>
              <a:rPr lang="en-GB" sz="3600" b="1" dirty="0">
                <a:solidFill>
                  <a:srgbClr val="002060"/>
                </a:solidFill>
              </a:rPr>
              <a:t>, oi, </a:t>
            </a:r>
            <a:r>
              <a:rPr lang="en-GB" sz="3600" b="1" dirty="0" err="1">
                <a:solidFill>
                  <a:srgbClr val="002060"/>
                </a:solidFill>
              </a:rPr>
              <a:t>ou</a:t>
            </a:r>
            <a:r>
              <a:rPr lang="en-GB" sz="3600" dirty="0">
                <a:solidFill>
                  <a:srgbClr val="002060"/>
                </a:solidFill>
              </a:rPr>
              <a:t>		(</a:t>
            </a:r>
            <a:r>
              <a:rPr lang="en-GB" sz="3600" i="1" dirty="0">
                <a:solidFill>
                  <a:srgbClr val="002060"/>
                </a:solidFill>
              </a:rPr>
              <a:t>boy)</a:t>
            </a:r>
          </a:p>
          <a:p>
            <a:r>
              <a:rPr lang="en-GB" sz="3600" b="1" dirty="0">
                <a:solidFill>
                  <a:srgbClr val="002060"/>
                </a:solidFill>
              </a:rPr>
              <a:t>ow</a:t>
            </a:r>
            <a:r>
              <a:rPr lang="en-GB" sz="3600" dirty="0">
                <a:solidFill>
                  <a:srgbClr val="002060"/>
                </a:solidFill>
              </a:rPr>
              <a:t>				(</a:t>
            </a:r>
            <a:r>
              <a:rPr lang="en-GB" sz="3600" i="1" dirty="0">
                <a:solidFill>
                  <a:srgbClr val="002060"/>
                </a:solidFill>
              </a:rPr>
              <a:t>own)</a:t>
            </a:r>
          </a:p>
          <a:p>
            <a:r>
              <a:rPr lang="en-GB" sz="3600" b="1" dirty="0" err="1">
                <a:solidFill>
                  <a:srgbClr val="002060"/>
                </a:solidFill>
              </a:rPr>
              <a:t>wy</a:t>
            </a:r>
            <a:r>
              <a:rPr lang="en-GB" sz="3600" b="1" dirty="0">
                <a:solidFill>
                  <a:srgbClr val="002060"/>
                </a:solidFill>
              </a:rPr>
              <a:t>	</a:t>
            </a:r>
            <a:r>
              <a:rPr lang="en-GB" sz="3600" dirty="0">
                <a:solidFill>
                  <a:srgbClr val="002060"/>
                </a:solidFill>
              </a:rPr>
              <a:t>		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41D1AA-6259-D04D-8FBF-D4C77F335CBE}"/>
              </a:ext>
            </a:extLst>
          </p:cNvPr>
          <p:cNvSpPr txBox="1"/>
          <p:nvPr/>
        </p:nvSpPr>
        <p:spPr>
          <a:xfrm>
            <a:off x="363855" y="305856"/>
            <a:ext cx="459676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Llafariaid</a:t>
            </a:r>
            <a:r>
              <a:rPr lang="en-US" sz="3600" b="1" dirty="0">
                <a:solidFill>
                  <a:srgbClr val="002060"/>
                </a:solidFill>
              </a:rPr>
              <a:t>: </a:t>
            </a:r>
            <a:r>
              <a:rPr lang="en-US" sz="3600" b="1" dirty="0" err="1">
                <a:solidFill>
                  <a:srgbClr val="002060"/>
                </a:solidFill>
              </a:rPr>
              <a:t>Deiseiniaid</a:t>
            </a:r>
            <a:r>
              <a:rPr lang="en-US" sz="3600" b="1" dirty="0">
                <a:solidFill>
                  <a:srgbClr val="002060"/>
                </a:solidFill>
              </a:rPr>
              <a:t>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Vowels: Two-letter sounds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4" name="Picture 3" descr="A person standing in front of a chart&#10;&#10;Description automatically generated with low confidence">
            <a:extLst>
              <a:ext uri="{FF2B5EF4-FFF2-40B4-BE49-F238E27FC236}">
                <a16:creationId xmlns:a16="http://schemas.microsoft.com/office/drawing/2014/main" id="{E66A0F2D-5394-8D4B-91F7-6291ABB3F6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7688" y="3151188"/>
            <a:ext cx="4024312" cy="370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186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668729" y="2725270"/>
            <a:ext cx="2009220" cy="1569660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/>
              <a:t>ai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9107470" y="2017384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cad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ai</a:t>
            </a:r>
            <a:r>
              <a:rPr lang="en-GB" sz="4000" b="1" dirty="0" err="1">
                <a:solidFill>
                  <a:srgbClr val="002060"/>
                </a:solidFill>
              </a:rPr>
              <a:t>r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9107470" y="4294930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llyg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ai</a:t>
            </a:r>
            <a:r>
              <a:rPr lang="en-GB" sz="4000" b="1" dirty="0" err="1">
                <a:solidFill>
                  <a:srgbClr val="002060"/>
                </a:solidFill>
              </a:rPr>
              <a:t>d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C8B0CC-AC09-644A-9D81-CF60903C4181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4" name="Picture 3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978B6C81-AE57-E640-9BB2-BBF2D47367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809352" y="2017384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gw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ai</a:t>
            </a:r>
            <a:r>
              <a:rPr lang="en-GB" sz="4000" b="1" dirty="0" err="1">
                <a:solidFill>
                  <a:srgbClr val="002060"/>
                </a:solidFill>
              </a:rPr>
              <a:t>th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809352" y="4294930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gw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ai</a:t>
            </a:r>
            <a:r>
              <a:rPr lang="en-GB" sz="4000" b="1" dirty="0" err="1">
                <a:solidFill>
                  <a:srgbClr val="002060"/>
                </a:solidFill>
              </a:rPr>
              <a:t>r</a:t>
            </a:r>
            <a:endParaRPr lang="en-GB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34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3" grpId="0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524117" y="2663600"/>
            <a:ext cx="1879682" cy="15696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/>
              <a:t>ae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666144" y="1955714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ll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ae</a:t>
            </a:r>
            <a:r>
              <a:rPr lang="en-GB" sz="4000" b="1" dirty="0" err="1">
                <a:solidFill>
                  <a:srgbClr val="002060"/>
                </a:solidFill>
              </a:rPr>
              <a:t>th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8831917" y="1955714"/>
            <a:ext cx="2552364" cy="7078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penn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ae</a:t>
            </a:r>
            <a:r>
              <a:rPr lang="en-GB" sz="4000" b="1" dirty="0" err="1">
                <a:solidFill>
                  <a:srgbClr val="002060"/>
                </a:solidFill>
              </a:rPr>
              <a:t>th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666144" y="4233260"/>
            <a:ext cx="2429856" cy="7078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chw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ae</a:t>
            </a:r>
            <a:r>
              <a:rPr lang="en-GB" sz="4000" b="1" dirty="0" err="1">
                <a:solidFill>
                  <a:srgbClr val="002060"/>
                </a:solidFill>
              </a:rPr>
              <a:t>r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8831916" y="4233260"/>
            <a:ext cx="2889041" cy="7078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gwasan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ae</a:t>
            </a:r>
            <a:r>
              <a:rPr lang="en-GB" sz="4000" b="1" dirty="0" err="1">
                <a:solidFill>
                  <a:srgbClr val="002060"/>
                </a:solidFill>
              </a:rPr>
              <a:t>th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3890B9-0A07-9041-9107-48AC801C24B2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7" name="Picture 16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5E684592-4DD6-AA46-B463-4EB3E3DB4A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85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387914" y="2692879"/>
            <a:ext cx="2073992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/>
              <a:t>au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859495" y="1981077"/>
            <a:ext cx="2060069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au</a:t>
            </a:r>
            <a:r>
              <a:rPr lang="en-GB" sz="4000" b="1" dirty="0" err="1">
                <a:solidFill>
                  <a:srgbClr val="002060"/>
                </a:solidFill>
              </a:rPr>
              <a:t>r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8930256" y="1992507"/>
            <a:ext cx="2293023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h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au</a:t>
            </a:r>
            <a:r>
              <a:rPr lang="en-GB" sz="4000" b="1" dirty="0">
                <a:solidFill>
                  <a:srgbClr val="002060"/>
                </a:solidFill>
              </a:rPr>
              <a:t>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626540" y="4272124"/>
            <a:ext cx="229302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gol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au</a:t>
            </a:r>
            <a:endParaRPr lang="en-GB" sz="4000" b="1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8930255" y="4272124"/>
            <a:ext cx="229302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llyfr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au</a:t>
            </a:r>
            <a:endParaRPr lang="en-GB" sz="4000" b="1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9A3299-B3D4-914F-839F-F9CE7812FA1F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7" name="Picture 16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38980142-6480-4F4C-8AD3-E4DF0D5F8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32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498788" y="2644170"/>
            <a:ext cx="2066673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/>
              <a:t>aw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875954" y="1936284"/>
            <a:ext cx="2060069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aw</a:t>
            </a:r>
            <a:r>
              <a:rPr lang="en-GB" sz="4000" b="1" dirty="0" err="1">
                <a:solidFill>
                  <a:srgbClr val="002060"/>
                </a:solidFill>
              </a:rPr>
              <a:t>r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9128226" y="1910292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ll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aw</a:t>
            </a:r>
            <a:r>
              <a:rPr lang="en-GB" sz="4000" b="1" dirty="0" err="1">
                <a:solidFill>
                  <a:srgbClr val="002060"/>
                </a:solidFill>
              </a:rPr>
              <a:t>r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869349" y="4213830"/>
            <a:ext cx="206667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c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aw</a:t>
            </a:r>
            <a:r>
              <a:rPr lang="en-GB" sz="4000" b="1" dirty="0">
                <a:solidFill>
                  <a:srgbClr val="002060"/>
                </a:solidFill>
              </a:rPr>
              <a:t>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9128226" y="4213830"/>
            <a:ext cx="2345979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b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aw</a:t>
            </a:r>
            <a:r>
              <a:rPr lang="en-GB" sz="4000" b="1" dirty="0">
                <a:solidFill>
                  <a:srgbClr val="002060"/>
                </a:solidFill>
              </a:rPr>
              <a:t>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37D53D-31F2-604D-A753-01A4F6CB4E2A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2" name="Picture 11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D57796B7-AEB1-324A-BAAA-B15DCF31AD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49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292768" y="2676978"/>
            <a:ext cx="1868252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 err="1"/>
              <a:t>ei</a:t>
            </a:r>
            <a:endParaRPr lang="en-GB" sz="9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710985" y="1969092"/>
            <a:ext cx="208606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ei</a:t>
            </a:r>
            <a:r>
              <a:rPr lang="en-GB" sz="4000" b="1" dirty="0" err="1">
                <a:solidFill>
                  <a:srgbClr val="002060"/>
                </a:solidFill>
              </a:rPr>
              <a:t>ch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8656739" y="1969092"/>
            <a:ext cx="2787043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t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ei</a:t>
            </a:r>
            <a:r>
              <a:rPr lang="en-GB" sz="4000" b="1" dirty="0" err="1">
                <a:solidFill>
                  <a:srgbClr val="002060"/>
                </a:solidFill>
              </a:rPr>
              <a:t>thio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8656739" y="4246638"/>
            <a:ext cx="2463253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ei</a:t>
            </a:r>
            <a:r>
              <a:rPr lang="en-GB" sz="4000" b="1" dirty="0" err="1">
                <a:solidFill>
                  <a:srgbClr val="002060"/>
                </a:solidFill>
              </a:rPr>
              <a:t>liad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ECC947-3E55-7446-A8E4-5EE8715A6FCD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2" name="Picture 11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95F9F6CC-3781-D648-B4DC-A8018B21AF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535261" y="4237774"/>
            <a:ext cx="2261787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n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ei</a:t>
            </a:r>
            <a:r>
              <a:rPr lang="en-GB" sz="4000" b="1" dirty="0" err="1">
                <a:solidFill>
                  <a:srgbClr val="002060"/>
                </a:solidFill>
              </a:rPr>
              <a:t>dio</a:t>
            </a:r>
            <a:endParaRPr lang="en-GB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51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8" grpId="0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346287" y="2807400"/>
            <a:ext cx="2117782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 err="1"/>
              <a:t>eu</a:t>
            </a:r>
            <a:endParaRPr lang="en-GB" sz="96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8944129" y="2099514"/>
            <a:ext cx="2527219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gwn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eu</a:t>
            </a:r>
            <a:r>
              <a:rPr lang="en-GB" sz="4000" b="1" dirty="0" err="1">
                <a:solidFill>
                  <a:srgbClr val="002060"/>
                </a:solidFill>
              </a:rPr>
              <a:t>d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8944129" y="4377060"/>
            <a:ext cx="2527219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 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Eu</a:t>
            </a:r>
            <a:r>
              <a:rPr lang="en-GB" sz="4000" b="1" dirty="0" err="1">
                <a:solidFill>
                  <a:srgbClr val="002060"/>
                </a:solidFill>
              </a:rPr>
              <a:t>rwen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AC4B92-DB1B-9447-8D14-C792860D0647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2" name="Picture 11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23B9420C-1665-C844-981A-F4C91FAA9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415858" y="2099514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dw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eu</a:t>
            </a:r>
            <a:r>
              <a:rPr lang="en-GB" sz="4000" b="1" dirty="0" err="1">
                <a:solidFill>
                  <a:srgbClr val="002060"/>
                </a:solidFill>
              </a:rPr>
              <a:t>d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415858" y="4377060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gol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eu</a:t>
            </a:r>
            <a:r>
              <a:rPr lang="en-GB" sz="4000" b="1" dirty="0" err="1">
                <a:solidFill>
                  <a:srgbClr val="002060"/>
                </a:solidFill>
              </a:rPr>
              <a:t>dy</a:t>
            </a:r>
            <a:endParaRPr lang="en-GB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488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3" grpId="0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585529" y="2857979"/>
            <a:ext cx="2032691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/>
              <a:t>oi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868991" y="2182221"/>
            <a:ext cx="2192179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cl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oi</a:t>
            </a:r>
            <a:endParaRPr lang="en-GB" sz="4000" b="1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9142579" y="2150093"/>
            <a:ext cx="225298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rh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oi</a:t>
            </a:r>
            <a:endParaRPr lang="en-GB" sz="4000" b="1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838588" y="4427639"/>
            <a:ext cx="225298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tr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oi</a:t>
            </a:r>
            <a:endParaRPr lang="en-GB" sz="4000" b="1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9142579" y="4427639"/>
            <a:ext cx="225298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ll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oi</a:t>
            </a:r>
            <a:endParaRPr lang="en-GB" sz="4000" b="1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FDBFAB-B3AA-3F43-BE5E-2956C4CD9AE1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2" name="Picture 11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994DC1BE-0B5D-834A-AC0B-9337E737E2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81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887128" y="2885734"/>
            <a:ext cx="2032851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 err="1"/>
              <a:t>oe</a:t>
            </a:r>
            <a:endParaRPr lang="en-GB" sz="9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4294933" y="2177848"/>
            <a:ext cx="2050255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oe</a:t>
            </a:r>
            <a:r>
              <a:rPr lang="en-GB" sz="4000" b="1" dirty="0" err="1">
                <a:solidFill>
                  <a:srgbClr val="002060"/>
                </a:solidFill>
              </a:rPr>
              <a:t>r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9461919" y="2177848"/>
            <a:ext cx="203285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oe</a:t>
            </a:r>
            <a:r>
              <a:rPr lang="en-GB" sz="4000" b="1" dirty="0" err="1">
                <a:solidFill>
                  <a:srgbClr val="002060"/>
                </a:solidFill>
              </a:rPr>
              <a:t>d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4237534" y="4455394"/>
            <a:ext cx="210765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c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oe</a:t>
            </a:r>
            <a:r>
              <a:rPr lang="en-GB" sz="4000" b="1" dirty="0" err="1">
                <a:solidFill>
                  <a:srgbClr val="002060"/>
                </a:solidFill>
              </a:rPr>
              <a:t>d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9461919" y="4455394"/>
            <a:ext cx="228812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c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oe</a:t>
            </a:r>
            <a:r>
              <a:rPr lang="en-GB" sz="4000" b="1" dirty="0" err="1">
                <a:solidFill>
                  <a:srgbClr val="002060"/>
                </a:solidFill>
              </a:rPr>
              <a:t>den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FD9ED4-067A-B745-AF12-77EDEEA2D003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2" name="Picture 11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CCC75351-A97C-774F-BCEC-62F2A6C0A2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7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5889208" y="2988991"/>
            <a:ext cx="2077502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 err="1">
                <a:solidFill>
                  <a:schemeClr val="bg1"/>
                </a:solidFill>
              </a:rPr>
              <a:t>ou</a:t>
            </a:r>
            <a:endParaRPr lang="en-GB" sz="96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8533126" y="4558651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cl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ou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8533126" y="2281105"/>
            <a:ext cx="2787043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cyffr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ou</a:t>
            </a:r>
            <a:r>
              <a:rPr lang="en-GB" sz="4000" b="1" dirty="0" err="1">
                <a:solidFill>
                  <a:srgbClr val="002060"/>
                </a:solidFill>
              </a:rPr>
              <a:t>s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2A6E97-517F-8C48-9393-6BF3C0D69BB4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9" name="Picture 8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37A1F8F8-F51E-7E44-8279-E9556B0305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117" y="2192701"/>
            <a:ext cx="3626541" cy="466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34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647098" y="2828424"/>
            <a:ext cx="2165432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/>
              <a:t>ow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666144" y="2120538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cl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ow</a:t>
            </a:r>
            <a:r>
              <a:rPr lang="en-GB" sz="4000" b="1" dirty="0">
                <a:solidFill>
                  <a:srgbClr val="002060"/>
                </a:solidFill>
              </a:rPr>
              <a:t>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9337037" y="2120538"/>
            <a:ext cx="231013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br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ow</a:t>
            </a:r>
            <a:r>
              <a:rPr lang="en-GB" sz="4000" b="1" dirty="0">
                <a:solidFill>
                  <a:srgbClr val="002060"/>
                </a:solidFill>
              </a:rPr>
              <a:t>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666144" y="4398084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rh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ow</a:t>
            </a:r>
            <a:r>
              <a:rPr lang="en-GB" sz="4000" b="1" dirty="0" err="1">
                <a:solidFill>
                  <a:srgbClr val="002060"/>
                </a:solidFill>
              </a:rPr>
              <a:t>ch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9337037" y="4398084"/>
            <a:ext cx="2429856" cy="7078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tr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ow</a:t>
            </a:r>
            <a:r>
              <a:rPr lang="en-GB" sz="4000" b="1" dirty="0" err="1">
                <a:solidFill>
                  <a:srgbClr val="002060"/>
                </a:solidFill>
              </a:rPr>
              <a:t>ch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9CC7E-9D42-0F45-B323-6DC3F0740EBF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2" name="Picture 11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D8F11903-6702-9344-8E9E-87B359B6E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13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0A6EE60-0025-4829-8D3F-F2AF60CCE92F}"/>
              </a:ext>
            </a:extLst>
          </p:cNvPr>
          <p:cNvSpPr txBox="1"/>
          <p:nvPr/>
        </p:nvSpPr>
        <p:spPr>
          <a:xfrm>
            <a:off x="6528378" y="2891157"/>
            <a:ext cx="2135562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9600" b="1" dirty="0" err="1"/>
              <a:t>wy</a:t>
            </a:r>
            <a:endParaRPr lang="en-GB" sz="9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7BD583-7EF1-4558-9711-DEE2ADAA7648}"/>
              </a:ext>
            </a:extLst>
          </p:cNvPr>
          <p:cNvSpPr txBox="1"/>
          <p:nvPr/>
        </p:nvSpPr>
        <p:spPr>
          <a:xfrm>
            <a:off x="3908648" y="2183271"/>
            <a:ext cx="212077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</a:rPr>
              <a:t>h</a:t>
            </a:r>
            <a:r>
              <a:rPr lang="en-GB" sz="4000" b="1" dirty="0">
                <a:solidFill>
                  <a:srgbClr val="002060"/>
                </a:solidFill>
                <a:highlight>
                  <a:srgbClr val="FFFF00"/>
                </a:highlight>
              </a:rPr>
              <a:t>wy</a:t>
            </a:r>
            <a:r>
              <a:rPr lang="en-GB" sz="4000" b="1" dirty="0">
                <a:solidFill>
                  <a:srgbClr val="002060"/>
                </a:solidFill>
              </a:rPr>
              <a:t>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A0EDC0-53E3-4EBC-B8B0-08E3EC6E0EB6}"/>
              </a:ext>
            </a:extLst>
          </p:cNvPr>
          <p:cNvSpPr txBox="1"/>
          <p:nvPr/>
        </p:nvSpPr>
        <p:spPr>
          <a:xfrm>
            <a:off x="9162899" y="2183271"/>
            <a:ext cx="230378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ll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wy</a:t>
            </a:r>
            <a:endParaRPr lang="en-GB" sz="4000" b="1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901BC0-977F-4134-8900-FCE4DB0339E1}"/>
              </a:ext>
            </a:extLst>
          </p:cNvPr>
          <p:cNvSpPr txBox="1"/>
          <p:nvPr/>
        </p:nvSpPr>
        <p:spPr>
          <a:xfrm>
            <a:off x="9162899" y="4460817"/>
            <a:ext cx="2446594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b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wy</a:t>
            </a:r>
            <a:r>
              <a:rPr lang="en-GB" sz="4000" b="1" dirty="0" err="1">
                <a:solidFill>
                  <a:srgbClr val="002060"/>
                </a:solidFill>
              </a:rPr>
              <a:t>ta</a:t>
            </a:r>
            <a:endParaRPr lang="en-GB" sz="40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E71454-64C3-3B40-82A7-7B9029CE1B6A}"/>
              </a:ext>
            </a:extLst>
          </p:cNvPr>
          <p:cNvSpPr txBox="1"/>
          <p:nvPr/>
        </p:nvSpPr>
        <p:spPr>
          <a:xfrm>
            <a:off x="294321" y="302151"/>
            <a:ext cx="4128135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Sut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dweud</a:t>
            </a:r>
            <a:r>
              <a:rPr lang="en-US" sz="3600" b="1" dirty="0">
                <a:solidFill>
                  <a:srgbClr val="002060"/>
                </a:solidFill>
              </a:rPr>
              <a:t>…?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How do you say…?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2" name="Picture 11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24BC8AD8-C452-2440-9BD1-1BA5CE19F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904"/>
            <a:ext cx="3626541" cy="46652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EB6657A-26C8-4947-BEE9-A213B7D9895D}"/>
              </a:ext>
            </a:extLst>
          </p:cNvPr>
          <p:cNvSpPr txBox="1"/>
          <p:nvPr/>
        </p:nvSpPr>
        <p:spPr>
          <a:xfrm>
            <a:off x="3599563" y="4460817"/>
            <a:ext cx="2429856" cy="70788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dirty="0" err="1">
                <a:solidFill>
                  <a:srgbClr val="002060"/>
                </a:solidFill>
              </a:rPr>
              <a:t>ll</a:t>
            </a:r>
            <a:r>
              <a:rPr lang="en-GB" sz="4000" b="1" dirty="0" err="1">
                <a:solidFill>
                  <a:srgbClr val="002060"/>
                </a:solidFill>
                <a:highlight>
                  <a:srgbClr val="FFFF00"/>
                </a:highlight>
              </a:rPr>
              <a:t>wy</a:t>
            </a:r>
            <a:r>
              <a:rPr lang="en-GB" sz="4000" b="1" dirty="0" err="1">
                <a:solidFill>
                  <a:srgbClr val="002060"/>
                </a:solidFill>
              </a:rPr>
              <a:t>nog</a:t>
            </a:r>
            <a:endParaRPr lang="en-GB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55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8" grpId="0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382C58F-D244-014D-B735-C617AFD535E9}"/>
              </a:ext>
            </a:extLst>
          </p:cNvPr>
          <p:cNvSpPr txBox="1"/>
          <p:nvPr/>
        </p:nvSpPr>
        <p:spPr>
          <a:xfrm>
            <a:off x="3715547" y="503450"/>
            <a:ext cx="8182132" cy="461665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Yn</a:t>
            </a:r>
            <a:r>
              <a:rPr lang="en-US" sz="2400" b="1" dirty="0">
                <a:solidFill>
                  <a:srgbClr val="002060"/>
                </a:solidFill>
              </a:rPr>
              <a:t> y </a:t>
            </a:r>
            <a:r>
              <a:rPr lang="en-US" sz="2400" b="1" dirty="0" err="1">
                <a:solidFill>
                  <a:srgbClr val="002060"/>
                </a:solidFill>
              </a:rPr>
              <a:t>Gymraeg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mae’r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pwyslais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fel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arfer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ar</a:t>
            </a:r>
            <a:r>
              <a:rPr lang="en-US" sz="2400" b="1" dirty="0">
                <a:solidFill>
                  <a:srgbClr val="002060"/>
                </a:solidFill>
              </a:rPr>
              <a:t> y </a:t>
            </a:r>
            <a:r>
              <a:rPr lang="en-US" sz="2400" b="1" dirty="0" err="1">
                <a:solidFill>
                  <a:srgbClr val="002060"/>
                </a:solidFill>
              </a:rPr>
              <a:t>sillaf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olaf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ond</a:t>
            </a:r>
            <a:r>
              <a:rPr lang="en-US" sz="2400" b="1" dirty="0">
                <a:solidFill>
                  <a:srgbClr val="002060"/>
                </a:solidFill>
              </a:rPr>
              <a:t> un.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A74214-5F20-BD4C-BD9A-2BD04913FA8E}"/>
              </a:ext>
            </a:extLst>
          </p:cNvPr>
          <p:cNvSpPr txBox="1"/>
          <p:nvPr/>
        </p:nvSpPr>
        <p:spPr>
          <a:xfrm>
            <a:off x="4130375" y="980893"/>
            <a:ext cx="7352476" cy="400110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002060"/>
                </a:solidFill>
              </a:rPr>
              <a:t>In Welsh, the emphasis is almost always on the last but one syllable.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5DF44F-FEA2-544C-B0AC-A9419341FAC9}"/>
              </a:ext>
            </a:extLst>
          </p:cNvPr>
          <p:cNvSpPr txBox="1"/>
          <p:nvPr/>
        </p:nvSpPr>
        <p:spPr>
          <a:xfrm>
            <a:off x="5529840" y="1937451"/>
            <a:ext cx="1576678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6AFED0-A107-1643-8F1F-DAB3877B8D79}"/>
              </a:ext>
            </a:extLst>
          </p:cNvPr>
          <p:cNvSpPr txBox="1"/>
          <p:nvPr/>
        </p:nvSpPr>
        <p:spPr>
          <a:xfrm>
            <a:off x="2346388" y="1937451"/>
            <a:ext cx="1576678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bg1"/>
                </a:solidFill>
              </a:rPr>
              <a:t>NIa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7C49CD-2207-2843-A66F-5FA425A12DE0}"/>
              </a:ext>
            </a:extLst>
          </p:cNvPr>
          <p:cNvSpPr txBox="1"/>
          <p:nvPr/>
        </p:nvSpPr>
        <p:spPr>
          <a:xfrm>
            <a:off x="5904380" y="5114677"/>
            <a:ext cx="2662111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bg1"/>
                </a:solidFill>
              </a:rPr>
              <a:t>PAPur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1F352E-5B26-FE43-BDE7-D3680EE1D408}"/>
              </a:ext>
            </a:extLst>
          </p:cNvPr>
          <p:cNvSpPr txBox="1"/>
          <p:nvPr/>
        </p:nvSpPr>
        <p:spPr>
          <a:xfrm>
            <a:off x="4949408" y="3526064"/>
            <a:ext cx="2737542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bg1"/>
                </a:solidFill>
              </a:rPr>
              <a:t>BETHan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83AEEF-64D3-C84C-9154-BAB9992A7418}"/>
              </a:ext>
            </a:extLst>
          </p:cNvPr>
          <p:cNvSpPr txBox="1"/>
          <p:nvPr/>
        </p:nvSpPr>
        <p:spPr>
          <a:xfrm>
            <a:off x="715652" y="5107666"/>
            <a:ext cx="3856570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bg1"/>
                </a:solidFill>
              </a:rPr>
              <a:t>ysgrifENNu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BC31BF-0D8C-3F4E-8419-2F5CFE7A74D4}"/>
              </a:ext>
            </a:extLst>
          </p:cNvPr>
          <p:cNvSpPr txBox="1"/>
          <p:nvPr/>
        </p:nvSpPr>
        <p:spPr>
          <a:xfrm>
            <a:off x="8713292" y="1937451"/>
            <a:ext cx="2194023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bg1"/>
                </a:solidFill>
              </a:rPr>
              <a:t>YSgol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926DCF9-2E4E-D84E-A08B-4551F692AD75}"/>
              </a:ext>
            </a:extLst>
          </p:cNvPr>
          <p:cNvSpPr txBox="1"/>
          <p:nvPr/>
        </p:nvSpPr>
        <p:spPr>
          <a:xfrm>
            <a:off x="715652" y="3526064"/>
            <a:ext cx="3261472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bg1"/>
                </a:solidFill>
              </a:rPr>
              <a:t>DOSbarth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E0D931-E0A4-984E-B9F3-19C066B456D8}"/>
              </a:ext>
            </a:extLst>
          </p:cNvPr>
          <p:cNvSpPr txBox="1"/>
          <p:nvPr/>
        </p:nvSpPr>
        <p:spPr>
          <a:xfrm>
            <a:off x="294321" y="302151"/>
            <a:ext cx="2563179" cy="1200329"/>
          </a:xfrm>
          <a:prstGeom prst="rect">
            <a:avLst/>
          </a:prstGeom>
          <a:gradFill>
            <a:gsLst>
              <a:gs pos="100000">
                <a:srgbClr val="00B9FF">
                  <a:alpha val="50001"/>
                </a:srgbClr>
              </a:gs>
              <a:gs pos="0">
                <a:schemeClr val="bg1"/>
              </a:gs>
            </a:gsLst>
            <a:lin ang="5400000" scaled="1"/>
          </a:gradFill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Pwyslais</a:t>
            </a:r>
            <a:r>
              <a:rPr lang="en-US" sz="3600" b="1" dirty="0">
                <a:solidFill>
                  <a:srgbClr val="002060"/>
                </a:solidFill>
              </a:rPr>
              <a:t>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Emphasis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AF28C400-3E96-7E44-AAD6-235D1EC5B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0871" y="3011739"/>
            <a:ext cx="2662111" cy="3846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6920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792D4E9-63CA-CF47-8412-6719809AD6E6}"/>
              </a:ext>
            </a:extLst>
          </p:cNvPr>
          <p:cNvSpPr txBox="1"/>
          <p:nvPr/>
        </p:nvSpPr>
        <p:spPr>
          <a:xfrm>
            <a:off x="5195149" y="936010"/>
            <a:ext cx="678480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</a:rPr>
              <a:t>ti </a:t>
            </a:r>
            <a:r>
              <a:rPr lang="en-GB" b="1" dirty="0">
                <a:solidFill>
                  <a:srgbClr val="002060"/>
                </a:solidFill>
              </a:rPr>
              <a:t>  </a:t>
            </a:r>
            <a:r>
              <a:rPr lang="en-GB" sz="2000" b="1" dirty="0">
                <a:solidFill>
                  <a:srgbClr val="002060"/>
                </a:solidFill>
              </a:rPr>
              <a:t>   </a:t>
            </a:r>
            <a:r>
              <a:rPr lang="en-GB" sz="2000" dirty="0">
                <a:solidFill>
                  <a:srgbClr val="002060"/>
                </a:solidFill>
              </a:rPr>
              <a:t>=  </a:t>
            </a:r>
            <a:r>
              <a:rPr lang="en-GB" sz="2000" b="1" dirty="0">
                <a:solidFill>
                  <a:srgbClr val="002060"/>
                </a:solidFill>
              </a:rPr>
              <a:t>informal, singular, someone you know well           </a:t>
            </a:r>
          </a:p>
          <a:p>
            <a:r>
              <a:rPr lang="en-GB" sz="2000" i="1" dirty="0">
                <a:solidFill>
                  <a:srgbClr val="002060"/>
                </a:solidFill>
              </a:rPr>
              <a:t>             </a:t>
            </a:r>
            <a:r>
              <a:rPr lang="en-GB" sz="2000" dirty="0">
                <a:solidFill>
                  <a:srgbClr val="002060"/>
                </a:solidFill>
              </a:rPr>
              <a:t>(a friend, relative or learner)</a:t>
            </a:r>
          </a:p>
          <a:p>
            <a:endParaRPr lang="en-GB" sz="2000" dirty="0">
              <a:solidFill>
                <a:srgbClr val="002060"/>
              </a:solidFill>
            </a:endParaRPr>
          </a:p>
          <a:p>
            <a:endParaRPr lang="en-GB" sz="2000" dirty="0">
              <a:solidFill>
                <a:srgbClr val="002060"/>
              </a:solidFill>
            </a:endParaRPr>
          </a:p>
          <a:p>
            <a:endParaRPr lang="en-GB" b="1" dirty="0">
              <a:solidFill>
                <a:srgbClr val="002060"/>
              </a:solidFill>
            </a:endParaRPr>
          </a:p>
          <a:p>
            <a:endParaRPr lang="en-GB" b="1" dirty="0">
              <a:solidFill>
                <a:srgbClr val="002060"/>
              </a:solidFill>
            </a:endParaRPr>
          </a:p>
          <a:p>
            <a:endParaRPr lang="en-GB" sz="1000" b="1" dirty="0">
              <a:solidFill>
                <a:srgbClr val="002060"/>
              </a:solidFill>
            </a:endParaRPr>
          </a:p>
          <a:p>
            <a:r>
              <a:rPr lang="en-GB" sz="3200" b="1" dirty="0">
                <a:solidFill>
                  <a:srgbClr val="002060"/>
                </a:solidFill>
              </a:rPr>
              <a:t>chi  </a:t>
            </a:r>
            <a:r>
              <a:rPr lang="en-GB" sz="2000" dirty="0">
                <a:solidFill>
                  <a:srgbClr val="002060"/>
                </a:solidFill>
              </a:rPr>
              <a:t>=  </a:t>
            </a:r>
            <a:r>
              <a:rPr lang="en-GB" sz="2000" b="1" dirty="0">
                <a:solidFill>
                  <a:srgbClr val="002060"/>
                </a:solidFill>
              </a:rPr>
              <a:t>plural</a:t>
            </a:r>
            <a:r>
              <a:rPr lang="en-GB" sz="2000" dirty="0">
                <a:solidFill>
                  <a:srgbClr val="002060"/>
                </a:solidFill>
              </a:rPr>
              <a:t> (when addressing a class or group of learners)</a:t>
            </a:r>
            <a:br>
              <a:rPr lang="en-GB" sz="2000" dirty="0">
                <a:solidFill>
                  <a:srgbClr val="002060"/>
                </a:solidFill>
              </a:rPr>
            </a:br>
            <a:endParaRPr lang="en-GB" sz="2000" dirty="0">
              <a:solidFill>
                <a:srgbClr val="002060"/>
              </a:solidFill>
            </a:endParaRPr>
          </a:p>
          <a:p>
            <a:pPr algn="ctr"/>
            <a:r>
              <a:rPr lang="en-GB" sz="2000" b="1" dirty="0">
                <a:solidFill>
                  <a:srgbClr val="FF3C61"/>
                </a:solidFill>
              </a:rPr>
              <a:t>neu </a:t>
            </a:r>
            <a:r>
              <a:rPr lang="en-GB" sz="2000" i="1" dirty="0">
                <a:solidFill>
                  <a:srgbClr val="FF3C61"/>
                </a:solidFill>
              </a:rPr>
              <a:t>(or)</a:t>
            </a:r>
          </a:p>
          <a:p>
            <a:pPr algn="ctr"/>
            <a:endParaRPr lang="en-GB" sz="2000" dirty="0">
              <a:solidFill>
                <a:srgbClr val="002060"/>
              </a:solidFill>
            </a:endParaRPr>
          </a:p>
          <a:p>
            <a:r>
              <a:rPr lang="en-GB" sz="3200" b="1" dirty="0">
                <a:solidFill>
                  <a:srgbClr val="002060"/>
                </a:solidFill>
              </a:rPr>
              <a:t>chi </a:t>
            </a:r>
            <a:r>
              <a:rPr lang="en-GB" b="1" dirty="0">
                <a:solidFill>
                  <a:srgbClr val="002060"/>
                </a:solidFill>
              </a:rPr>
              <a:t>  </a:t>
            </a:r>
            <a:r>
              <a:rPr lang="en-GB" sz="2000" dirty="0">
                <a:solidFill>
                  <a:srgbClr val="002060"/>
                </a:solidFill>
              </a:rPr>
              <a:t>=  </a:t>
            </a:r>
            <a:r>
              <a:rPr lang="en-GB" sz="2000" b="1" dirty="0">
                <a:solidFill>
                  <a:srgbClr val="002060"/>
                </a:solidFill>
              </a:rPr>
              <a:t>formal, someone of authority, someone you </a:t>
            </a:r>
          </a:p>
          <a:p>
            <a:r>
              <a:rPr lang="en-GB" sz="2000" b="1" dirty="0">
                <a:solidFill>
                  <a:srgbClr val="002060"/>
                </a:solidFill>
              </a:rPr>
              <a:t>                don’t know well </a:t>
            </a:r>
            <a:r>
              <a:rPr lang="en-GB" sz="2000" dirty="0">
                <a:solidFill>
                  <a:srgbClr val="002060"/>
                </a:solidFill>
              </a:rPr>
              <a:t>(parent, Head, or visitor to school)</a:t>
            </a:r>
          </a:p>
          <a:p>
            <a:br>
              <a:rPr lang="en-GB" dirty="0">
                <a:latin typeface="SASSOON PRIMARY" pitchFamily="2" charset="0"/>
              </a:rPr>
            </a:br>
            <a:endParaRPr lang="en-US" dirty="0">
              <a:latin typeface="SASSOON PRIMARY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EB8953-EC52-C242-B58B-221E1DD7FD9A}"/>
              </a:ext>
            </a:extLst>
          </p:cNvPr>
          <p:cNvSpPr txBox="1"/>
          <p:nvPr/>
        </p:nvSpPr>
        <p:spPr>
          <a:xfrm>
            <a:off x="419099" y="400050"/>
            <a:ext cx="2049781" cy="132343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Ti</a:t>
            </a:r>
            <a:r>
              <a:rPr lang="en-US" sz="3600" b="1" dirty="0">
                <a:solidFill>
                  <a:srgbClr val="002060"/>
                </a:solidFill>
              </a:rPr>
              <a:t> / Chi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You</a:t>
            </a:r>
          </a:p>
        </p:txBody>
      </p:sp>
      <p:pic>
        <p:nvPicPr>
          <p:cNvPr id="3" name="Picture 2" descr="A person holding a yellow board&#10;&#10;Description automatically generated with low confidence">
            <a:extLst>
              <a:ext uri="{FF2B5EF4-FFF2-40B4-BE49-F238E27FC236}">
                <a16:creationId xmlns:a16="http://schemas.microsoft.com/office/drawing/2014/main" id="{27C2193F-D6D6-AD4F-87A3-87967758A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59" y="2179796"/>
            <a:ext cx="4524591" cy="467820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0246BBD-4AEE-CC46-9517-EE74802268B4}"/>
              </a:ext>
            </a:extLst>
          </p:cNvPr>
          <p:cNvSpPr txBox="1"/>
          <p:nvPr/>
        </p:nvSpPr>
        <p:spPr>
          <a:xfrm>
            <a:off x="1082602" y="5372492"/>
            <a:ext cx="301470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Cofiwch!</a:t>
            </a:r>
            <a:r>
              <a:rPr lang="en-US" sz="2400" dirty="0">
                <a:solidFill>
                  <a:srgbClr val="002060"/>
                </a:solidFill>
              </a:rPr>
              <a:t> Remember!</a:t>
            </a:r>
          </a:p>
          <a:p>
            <a:pPr algn="ctr"/>
            <a:endParaRPr lang="en-US" sz="2000" dirty="0">
              <a:solidFill>
                <a:srgbClr val="002060"/>
              </a:solidFill>
            </a:endParaRPr>
          </a:p>
          <a:p>
            <a:pPr algn="ctr"/>
            <a:r>
              <a:rPr lang="en-US" sz="2000" dirty="0">
                <a:solidFill>
                  <a:srgbClr val="002060"/>
                </a:solidFill>
              </a:rPr>
              <a:t>Yn Gymraeg, there are 3 ways of saying ‘</a:t>
            </a:r>
            <a:r>
              <a:rPr lang="en-US" sz="2000" b="1" dirty="0">
                <a:solidFill>
                  <a:srgbClr val="002060"/>
                </a:solidFill>
              </a:rPr>
              <a:t>you</a:t>
            </a:r>
            <a:r>
              <a:rPr lang="en-US" sz="2000" dirty="0">
                <a:solidFill>
                  <a:srgbClr val="002060"/>
                </a:solidFill>
              </a:rPr>
              <a:t>’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5016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47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37E573F9-FA44-4B43-9FFE-1B0D86E31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4403" y="0"/>
            <a:ext cx="7317597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7AD5DF2-3DEB-FD4F-AF85-0EA9DDDE357B}"/>
              </a:ext>
            </a:extLst>
          </p:cNvPr>
          <p:cNvSpPr txBox="1"/>
          <p:nvPr/>
        </p:nvSpPr>
        <p:spPr>
          <a:xfrm>
            <a:off x="9920072" y="304308"/>
            <a:ext cx="196711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p      &gt;      </a:t>
            </a:r>
            <a:r>
              <a:rPr lang="en-US" sz="2400" b="1" dirty="0">
                <a:solidFill>
                  <a:srgbClr val="FF0000"/>
                </a:solidFill>
              </a:rPr>
              <a:t>b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t       &gt;</a:t>
            </a:r>
            <a:r>
              <a:rPr lang="en-US" sz="2400" b="1" dirty="0"/>
              <a:t>      </a:t>
            </a:r>
            <a:r>
              <a:rPr lang="en-US" sz="2400" b="1" dirty="0">
                <a:solidFill>
                  <a:srgbClr val="FF0000"/>
                </a:solidFill>
              </a:rPr>
              <a:t>d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c       &gt;</a:t>
            </a:r>
            <a:r>
              <a:rPr lang="en-US" sz="2400" b="1" dirty="0"/>
              <a:t>      </a:t>
            </a:r>
            <a:r>
              <a:rPr lang="en-US" sz="2400" b="1" dirty="0">
                <a:solidFill>
                  <a:srgbClr val="FF0000"/>
                </a:solidFill>
              </a:rPr>
              <a:t>g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b       &gt;</a:t>
            </a:r>
            <a:r>
              <a:rPr lang="en-US" sz="2400" b="1" dirty="0"/>
              <a:t>     </a:t>
            </a:r>
            <a:r>
              <a:rPr lang="en-US" sz="2400" b="1" dirty="0">
                <a:solidFill>
                  <a:srgbClr val="FF0000"/>
                </a:solidFill>
              </a:rPr>
              <a:t>f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d       &gt;</a:t>
            </a:r>
            <a:r>
              <a:rPr lang="en-US" sz="2400" b="1" dirty="0"/>
              <a:t>     </a:t>
            </a:r>
            <a:r>
              <a:rPr lang="en-US" sz="2400" b="1" dirty="0">
                <a:solidFill>
                  <a:srgbClr val="FF0000"/>
                </a:solidFill>
              </a:rPr>
              <a:t>dd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g       &gt;</a:t>
            </a:r>
            <a:r>
              <a:rPr lang="en-US" sz="2400" b="1" dirty="0"/>
              <a:t>      </a:t>
            </a:r>
            <a:r>
              <a:rPr lang="en-US" sz="2400" b="1" dirty="0">
                <a:solidFill>
                  <a:srgbClr val="FF0000"/>
                </a:solidFill>
              </a:rPr>
              <a:t>-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m      &gt;</a:t>
            </a:r>
            <a:r>
              <a:rPr lang="en-US" sz="2400" b="1" dirty="0"/>
              <a:t>     </a:t>
            </a:r>
            <a:r>
              <a:rPr lang="en-US" sz="2400" b="1" dirty="0">
                <a:solidFill>
                  <a:srgbClr val="FF0000"/>
                </a:solidFill>
              </a:rPr>
              <a:t>f</a:t>
            </a:r>
          </a:p>
          <a:p>
            <a:endParaRPr lang="en-US" sz="2400" b="1" dirty="0"/>
          </a:p>
          <a:p>
            <a:r>
              <a:rPr lang="en-US" sz="2400" b="1" dirty="0" err="1">
                <a:solidFill>
                  <a:srgbClr val="002060"/>
                </a:solidFill>
              </a:rPr>
              <a:t>ll</a:t>
            </a:r>
            <a:r>
              <a:rPr lang="en-US" sz="2400" b="1" dirty="0">
                <a:solidFill>
                  <a:srgbClr val="002060"/>
                </a:solidFill>
              </a:rPr>
              <a:t>       &gt;      </a:t>
            </a:r>
            <a:r>
              <a:rPr lang="en-US" sz="2400" b="1" dirty="0">
                <a:solidFill>
                  <a:srgbClr val="FF0000"/>
                </a:solidFill>
              </a:rPr>
              <a:t>l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rh      &gt;</a:t>
            </a:r>
            <a:r>
              <a:rPr lang="en-US" sz="2400" b="1" dirty="0"/>
              <a:t>     </a:t>
            </a:r>
            <a:r>
              <a:rPr lang="en-US" sz="2400" b="1" dirty="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4B50F7-7630-BE44-8A50-765C29B16AB1}"/>
              </a:ext>
            </a:extLst>
          </p:cNvPr>
          <p:cNvSpPr txBox="1"/>
          <p:nvPr/>
        </p:nvSpPr>
        <p:spPr>
          <a:xfrm>
            <a:off x="630077" y="1843040"/>
            <a:ext cx="1847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00" dirty="0">
              <a:latin typeface="SASSOON PRIMARY" pitchFamily="2" charset="0"/>
            </a:endParaRPr>
          </a:p>
          <a:p>
            <a:endParaRPr lang="en-US" sz="2400" dirty="0">
              <a:latin typeface="SASSOON PRIMARY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7BB9B7-1991-AF42-B984-912D57C34545}"/>
              </a:ext>
            </a:extLst>
          </p:cNvPr>
          <p:cNvSpPr txBox="1"/>
          <p:nvPr/>
        </p:nvSpPr>
        <p:spPr>
          <a:xfrm>
            <a:off x="48074" y="2043118"/>
            <a:ext cx="55930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Mae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treiglad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meddal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ar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ôl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cyfarchiad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.</a:t>
            </a:r>
          </a:p>
          <a:p>
            <a:pPr algn="ctr"/>
            <a:r>
              <a:rPr lang="en-US" sz="2000" i="1" dirty="0">
                <a:solidFill>
                  <a:srgbClr val="002060"/>
                </a:solidFill>
                <a:cs typeface="Cavolini" panose="03000502040302020204" pitchFamily="66" charset="0"/>
              </a:rPr>
              <a:t>(soft mutation after a greeting)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7BE93E-C2C8-6742-B25E-921F0E14B3CA}"/>
              </a:ext>
            </a:extLst>
          </p:cNvPr>
          <p:cNvSpPr txBox="1"/>
          <p:nvPr/>
        </p:nvSpPr>
        <p:spPr>
          <a:xfrm>
            <a:off x="304817" y="304308"/>
            <a:ext cx="4027153" cy="132343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Y </a:t>
            </a:r>
            <a:r>
              <a:rPr lang="en-US" sz="3600" b="1" dirty="0" err="1">
                <a:solidFill>
                  <a:srgbClr val="002060"/>
                </a:solidFill>
              </a:rPr>
              <a:t>Treiglad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Meddal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The Soft Mutation</a:t>
            </a:r>
          </a:p>
        </p:txBody>
      </p:sp>
      <p:sp>
        <p:nvSpPr>
          <p:cNvPr id="18" name="Speech Bubble: Rectangle with Corners Rounded 4">
            <a:extLst>
              <a:ext uri="{FF2B5EF4-FFF2-40B4-BE49-F238E27FC236}">
                <a16:creationId xmlns:a16="http://schemas.microsoft.com/office/drawing/2014/main" id="{FEB3FAAB-6DFE-D443-909E-23E7A928B690}"/>
              </a:ext>
            </a:extLst>
          </p:cNvPr>
          <p:cNvSpPr/>
          <p:nvPr/>
        </p:nvSpPr>
        <p:spPr>
          <a:xfrm>
            <a:off x="1589288" y="2904926"/>
            <a:ext cx="2349747" cy="1062950"/>
          </a:xfrm>
          <a:prstGeom prst="wedgeRoundRectCallout">
            <a:avLst>
              <a:gd name="adj1" fmla="val -48800"/>
              <a:gd name="adj2" fmla="val 29777"/>
              <a:gd name="adj3" fmla="val 16667"/>
            </a:avLst>
          </a:prstGeom>
          <a:gradFill>
            <a:gsLst>
              <a:gs pos="99000">
                <a:srgbClr val="FFFF00"/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Helo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, </a:t>
            </a:r>
            <a:r>
              <a:rPr lang="en-GB" sz="20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b</a:t>
            </a:r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lant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!</a:t>
            </a:r>
          </a:p>
          <a:p>
            <a:pPr algn="ctr"/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Bore da, </a:t>
            </a:r>
            <a:r>
              <a:rPr lang="en-GB" sz="20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b</a:t>
            </a:r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awb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F8817D-4E67-8045-8F09-CD7199E6BB5A}"/>
              </a:ext>
            </a:extLst>
          </p:cNvPr>
          <p:cNvSpPr txBox="1"/>
          <p:nvPr/>
        </p:nvSpPr>
        <p:spPr>
          <a:xfrm>
            <a:off x="87644" y="4381193"/>
            <a:ext cx="535303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Mae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ansoddeiriau’n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treiglo’n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feddal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ar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ôl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 ‘</a:t>
            </a:r>
            <a:r>
              <a:rPr lang="en-US" sz="2400" b="1" dirty="0" err="1">
                <a:solidFill>
                  <a:srgbClr val="002060"/>
                </a:solidFill>
                <a:cs typeface="Cavolini" panose="03000502040302020204" pitchFamily="66" charset="0"/>
              </a:rPr>
              <a:t>yn</a:t>
            </a:r>
            <a:r>
              <a:rPr lang="en-US" sz="2400" b="1" dirty="0">
                <a:solidFill>
                  <a:srgbClr val="002060"/>
                </a:solidFill>
                <a:cs typeface="Cavolini" panose="03000502040302020204" pitchFamily="66" charset="0"/>
              </a:rPr>
              <a:t>’.</a:t>
            </a:r>
          </a:p>
          <a:p>
            <a:pPr algn="ctr"/>
            <a:r>
              <a:rPr lang="en-US" sz="2000" i="1" dirty="0">
                <a:solidFill>
                  <a:srgbClr val="002060"/>
                </a:solidFill>
                <a:cs typeface="Cavolini" panose="03000502040302020204" pitchFamily="66" charset="0"/>
              </a:rPr>
              <a:t>(adjectives mutate softly after ‘</a:t>
            </a:r>
            <a:r>
              <a:rPr lang="en-US" sz="2000" i="1" dirty="0" err="1">
                <a:solidFill>
                  <a:srgbClr val="002060"/>
                </a:solidFill>
                <a:cs typeface="Cavolini" panose="03000502040302020204" pitchFamily="66" charset="0"/>
              </a:rPr>
              <a:t>yn</a:t>
            </a:r>
            <a:r>
              <a:rPr lang="en-US" sz="2000" i="1" dirty="0">
                <a:solidFill>
                  <a:srgbClr val="002060"/>
                </a:solidFill>
                <a:cs typeface="Cavolini" panose="03000502040302020204" pitchFamily="66" charset="0"/>
              </a:rPr>
              <a:t>’)</a:t>
            </a:r>
          </a:p>
        </p:txBody>
      </p:sp>
      <p:sp>
        <p:nvSpPr>
          <p:cNvPr id="9" name="Speech Bubble: Rectangle with Corners Rounded 4">
            <a:extLst>
              <a:ext uri="{FF2B5EF4-FFF2-40B4-BE49-F238E27FC236}">
                <a16:creationId xmlns:a16="http://schemas.microsoft.com/office/drawing/2014/main" id="{876E5079-0EAC-A347-9716-E5DBCA7EC37F}"/>
              </a:ext>
            </a:extLst>
          </p:cNvPr>
          <p:cNvSpPr/>
          <p:nvPr/>
        </p:nvSpPr>
        <p:spPr>
          <a:xfrm>
            <a:off x="1589288" y="5577701"/>
            <a:ext cx="2349747" cy="1062950"/>
          </a:xfrm>
          <a:prstGeom prst="wedgeRoundRectCallout">
            <a:avLst>
              <a:gd name="adj1" fmla="val -48800"/>
              <a:gd name="adj2" fmla="val 29777"/>
              <a:gd name="adj3" fmla="val 16667"/>
            </a:avLst>
          </a:prstGeom>
          <a:gradFill>
            <a:gsLst>
              <a:gs pos="99000">
                <a:srgbClr val="FFFF00"/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Dw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i’n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sz="2000" b="1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f</a:t>
            </a:r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endigedig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.</a:t>
            </a:r>
          </a:p>
          <a:p>
            <a:pPr algn="ctr"/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Dw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i’n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sz="2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_</a:t>
            </a:r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weddol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89690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49775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holding a yellow sign&#10;&#10;Description automatically generated with medium confidence">
            <a:extLst>
              <a:ext uri="{FF2B5EF4-FFF2-40B4-BE49-F238E27FC236}">
                <a16:creationId xmlns:a16="http://schemas.microsoft.com/office/drawing/2014/main" id="{62B8D99C-FD56-594E-B932-E6613EA9F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860" y="612000"/>
            <a:ext cx="5776280" cy="6246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3925742" y="5200650"/>
            <a:ext cx="434051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Croesawu’r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Dysgwyr</a:t>
            </a:r>
            <a:endParaRPr lang="en-US" sz="4000" dirty="0">
              <a:solidFill>
                <a:srgbClr val="002060"/>
              </a:solidFill>
            </a:endParaRPr>
          </a:p>
          <a:p>
            <a:pPr algn="ctr"/>
            <a:r>
              <a:rPr lang="en-US" sz="2800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Welcoming Learners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9700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BCB8B0E-EC0A-6947-82FB-0742CC795B62}"/>
              </a:ext>
            </a:extLst>
          </p:cNvPr>
          <p:cNvSpPr/>
          <p:nvPr/>
        </p:nvSpPr>
        <p:spPr>
          <a:xfrm>
            <a:off x="9217161" y="5651216"/>
            <a:ext cx="1858618" cy="597124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br>
              <a:rPr lang="en-US" dirty="0">
                <a:latin typeface="Jokerman" pitchFamily="82" charset="77"/>
              </a:rPr>
            </a:br>
            <a:r>
              <a:rPr lang="en-US" b="1" dirty="0" err="1"/>
              <a:t>Cliciwch</a:t>
            </a:r>
            <a:r>
              <a:rPr lang="en-US" b="1" dirty="0"/>
              <a:t> am </a:t>
            </a:r>
            <a:r>
              <a:rPr lang="en-US" b="1" dirty="0" err="1"/>
              <a:t>yr</a:t>
            </a:r>
            <a:r>
              <a:rPr lang="en-US" b="1" dirty="0"/>
              <a:t> ateb!</a:t>
            </a:r>
          </a:p>
          <a:p>
            <a:pPr algn="ctr">
              <a:defRPr/>
            </a:pPr>
            <a:endParaRPr lang="en-US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B30E669-7F71-BE47-ADDC-A30EF3F6DEA6}"/>
              </a:ext>
            </a:extLst>
          </p:cNvPr>
          <p:cNvSpPr/>
          <p:nvPr/>
        </p:nvSpPr>
        <p:spPr>
          <a:xfrm>
            <a:off x="9217161" y="3945701"/>
            <a:ext cx="1858618" cy="59712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br>
              <a:rPr lang="en-US" dirty="0">
                <a:latin typeface="Jokerman" pitchFamily="82" charset="77"/>
              </a:rPr>
            </a:br>
            <a:r>
              <a:rPr lang="en-US" b="1" dirty="0" err="1"/>
              <a:t>Cliciwch</a:t>
            </a:r>
            <a:r>
              <a:rPr lang="en-US" b="1" dirty="0"/>
              <a:t> am </a:t>
            </a:r>
            <a:r>
              <a:rPr lang="en-US" b="1" dirty="0" err="1"/>
              <a:t>yr</a:t>
            </a:r>
            <a:r>
              <a:rPr lang="en-US" b="1" dirty="0"/>
              <a:t> ateb!</a:t>
            </a:r>
          </a:p>
          <a:p>
            <a:pPr algn="ctr">
              <a:defRPr/>
            </a:pPr>
            <a:endParaRPr lang="en-US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EFE51BA-A6AD-8247-9330-1894057B0456}"/>
              </a:ext>
            </a:extLst>
          </p:cNvPr>
          <p:cNvSpPr/>
          <p:nvPr/>
        </p:nvSpPr>
        <p:spPr>
          <a:xfrm>
            <a:off x="9217161" y="2289001"/>
            <a:ext cx="1858618" cy="597124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br>
              <a:rPr lang="en-US" dirty="0">
                <a:latin typeface="Jokerman" pitchFamily="82" charset="77"/>
              </a:rPr>
            </a:br>
            <a:r>
              <a:rPr lang="en-US" b="1" dirty="0" err="1"/>
              <a:t>Cliciwch</a:t>
            </a:r>
            <a:r>
              <a:rPr lang="en-US" b="1" dirty="0"/>
              <a:t> am </a:t>
            </a:r>
            <a:r>
              <a:rPr lang="en-US" b="1" dirty="0" err="1"/>
              <a:t>yr</a:t>
            </a:r>
            <a:r>
              <a:rPr lang="en-US" b="1" dirty="0"/>
              <a:t> ateb!</a:t>
            </a:r>
          </a:p>
          <a:p>
            <a:pPr algn="ctr">
              <a:defRPr/>
            </a:pP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F1A0F7F-7377-B14E-BEF4-8C614BE22F6D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673031166"/>
              </p:ext>
            </p:extLst>
          </p:nvPr>
        </p:nvGraphicFramePr>
        <p:xfrm>
          <a:off x="3969024" y="2024727"/>
          <a:ext cx="3798888" cy="112567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9269">
                  <a:extLst>
                    <a:ext uri="{9D8B030D-6E8A-4147-A177-3AD203B41FA5}">
                      <a16:colId xmlns:a16="http://schemas.microsoft.com/office/drawing/2014/main" val="2611062476"/>
                    </a:ext>
                  </a:extLst>
                </a:gridCol>
                <a:gridCol w="2729619">
                  <a:extLst>
                    <a:ext uri="{9D8B030D-6E8A-4147-A177-3AD203B41FA5}">
                      <a16:colId xmlns:a16="http://schemas.microsoft.com/office/drawing/2014/main" val="1493449817"/>
                    </a:ext>
                  </a:extLst>
                </a:gridCol>
              </a:tblGrid>
              <a:tr h="31883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Athro:    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Bore da, </a:t>
                      </a:r>
                      <a:r>
                        <a:rPr lang="cy-GB" sz="15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________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. </a:t>
                      </a:r>
                      <a:r>
                        <a:rPr lang="cy-GB" sz="15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(children)</a:t>
                      </a:r>
                      <a:endParaRPr lang="en-GB" sz="240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977690"/>
                  </a:ext>
                </a:extLst>
              </a:tr>
              <a:tr h="2689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  </a:t>
                      </a:r>
                      <a:endParaRPr lang="en-GB" sz="2400" b="1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Bore da, Syr.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6038279"/>
                  </a:ext>
                </a:extLst>
              </a:tr>
              <a:tr h="2689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Athro:    </a:t>
                      </a:r>
                      <a:endParaRPr lang="en-GB" sz="2400" b="1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Sut </a:t>
                      </a:r>
                      <a:r>
                        <a:rPr lang="cy-GB" sz="15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_______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chi heddiw?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5832921"/>
                  </a:ext>
                </a:extLst>
              </a:tr>
              <a:tr h="2689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Da </a:t>
                      </a:r>
                      <a:r>
                        <a:rPr lang="cy-GB" sz="15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_______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, diolch.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2009860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55DC2C-4779-9646-8BF9-76145061B1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434007"/>
              </p:ext>
            </p:extLst>
          </p:nvPr>
        </p:nvGraphicFramePr>
        <p:xfrm>
          <a:off x="3960056" y="3707601"/>
          <a:ext cx="3798888" cy="115432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9882">
                  <a:extLst>
                    <a:ext uri="{9D8B030D-6E8A-4147-A177-3AD203B41FA5}">
                      <a16:colId xmlns:a16="http://schemas.microsoft.com/office/drawing/2014/main" val="1427521374"/>
                    </a:ext>
                  </a:extLst>
                </a:gridCol>
                <a:gridCol w="2719006">
                  <a:extLst>
                    <a:ext uri="{9D8B030D-6E8A-4147-A177-3AD203B41FA5}">
                      <a16:colId xmlns:a16="http://schemas.microsoft.com/office/drawing/2014/main" val="3363042363"/>
                    </a:ext>
                  </a:extLst>
                </a:gridCol>
              </a:tblGrid>
              <a:tr h="2629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Athrawes:    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Bore da, </a:t>
                      </a:r>
                      <a:r>
                        <a:rPr lang="cy-GB" sz="15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__________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. </a:t>
                      </a:r>
                      <a:r>
                        <a:rPr lang="cy-GB" sz="15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(boys)</a:t>
                      </a:r>
                      <a:endParaRPr lang="en-GB" sz="240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323000"/>
                  </a:ext>
                </a:extLst>
              </a:tr>
              <a:tr h="3998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  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Bore da, Miss.</a:t>
                      </a: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5132526"/>
                  </a:ext>
                </a:extLst>
              </a:tr>
              <a:tr h="2629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Athrawes:    </a:t>
                      </a:r>
                      <a:endParaRPr lang="en-GB" sz="2400" b="1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Sut rydych chi ______? </a:t>
                      </a:r>
                      <a:r>
                        <a:rPr lang="cy-GB" sz="1500" i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(today)</a:t>
                      </a:r>
                      <a:endParaRPr lang="en-GB" sz="240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4670940"/>
                  </a:ext>
                </a:extLst>
              </a:tr>
              <a:tr h="1999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Bendigedig, diolch.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378211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404A613-5725-1D44-9FE2-58E5B47402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162727"/>
              </p:ext>
            </p:extLst>
          </p:nvPr>
        </p:nvGraphicFramePr>
        <p:xfrm>
          <a:off x="3960056" y="5350880"/>
          <a:ext cx="3792538" cy="122675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7483">
                  <a:extLst>
                    <a:ext uri="{9D8B030D-6E8A-4147-A177-3AD203B41FA5}">
                      <a16:colId xmlns:a16="http://schemas.microsoft.com/office/drawing/2014/main" val="1821504494"/>
                    </a:ext>
                  </a:extLst>
                </a:gridCol>
                <a:gridCol w="2725055">
                  <a:extLst>
                    <a:ext uri="{9D8B030D-6E8A-4147-A177-3AD203B41FA5}">
                      <a16:colId xmlns:a16="http://schemas.microsoft.com/office/drawing/2014/main" val="2806449015"/>
                    </a:ext>
                  </a:extLst>
                </a:gridCol>
              </a:tblGrid>
              <a:tr h="3847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Athrawes:    </a:t>
                      </a:r>
                      <a:endParaRPr lang="en-GB" sz="1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____________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da, ferched.</a:t>
                      </a:r>
                      <a:endParaRPr lang="en-GB" sz="1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7202118"/>
                  </a:ext>
                </a:extLst>
              </a:tr>
              <a:tr h="1923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  </a:t>
                      </a:r>
                      <a:endParaRPr lang="en-GB" sz="1500" b="1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Prynhawn da, Miss.</a:t>
                      </a:r>
                      <a:endParaRPr lang="en-GB" sz="1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9626883"/>
                  </a:ext>
                </a:extLst>
              </a:tr>
              <a:tr h="3847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Athrawes:    </a:t>
                      </a:r>
                      <a:endParaRPr lang="en-GB" sz="1500" b="1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Sut rydych chi heddiw?</a:t>
                      </a:r>
                      <a:endParaRPr lang="en-GB" sz="1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4153965"/>
                  </a:ext>
                </a:extLst>
              </a:tr>
              <a:tr h="1923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</a:t>
                      </a:r>
                      <a:endParaRPr lang="en-GB" sz="1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Gwych, </a:t>
                      </a:r>
                      <a:r>
                        <a:rPr lang="cy-GB" sz="15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_________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en-GB" sz="1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28" marR="5142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559109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525020F-823F-9C4B-9D3E-6317236184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505577"/>
              </p:ext>
            </p:extLst>
          </p:nvPr>
        </p:nvGraphicFramePr>
        <p:xfrm>
          <a:off x="8250995" y="3683081"/>
          <a:ext cx="3790950" cy="116451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7627">
                  <a:extLst>
                    <a:ext uri="{9D8B030D-6E8A-4147-A177-3AD203B41FA5}">
                      <a16:colId xmlns:a16="http://schemas.microsoft.com/office/drawing/2014/main" val="1427521374"/>
                    </a:ext>
                  </a:extLst>
                </a:gridCol>
                <a:gridCol w="2713323">
                  <a:extLst>
                    <a:ext uri="{9D8B030D-6E8A-4147-A177-3AD203B41FA5}">
                      <a16:colId xmlns:a16="http://schemas.microsoft.com/office/drawing/2014/main" val="3363042363"/>
                    </a:ext>
                  </a:extLst>
                </a:gridCol>
              </a:tblGrid>
              <a:tr h="2666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Athrawes:    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Bore da, </a:t>
                      </a:r>
                      <a:r>
                        <a:rPr lang="cy-GB" sz="1500" u="non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fechgyn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23000"/>
                  </a:ext>
                </a:extLst>
              </a:tr>
              <a:tr h="22350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  </a:t>
                      </a:r>
                      <a:endParaRPr lang="en-GB" sz="2400" b="1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Bore da, Miss.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5132526"/>
                  </a:ext>
                </a:extLst>
              </a:tr>
              <a:tr h="4406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Athrawes:    </a:t>
                      </a:r>
                      <a:endParaRPr lang="en-GB" sz="2400" b="1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Sut rydych chi </a:t>
                      </a:r>
                      <a:r>
                        <a:rPr lang="cy-GB" sz="1500" u="non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heddiw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?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670940"/>
                  </a:ext>
                </a:extLst>
              </a:tr>
              <a:tr h="2235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Bendigedig, diolch.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378211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A22EA67-312B-3847-A2C9-7962BBBD8B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045733"/>
              </p:ext>
            </p:extLst>
          </p:nvPr>
        </p:nvGraphicFramePr>
        <p:xfrm>
          <a:off x="8250995" y="5323199"/>
          <a:ext cx="3790950" cy="124894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7036">
                  <a:extLst>
                    <a:ext uri="{9D8B030D-6E8A-4147-A177-3AD203B41FA5}">
                      <a16:colId xmlns:a16="http://schemas.microsoft.com/office/drawing/2014/main" val="1821504494"/>
                    </a:ext>
                  </a:extLst>
                </a:gridCol>
                <a:gridCol w="2723914">
                  <a:extLst>
                    <a:ext uri="{9D8B030D-6E8A-4147-A177-3AD203B41FA5}">
                      <a16:colId xmlns:a16="http://schemas.microsoft.com/office/drawing/2014/main" val="2806449015"/>
                    </a:ext>
                  </a:extLst>
                </a:gridCol>
              </a:tblGrid>
              <a:tr h="48542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Athrawes:    </a:t>
                      </a:r>
                      <a:endParaRPr lang="en-GB" sz="1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u="non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Prynhawn 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da, ferched.</a:t>
                      </a:r>
                      <a:endParaRPr lang="en-GB" sz="1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202118"/>
                  </a:ext>
                </a:extLst>
              </a:tr>
              <a:tr h="21750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  </a:t>
                      </a:r>
                      <a:endParaRPr lang="en-GB" sz="1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Prynhawn da, Miss.</a:t>
                      </a:r>
                      <a:endParaRPr lang="en-GB" sz="1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626883"/>
                  </a:ext>
                </a:extLst>
              </a:tr>
              <a:tr h="3063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Athrawes:    </a:t>
                      </a:r>
                      <a:endParaRPr lang="en-GB" sz="1500" b="1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Sut rydych chi heddiw?</a:t>
                      </a:r>
                      <a:endParaRPr lang="en-GB" sz="1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4153965"/>
                  </a:ext>
                </a:extLst>
              </a:tr>
              <a:tr h="2175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</a:t>
                      </a:r>
                      <a:endParaRPr lang="en-GB" sz="1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Gwych, </a:t>
                      </a:r>
                      <a:r>
                        <a:rPr lang="cy-GB" sz="1500" u="non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diolch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en-GB" sz="1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591095"/>
                  </a:ext>
                </a:extLst>
              </a:tr>
            </a:tbl>
          </a:graphicData>
        </a:graphic>
      </p:graphicFrame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F52BBE3B-4EB9-F24B-88E0-B94EAB2197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0641149"/>
              </p:ext>
            </p:extLst>
          </p:nvPr>
        </p:nvGraphicFramePr>
        <p:xfrm>
          <a:off x="8250995" y="1980796"/>
          <a:ext cx="3790950" cy="114832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67035">
                  <a:extLst>
                    <a:ext uri="{9D8B030D-6E8A-4147-A177-3AD203B41FA5}">
                      <a16:colId xmlns:a16="http://schemas.microsoft.com/office/drawing/2014/main" val="2611062476"/>
                    </a:ext>
                  </a:extLst>
                </a:gridCol>
                <a:gridCol w="2723915">
                  <a:extLst>
                    <a:ext uri="{9D8B030D-6E8A-4147-A177-3AD203B41FA5}">
                      <a16:colId xmlns:a16="http://schemas.microsoft.com/office/drawing/2014/main" val="1493449817"/>
                    </a:ext>
                  </a:extLst>
                </a:gridCol>
              </a:tblGrid>
              <a:tr h="28141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Athro:    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Bore da</a:t>
                      </a:r>
                      <a:r>
                        <a:rPr lang="cy-GB" sz="1500" u="non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,</a:t>
                      </a:r>
                      <a:r>
                        <a:rPr lang="cy-GB" sz="1500" u="non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 blant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77690"/>
                  </a:ext>
                </a:extLst>
              </a:tr>
              <a:tr h="28141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029200" algn="l"/>
                        </a:tabLs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  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Bore da, Syr.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038279"/>
                  </a:ext>
                </a:extLst>
              </a:tr>
              <a:tr h="3040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Athro:    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Sut </a:t>
                      </a:r>
                      <a:r>
                        <a:rPr lang="cy-GB" sz="1500" u="non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rydych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chi heddiw?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832921"/>
                  </a:ext>
                </a:extLst>
              </a:tr>
              <a:tr h="281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b="1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Plant:</a:t>
                      </a:r>
                      <a:endParaRPr lang="en-GB" sz="24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Da </a:t>
                      </a:r>
                      <a:r>
                        <a:rPr lang="cy-GB" sz="1500" u="non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iawn</a:t>
                      </a:r>
                      <a:r>
                        <a:rPr lang="cy-GB" sz="15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, diolch.</a:t>
                      </a:r>
                      <a:endParaRPr lang="en-GB" sz="24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1437" marR="51437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009860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35668F9C-B2B0-0246-A667-D151885FCD1F}"/>
              </a:ext>
            </a:extLst>
          </p:cNvPr>
          <p:cNvSpPr txBox="1"/>
          <p:nvPr/>
        </p:nvSpPr>
        <p:spPr>
          <a:xfrm>
            <a:off x="193289" y="192033"/>
            <a:ext cx="3283684" cy="120032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Sgyrsiau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syml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Simple conversations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B7AF9A-E39A-3346-B54D-181F8B5851CA}"/>
              </a:ext>
            </a:extLst>
          </p:cNvPr>
          <p:cNvSpPr txBox="1"/>
          <p:nvPr/>
        </p:nvSpPr>
        <p:spPr>
          <a:xfrm>
            <a:off x="4602482" y="192033"/>
            <a:ext cx="75529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Pa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eiriau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sydd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ar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goll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?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Llenwch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y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bylchau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cyn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clicio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ar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yr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atebion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. </a:t>
            </a:r>
          </a:p>
          <a:p>
            <a:pPr algn="ctr"/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Oeddech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chi’n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gywir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?</a:t>
            </a:r>
          </a:p>
          <a:p>
            <a:pPr algn="ctr"/>
            <a:endParaRPr lang="en-GB" b="1" i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volini" panose="03000502040302020204" pitchFamily="66" charset="0"/>
            </a:endParaRPr>
          </a:p>
          <a:p>
            <a:pPr algn="ctr"/>
            <a:r>
              <a:rPr lang="en-GB" i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Which words are missing? Fill in the gaps before clicking to see the answers. Were you correct?</a:t>
            </a:r>
          </a:p>
        </p:txBody>
      </p:sp>
      <p:pic>
        <p:nvPicPr>
          <p:cNvPr id="15" name="Picture 14" descr="A picture containing text, toy, vector graphics&#10;&#10;Description automatically generated">
            <a:extLst>
              <a:ext uri="{FF2B5EF4-FFF2-40B4-BE49-F238E27FC236}">
                <a16:creationId xmlns:a16="http://schemas.microsoft.com/office/drawing/2014/main" id="{D9E59D0B-4014-1240-ACB4-4EEA0D508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81" y="2317525"/>
            <a:ext cx="2127449" cy="2901876"/>
          </a:xfrm>
          <a:prstGeom prst="rect">
            <a:avLst/>
          </a:prstGeom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E68B925F-0567-214B-A47E-794B27A8724D}"/>
              </a:ext>
            </a:extLst>
          </p:cNvPr>
          <p:cNvSpPr/>
          <p:nvPr/>
        </p:nvSpPr>
        <p:spPr>
          <a:xfrm>
            <a:off x="398170" y="5219401"/>
            <a:ext cx="3078803" cy="1226750"/>
          </a:xfrm>
          <a:prstGeom prst="roundRect">
            <a:avLst/>
          </a:prstGeom>
          <a:gradFill>
            <a:gsLst>
              <a:gs pos="98000">
                <a:srgbClr val="00B9FF">
                  <a:alpha val="83710"/>
                </a:srgbClr>
              </a:gs>
              <a:gs pos="0">
                <a:schemeClr val="bg1"/>
              </a:gs>
            </a:gsLst>
            <a:lin ang="5400000" scaled="1"/>
          </a:gra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b="1" dirty="0">
                <a:solidFill>
                  <a:srgbClr val="002060"/>
                </a:solidFill>
              </a:rPr>
              <a:t>Nawr eich tro chi! Ysgrifennwch sgwrs syml.</a:t>
            </a:r>
          </a:p>
          <a:p>
            <a:pPr algn="ctr"/>
            <a:r>
              <a:rPr lang="cy-GB" sz="1600" i="1" dirty="0">
                <a:solidFill>
                  <a:srgbClr val="002060"/>
                </a:solidFill>
              </a:rPr>
              <a:t>Now your turn! </a:t>
            </a:r>
          </a:p>
          <a:p>
            <a:pPr algn="ctr"/>
            <a:r>
              <a:rPr lang="cy-GB" sz="1600" i="1" dirty="0">
                <a:solidFill>
                  <a:srgbClr val="002060"/>
                </a:solidFill>
              </a:rPr>
              <a:t>Write a simple conversation.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836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493"/>
    </mc:Choice>
    <mc:Fallback xmlns="">
      <p:transition spd="slow" advTm="162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50379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7736044-3F42-D54C-A1B7-ED2A875D1A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09117"/>
              </p:ext>
            </p:extLst>
          </p:nvPr>
        </p:nvGraphicFramePr>
        <p:xfrm>
          <a:off x="1688373" y="261915"/>
          <a:ext cx="4858333" cy="1616040"/>
        </p:xfrm>
        <a:graphic>
          <a:graphicData uri="http://schemas.openxmlformats.org/drawingml/2006/table">
            <a:tbl>
              <a:tblPr firstRow="1" firstCol="1" bandRow="1"/>
              <a:tblGrid>
                <a:gridCol w="1091773">
                  <a:extLst>
                    <a:ext uri="{9D8B030D-6E8A-4147-A177-3AD203B41FA5}">
                      <a16:colId xmlns:a16="http://schemas.microsoft.com/office/drawing/2014/main" val="2613187432"/>
                    </a:ext>
                  </a:extLst>
                </a:gridCol>
                <a:gridCol w="3766560">
                  <a:extLst>
                    <a:ext uri="{9D8B030D-6E8A-4147-A177-3AD203B41FA5}">
                      <a16:colId xmlns:a16="http://schemas.microsoft.com/office/drawing/2014/main" val="785442390"/>
                    </a:ext>
                  </a:extLst>
                </a:gridCol>
              </a:tblGrid>
              <a:tr h="404010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Athro:  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Bore da, </a:t>
                      </a: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</a:t>
                      </a:r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lant.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79130473"/>
                  </a:ext>
                </a:extLst>
              </a:tr>
              <a:tr h="404010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Bore da, Syr.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713223458"/>
                  </a:ext>
                </a:extLst>
              </a:tr>
              <a:tr h="404010">
                <a:tc>
                  <a:txBody>
                    <a:bodyPr/>
                    <a:lstStyle/>
                    <a:p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Athro:  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Sut rydych chi heddiw?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25845886"/>
                  </a:ext>
                </a:extLst>
              </a:tr>
              <a:tr h="404010">
                <a:tc>
                  <a:txBody>
                    <a:bodyPr/>
                    <a:lstStyle/>
                    <a:p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Da iawn, diolch.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>
                            <a:tint val="66000"/>
                            <a:satMod val="160000"/>
                          </a:srgbClr>
                        </a:gs>
                        <a:gs pos="50000">
                          <a:srgbClr val="7030A0">
                            <a:tint val="44500"/>
                            <a:satMod val="160000"/>
                          </a:srgbClr>
                        </a:gs>
                        <a:gs pos="100000">
                          <a:srgbClr val="7030A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3523479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EFFF848-DFC7-8B43-99C5-99C7FF2451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229728"/>
              </p:ext>
            </p:extLst>
          </p:nvPr>
        </p:nvGraphicFramePr>
        <p:xfrm>
          <a:off x="3737319" y="2325961"/>
          <a:ext cx="5618773" cy="1689826"/>
        </p:xfrm>
        <a:graphic>
          <a:graphicData uri="http://schemas.openxmlformats.org/drawingml/2006/table">
            <a:tbl>
              <a:tblPr firstRow="1" firstCol="1" bandRow="1"/>
              <a:tblGrid>
                <a:gridCol w="1761365">
                  <a:extLst>
                    <a:ext uri="{9D8B030D-6E8A-4147-A177-3AD203B41FA5}">
                      <a16:colId xmlns:a16="http://schemas.microsoft.com/office/drawing/2014/main" val="4238373054"/>
                    </a:ext>
                  </a:extLst>
                </a:gridCol>
                <a:gridCol w="3857408">
                  <a:extLst>
                    <a:ext uri="{9D8B030D-6E8A-4147-A177-3AD203B41FA5}">
                      <a16:colId xmlns:a16="http://schemas.microsoft.com/office/drawing/2014/main" val="4243344889"/>
                    </a:ext>
                  </a:extLst>
                </a:gridCol>
              </a:tblGrid>
              <a:tr h="463913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Athrawes:  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Bore da, </a:t>
                      </a: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f</a:t>
                      </a:r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echgyn.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77374420"/>
                  </a:ext>
                </a:extLst>
              </a:tr>
              <a:tr h="231956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Bore da, Miss.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23647531"/>
                  </a:ext>
                </a:extLst>
              </a:tr>
              <a:tr h="463913">
                <a:tc>
                  <a:txBody>
                    <a:bodyPr/>
                    <a:lstStyle/>
                    <a:p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Athrawes:  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Sut rydych chi heddiw?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773429253"/>
                  </a:ext>
                </a:extLst>
              </a:tr>
              <a:tr h="231956">
                <a:tc>
                  <a:txBody>
                    <a:bodyPr/>
                    <a:lstStyle/>
                    <a:p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Bendigedig, diolch.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6953446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69AD235-D0EF-2E49-A624-B32C8D418B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481387"/>
              </p:ext>
            </p:extLst>
          </p:nvPr>
        </p:nvGraphicFramePr>
        <p:xfrm>
          <a:off x="6295437" y="4463793"/>
          <a:ext cx="5466033" cy="1793754"/>
        </p:xfrm>
        <a:graphic>
          <a:graphicData uri="http://schemas.openxmlformats.org/drawingml/2006/table">
            <a:tbl>
              <a:tblPr firstRow="1" firstCol="1" bandRow="1"/>
              <a:tblGrid>
                <a:gridCol w="1664749">
                  <a:extLst>
                    <a:ext uri="{9D8B030D-6E8A-4147-A177-3AD203B41FA5}">
                      <a16:colId xmlns:a16="http://schemas.microsoft.com/office/drawing/2014/main" val="1411976688"/>
                    </a:ext>
                  </a:extLst>
                </a:gridCol>
                <a:gridCol w="3801284">
                  <a:extLst>
                    <a:ext uri="{9D8B030D-6E8A-4147-A177-3AD203B41FA5}">
                      <a16:colId xmlns:a16="http://schemas.microsoft.com/office/drawing/2014/main" val="4177593656"/>
                    </a:ext>
                  </a:extLst>
                </a:gridCol>
              </a:tblGrid>
              <a:tr h="515877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Athrawes:  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F4887">
                            <a:tint val="66000"/>
                            <a:satMod val="160000"/>
                          </a:srgbClr>
                        </a:gs>
                        <a:gs pos="50000">
                          <a:srgbClr val="FF4887">
                            <a:tint val="44500"/>
                            <a:satMod val="160000"/>
                          </a:srgbClr>
                        </a:gs>
                        <a:gs pos="100000">
                          <a:srgbClr val="FF4887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Prynhawn da, </a:t>
                      </a: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f</a:t>
                      </a:r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erched.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F4887">
                            <a:tint val="66000"/>
                            <a:satMod val="160000"/>
                          </a:srgbClr>
                        </a:gs>
                        <a:gs pos="50000">
                          <a:srgbClr val="FF4887">
                            <a:tint val="44500"/>
                            <a:satMod val="160000"/>
                          </a:srgbClr>
                        </a:gs>
                        <a:gs pos="100000">
                          <a:srgbClr val="FF4887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07742124"/>
                  </a:ext>
                </a:extLst>
              </a:tr>
              <a:tr h="257939">
                <a:tc>
                  <a:txBody>
                    <a:bodyPr/>
                    <a:lstStyle/>
                    <a:p>
                      <a:pPr algn="just">
                        <a:tabLst>
                          <a:tab pos="5029200" algn="l"/>
                        </a:tabLst>
                      </a:pPr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F4887">
                            <a:tint val="66000"/>
                            <a:satMod val="160000"/>
                          </a:srgbClr>
                        </a:gs>
                        <a:gs pos="50000">
                          <a:srgbClr val="FF4887">
                            <a:tint val="44500"/>
                            <a:satMod val="160000"/>
                          </a:srgbClr>
                        </a:gs>
                        <a:gs pos="100000">
                          <a:srgbClr val="FF4887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Prynhawn da, Miss.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F4887">
                            <a:tint val="66000"/>
                            <a:satMod val="160000"/>
                          </a:srgbClr>
                        </a:gs>
                        <a:gs pos="50000">
                          <a:srgbClr val="FF4887">
                            <a:tint val="44500"/>
                            <a:satMod val="160000"/>
                          </a:srgbClr>
                        </a:gs>
                        <a:gs pos="100000">
                          <a:srgbClr val="FF4887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35980531"/>
                  </a:ext>
                </a:extLst>
              </a:tr>
              <a:tr h="515877">
                <a:tc>
                  <a:txBody>
                    <a:bodyPr/>
                    <a:lstStyle/>
                    <a:p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Athrawes:    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F4887">
                            <a:tint val="66000"/>
                            <a:satMod val="160000"/>
                          </a:srgbClr>
                        </a:gs>
                        <a:gs pos="50000">
                          <a:srgbClr val="FF4887">
                            <a:tint val="44500"/>
                            <a:satMod val="160000"/>
                          </a:srgbClr>
                        </a:gs>
                        <a:gs pos="100000">
                          <a:srgbClr val="FF4887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Sut rydych chi heddiw?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rgbClr val="FF4887">
                            <a:tint val="66000"/>
                            <a:satMod val="160000"/>
                          </a:srgbClr>
                        </a:gs>
                        <a:gs pos="50000">
                          <a:srgbClr val="FF4887">
                            <a:tint val="44500"/>
                            <a:satMod val="160000"/>
                          </a:srgbClr>
                        </a:gs>
                        <a:gs pos="100000">
                          <a:srgbClr val="FF4887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37185568"/>
                  </a:ext>
                </a:extLst>
              </a:tr>
              <a:tr h="257939">
                <a:tc>
                  <a:txBody>
                    <a:bodyPr/>
                    <a:lstStyle/>
                    <a:p>
                      <a:r>
                        <a:rPr lang="cy-GB" sz="25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Plant:</a:t>
                      </a:r>
                      <a:endParaRPr lang="en-GB" sz="25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887">
                            <a:tint val="66000"/>
                            <a:satMod val="160000"/>
                          </a:srgbClr>
                        </a:gs>
                        <a:gs pos="50000">
                          <a:srgbClr val="FF4887">
                            <a:tint val="44500"/>
                            <a:satMod val="160000"/>
                          </a:srgbClr>
                        </a:gs>
                        <a:gs pos="100000">
                          <a:srgbClr val="FF4887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y-GB" sz="25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volini" panose="03000502040302020204" pitchFamily="66" charset="0"/>
                        </a:rPr>
                        <a:t>Gwych, diolch.</a:t>
                      </a:r>
                      <a:endParaRPr lang="en-GB" sz="250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Cavolini" panose="03000502040302020204" pitchFamily="66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887">
                            <a:tint val="66000"/>
                            <a:satMod val="160000"/>
                          </a:srgbClr>
                        </a:gs>
                        <a:gs pos="50000">
                          <a:srgbClr val="FF4887">
                            <a:tint val="44500"/>
                            <a:satMod val="160000"/>
                          </a:srgbClr>
                        </a:gs>
                        <a:gs pos="100000">
                          <a:srgbClr val="FF4887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37917426"/>
                  </a:ext>
                </a:extLst>
              </a:tr>
            </a:tbl>
          </a:graphicData>
        </a:graphic>
      </p:graphicFrame>
      <p:pic>
        <p:nvPicPr>
          <p:cNvPr id="3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57CBB9B3-C14A-1E44-BA39-077C85613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790" y="3429000"/>
            <a:ext cx="2173485" cy="3400453"/>
          </a:xfrm>
          <a:prstGeom prst="rect">
            <a:avLst/>
          </a:prstGeom>
        </p:spPr>
      </p:pic>
      <p:sp>
        <p:nvSpPr>
          <p:cNvPr id="7" name="Speech Bubble: Rectangle with Corners Rounded 4">
            <a:extLst>
              <a:ext uri="{FF2B5EF4-FFF2-40B4-BE49-F238E27FC236}">
                <a16:creationId xmlns:a16="http://schemas.microsoft.com/office/drawing/2014/main" id="{B77F5CE5-B8E6-D648-B8A9-5E249949BFAA}"/>
              </a:ext>
            </a:extLst>
          </p:cNvPr>
          <p:cNvSpPr/>
          <p:nvPr/>
        </p:nvSpPr>
        <p:spPr>
          <a:xfrm>
            <a:off x="2727160" y="4553589"/>
            <a:ext cx="2552157" cy="1362702"/>
          </a:xfrm>
          <a:prstGeom prst="wedgeRoundRectCallout">
            <a:avLst>
              <a:gd name="adj1" fmla="val -88585"/>
              <a:gd name="adj2" fmla="val -41381"/>
              <a:gd name="adj3" fmla="val 16667"/>
            </a:avLst>
          </a:prstGeom>
          <a:gradFill flip="none" rotWithShape="1">
            <a:gsLst>
              <a:gs pos="0">
                <a:srgbClr val="FFFF00"/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Ymarferwch</a:t>
            </a:r>
            <a:r>
              <a:rPr lang="en-GB" sz="20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sz="20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gyda</a:t>
            </a:r>
            <a:r>
              <a:rPr lang="en-GB" sz="20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sz="20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phartner</a:t>
            </a:r>
            <a:r>
              <a:rPr lang="en-GB" sz="20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.</a:t>
            </a:r>
          </a:p>
          <a:p>
            <a:pPr algn="ctr"/>
            <a:r>
              <a:rPr lang="en-GB" sz="2000" i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Practice with a partner.</a:t>
            </a:r>
          </a:p>
        </p:txBody>
      </p:sp>
    </p:spTree>
    <p:extLst>
      <p:ext uri="{BB962C8B-B14F-4D97-AF65-F5344CB8AC3E}">
        <p14:creationId xmlns:p14="http://schemas.microsoft.com/office/powerpoint/2010/main" val="3873148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50379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ubtitle 2">
            <a:extLst>
              <a:ext uri="{FF2B5EF4-FFF2-40B4-BE49-F238E27FC236}">
                <a16:creationId xmlns:a16="http://schemas.microsoft.com/office/drawing/2014/main" id="{C7E25F20-DCE9-9741-BBCF-3FF67CDA9893}"/>
              </a:ext>
            </a:extLst>
          </p:cNvPr>
          <p:cNvSpPr txBox="1">
            <a:spLocks/>
          </p:cNvSpPr>
          <p:nvPr/>
        </p:nvSpPr>
        <p:spPr bwMode="auto">
          <a:xfrm>
            <a:off x="513501" y="2954448"/>
            <a:ext cx="2141221" cy="114892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Tom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</a:p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Tom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79A399-CC32-B447-8A4B-FA81924E9AEF}"/>
              </a:ext>
            </a:extLst>
          </p:cNvPr>
          <p:cNvSpPr txBox="1"/>
          <p:nvPr/>
        </p:nvSpPr>
        <p:spPr>
          <a:xfrm>
            <a:off x="304799" y="221787"/>
            <a:ext cx="3718561" cy="1877437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wyt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ti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ydych</a:t>
            </a:r>
            <a:r>
              <a:rPr lang="en-US" sz="3600" b="1" dirty="0">
                <a:solidFill>
                  <a:srgbClr val="002060"/>
                </a:solidFill>
              </a:rPr>
              <a:t> chi?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Who are you?</a:t>
            </a:r>
            <a:endParaRPr lang="en-US" sz="2400" i="1" dirty="0">
              <a:solidFill>
                <a:srgbClr val="00206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0E38EF9-5611-284F-B7A2-B5916683F480}"/>
              </a:ext>
            </a:extLst>
          </p:cNvPr>
          <p:cNvSpPr txBox="1"/>
          <p:nvPr/>
        </p:nvSpPr>
        <p:spPr>
          <a:xfrm>
            <a:off x="6435090" y="207354"/>
            <a:ext cx="5452111" cy="1877437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Beth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enw</a:t>
            </a:r>
            <a:r>
              <a:rPr lang="en-US" sz="3600" b="1" dirty="0">
                <a:solidFill>
                  <a:srgbClr val="002060"/>
                </a:solidFill>
              </a:rPr>
              <a:t> di?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Beth </a:t>
            </a:r>
            <a:r>
              <a:rPr lang="en-US" sz="3600" b="1" dirty="0" err="1">
                <a:solidFill>
                  <a:srgbClr val="002060"/>
                </a:solidFill>
              </a:rPr>
              <a:t>ydy’ch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enw</a:t>
            </a:r>
            <a:r>
              <a:rPr lang="en-US" sz="3600" b="1" dirty="0">
                <a:solidFill>
                  <a:srgbClr val="002060"/>
                </a:solidFill>
              </a:rPr>
              <a:t> chi?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What is your name?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23" name="Picture 2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20D7CD8F-A057-7B42-BC3D-D29F70B2E6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589" y="2760138"/>
            <a:ext cx="2406861" cy="2939070"/>
          </a:xfrm>
          <a:prstGeom prst="rect">
            <a:avLst/>
          </a:prstGeom>
        </p:spPr>
      </p:pic>
      <p:sp>
        <p:nvSpPr>
          <p:cNvPr id="24" name="Subtitle 2">
            <a:extLst>
              <a:ext uri="{FF2B5EF4-FFF2-40B4-BE49-F238E27FC236}">
                <a16:creationId xmlns:a16="http://schemas.microsoft.com/office/drawing/2014/main" id="{18ECE900-6CEB-954B-8CD9-86CEEB12942A}"/>
              </a:ext>
            </a:extLst>
          </p:cNvPr>
          <p:cNvSpPr txBox="1">
            <a:spLocks/>
          </p:cNvSpPr>
          <p:nvPr/>
        </p:nvSpPr>
        <p:spPr bwMode="auto">
          <a:xfrm>
            <a:off x="6474038" y="2954448"/>
            <a:ext cx="3063240" cy="57327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Mr Davies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</a:p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Mr Davies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pic>
        <p:nvPicPr>
          <p:cNvPr id="26" name="Picture 25" descr="A picture containing text, toy&#10;&#10;Description automatically generated">
            <a:extLst>
              <a:ext uri="{FF2B5EF4-FFF2-40B4-BE49-F238E27FC236}">
                <a16:creationId xmlns:a16="http://schemas.microsoft.com/office/drawing/2014/main" id="{3E726CEA-369A-2B48-AADB-40E0C0857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7278" y="2718021"/>
            <a:ext cx="2050201" cy="3023304"/>
          </a:xfrm>
          <a:prstGeom prst="rect">
            <a:avLst/>
          </a:prstGeom>
        </p:spPr>
      </p:pic>
      <p:sp>
        <p:nvSpPr>
          <p:cNvPr id="27" name="Subtitle 2">
            <a:extLst>
              <a:ext uri="{FF2B5EF4-FFF2-40B4-BE49-F238E27FC236}">
                <a16:creationId xmlns:a16="http://schemas.microsoft.com/office/drawing/2014/main" id="{8A6E3260-248C-3B49-82C6-A517C7B81473}"/>
              </a:ext>
            </a:extLst>
          </p:cNvPr>
          <p:cNvSpPr txBox="1">
            <a:spLocks/>
          </p:cNvSpPr>
          <p:nvPr/>
        </p:nvSpPr>
        <p:spPr bwMode="auto">
          <a:xfrm>
            <a:off x="4070694" y="5956422"/>
            <a:ext cx="4050612" cy="573278"/>
          </a:xfrm>
          <a:prstGeom prst="rect">
            <a:avLst/>
          </a:prstGeom>
          <a:solidFill>
            <a:srgbClr val="FFFF00">
              <a:tint val="66000"/>
              <a:satMod val="160000"/>
            </a:srgbClr>
          </a:solidFill>
          <a:ln>
            <a:solidFill>
              <a:srgbClr val="002060"/>
            </a:solidFill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Dosbarth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Derbyn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ydyn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ni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0548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50379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0CB1EDCA-F085-CE4D-BBE4-76FDE3C27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607" y="0"/>
            <a:ext cx="7638393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FD5A68-21CB-0445-B715-D524A0F19291}"/>
              </a:ext>
            </a:extLst>
          </p:cNvPr>
          <p:cNvSpPr txBox="1"/>
          <p:nvPr/>
        </p:nvSpPr>
        <p:spPr>
          <a:xfrm>
            <a:off x="9349312" y="144843"/>
            <a:ext cx="252453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Y </a:t>
            </a:r>
            <a:r>
              <a:rPr lang="en-US" sz="2400" b="1" dirty="0" err="1">
                <a:solidFill>
                  <a:srgbClr val="002060"/>
                </a:solidFill>
              </a:rPr>
              <a:t>Treiglad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Trwynol</a:t>
            </a:r>
            <a:endParaRPr lang="en-US" sz="2400" b="1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The Nasal Mutation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A1A24D2-84E0-1F40-889C-0F943DC662E7}"/>
              </a:ext>
            </a:extLst>
          </p:cNvPr>
          <p:cNvSpPr txBox="1"/>
          <p:nvPr/>
        </p:nvSpPr>
        <p:spPr>
          <a:xfrm>
            <a:off x="9737192" y="1767014"/>
            <a:ext cx="21123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p      &gt;      </a:t>
            </a:r>
            <a:r>
              <a:rPr lang="en-US" sz="2400" b="1" dirty="0" err="1">
                <a:solidFill>
                  <a:srgbClr val="FF0000"/>
                </a:solidFill>
              </a:rPr>
              <a:t>mh</a:t>
            </a:r>
            <a:endParaRPr lang="en-US" sz="2400" b="1" dirty="0">
              <a:solidFill>
                <a:srgbClr val="FF0000"/>
              </a:solidFill>
            </a:endParaRP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t       &gt;</a:t>
            </a:r>
            <a:r>
              <a:rPr lang="en-US" sz="2400" b="1" dirty="0"/>
              <a:t>      </a:t>
            </a:r>
            <a:r>
              <a:rPr lang="en-US" sz="2400" b="1" dirty="0" err="1">
                <a:solidFill>
                  <a:srgbClr val="FF0000"/>
                </a:solidFill>
              </a:rPr>
              <a:t>nh</a:t>
            </a:r>
            <a:endParaRPr lang="en-US" sz="2400" b="1" dirty="0">
              <a:solidFill>
                <a:srgbClr val="FF0000"/>
              </a:solidFill>
            </a:endParaRP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c       &gt;</a:t>
            </a:r>
            <a:r>
              <a:rPr lang="en-US" sz="2400" b="1" dirty="0"/>
              <a:t>      </a:t>
            </a:r>
            <a:r>
              <a:rPr lang="en-US" sz="2400" b="1" dirty="0" err="1">
                <a:solidFill>
                  <a:srgbClr val="FF0000"/>
                </a:solidFill>
              </a:rPr>
              <a:t>ngh</a:t>
            </a:r>
            <a:endParaRPr lang="en-US" sz="2400" b="1" dirty="0">
              <a:solidFill>
                <a:srgbClr val="FF0000"/>
              </a:solidFill>
            </a:endParaRP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b       &gt;</a:t>
            </a:r>
            <a:r>
              <a:rPr lang="en-US" sz="2400" b="1" dirty="0"/>
              <a:t>      </a:t>
            </a:r>
            <a:r>
              <a:rPr lang="en-US" sz="2400" b="1" dirty="0">
                <a:solidFill>
                  <a:srgbClr val="FF0000"/>
                </a:solidFill>
              </a:rPr>
              <a:t>m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d       &gt;</a:t>
            </a:r>
            <a:r>
              <a:rPr lang="en-US" sz="2400" b="1" dirty="0"/>
              <a:t>      </a:t>
            </a:r>
            <a:r>
              <a:rPr lang="en-US" sz="2400" b="1" dirty="0">
                <a:solidFill>
                  <a:srgbClr val="FF0000"/>
                </a:solidFill>
              </a:rPr>
              <a:t>n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2060"/>
                </a:solidFill>
              </a:rPr>
              <a:t>g       &gt;</a:t>
            </a:r>
            <a:r>
              <a:rPr lang="en-US" sz="2400" b="1" dirty="0"/>
              <a:t>      </a:t>
            </a:r>
            <a:r>
              <a:rPr lang="en-US" sz="2400" b="1" dirty="0">
                <a:solidFill>
                  <a:srgbClr val="FF0000"/>
                </a:solidFill>
              </a:rPr>
              <a:t>ng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9F764A0-86B3-8D4A-941C-8DA651EF03D9}"/>
              </a:ext>
            </a:extLst>
          </p:cNvPr>
          <p:cNvSpPr/>
          <p:nvPr/>
        </p:nvSpPr>
        <p:spPr>
          <a:xfrm>
            <a:off x="561214" y="5585483"/>
            <a:ext cx="3649981" cy="1056860"/>
          </a:xfrm>
          <a:prstGeom prst="roundRect">
            <a:avLst/>
          </a:prstGeom>
          <a:gradFill>
            <a:gsLst>
              <a:gs pos="98000">
                <a:srgbClr val="FFFF00"/>
              </a:gs>
              <a:gs pos="0">
                <a:schemeClr val="bg1"/>
              </a:gs>
            </a:gsLst>
            <a:lin ang="5400000" scaled="1"/>
          </a:gra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cs typeface="Cavolini" panose="03000502040302020204" pitchFamily="66" charset="0"/>
              </a:rPr>
              <a:t>Cofiwch</a:t>
            </a:r>
            <a:r>
              <a:rPr lang="en-US" sz="2000" b="1" dirty="0">
                <a:solidFill>
                  <a:srgbClr val="002060"/>
                </a:solidFill>
                <a:cs typeface="Cavolini" panose="03000502040302020204" pitchFamily="66" charset="0"/>
              </a:rPr>
              <a:t>! </a:t>
            </a:r>
            <a:endParaRPr lang="en-US" sz="2000" dirty="0">
              <a:solidFill>
                <a:srgbClr val="002060"/>
              </a:solidFill>
              <a:cs typeface="Cavolini" panose="03000502040302020204" pitchFamily="66" charset="0"/>
            </a:endParaRPr>
          </a:p>
          <a:p>
            <a:pPr algn="ctr"/>
            <a:r>
              <a:rPr lang="en-US" sz="2000" dirty="0">
                <a:solidFill>
                  <a:srgbClr val="002060"/>
                </a:solidFill>
                <a:cs typeface="Cavolini" panose="03000502040302020204" pitchFamily="66" charset="0"/>
              </a:rPr>
              <a:t>Mae </a:t>
            </a:r>
            <a:r>
              <a:rPr lang="en-US" sz="2000" dirty="0" err="1">
                <a:solidFill>
                  <a:srgbClr val="002060"/>
                </a:solidFill>
                <a:cs typeface="Cavolini" panose="03000502040302020204" pitchFamily="66" charset="0"/>
              </a:rPr>
              <a:t>treiglad</a:t>
            </a:r>
            <a:r>
              <a:rPr lang="en-US" sz="2000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Cavolini" panose="03000502040302020204" pitchFamily="66" charset="0"/>
              </a:rPr>
              <a:t>trwynol</a:t>
            </a:r>
            <a:r>
              <a:rPr lang="en-US" sz="2000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Cavolini" panose="03000502040302020204" pitchFamily="66" charset="0"/>
              </a:rPr>
              <a:t>ar</a:t>
            </a:r>
            <a:r>
              <a:rPr lang="en-US" sz="2000" dirty="0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cs typeface="Cavolini" panose="03000502040302020204" pitchFamily="66" charset="0"/>
              </a:rPr>
              <a:t>ôl</a:t>
            </a:r>
            <a:r>
              <a:rPr lang="en-US" sz="2000" dirty="0">
                <a:solidFill>
                  <a:srgbClr val="002060"/>
                </a:solidFill>
                <a:cs typeface="Cavolini" panose="03000502040302020204" pitchFamily="66" charset="0"/>
              </a:rPr>
              <a:t> ‘</a:t>
            </a:r>
            <a:r>
              <a:rPr lang="en-US" sz="2000" b="1" dirty="0" err="1">
                <a:solidFill>
                  <a:srgbClr val="002060"/>
                </a:solidFill>
                <a:cs typeface="Cavolini" panose="03000502040302020204" pitchFamily="66" charset="0"/>
              </a:rPr>
              <a:t>yn</a:t>
            </a:r>
            <a:r>
              <a:rPr lang="en-US" sz="2000" dirty="0">
                <a:solidFill>
                  <a:srgbClr val="002060"/>
                </a:solidFill>
                <a:cs typeface="Cavolini" panose="03000502040302020204" pitchFamily="66" charset="0"/>
              </a:rPr>
              <a:t>’.</a:t>
            </a:r>
          </a:p>
          <a:p>
            <a:pPr algn="ctr"/>
            <a:r>
              <a:rPr lang="en-US" sz="2000" i="1" dirty="0">
                <a:solidFill>
                  <a:srgbClr val="002060"/>
                </a:solidFill>
                <a:cs typeface="Cavolini" panose="03000502040302020204" pitchFamily="66" charset="0"/>
              </a:rPr>
              <a:t>(nasal mutation after ‘</a:t>
            </a:r>
            <a:r>
              <a:rPr lang="en-US" sz="2000" b="1" i="1" dirty="0" err="1">
                <a:solidFill>
                  <a:srgbClr val="002060"/>
                </a:solidFill>
                <a:cs typeface="Cavolini" panose="03000502040302020204" pitchFamily="66" charset="0"/>
              </a:rPr>
              <a:t>yn</a:t>
            </a:r>
            <a:r>
              <a:rPr lang="en-US" sz="2000" i="1" dirty="0">
                <a:solidFill>
                  <a:srgbClr val="002060"/>
                </a:solidFill>
                <a:cs typeface="Cavolini" panose="03000502040302020204" pitchFamily="66" charset="0"/>
              </a:rPr>
              <a:t>’)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7E25F20-DCE9-9741-BBCF-3FF67CDA9893}"/>
              </a:ext>
            </a:extLst>
          </p:cNvPr>
          <p:cNvSpPr txBox="1">
            <a:spLocks/>
          </p:cNvSpPr>
          <p:nvPr/>
        </p:nvSpPr>
        <p:spPr bwMode="auto">
          <a:xfrm>
            <a:off x="304799" y="2289471"/>
            <a:ext cx="2939935" cy="57327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 panose="03000502040302020204" pitchFamily="66" charset="0"/>
              </a:rPr>
              <a:t>Rydw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 panose="03000502040302020204" pitchFamily="66" charset="0"/>
              </a:rPr>
              <a:t>i’n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 panose="03000502040302020204" pitchFamily="66" charset="0"/>
              </a:rPr>
              <a:t>byw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ea typeface="Calibri" panose="020F0502020204030204" pitchFamily="34" charset="0"/>
                <a:cs typeface="Cavolini" panose="03000502040302020204" pitchFamily="66" charset="0"/>
              </a:rPr>
              <a:t>…</a:t>
            </a:r>
            <a:endParaRPr lang="en-GB" altLang="en-US" sz="2800" i="1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E247E66-6021-C44F-9175-BF2A241BE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412" y="3022626"/>
            <a:ext cx="2297918" cy="2308324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Pontardawe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Tonypandy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 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Caerdydd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   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Blaendulais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 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Dinbych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       &gt;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Glanaman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    &gt;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11DAA15-3EB0-2347-9918-89834D7FEE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330" y="3022626"/>
            <a:ext cx="2423159" cy="2308324"/>
          </a:xfrm>
          <a:prstGeom prst="rect">
            <a:avLst/>
          </a:prstGeom>
          <a:solidFill>
            <a:srgbClr val="FFFF00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ym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 panose="03000502040302020204" pitchFamily="66" charset="0"/>
              </a:rPr>
              <a:t>Mh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ontardawe</a:t>
            </a:r>
            <a:endParaRPr lang="en-US" altLang="en-US" sz="24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yn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 panose="03000502040302020204" pitchFamily="66" charset="0"/>
              </a:rPr>
              <a:t>Nh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onypandy</a:t>
            </a:r>
            <a:endParaRPr lang="en-US" altLang="en-US" sz="24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yng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 panose="03000502040302020204" pitchFamily="66" charset="0"/>
              </a:rPr>
              <a:t>Ngh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aerdydd</a:t>
            </a:r>
            <a:endParaRPr lang="en-US" altLang="en-US" sz="24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ym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 panose="03000502040302020204" pitchFamily="66" charset="0"/>
              </a:rPr>
              <a:t>M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laendulais</a:t>
            </a:r>
            <a:endParaRPr lang="en-US" altLang="en-US" sz="24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yn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 panose="03000502040302020204" pitchFamily="66" charset="0"/>
              </a:rPr>
              <a:t>N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inbych</a:t>
            </a:r>
            <a:endParaRPr lang="en-US" altLang="en-US" sz="24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yng</a:t>
            </a:r>
            <a:r>
              <a:rPr lang="en-US" altLang="en-US" sz="24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+mn-lt"/>
                <a:cs typeface="Cavolini" panose="03000502040302020204" pitchFamily="66" charset="0"/>
              </a:rPr>
              <a:t>Ng</a:t>
            </a:r>
            <a:r>
              <a:rPr lang="en-US" altLang="en-US" sz="24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lanaman</a:t>
            </a:r>
            <a:endParaRPr lang="en-US" altLang="en-US" sz="24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79A399-CC32-B447-8A4B-FA81924E9AEF}"/>
              </a:ext>
            </a:extLst>
          </p:cNvPr>
          <p:cNvSpPr txBox="1"/>
          <p:nvPr/>
        </p:nvSpPr>
        <p:spPr>
          <a:xfrm>
            <a:off x="304799" y="221787"/>
            <a:ext cx="6118861" cy="1877437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Ble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rwyt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byw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3600" b="1" dirty="0" err="1">
                <a:solidFill>
                  <a:srgbClr val="002060"/>
                </a:solidFill>
              </a:rPr>
              <a:t>Ble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rydych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byw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Where do you live?</a:t>
            </a:r>
            <a:endParaRPr lang="en-US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16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FFFF00"/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close up of a person&#10;&#10;Description automatically generated with low confidence">
            <a:extLst>
              <a:ext uri="{FF2B5EF4-FFF2-40B4-BE49-F238E27FC236}">
                <a16:creationId xmlns:a16="http://schemas.microsoft.com/office/drawing/2014/main" id="{DAE25809-2B6C-B847-9F27-2686FE2CC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7833" y="4716780"/>
            <a:ext cx="1555984" cy="2120243"/>
          </a:xfrm>
          <a:prstGeom prst="rect">
            <a:avLst/>
          </a:prstGeom>
        </p:spPr>
      </p:pic>
      <p:pic>
        <p:nvPicPr>
          <p:cNvPr id="13" name="Picture 12" descr="A person's face on a yellow background&#10;&#10;Description automatically generated with medium confidence">
            <a:extLst>
              <a:ext uri="{FF2B5EF4-FFF2-40B4-BE49-F238E27FC236}">
                <a16:creationId xmlns:a16="http://schemas.microsoft.com/office/drawing/2014/main" id="{A8CFC872-3085-834A-9E8E-A2A45F66CE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5274" y="4716780"/>
            <a:ext cx="1815382" cy="2141220"/>
          </a:xfrm>
          <a:prstGeom prst="rect">
            <a:avLst/>
          </a:prstGeom>
        </p:spPr>
      </p:pic>
      <p:sp>
        <p:nvSpPr>
          <p:cNvPr id="7" name="Speech Bubble: Rectangle with Corners Rounded 4">
            <a:extLst>
              <a:ext uri="{FF2B5EF4-FFF2-40B4-BE49-F238E27FC236}">
                <a16:creationId xmlns:a16="http://schemas.microsoft.com/office/drawing/2014/main" id="{3D534361-909E-3048-99D7-A59FB6B41BE6}"/>
              </a:ext>
            </a:extLst>
          </p:cNvPr>
          <p:cNvSpPr/>
          <p:nvPr/>
        </p:nvSpPr>
        <p:spPr>
          <a:xfrm>
            <a:off x="193289" y="1920331"/>
            <a:ext cx="5018791" cy="3017337"/>
          </a:xfrm>
          <a:prstGeom prst="wedgeRoundRectCallout">
            <a:avLst>
              <a:gd name="adj1" fmla="val 49236"/>
              <a:gd name="adj2" fmla="val -35404"/>
              <a:gd name="adj3" fmla="val 16667"/>
            </a:avLst>
          </a:prstGeom>
          <a:gradFill flip="none" rotWithShape="1">
            <a:gsLst>
              <a:gs pos="0">
                <a:srgbClr val="00B9FF">
                  <a:tint val="66000"/>
                  <a:satMod val="160000"/>
                </a:srgbClr>
              </a:gs>
              <a:gs pos="50000">
                <a:srgbClr val="00B9FF">
                  <a:tint val="44500"/>
                  <a:satMod val="160000"/>
                </a:srgbClr>
              </a:gs>
              <a:gs pos="100000">
                <a:srgbClr val="00B9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Partner A:	</a:t>
            </a:r>
          </a:p>
          <a:p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Dwedwch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enw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lle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, 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e.e.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“</a:t>
            </a:r>
            <a:r>
              <a:rPr lang="en-GB" sz="2000" b="1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Caerfyrddin</a:t>
            </a:r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”.</a:t>
            </a:r>
          </a:p>
          <a:p>
            <a:endParaRPr lang="en-GB" sz="2000" dirty="0">
              <a:solidFill>
                <a:schemeClr val="tx1"/>
              </a:solidFill>
              <a:ea typeface="Times New Roman" panose="02020603050405020304" pitchFamily="18" charset="0"/>
              <a:cs typeface="Cavolini" panose="03000502040302020204" pitchFamily="66" charset="0"/>
            </a:endParaRPr>
          </a:p>
          <a:p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Partner B:	</a:t>
            </a:r>
          </a:p>
          <a:p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Dwedwch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, “</a:t>
            </a:r>
            <a:r>
              <a:rPr lang="cy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Rydw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i’n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byw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yn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/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ym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/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yng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…”,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e.e.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“</a:t>
            </a:r>
            <a:r>
              <a:rPr lang="cy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Rydw </a:t>
            </a:r>
            <a:r>
              <a:rPr lang="en-GB" sz="2000" b="1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i’n</a:t>
            </a:r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byw</a:t>
            </a:r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yng</a:t>
            </a:r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Nghaerfyddin</a:t>
            </a:r>
            <a:r>
              <a:rPr lang="en-GB" sz="2000" b="1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.”</a:t>
            </a:r>
          </a:p>
          <a:p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 </a:t>
            </a:r>
          </a:p>
          <a:p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Yna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,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newidiwch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rôl</a:t>
            </a:r>
            <a:r>
              <a:rPr lang="en-GB" sz="2000" dirty="0">
                <a:solidFill>
                  <a:schemeClr val="tx1"/>
                </a:solidFill>
                <a:ea typeface="Times New Roman" panose="02020603050405020304" pitchFamily="18" charset="0"/>
                <a:cs typeface="Cavolini" panose="03000502040302020204" pitchFamily="66" charset="0"/>
              </a:rPr>
              <a:t>.</a:t>
            </a:r>
            <a:endParaRPr lang="en-GB" sz="20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volini" panose="0300050204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7B768D-B3CB-6449-88D8-983048EC6C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8064" y="1008638"/>
            <a:ext cx="2501391" cy="440120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Rhydaman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Gorseinon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Crymych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Port Talbot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Bedwas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Cydweli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Merthyr</a:t>
            </a:r>
            <a:r>
              <a:rPr lang="en-US" altLang="en-US" sz="28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Tudful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Pontardawe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Tregaron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Caerffili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72A0E5-4C5E-2D41-846F-A5D5281C468C}"/>
              </a:ext>
            </a:extLst>
          </p:cNvPr>
          <p:cNvSpPr txBox="1"/>
          <p:nvPr/>
        </p:nvSpPr>
        <p:spPr>
          <a:xfrm>
            <a:off x="193289" y="192033"/>
            <a:ext cx="2927101" cy="1323439"/>
          </a:xfrm>
          <a:prstGeom prst="rect">
            <a:avLst/>
          </a:prstGeom>
          <a:gradFill>
            <a:gsLst>
              <a:gs pos="100000">
                <a:srgbClr val="00B9FF">
                  <a:alpha val="49559"/>
                </a:srgbClr>
              </a:gs>
              <a:gs pos="0">
                <a:schemeClr val="bg1"/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Gwaith </a:t>
            </a:r>
            <a:r>
              <a:rPr lang="en-US" sz="3600" b="1" dirty="0" err="1">
                <a:solidFill>
                  <a:srgbClr val="002060"/>
                </a:solidFill>
              </a:rPr>
              <a:t>pâr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Pair work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FE4B341-740F-C440-8D7B-51CC019461C9}"/>
              </a:ext>
            </a:extLst>
          </p:cNvPr>
          <p:cNvSpPr txBox="1"/>
          <p:nvPr/>
        </p:nvSpPr>
        <p:spPr>
          <a:xfrm>
            <a:off x="6378738" y="318495"/>
            <a:ext cx="17988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</a:rPr>
              <a:t>Partner 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4A9B3D5-133A-4049-81FD-49E8F9D11C62}"/>
              </a:ext>
            </a:extLst>
          </p:cNvPr>
          <p:cNvSpPr txBox="1"/>
          <p:nvPr/>
        </p:nvSpPr>
        <p:spPr>
          <a:xfrm>
            <a:off x="9948026" y="318494"/>
            <a:ext cx="17812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</a:rPr>
              <a:t>Partner B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C4583F6-97D2-CC41-B322-AF93C71EC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98031" y="1008638"/>
            <a:ext cx="2040395" cy="440120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742950" indent="-28575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Caerfyrddin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Aberystwyth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Tyddewi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Dinbych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Powys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Bangor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Glanaman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Llanelli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Pontypridd</a:t>
            </a:r>
            <a:endParaRPr lang="en-US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800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Caerdydd</a:t>
            </a:r>
            <a:endParaRPr lang="en-US" altLang="en-US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29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0F0">
                <a:alpha val="50379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BFE4AEFB-1F5A-3140-BE8B-E50053E11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530" y="0"/>
            <a:ext cx="6141720" cy="68467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083F80-C5CA-AA4E-A0FB-72C7EBC86799}"/>
              </a:ext>
            </a:extLst>
          </p:cNvPr>
          <p:cNvSpPr txBox="1"/>
          <p:nvPr/>
        </p:nvSpPr>
        <p:spPr>
          <a:xfrm rot="20937613">
            <a:off x="2028295" y="4899065"/>
            <a:ext cx="2946191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Eich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tro</a:t>
            </a:r>
            <a:r>
              <a:rPr lang="en-US" sz="4400" b="1" dirty="0">
                <a:solidFill>
                  <a:srgbClr val="002060"/>
                </a:solidFill>
              </a:rPr>
              <a:t> chi!</a:t>
            </a: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You turn!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36A408-79B9-024E-9E53-571F77DA85A7}"/>
              </a:ext>
            </a:extLst>
          </p:cNvPr>
          <p:cNvSpPr txBox="1"/>
          <p:nvPr/>
        </p:nvSpPr>
        <p:spPr>
          <a:xfrm>
            <a:off x="6734838" y="3658021"/>
            <a:ext cx="50266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>
                <a:solidFill>
                  <a:srgbClr val="002060"/>
                </a:solidFill>
              </a:rPr>
              <a:t>Write 3 sentences about yourself:</a:t>
            </a:r>
          </a:p>
          <a:p>
            <a:endParaRPr lang="en-US" sz="1600" i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rgbClr val="002060"/>
                </a:solidFill>
              </a:rPr>
              <a:t>your name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rgbClr val="002060"/>
                </a:solidFill>
              </a:rPr>
              <a:t>how you are feeling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rgbClr val="002060"/>
                </a:solidFill>
              </a:rPr>
              <a:t>where you live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1DA272-3CB5-0649-A066-CDDDE995D664}"/>
              </a:ext>
            </a:extLst>
          </p:cNvPr>
          <p:cNvSpPr txBox="1"/>
          <p:nvPr/>
        </p:nvSpPr>
        <p:spPr>
          <a:xfrm>
            <a:off x="6773158" y="1029692"/>
            <a:ext cx="4493602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</a:rPr>
              <a:t>Ysgrifennwch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dair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brawddeg</a:t>
            </a:r>
            <a:r>
              <a:rPr lang="en-US" sz="2800" b="1" dirty="0">
                <a:solidFill>
                  <a:srgbClr val="002060"/>
                </a:solidFill>
              </a:rPr>
              <a:t>:</a:t>
            </a:r>
          </a:p>
          <a:p>
            <a:endParaRPr lang="en-US" sz="1600" b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eich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enw</a:t>
            </a:r>
            <a:r>
              <a:rPr lang="en-US" sz="2400" b="1" dirty="0">
                <a:solidFill>
                  <a:srgbClr val="002060"/>
                </a:solidFill>
              </a:rPr>
              <a:t> chi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sut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rydych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chi’n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teimlo</a:t>
            </a:r>
            <a:endParaRPr lang="en-US" sz="2400" b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2060"/>
                </a:solidFill>
              </a:rPr>
              <a:t>ble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rydych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chi’n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byw</a:t>
            </a:r>
            <a:endParaRPr 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18863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>
            <a:extLst>
              <a:ext uri="{FF2B5EF4-FFF2-40B4-BE49-F238E27FC236}">
                <a16:creationId xmlns:a16="http://schemas.microsoft.com/office/drawing/2014/main" id="{C78F1A25-22AA-7B47-83F9-59F6E54D9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2" name="Tekhnologic Logo">
            <a:extLst>
              <a:ext uri="{FF2B5EF4-FFF2-40B4-BE49-F238E27FC236}">
                <a16:creationId xmlns:a16="http://schemas.microsoft.com/office/drawing/2014/main" id="{7B0B3EE8-7A70-7E40-982A-B2CF3AB5AB75}"/>
              </a:ext>
            </a:extLst>
          </p:cNvPr>
          <p:cNvGrpSpPr>
            <a:grpSpLocks/>
          </p:cNvGrpSpPr>
          <p:nvPr/>
        </p:nvGrpSpPr>
        <p:grpSpPr bwMode="auto">
          <a:xfrm>
            <a:off x="5684838" y="6661150"/>
            <a:ext cx="822325" cy="179388"/>
            <a:chOff x="5464435" y="6630924"/>
            <a:chExt cx="820768" cy="180000"/>
          </a:xfrm>
        </p:grpSpPr>
        <p:pic>
          <p:nvPicPr>
            <p:cNvPr id="5" name="Image">
              <a:extLst>
                <a:ext uri="{FF2B5EF4-FFF2-40B4-BE49-F238E27FC236}">
                  <a16:creationId xmlns:a16="http://schemas.microsoft.com/office/drawing/2014/main" id="{24F0DFA3-2833-4171-A1DF-83A53FEEB6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4435" y="6630924"/>
              <a:ext cx="180000" cy="180000"/>
            </a:xfrm>
            <a:prstGeom prst="rect">
              <a:avLst/>
            </a:prstGeom>
          </p:spPr>
        </p:pic>
        <p:sp>
          <p:nvSpPr>
            <p:cNvPr id="25646" name="Text">
              <a:extLst>
                <a:ext uri="{FF2B5EF4-FFF2-40B4-BE49-F238E27FC236}">
                  <a16:creationId xmlns:a16="http://schemas.microsoft.com/office/drawing/2014/main" id="{64F3382B-BEAE-1B44-9235-AFCE7919C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4766" y="6651674"/>
              <a:ext cx="660437" cy="138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900" b="1" dirty="0">
                  <a:solidFill>
                    <a:srgbClr val="3059A2"/>
                  </a:solidFill>
                  <a:latin typeface="Century Gothic" panose="020B0502020202020204" pitchFamily="34" charset="0"/>
                </a:rPr>
                <a:t>tekhnologic</a:t>
              </a:r>
            </a:p>
          </p:txBody>
        </p:sp>
      </p:grpSp>
      <p:sp>
        <p:nvSpPr>
          <p:cNvPr id="7" name="Spinner BG">
            <a:extLst>
              <a:ext uri="{FF2B5EF4-FFF2-40B4-BE49-F238E27FC236}">
                <a16:creationId xmlns:a16="http://schemas.microsoft.com/office/drawing/2014/main" id="{BCF3B96D-F0DB-48FC-89ED-536ADA1BCD62}"/>
              </a:ext>
            </a:extLst>
          </p:cNvPr>
          <p:cNvSpPr/>
          <p:nvPr/>
        </p:nvSpPr>
        <p:spPr>
          <a:xfrm>
            <a:off x="2855913" y="188913"/>
            <a:ext cx="6480175" cy="6480175"/>
          </a:xfrm>
          <a:prstGeom prst="ellipse">
            <a:avLst/>
          </a:prstGeom>
          <a:solidFill>
            <a:srgbClr val="0084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Anchor">
            <a:extLst>
              <a:ext uri="{FF2B5EF4-FFF2-40B4-BE49-F238E27FC236}">
                <a16:creationId xmlns:a16="http://schemas.microsoft.com/office/drawing/2014/main" id="{F148B670-D244-48C5-9159-2E9C37A4404B}"/>
              </a:ext>
            </a:extLst>
          </p:cNvPr>
          <p:cNvSpPr/>
          <p:nvPr/>
        </p:nvSpPr>
        <p:spPr>
          <a:xfrm>
            <a:off x="5195888" y="2528888"/>
            <a:ext cx="1800225" cy="1800225"/>
          </a:xfrm>
          <a:prstGeom prst="ellipse">
            <a:avLst/>
          </a:prstGeom>
          <a:solidFill>
            <a:srgbClr val="00B050">
              <a:alpha val="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Spinning Wheel 12">
            <a:extLst>
              <a:ext uri="{FF2B5EF4-FFF2-40B4-BE49-F238E27FC236}">
                <a16:creationId xmlns:a16="http://schemas.microsoft.com/office/drawing/2014/main" id="{E14DCD70-2084-2D44-B9E2-A3F01A70E934}"/>
              </a:ext>
            </a:extLst>
          </p:cNvPr>
          <p:cNvGrpSpPr>
            <a:grpSpLocks/>
          </p:cNvGrpSpPr>
          <p:nvPr/>
        </p:nvGrpSpPr>
        <p:grpSpPr bwMode="auto">
          <a:xfrm>
            <a:off x="2884488" y="203462"/>
            <a:ext cx="6423025" cy="6438638"/>
            <a:chOff x="2885164" y="204008"/>
            <a:chExt cx="6423041" cy="6437509"/>
          </a:xfrm>
        </p:grpSpPr>
        <p:sp>
          <p:nvSpPr>
            <p:cNvPr id="37" name="Segment 12">
              <a:extLst>
                <a:ext uri="{FF2B5EF4-FFF2-40B4-BE49-F238E27FC236}">
                  <a16:creationId xmlns:a16="http://schemas.microsoft.com/office/drawing/2014/main" id="{54AF13DE-2F2F-4984-884D-A2DE034455F9}"/>
                </a:ext>
              </a:extLst>
            </p:cNvPr>
            <p:cNvSpPr/>
            <p:nvPr/>
          </p:nvSpPr>
          <p:spPr>
            <a:xfrm rot="19800000">
              <a:off x="5017181" y="249776"/>
              <a:ext cx="1552579" cy="2309407"/>
            </a:xfrm>
            <a:custGeom>
              <a:avLst/>
              <a:gdLst>
                <a:gd name="connsiteX0" fmla="*/ 1552980 w 1552980"/>
                <a:gd name="connsiteY0" fmla="*/ 407722 h 2310475"/>
                <a:gd name="connsiteX1" fmla="*/ 454425 w 1552980"/>
                <a:gd name="connsiteY1" fmla="*/ 2310475 h 2310475"/>
                <a:gd name="connsiteX2" fmla="*/ 378992 w 1552980"/>
                <a:gd name="connsiteY2" fmla="*/ 2271858 h 2310475"/>
                <a:gd name="connsiteX3" fmla="*/ 132817 w 1552980"/>
                <a:gd name="connsiteY3" fmla="*/ 2202893 h 2310475"/>
                <a:gd name="connsiteX4" fmla="*/ 0 w 1552980"/>
                <a:gd name="connsiteY4" fmla="*/ 2199398 h 2310475"/>
                <a:gd name="connsiteX5" fmla="*/ 0 w 1552980"/>
                <a:gd name="connsiteY5" fmla="*/ 2418 h 2310475"/>
                <a:gd name="connsiteX6" fmla="*/ 108314 w 1552980"/>
                <a:gd name="connsiteY6" fmla="*/ 0 h 2310475"/>
                <a:gd name="connsiteX7" fmla="*/ 1417781 w 1552980"/>
                <a:gd name="connsiteY7" fmla="*/ 334158 h 2310475"/>
                <a:gd name="connsiteX8" fmla="*/ 1552980 w 1552980"/>
                <a:gd name="connsiteY8" fmla="*/ 407722 h 2310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2980" h="2310475">
                  <a:moveTo>
                    <a:pt x="1552980" y="407722"/>
                  </a:moveTo>
                  <a:lnTo>
                    <a:pt x="454425" y="2310475"/>
                  </a:lnTo>
                  <a:lnTo>
                    <a:pt x="378992" y="2271858"/>
                  </a:lnTo>
                  <a:cubicBezTo>
                    <a:pt x="299200" y="2235997"/>
                    <a:pt x="216253" y="2213246"/>
                    <a:pt x="132817" y="2202893"/>
                  </a:cubicBezTo>
                  <a:lnTo>
                    <a:pt x="0" y="2199398"/>
                  </a:lnTo>
                  <a:lnTo>
                    <a:pt x="0" y="2418"/>
                  </a:lnTo>
                  <a:lnTo>
                    <a:pt x="108314" y="0"/>
                  </a:lnTo>
                  <a:cubicBezTo>
                    <a:pt x="552249" y="11529"/>
                    <a:pt x="999375" y="120065"/>
                    <a:pt x="1417781" y="334158"/>
                  </a:cubicBezTo>
                  <a:lnTo>
                    <a:pt x="1552980" y="407722"/>
                  </a:lnTo>
                  <a:close/>
                </a:path>
              </a:pathLst>
            </a:custGeom>
            <a:solidFill>
              <a:srgbClr val="00B0F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8" name="Segment 11">
              <a:extLst>
                <a:ext uri="{FF2B5EF4-FFF2-40B4-BE49-F238E27FC236}">
                  <a16:creationId xmlns:a16="http://schemas.microsoft.com/office/drawing/2014/main" id="{D6CAB828-A570-4668-9AD7-A4848B490781}"/>
                </a:ext>
              </a:extLst>
            </p:cNvPr>
            <p:cNvSpPr/>
            <p:nvPr/>
          </p:nvSpPr>
          <p:spPr>
            <a:xfrm rot="19800000">
              <a:off x="3705903" y="1019578"/>
              <a:ext cx="1519242" cy="2323692"/>
            </a:xfrm>
            <a:custGeom>
              <a:avLst/>
              <a:gdLst>
                <a:gd name="connsiteX0" fmla="*/ 1517681 w 1517681"/>
                <a:gd name="connsiteY0" fmla="*/ 0 h 2323810"/>
                <a:gd name="connsiteX1" fmla="*/ 1517681 w 1517681"/>
                <a:gd name="connsiteY1" fmla="*/ 2196804 h 2323810"/>
                <a:gd name="connsiteX2" fmla="*/ 1487364 w 1517681"/>
                <a:gd name="connsiteY2" fmla="*/ 2196006 h 2323810"/>
                <a:gd name="connsiteX3" fmla="*/ 1168949 w 1517681"/>
                <a:gd name="connsiteY3" fmla="*/ 2281325 h 2323810"/>
                <a:gd name="connsiteX4" fmla="*/ 1099641 w 1517681"/>
                <a:gd name="connsiteY4" fmla="*/ 2323810 h 2323810"/>
                <a:gd name="connsiteX5" fmla="*/ 0 w 1517681"/>
                <a:gd name="connsiteY5" fmla="*/ 419175 h 2323810"/>
                <a:gd name="connsiteX6" fmla="*/ 205408 w 1517681"/>
                <a:gd name="connsiteY6" fmla="*/ 306621 h 2323810"/>
                <a:gd name="connsiteX7" fmla="*/ 1334463 w 1517681"/>
                <a:gd name="connsiteY7" fmla="*/ 4091 h 2323810"/>
                <a:gd name="connsiteX8" fmla="*/ 1517681 w 1517681"/>
                <a:gd name="connsiteY8" fmla="*/ 0 h 2323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17681" h="2323810">
                  <a:moveTo>
                    <a:pt x="1517681" y="0"/>
                  </a:moveTo>
                  <a:lnTo>
                    <a:pt x="1517681" y="2196804"/>
                  </a:lnTo>
                  <a:lnTo>
                    <a:pt x="1487364" y="2196006"/>
                  </a:lnTo>
                  <a:cubicBezTo>
                    <a:pt x="1376828" y="2203818"/>
                    <a:pt x="1268582" y="2232822"/>
                    <a:pt x="1168949" y="2281325"/>
                  </a:cubicBezTo>
                  <a:lnTo>
                    <a:pt x="1099641" y="2323810"/>
                  </a:lnTo>
                  <a:lnTo>
                    <a:pt x="0" y="419175"/>
                  </a:lnTo>
                  <a:lnTo>
                    <a:pt x="205408" y="306621"/>
                  </a:lnTo>
                  <a:cubicBezTo>
                    <a:pt x="558694" y="134636"/>
                    <a:pt x="942516" y="31791"/>
                    <a:pt x="1334463" y="4091"/>
                  </a:cubicBezTo>
                  <a:lnTo>
                    <a:pt x="1517681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9" name="Segment 10">
              <a:extLst>
                <a:ext uri="{FF2B5EF4-FFF2-40B4-BE49-F238E27FC236}">
                  <a16:creationId xmlns:a16="http://schemas.microsoft.com/office/drawing/2014/main" id="{5E442D61-C742-4967-97B7-FC1DCBEC0CB1}"/>
                </a:ext>
              </a:extLst>
            </p:cNvPr>
            <p:cNvSpPr/>
            <p:nvPr/>
          </p:nvSpPr>
          <p:spPr>
            <a:xfrm rot="19800000">
              <a:off x="2885164" y="1773509"/>
              <a:ext cx="2203455" cy="2210999"/>
            </a:xfrm>
            <a:custGeom>
              <a:avLst/>
              <a:gdLst>
                <a:gd name="connsiteX0" fmla="*/ 1102942 w 2202670"/>
                <a:gd name="connsiteY0" fmla="*/ 0 h 2211083"/>
                <a:gd name="connsiteX1" fmla="*/ 2202670 w 2202670"/>
                <a:gd name="connsiteY1" fmla="*/ 1904786 h 2211083"/>
                <a:gd name="connsiteX2" fmla="*/ 2132846 w 2202670"/>
                <a:gd name="connsiteY2" fmla="*/ 1947587 h 2211083"/>
                <a:gd name="connsiteX3" fmla="*/ 1906159 w 2202670"/>
                <a:gd name="connsiteY3" fmla="*/ 2204586 h 2211083"/>
                <a:gd name="connsiteX4" fmla="*/ 1902833 w 2202670"/>
                <a:gd name="connsiteY4" fmla="*/ 2211083 h 2211083"/>
                <a:gd name="connsiteX5" fmla="*/ 0 w 2202670"/>
                <a:gd name="connsiteY5" fmla="*/ 1112481 h 2211083"/>
                <a:gd name="connsiteX6" fmla="*/ 3485 w 2202670"/>
                <a:gd name="connsiteY6" fmla="*/ 1106077 h 2211083"/>
                <a:gd name="connsiteX7" fmla="*/ 1052620 w 2202670"/>
                <a:gd name="connsiteY7" fmla="*/ 27574 h 2211083"/>
                <a:gd name="connsiteX8" fmla="*/ 1102942 w 2202670"/>
                <a:gd name="connsiteY8" fmla="*/ 0 h 2211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02670" h="2211083">
                  <a:moveTo>
                    <a:pt x="1102942" y="0"/>
                  </a:moveTo>
                  <a:lnTo>
                    <a:pt x="2202670" y="1904786"/>
                  </a:lnTo>
                  <a:lnTo>
                    <a:pt x="2132846" y="1947587"/>
                  </a:lnTo>
                  <a:cubicBezTo>
                    <a:pt x="2043405" y="2015166"/>
                    <a:pt x="1965736" y="2101397"/>
                    <a:pt x="1906159" y="2204586"/>
                  </a:cubicBezTo>
                  <a:lnTo>
                    <a:pt x="1902833" y="2211083"/>
                  </a:lnTo>
                  <a:lnTo>
                    <a:pt x="0" y="1112481"/>
                  </a:lnTo>
                  <a:lnTo>
                    <a:pt x="3485" y="1106077"/>
                  </a:lnTo>
                  <a:cubicBezTo>
                    <a:pt x="267546" y="648709"/>
                    <a:pt x="631849" y="285299"/>
                    <a:pt x="1052620" y="27574"/>
                  </a:cubicBezTo>
                  <a:lnTo>
                    <a:pt x="1102942" y="0"/>
                  </a:lnTo>
                  <a:close/>
                </a:path>
              </a:pathLst>
            </a:cu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0" name="Segment 9">
              <a:extLst>
                <a:ext uri="{FF2B5EF4-FFF2-40B4-BE49-F238E27FC236}">
                  <a16:creationId xmlns:a16="http://schemas.microsoft.com/office/drawing/2014/main" id="{3C0B60F7-5EC8-4712-811B-FA0C4CE42366}"/>
                </a:ext>
              </a:extLst>
            </p:cNvPr>
            <p:cNvSpPr/>
            <p:nvPr/>
          </p:nvSpPr>
          <p:spPr>
            <a:xfrm rot="19800000">
              <a:off x="2912151" y="2962337"/>
              <a:ext cx="2308231" cy="1525320"/>
            </a:xfrm>
            <a:custGeom>
              <a:avLst/>
              <a:gdLst>
                <a:gd name="connsiteX0" fmla="*/ 404237 w 2307149"/>
                <a:gd name="connsiteY0" fmla="*/ 0 h 1524450"/>
                <a:gd name="connsiteX1" fmla="*/ 2307149 w 2307149"/>
                <a:gd name="connsiteY1" fmla="*/ 1098646 h 1524450"/>
                <a:gd name="connsiteX2" fmla="*/ 2271858 w 2307149"/>
                <a:gd name="connsiteY2" fmla="*/ 1167582 h 1524450"/>
                <a:gd name="connsiteX3" fmla="*/ 2202893 w 2307149"/>
                <a:gd name="connsiteY3" fmla="*/ 1413757 h 1524450"/>
                <a:gd name="connsiteX4" fmla="*/ 2199980 w 2307149"/>
                <a:gd name="connsiteY4" fmla="*/ 1524450 h 1524450"/>
                <a:gd name="connsiteX5" fmla="*/ 1924 w 2307149"/>
                <a:gd name="connsiteY5" fmla="*/ 1524450 h 1524450"/>
                <a:gd name="connsiteX6" fmla="*/ 0 w 2307149"/>
                <a:gd name="connsiteY6" fmla="*/ 1438260 h 1524450"/>
                <a:gd name="connsiteX7" fmla="*/ 334158 w 2307149"/>
                <a:gd name="connsiteY7" fmla="*/ 128793 h 1524450"/>
                <a:gd name="connsiteX8" fmla="*/ 404237 w 2307149"/>
                <a:gd name="connsiteY8" fmla="*/ 0 h 152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07149" h="1524450">
                  <a:moveTo>
                    <a:pt x="404237" y="0"/>
                  </a:moveTo>
                  <a:lnTo>
                    <a:pt x="2307149" y="1098646"/>
                  </a:lnTo>
                  <a:lnTo>
                    <a:pt x="2271858" y="1167582"/>
                  </a:lnTo>
                  <a:cubicBezTo>
                    <a:pt x="2235996" y="1247374"/>
                    <a:pt x="2213247" y="1330321"/>
                    <a:pt x="2202893" y="1413757"/>
                  </a:cubicBezTo>
                  <a:lnTo>
                    <a:pt x="2199980" y="1524450"/>
                  </a:lnTo>
                  <a:lnTo>
                    <a:pt x="1924" y="1524450"/>
                  </a:lnTo>
                  <a:lnTo>
                    <a:pt x="0" y="1438260"/>
                  </a:lnTo>
                  <a:cubicBezTo>
                    <a:pt x="11529" y="994326"/>
                    <a:pt x="120065" y="547200"/>
                    <a:pt x="334158" y="128793"/>
                  </a:cubicBezTo>
                  <a:lnTo>
                    <a:pt x="404237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1" name="Segment 8">
              <a:extLst>
                <a:ext uri="{FF2B5EF4-FFF2-40B4-BE49-F238E27FC236}">
                  <a16:creationId xmlns:a16="http://schemas.microsoft.com/office/drawing/2014/main" id="{06F646A7-61BE-4812-AB1C-4CD34C28F5B2}"/>
                </a:ext>
              </a:extLst>
            </p:cNvPr>
            <p:cNvSpPr/>
            <p:nvPr/>
          </p:nvSpPr>
          <p:spPr>
            <a:xfrm rot="19800000">
              <a:off x="3669391" y="4327348"/>
              <a:ext cx="2314581" cy="1523733"/>
            </a:xfrm>
            <a:custGeom>
              <a:avLst/>
              <a:gdLst>
                <a:gd name="connsiteX0" fmla="*/ 2197880 w 2314159"/>
                <a:gd name="connsiteY0" fmla="*/ 0 h 1522784"/>
                <a:gd name="connsiteX1" fmla="*/ 2196500 w 2314159"/>
                <a:gd name="connsiteY1" fmla="*/ 52441 h 1522784"/>
                <a:gd name="connsiteX2" fmla="*/ 2281819 w 2314159"/>
                <a:gd name="connsiteY2" fmla="*/ 370856 h 1522784"/>
                <a:gd name="connsiteX3" fmla="*/ 2314159 w 2314159"/>
                <a:gd name="connsiteY3" fmla="*/ 423614 h 1522784"/>
                <a:gd name="connsiteX4" fmla="*/ 410342 w 2314159"/>
                <a:gd name="connsiteY4" fmla="*/ 1522784 h 1522784"/>
                <a:gd name="connsiteX5" fmla="*/ 307115 w 2314159"/>
                <a:gd name="connsiteY5" fmla="*/ 1334397 h 1522784"/>
                <a:gd name="connsiteX6" fmla="*/ 4585 w 2314159"/>
                <a:gd name="connsiteY6" fmla="*/ 205343 h 1522784"/>
                <a:gd name="connsiteX7" fmla="*/ 0 w 2314159"/>
                <a:gd name="connsiteY7" fmla="*/ 0 h 1522784"/>
                <a:gd name="connsiteX8" fmla="*/ 2197880 w 2314159"/>
                <a:gd name="connsiteY8" fmla="*/ 0 h 1522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14159" h="1522784">
                  <a:moveTo>
                    <a:pt x="2197880" y="0"/>
                  </a:moveTo>
                  <a:lnTo>
                    <a:pt x="2196500" y="52441"/>
                  </a:lnTo>
                  <a:cubicBezTo>
                    <a:pt x="2204312" y="162978"/>
                    <a:pt x="2233316" y="271223"/>
                    <a:pt x="2281819" y="370856"/>
                  </a:cubicBezTo>
                  <a:lnTo>
                    <a:pt x="2314159" y="423614"/>
                  </a:lnTo>
                  <a:lnTo>
                    <a:pt x="410342" y="1522784"/>
                  </a:lnTo>
                  <a:lnTo>
                    <a:pt x="307115" y="1334397"/>
                  </a:lnTo>
                  <a:cubicBezTo>
                    <a:pt x="135130" y="981112"/>
                    <a:pt x="32285" y="597290"/>
                    <a:pt x="4585" y="205343"/>
                  </a:cubicBezTo>
                  <a:lnTo>
                    <a:pt x="0" y="0"/>
                  </a:lnTo>
                  <a:lnTo>
                    <a:pt x="219788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2" name="Sergment 7">
              <a:extLst>
                <a:ext uri="{FF2B5EF4-FFF2-40B4-BE49-F238E27FC236}">
                  <a16:creationId xmlns:a16="http://schemas.microsoft.com/office/drawing/2014/main" id="{1DC68BC9-E739-4EDD-859D-CA7427F94F17}"/>
                </a:ext>
              </a:extLst>
            </p:cNvPr>
            <p:cNvSpPr/>
            <p:nvPr/>
          </p:nvSpPr>
          <p:spPr>
            <a:xfrm rot="19800000">
              <a:off x="4428218" y="4425756"/>
              <a:ext cx="2212981" cy="2215761"/>
            </a:xfrm>
            <a:custGeom>
              <a:avLst/>
              <a:gdLst>
                <a:gd name="connsiteX0" fmla="*/ 1903969 w 2213507"/>
                <a:gd name="connsiteY0" fmla="*/ 0 h 2215483"/>
                <a:gd name="connsiteX1" fmla="*/ 1956914 w 2213507"/>
                <a:gd name="connsiteY1" fmla="*/ 86373 h 2215483"/>
                <a:gd name="connsiteX2" fmla="*/ 2139727 w 2213507"/>
                <a:gd name="connsiteY2" fmla="*/ 265085 h 2215483"/>
                <a:gd name="connsiteX3" fmla="*/ 2213507 w 2213507"/>
                <a:gd name="connsiteY3" fmla="*/ 312797 h 2215483"/>
                <a:gd name="connsiteX4" fmla="*/ 1114991 w 2213507"/>
                <a:gd name="connsiteY4" fmla="*/ 2215483 h 2215483"/>
                <a:gd name="connsiteX5" fmla="*/ 981024 w 2213507"/>
                <a:gd name="connsiteY5" fmla="*/ 2133552 h 2215483"/>
                <a:gd name="connsiteX6" fmla="*/ 36901 w 2213507"/>
                <a:gd name="connsiteY6" fmla="*/ 1166600 h 2215483"/>
                <a:gd name="connsiteX7" fmla="*/ 0 w 2213507"/>
                <a:gd name="connsiteY7" fmla="*/ 1099256 h 2215483"/>
                <a:gd name="connsiteX8" fmla="*/ 1903969 w 2213507"/>
                <a:gd name="connsiteY8" fmla="*/ 0 h 2215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3507" h="2215483">
                  <a:moveTo>
                    <a:pt x="1903969" y="0"/>
                  </a:moveTo>
                  <a:lnTo>
                    <a:pt x="1956914" y="86373"/>
                  </a:lnTo>
                  <a:cubicBezTo>
                    <a:pt x="2007598" y="153454"/>
                    <a:pt x="2068774" y="213914"/>
                    <a:pt x="2139727" y="265085"/>
                  </a:cubicBezTo>
                  <a:lnTo>
                    <a:pt x="2213507" y="312797"/>
                  </a:lnTo>
                  <a:lnTo>
                    <a:pt x="1114991" y="2215483"/>
                  </a:lnTo>
                  <a:lnTo>
                    <a:pt x="981024" y="2133552"/>
                  </a:lnTo>
                  <a:cubicBezTo>
                    <a:pt x="586411" y="1878248"/>
                    <a:pt x="268853" y="1545294"/>
                    <a:pt x="36901" y="1166600"/>
                  </a:cubicBezTo>
                  <a:lnTo>
                    <a:pt x="0" y="1099256"/>
                  </a:lnTo>
                  <a:lnTo>
                    <a:pt x="1903969" y="0"/>
                  </a:lnTo>
                  <a:close/>
                </a:path>
              </a:pathLst>
            </a:cu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3" name="Segment 6">
              <a:extLst>
                <a:ext uri="{FF2B5EF4-FFF2-40B4-BE49-F238E27FC236}">
                  <a16:creationId xmlns:a16="http://schemas.microsoft.com/office/drawing/2014/main" id="{712DC6AD-2399-41EE-B7B8-AFA9808DCD92}"/>
                </a:ext>
              </a:extLst>
            </p:cNvPr>
            <p:cNvSpPr/>
            <p:nvPr/>
          </p:nvSpPr>
          <p:spPr>
            <a:xfrm rot="19800000">
              <a:off x="5606146" y="4325761"/>
              <a:ext cx="1508129" cy="2309407"/>
            </a:xfrm>
            <a:custGeom>
              <a:avLst/>
              <a:gdLst>
                <a:gd name="connsiteX0" fmla="*/ 1507471 w 1507471"/>
                <a:gd name="connsiteY0" fmla="*/ 110089 h 2310696"/>
                <a:gd name="connsiteX1" fmla="*/ 1507470 w 1507471"/>
                <a:gd name="connsiteY1" fmla="*/ 2309303 h 2310696"/>
                <a:gd name="connsiteX2" fmla="*/ 1445089 w 1507471"/>
                <a:gd name="connsiteY2" fmla="*/ 2310696 h 2310696"/>
                <a:gd name="connsiteX3" fmla="*/ 135622 w 1507471"/>
                <a:gd name="connsiteY3" fmla="*/ 1976537 h 2310696"/>
                <a:gd name="connsiteX4" fmla="*/ 0 w 1507471"/>
                <a:gd name="connsiteY4" fmla="*/ 1902743 h 2310696"/>
                <a:gd name="connsiteX5" fmla="*/ 1098548 w 1507471"/>
                <a:gd name="connsiteY5" fmla="*/ 0 h 2310696"/>
                <a:gd name="connsiteX6" fmla="*/ 1174411 w 1507471"/>
                <a:gd name="connsiteY6" fmla="*/ 38838 h 2310696"/>
                <a:gd name="connsiteX7" fmla="*/ 1420586 w 1507471"/>
                <a:gd name="connsiteY7" fmla="*/ 107802 h 2310696"/>
                <a:gd name="connsiteX8" fmla="*/ 1507471 w 1507471"/>
                <a:gd name="connsiteY8" fmla="*/ 110089 h 2310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07471" h="2310696">
                  <a:moveTo>
                    <a:pt x="1507471" y="110089"/>
                  </a:moveTo>
                  <a:lnTo>
                    <a:pt x="1507470" y="2309303"/>
                  </a:lnTo>
                  <a:lnTo>
                    <a:pt x="1445089" y="2310696"/>
                  </a:lnTo>
                  <a:cubicBezTo>
                    <a:pt x="1001155" y="2299166"/>
                    <a:pt x="554029" y="2190630"/>
                    <a:pt x="135622" y="1976537"/>
                  </a:cubicBezTo>
                  <a:lnTo>
                    <a:pt x="0" y="1902743"/>
                  </a:lnTo>
                  <a:lnTo>
                    <a:pt x="1098548" y="0"/>
                  </a:lnTo>
                  <a:lnTo>
                    <a:pt x="1174411" y="38838"/>
                  </a:lnTo>
                  <a:cubicBezTo>
                    <a:pt x="1254203" y="74699"/>
                    <a:pt x="1337151" y="97449"/>
                    <a:pt x="1420586" y="107802"/>
                  </a:cubicBezTo>
                  <a:lnTo>
                    <a:pt x="1507471" y="110089"/>
                  </a:lnTo>
                  <a:close/>
                </a:path>
              </a:pathLst>
            </a:cu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4" name="Segment 5">
              <a:extLst>
                <a:ext uri="{FF2B5EF4-FFF2-40B4-BE49-F238E27FC236}">
                  <a16:creationId xmlns:a16="http://schemas.microsoft.com/office/drawing/2014/main" id="{F7D8B1BD-D1A2-44D6-8F5B-C11C0099E251}"/>
                </a:ext>
              </a:extLst>
            </p:cNvPr>
            <p:cNvSpPr/>
            <p:nvPr/>
          </p:nvSpPr>
          <p:spPr>
            <a:xfrm rot="19800000">
              <a:off x="6928536" y="3541674"/>
              <a:ext cx="1544642" cy="2312581"/>
            </a:xfrm>
            <a:custGeom>
              <a:avLst/>
              <a:gdLst>
                <a:gd name="connsiteX0" fmla="*/ 444773 w 1543866"/>
                <a:gd name="connsiteY0" fmla="*/ 0 h 2313066"/>
                <a:gd name="connsiteX1" fmla="*/ 1543866 w 1543866"/>
                <a:gd name="connsiteY1" fmla="*/ 1903686 h 2313066"/>
                <a:gd name="connsiteX2" fmla="*/ 1358205 w 1543866"/>
                <a:gd name="connsiteY2" fmla="*/ 2005420 h 2313066"/>
                <a:gd name="connsiteX3" fmla="*/ 229151 w 1543866"/>
                <a:gd name="connsiteY3" fmla="*/ 2307949 h 2313066"/>
                <a:gd name="connsiteX4" fmla="*/ 0 w 1543866"/>
                <a:gd name="connsiteY4" fmla="*/ 2313066 h 2313066"/>
                <a:gd name="connsiteX5" fmla="*/ 0 w 1543866"/>
                <a:gd name="connsiteY5" fmla="*/ 114028 h 2313066"/>
                <a:gd name="connsiteX6" fmla="*/ 76249 w 1543866"/>
                <a:gd name="connsiteY6" fmla="*/ 116034 h 2313066"/>
                <a:gd name="connsiteX7" fmla="*/ 394664 w 1543866"/>
                <a:gd name="connsiteY7" fmla="*/ 30715 h 2313066"/>
                <a:gd name="connsiteX8" fmla="*/ 444773 w 1543866"/>
                <a:gd name="connsiteY8" fmla="*/ 0 h 2313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66" h="2313066">
                  <a:moveTo>
                    <a:pt x="444773" y="0"/>
                  </a:moveTo>
                  <a:lnTo>
                    <a:pt x="1543866" y="1903686"/>
                  </a:lnTo>
                  <a:lnTo>
                    <a:pt x="1358205" y="2005420"/>
                  </a:lnTo>
                  <a:cubicBezTo>
                    <a:pt x="1004919" y="2177405"/>
                    <a:pt x="621097" y="2280250"/>
                    <a:pt x="229151" y="2307949"/>
                  </a:cubicBezTo>
                  <a:lnTo>
                    <a:pt x="0" y="2313066"/>
                  </a:lnTo>
                  <a:lnTo>
                    <a:pt x="0" y="114028"/>
                  </a:lnTo>
                  <a:lnTo>
                    <a:pt x="76249" y="116034"/>
                  </a:lnTo>
                  <a:cubicBezTo>
                    <a:pt x="186786" y="108223"/>
                    <a:pt x="295031" y="79218"/>
                    <a:pt x="394664" y="30715"/>
                  </a:cubicBezTo>
                  <a:lnTo>
                    <a:pt x="444773" y="0"/>
                  </a:lnTo>
                  <a:close/>
                </a:path>
              </a:pathLst>
            </a:cu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5" name="Segment 4">
              <a:extLst>
                <a:ext uri="{FF2B5EF4-FFF2-40B4-BE49-F238E27FC236}">
                  <a16:creationId xmlns:a16="http://schemas.microsoft.com/office/drawing/2014/main" id="{1E13AAAA-A35D-4E13-A1CF-66F77CBEDFA4}"/>
                </a:ext>
              </a:extLst>
            </p:cNvPr>
            <p:cNvSpPr/>
            <p:nvPr/>
          </p:nvSpPr>
          <p:spPr>
            <a:xfrm rot="19800000">
              <a:off x="7092049" y="2887738"/>
              <a:ext cx="2216156" cy="2210999"/>
            </a:xfrm>
            <a:custGeom>
              <a:avLst/>
              <a:gdLst>
                <a:gd name="connsiteX0" fmla="*/ 313753 w 2216506"/>
                <a:gd name="connsiteY0" fmla="*/ 0 h 2212380"/>
                <a:gd name="connsiteX1" fmla="*/ 2216506 w 2216506"/>
                <a:gd name="connsiteY1" fmla="*/ 1098555 h 2212380"/>
                <a:gd name="connsiteX2" fmla="*/ 2136202 w 2216506"/>
                <a:gd name="connsiteY2" fmla="*/ 1229862 h 2212380"/>
                <a:gd name="connsiteX3" fmla="*/ 1169250 w 2216506"/>
                <a:gd name="connsiteY3" fmla="*/ 2173985 h 2212380"/>
                <a:gd name="connsiteX4" fmla="*/ 1099181 w 2216506"/>
                <a:gd name="connsiteY4" fmla="*/ 2212380 h 2212380"/>
                <a:gd name="connsiteX5" fmla="*/ 0 w 2216506"/>
                <a:gd name="connsiteY5" fmla="*/ 308542 h 2212380"/>
                <a:gd name="connsiteX6" fmla="*/ 89023 w 2216506"/>
                <a:gd name="connsiteY6" fmla="*/ 253972 h 2212380"/>
                <a:gd name="connsiteX7" fmla="*/ 267735 w 2216506"/>
                <a:gd name="connsiteY7" fmla="*/ 71159 h 2212380"/>
                <a:gd name="connsiteX8" fmla="*/ 313753 w 2216506"/>
                <a:gd name="connsiteY8" fmla="*/ 0 h 2212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6506" h="2212380">
                  <a:moveTo>
                    <a:pt x="313753" y="0"/>
                  </a:moveTo>
                  <a:lnTo>
                    <a:pt x="2216506" y="1098555"/>
                  </a:lnTo>
                  <a:lnTo>
                    <a:pt x="2136202" y="1229862"/>
                  </a:lnTo>
                  <a:cubicBezTo>
                    <a:pt x="1880899" y="1624475"/>
                    <a:pt x="1547943" y="1942033"/>
                    <a:pt x="1169250" y="2173985"/>
                  </a:cubicBezTo>
                  <a:lnTo>
                    <a:pt x="1099181" y="2212380"/>
                  </a:lnTo>
                  <a:lnTo>
                    <a:pt x="0" y="308542"/>
                  </a:lnTo>
                  <a:lnTo>
                    <a:pt x="89023" y="253972"/>
                  </a:lnTo>
                  <a:cubicBezTo>
                    <a:pt x="156104" y="203288"/>
                    <a:pt x="216564" y="142112"/>
                    <a:pt x="267735" y="71159"/>
                  </a:cubicBezTo>
                  <a:lnTo>
                    <a:pt x="313753" y="0"/>
                  </a:lnTo>
                  <a:close/>
                </a:path>
              </a:pathLst>
            </a:cu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6" name="Segment 3">
              <a:extLst>
                <a:ext uri="{FF2B5EF4-FFF2-40B4-BE49-F238E27FC236}">
                  <a16:creationId xmlns:a16="http://schemas.microsoft.com/office/drawing/2014/main" id="{B16D7BB5-F9F8-41DF-B0FD-B8AD17EAB60E}"/>
                </a:ext>
              </a:extLst>
            </p:cNvPr>
            <p:cNvSpPr/>
            <p:nvPr/>
          </p:nvSpPr>
          <p:spPr>
            <a:xfrm rot="19800000">
              <a:off x="6971399" y="2373479"/>
              <a:ext cx="2311406" cy="1531668"/>
            </a:xfrm>
            <a:custGeom>
              <a:avLst/>
              <a:gdLst>
                <a:gd name="connsiteX0" fmla="*/ 2310263 w 2312118"/>
                <a:gd name="connsiteY0" fmla="*/ 0 h 1530902"/>
                <a:gd name="connsiteX1" fmla="*/ 2312118 w 2312118"/>
                <a:gd name="connsiteY1" fmla="*/ 83073 h 1530902"/>
                <a:gd name="connsiteX2" fmla="*/ 1902674 w 2312118"/>
                <a:gd name="connsiteY2" fmla="*/ 1530902 h 1530902"/>
                <a:gd name="connsiteX3" fmla="*/ 0 w 2312118"/>
                <a:gd name="connsiteY3" fmla="*/ 432392 h 1530902"/>
                <a:gd name="connsiteX4" fmla="*/ 109224 w 2312118"/>
                <a:gd name="connsiteY4" fmla="*/ 107576 h 1530902"/>
                <a:gd name="connsiteX5" fmla="*/ 112056 w 2312118"/>
                <a:gd name="connsiteY5" fmla="*/ 0 h 1530902"/>
                <a:gd name="connsiteX6" fmla="*/ 2310263 w 2312118"/>
                <a:gd name="connsiteY6" fmla="*/ 0 h 1530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12118" h="1530902">
                  <a:moveTo>
                    <a:pt x="2310263" y="0"/>
                  </a:moveTo>
                  <a:lnTo>
                    <a:pt x="2312118" y="83073"/>
                  </a:lnTo>
                  <a:cubicBezTo>
                    <a:pt x="2299307" y="576334"/>
                    <a:pt x="2166736" y="1073534"/>
                    <a:pt x="1902674" y="1530902"/>
                  </a:cubicBezTo>
                  <a:lnTo>
                    <a:pt x="0" y="432392"/>
                  </a:lnTo>
                  <a:cubicBezTo>
                    <a:pt x="59577" y="329203"/>
                    <a:pt x="95420" y="218824"/>
                    <a:pt x="109224" y="107576"/>
                  </a:cubicBezTo>
                  <a:lnTo>
                    <a:pt x="112056" y="0"/>
                  </a:lnTo>
                  <a:lnTo>
                    <a:pt x="2310263" y="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7" name="Segment 2">
              <a:extLst>
                <a:ext uri="{FF2B5EF4-FFF2-40B4-BE49-F238E27FC236}">
                  <a16:creationId xmlns:a16="http://schemas.microsoft.com/office/drawing/2014/main" id="{FA06254C-FD79-484E-A891-DEDBB1E55C96}"/>
                </a:ext>
              </a:extLst>
            </p:cNvPr>
            <p:cNvSpPr/>
            <p:nvPr/>
          </p:nvSpPr>
          <p:spPr>
            <a:xfrm rot="19800000">
              <a:off x="6212572" y="1062434"/>
              <a:ext cx="2305056" cy="1511035"/>
            </a:xfrm>
            <a:custGeom>
              <a:avLst/>
              <a:gdLst>
                <a:gd name="connsiteX0" fmla="*/ 1903094 w 2305260"/>
                <a:gd name="connsiteY0" fmla="*/ 0 h 1510854"/>
                <a:gd name="connsiteX1" fmla="*/ 1998076 w 2305260"/>
                <a:gd name="connsiteY1" fmla="*/ 173339 h 1510854"/>
                <a:gd name="connsiteX2" fmla="*/ 2300605 w 2305260"/>
                <a:gd name="connsiteY2" fmla="*/ 1302394 h 1510854"/>
                <a:gd name="connsiteX3" fmla="*/ 2305260 w 2305260"/>
                <a:gd name="connsiteY3" fmla="*/ 1510854 h 1510854"/>
                <a:gd name="connsiteX4" fmla="*/ 107228 w 2305260"/>
                <a:gd name="connsiteY4" fmla="*/ 1510854 h 1510854"/>
                <a:gd name="connsiteX5" fmla="*/ 108690 w 2305260"/>
                <a:gd name="connsiteY5" fmla="*/ 1455295 h 1510854"/>
                <a:gd name="connsiteX6" fmla="*/ 23371 w 2305260"/>
                <a:gd name="connsiteY6" fmla="*/ 1136880 h 1510854"/>
                <a:gd name="connsiteX7" fmla="*/ 0 w 2305260"/>
                <a:gd name="connsiteY7" fmla="*/ 1098752 h 1510854"/>
                <a:gd name="connsiteX8" fmla="*/ 1903094 w 2305260"/>
                <a:gd name="connsiteY8" fmla="*/ 0 h 1510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05260" h="1510854">
                  <a:moveTo>
                    <a:pt x="1903094" y="0"/>
                  </a:moveTo>
                  <a:lnTo>
                    <a:pt x="1998076" y="173339"/>
                  </a:lnTo>
                  <a:cubicBezTo>
                    <a:pt x="2170061" y="526625"/>
                    <a:pt x="2272905" y="910447"/>
                    <a:pt x="2300605" y="1302394"/>
                  </a:cubicBezTo>
                  <a:lnTo>
                    <a:pt x="2305260" y="1510854"/>
                  </a:lnTo>
                  <a:lnTo>
                    <a:pt x="107228" y="1510854"/>
                  </a:lnTo>
                  <a:lnTo>
                    <a:pt x="108690" y="1455295"/>
                  </a:lnTo>
                  <a:cubicBezTo>
                    <a:pt x="100879" y="1344759"/>
                    <a:pt x="71874" y="1236513"/>
                    <a:pt x="23371" y="1136880"/>
                  </a:cubicBezTo>
                  <a:lnTo>
                    <a:pt x="0" y="1098752"/>
                  </a:lnTo>
                  <a:lnTo>
                    <a:pt x="1903094" y="0"/>
                  </a:lnTo>
                  <a:close/>
                </a:path>
              </a:pathLst>
            </a:custGeom>
            <a:solidFill>
              <a:srgbClr val="FF3399"/>
            </a:solidFill>
            <a:ln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8" name="Segment 1">
              <a:extLst>
                <a:ext uri="{FF2B5EF4-FFF2-40B4-BE49-F238E27FC236}">
                  <a16:creationId xmlns:a16="http://schemas.microsoft.com/office/drawing/2014/main" id="{CA9536F3-A9E2-471A-859F-8624299EC139}"/>
                </a:ext>
              </a:extLst>
            </p:cNvPr>
            <p:cNvSpPr/>
            <p:nvPr/>
          </p:nvSpPr>
          <p:spPr>
            <a:xfrm rot="19800000">
              <a:off x="5553553" y="204008"/>
              <a:ext cx="2222506" cy="2230047"/>
            </a:xfrm>
            <a:custGeom>
              <a:avLst/>
              <a:gdLst>
                <a:gd name="connsiteX0" fmla="*/ 1098510 w 2222159"/>
                <a:gd name="connsiteY0" fmla="*/ 0 h 2230365"/>
                <a:gd name="connsiteX1" fmla="*/ 2177012 w 2222159"/>
                <a:gd name="connsiteY1" fmla="*/ 1049135 h 2230365"/>
                <a:gd name="connsiteX2" fmla="*/ 2222159 w 2222159"/>
                <a:gd name="connsiteY2" fmla="*/ 1131525 h 2230365"/>
                <a:gd name="connsiteX3" fmla="*/ 318913 w 2222159"/>
                <a:gd name="connsiteY3" fmla="*/ 2230365 h 2230365"/>
                <a:gd name="connsiteX4" fmla="*/ 256999 w 2222159"/>
                <a:gd name="connsiteY4" fmla="*/ 2129361 h 2230365"/>
                <a:gd name="connsiteX5" fmla="*/ 0 w 2222159"/>
                <a:gd name="connsiteY5" fmla="*/ 1902674 h 2230365"/>
                <a:gd name="connsiteX6" fmla="*/ 1098510 w 2222159"/>
                <a:gd name="connsiteY6" fmla="*/ 0 h 2230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22159" h="2230365">
                  <a:moveTo>
                    <a:pt x="1098510" y="0"/>
                  </a:moveTo>
                  <a:cubicBezTo>
                    <a:pt x="1555877" y="264061"/>
                    <a:pt x="1919287" y="628363"/>
                    <a:pt x="2177012" y="1049135"/>
                  </a:cubicBezTo>
                  <a:lnTo>
                    <a:pt x="2222159" y="1131525"/>
                  </a:lnTo>
                  <a:lnTo>
                    <a:pt x="318913" y="2230365"/>
                  </a:lnTo>
                  <a:lnTo>
                    <a:pt x="256999" y="2129361"/>
                  </a:lnTo>
                  <a:cubicBezTo>
                    <a:pt x="189420" y="2039920"/>
                    <a:pt x="103190" y="1962251"/>
                    <a:pt x="0" y="1902674"/>
                  </a:cubicBezTo>
                  <a:lnTo>
                    <a:pt x="1098510" y="0"/>
                  </a:lnTo>
                  <a:close/>
                </a:path>
              </a:pathLst>
            </a:cu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5633" name="Segment 12 Text">
              <a:extLst>
                <a:ext uri="{FF2B5EF4-FFF2-40B4-BE49-F238E27FC236}">
                  <a16:creationId xmlns:a16="http://schemas.microsoft.com/office/drawing/2014/main" id="{582B6F10-790A-F545-B3B2-BFEF104AAC6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6505175">
              <a:off x="4463267" y="1144441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20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rPr>
                <a:t>Good morning, everyone!</a:t>
              </a:r>
            </a:p>
          </p:txBody>
        </p:sp>
        <p:sp>
          <p:nvSpPr>
            <p:cNvPr id="25634" name="Segment 11 Text">
              <a:extLst>
                <a:ext uri="{FF2B5EF4-FFF2-40B4-BE49-F238E27FC236}">
                  <a16:creationId xmlns:a16="http://schemas.microsoft.com/office/drawing/2014/main" id="{665EF9C8-1282-C143-8895-FFD8542EEF5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3372475">
              <a:off x="3622269" y="1611639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Who are you?</a:t>
              </a:r>
            </a:p>
          </p:txBody>
        </p:sp>
        <p:sp>
          <p:nvSpPr>
            <p:cNvPr id="25635" name="Segment 10 Text">
              <a:extLst>
                <a:ext uri="{FF2B5EF4-FFF2-40B4-BE49-F238E27FC236}">
                  <a16:creationId xmlns:a16="http://schemas.microsoft.com/office/drawing/2014/main" id="{C2AE9761-DA75-604C-80FE-E406775A786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1488962">
              <a:off x="3016514" y="2494060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I am tired.</a:t>
              </a:r>
            </a:p>
          </p:txBody>
        </p:sp>
        <p:sp>
          <p:nvSpPr>
            <p:cNvPr id="25636" name="Segment 9 Text">
              <a:extLst>
                <a:ext uri="{FF2B5EF4-FFF2-40B4-BE49-F238E27FC236}">
                  <a16:creationId xmlns:a16="http://schemas.microsoft.com/office/drawing/2014/main" id="{9CCB4DD2-C79F-2440-B313-740526824F3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928268">
              <a:off x="3174221" y="3570954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rPr>
                <a:t>I am great!</a:t>
              </a:r>
            </a:p>
          </p:txBody>
        </p:sp>
        <p:sp>
          <p:nvSpPr>
            <p:cNvPr id="25637" name="Segment 8 Text">
              <a:extLst>
                <a:ext uri="{FF2B5EF4-FFF2-40B4-BE49-F238E27FC236}">
                  <a16:creationId xmlns:a16="http://schemas.microsoft.com/office/drawing/2014/main" id="{C3102AFF-E8CF-BD42-942D-0CE8C289017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011487">
              <a:off x="3546858" y="4395283"/>
              <a:ext cx="2062367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I am </a:t>
              </a:r>
              <a:r>
                <a:rPr lang="en-US" altLang="cy-GB" sz="1800" b="1" dirty="0" err="1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Mrs</a:t>
              </a:r>
              <a:r>
                <a:rPr lang="en-US" altLang="cy-GB" sz="1800" b="1" dirty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 Jones.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cy-GB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638" name="Segment 7 Text">
              <a:extLst>
                <a:ext uri="{FF2B5EF4-FFF2-40B4-BE49-F238E27FC236}">
                  <a16:creationId xmlns:a16="http://schemas.microsoft.com/office/drawing/2014/main" id="{FA63DA06-99D8-7042-B84C-8889F26CB97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6200893">
              <a:off x="4334732" y="4921477"/>
              <a:ext cx="2117377" cy="803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Good afternoon, girls!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cy-GB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639" name="Segment 6 Text">
              <a:extLst>
                <a:ext uri="{FF2B5EF4-FFF2-40B4-BE49-F238E27FC236}">
                  <a16:creationId xmlns:a16="http://schemas.microsoft.com/office/drawing/2014/main" id="{E76D7805-A6CA-1846-917D-A297658A74A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4481382">
              <a:off x="5296554" y="5142103"/>
              <a:ext cx="2141705" cy="618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rPr>
                <a:t>Where do you live? </a:t>
              </a:r>
              <a:endParaRPr lang="en-US" altLang="cy-GB" sz="1600" b="1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cy-GB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640" name="Segment 5 Text">
              <a:extLst>
                <a:ext uri="{FF2B5EF4-FFF2-40B4-BE49-F238E27FC236}">
                  <a16:creationId xmlns:a16="http://schemas.microsoft.com/office/drawing/2014/main" id="{6A923EAD-3A2E-AF4B-B00C-1AC119D2775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699573">
              <a:off x="6396327" y="4401569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How are you today?</a:t>
              </a:r>
            </a:p>
          </p:txBody>
        </p:sp>
        <p:sp>
          <p:nvSpPr>
            <p:cNvPr id="25641" name="Segment 4 Text">
              <a:extLst>
                <a:ext uri="{FF2B5EF4-FFF2-40B4-BE49-F238E27FC236}">
                  <a16:creationId xmlns:a16="http://schemas.microsoft.com/office/drawing/2014/main" id="{E6ED5098-5873-2D40-8F27-4523B2A5FFD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06046">
              <a:off x="6916382" y="3531351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rPr>
                <a:t>I live in Carmarthen. </a:t>
              </a:r>
            </a:p>
          </p:txBody>
        </p:sp>
        <p:sp>
          <p:nvSpPr>
            <p:cNvPr id="25642" name="Segment 3 Text">
              <a:extLst>
                <a:ext uri="{FF2B5EF4-FFF2-40B4-BE49-F238E27FC236}">
                  <a16:creationId xmlns:a16="http://schemas.microsoft.com/office/drawing/2014/main" id="{8534576A-4B27-9D4C-9127-8216FD79435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750246">
              <a:off x="6922781" y="2537457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rPr>
                <a:t>Well done, everyone!</a:t>
              </a:r>
              <a:r>
                <a:rPr lang="en-US" altLang="cy-GB" sz="1600" b="1" dirty="0">
                  <a:solidFill>
                    <a:srgbClr val="002060"/>
                  </a:solidFill>
                  <a:latin typeface="+mn-lt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25643" name="Segment 2 Text">
              <a:extLst>
                <a:ext uri="{FF2B5EF4-FFF2-40B4-BE49-F238E27FC236}">
                  <a16:creationId xmlns:a16="http://schemas.microsoft.com/office/drawing/2014/main" id="{5DB3F4F0-BD72-8B46-B211-7C0D1F1272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62840">
              <a:off x="6504472" y="1620954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I am very good, thanks.</a:t>
              </a:r>
            </a:p>
          </p:txBody>
        </p:sp>
        <p:sp>
          <p:nvSpPr>
            <p:cNvPr id="25644" name="Segment 1 Text">
              <a:extLst>
                <a:ext uri="{FF2B5EF4-FFF2-40B4-BE49-F238E27FC236}">
                  <a16:creationId xmlns:a16="http://schemas.microsoft.com/office/drawing/2014/main" id="{BBA6E965-D727-C24C-9EC1-E30453B4DFC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067617">
              <a:off x="5675933" y="1067307"/>
              <a:ext cx="2134632" cy="815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tIns="36000" rIns="36000" bIns="36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cy-GB" sz="1800" b="1" dirty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Where do you live? (plural)</a:t>
              </a:r>
            </a:p>
          </p:txBody>
        </p:sp>
      </p:grpSp>
      <p:grpSp>
        <p:nvGrpSpPr>
          <p:cNvPr id="30" name="Spin Button">
            <a:extLst>
              <a:ext uri="{FF2B5EF4-FFF2-40B4-BE49-F238E27FC236}">
                <a16:creationId xmlns:a16="http://schemas.microsoft.com/office/drawing/2014/main" id="{7D8DE111-A8BA-FD45-9FAA-433AECD16FDE}"/>
              </a:ext>
            </a:extLst>
          </p:cNvPr>
          <p:cNvGrpSpPr>
            <a:grpSpLocks/>
          </p:cNvGrpSpPr>
          <p:nvPr/>
        </p:nvGrpSpPr>
        <p:grpSpPr bwMode="auto">
          <a:xfrm>
            <a:off x="5195888" y="2528888"/>
            <a:ext cx="1800225" cy="1800225"/>
            <a:chOff x="5196000" y="2529000"/>
            <a:chExt cx="1800000" cy="1800000"/>
          </a:xfrm>
        </p:grpSpPr>
        <p:sp>
          <p:nvSpPr>
            <p:cNvPr id="31" name="Spin Button">
              <a:extLst>
                <a:ext uri="{FF2B5EF4-FFF2-40B4-BE49-F238E27FC236}">
                  <a16:creationId xmlns:a16="http://schemas.microsoft.com/office/drawing/2014/main" id="{9AEA8EA1-DEE8-4F31-B59A-5B19D9F0ECB2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9050"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0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32" name="Arrow: Curved Down 31">
              <a:extLst>
                <a:ext uri="{FF2B5EF4-FFF2-40B4-BE49-F238E27FC236}">
                  <a16:creationId xmlns:a16="http://schemas.microsoft.com/office/drawing/2014/main" id="{6E08BFD4-18AD-44C3-B109-AB78CA2C84AC}"/>
                </a:ext>
              </a:extLst>
            </p:cNvPr>
            <p:cNvSpPr/>
            <p:nvPr/>
          </p:nvSpPr>
          <p:spPr>
            <a:xfrm>
              <a:off x="5392825" y="2665508"/>
              <a:ext cx="1409524" cy="514286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Arrow: Curved Down 32">
              <a:extLst>
                <a:ext uri="{FF2B5EF4-FFF2-40B4-BE49-F238E27FC236}">
                  <a16:creationId xmlns:a16="http://schemas.microsoft.com/office/drawing/2014/main" id="{7B7ED7CB-63BC-4D0E-8121-A1B5864A5D78}"/>
                </a:ext>
              </a:extLst>
            </p:cNvPr>
            <p:cNvSpPr/>
            <p:nvPr/>
          </p:nvSpPr>
          <p:spPr>
            <a:xfrm flipH="1" flipV="1">
              <a:off x="5384888" y="3671857"/>
              <a:ext cx="1411112" cy="515873"/>
            </a:xfrm>
            <a:prstGeom prst="curved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Marker">
            <a:extLst>
              <a:ext uri="{FF2B5EF4-FFF2-40B4-BE49-F238E27FC236}">
                <a16:creationId xmlns:a16="http://schemas.microsoft.com/office/drawing/2014/main" id="{A7B16688-256D-4D3D-BCA2-9CD3DE1E0372}"/>
              </a:ext>
            </a:extLst>
          </p:cNvPr>
          <p:cNvSpPr/>
          <p:nvPr/>
        </p:nvSpPr>
        <p:spPr>
          <a:xfrm rot="10800000">
            <a:off x="5741207" y="-2198"/>
            <a:ext cx="720000" cy="720000"/>
          </a:xfrm>
          <a:prstGeom prst="triangle">
            <a:avLst/>
          </a:prstGeom>
          <a:solidFill>
            <a:srgbClr val="C0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11886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rgbClr val="00B9FF">
                <a:alpha val="49994"/>
              </a:srgbClr>
            </a:gs>
            <a:gs pos="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5340289" y="1503125"/>
            <a:ext cx="538998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</a:rPr>
              <a:t>Da iawn chi!</a:t>
            </a:r>
          </a:p>
          <a:p>
            <a:pPr algn="ctr"/>
            <a:r>
              <a:rPr lang="en-US" sz="8000" dirty="0">
                <a:solidFill>
                  <a:srgbClr val="002060"/>
                </a:solidFill>
              </a:rPr>
              <a:t>Hwyl fawr!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889DC500-7449-9243-8094-6080E450F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3019"/>
            <a:ext cx="4114800" cy="92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1A5EE887-17CA-9349-90B1-894C86E30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21060"/>
            <a:ext cx="12192000" cy="97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person in a blue shirt&#10;&#10;Description automatically generated with medium confidence">
            <a:extLst>
              <a:ext uri="{FF2B5EF4-FFF2-40B4-BE49-F238E27FC236}">
                <a16:creationId xmlns:a16="http://schemas.microsoft.com/office/drawing/2014/main" id="{214C2D28-9709-A546-A8EB-C01D67F82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277" y="516569"/>
            <a:ext cx="4922012" cy="511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447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.6|48.5|27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1285</TotalTime>
  <Words>2373</Words>
  <Application>Microsoft Macintosh PowerPoint</Application>
  <PresentationFormat>Widescreen</PresentationFormat>
  <Paragraphs>515</Paragraphs>
  <Slides>50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9" baseType="lpstr">
      <vt:lpstr>Arial</vt:lpstr>
      <vt:lpstr>Calibri</vt:lpstr>
      <vt:lpstr>Calibri Light</vt:lpstr>
      <vt:lpstr>Century Gothic</vt:lpstr>
      <vt:lpstr>Courier</vt:lpstr>
      <vt:lpstr>Jokerman</vt:lpstr>
      <vt:lpstr>SASSOON PRIMARY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 Powell</dc:creator>
  <cp:lastModifiedBy>Mari Powell</cp:lastModifiedBy>
  <cp:revision>11</cp:revision>
  <dcterms:created xsi:type="dcterms:W3CDTF">2021-11-09T14:00:06Z</dcterms:created>
  <dcterms:modified xsi:type="dcterms:W3CDTF">2021-11-10T11:25:25Z</dcterms:modified>
</cp:coreProperties>
</file>