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0" autoAdjust="0"/>
    <p:restoredTop sz="94660"/>
  </p:normalViewPr>
  <p:slideViewPr>
    <p:cSldViewPr snapToGrid="0">
      <p:cViewPr>
        <p:scale>
          <a:sx n="44" d="100"/>
          <a:sy n="44" d="100"/>
        </p:scale>
        <p:origin x="1960" y="11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6CEAFA-0AEE-4272-8162-04B9E7E9584F}" type="doc">
      <dgm:prSet loTypeId="urn:microsoft.com/office/officeart/2005/8/layout/default" loCatId="list" qsTypeId="urn:microsoft.com/office/officeart/2005/8/quickstyle/simple5" qsCatId="simple" csTypeId="urn:microsoft.com/office/officeart/2005/8/colors/accent1_2" csCatId="accent1"/>
      <dgm:spPr/>
      <dgm:t>
        <a:bodyPr/>
        <a:lstStyle/>
        <a:p>
          <a:endParaRPr lang="en-US"/>
        </a:p>
      </dgm:t>
    </dgm:pt>
    <dgm:pt modelId="{3F67CD9F-99AA-496A-9418-82A19984BC66}">
      <dgm:prSet/>
      <dgm:spPr/>
      <dgm:t>
        <a:bodyPr/>
        <a:lstStyle/>
        <a:p>
          <a:r>
            <a:rPr lang="en-GB" b="1" dirty="0">
              <a:latin typeface="Calibri" panose="020F0502020204030204" pitchFamily="34" charset="0"/>
              <a:ea typeface="Calibri" panose="020F0502020204030204" pitchFamily="34" charset="0"/>
              <a:cs typeface="Calibri" panose="020F0502020204030204" pitchFamily="34" charset="0"/>
            </a:rPr>
            <a:t>Presentation Structure</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92B68FA2-F50B-468B-9A53-42F97B914DE4}" type="parTrans" cxnId="{CF9E86EE-A407-42A1-A021-50D84A1EC058}">
      <dgm:prSet/>
      <dgm:spPr/>
      <dgm:t>
        <a:bodyPr/>
        <a:lstStyle/>
        <a:p>
          <a:endParaRPr lang="en-US"/>
        </a:p>
      </dgm:t>
    </dgm:pt>
    <dgm:pt modelId="{91793130-CEC0-441F-9FC2-21A781FBA48F}" type="sibTrans" cxnId="{CF9E86EE-A407-42A1-A021-50D84A1EC058}">
      <dgm:prSet/>
      <dgm:spPr/>
      <dgm:t>
        <a:bodyPr/>
        <a:lstStyle/>
        <a:p>
          <a:endParaRPr lang="en-US"/>
        </a:p>
      </dgm:t>
    </dgm:pt>
    <dgm:pt modelId="{116A51D1-A242-4817-A58D-0DC30CB3EC4B}">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Introduction to Tesco plc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CC32F51F-2A5D-4D59-94FD-E1CCB5C2FE9B}" type="parTrans" cxnId="{793BCC25-A22D-4E03-B74B-80931B74D8C9}">
      <dgm:prSet/>
      <dgm:spPr/>
      <dgm:t>
        <a:bodyPr/>
        <a:lstStyle/>
        <a:p>
          <a:endParaRPr lang="en-US"/>
        </a:p>
      </dgm:t>
    </dgm:pt>
    <dgm:pt modelId="{01851573-1BA8-4ED2-A81C-2D9A42E570A5}" type="sibTrans" cxnId="{793BCC25-A22D-4E03-B74B-80931B74D8C9}">
      <dgm:prSet/>
      <dgm:spPr/>
      <dgm:t>
        <a:bodyPr/>
        <a:lstStyle/>
        <a:p>
          <a:endParaRPr lang="en-US"/>
        </a:p>
      </dgm:t>
    </dgm:pt>
    <dgm:pt modelId="{6CEBE9F4-5B2B-4FBD-856F-721A924AAB76}">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Tesco’s organisational transformation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F961B812-C854-4AB7-89D5-5D73E2AD4032}" type="parTrans" cxnId="{DCA182D1-113F-4E31-BCD4-CD92AAE5E37E}">
      <dgm:prSet/>
      <dgm:spPr/>
      <dgm:t>
        <a:bodyPr/>
        <a:lstStyle/>
        <a:p>
          <a:endParaRPr lang="en-US"/>
        </a:p>
      </dgm:t>
    </dgm:pt>
    <dgm:pt modelId="{F3DA1492-D7C3-4ACA-8BC5-7D24432B91A8}" type="sibTrans" cxnId="{DCA182D1-113F-4E31-BCD4-CD92AAE5E37E}">
      <dgm:prSet/>
      <dgm:spPr/>
      <dgm:t>
        <a:bodyPr/>
        <a:lstStyle/>
        <a:p>
          <a:endParaRPr lang="en-US"/>
        </a:p>
      </dgm:t>
    </dgm:pt>
    <dgm:pt modelId="{7924248B-A3DE-46D7-B832-5B1DA0E5369E}">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Key recruitment steps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CA980EF6-4BAB-44F0-863F-0A87389B075F}" type="parTrans" cxnId="{2105ADEE-796B-4396-976D-C9DCDCBFDAC8}">
      <dgm:prSet/>
      <dgm:spPr/>
      <dgm:t>
        <a:bodyPr/>
        <a:lstStyle/>
        <a:p>
          <a:endParaRPr lang="en-US"/>
        </a:p>
      </dgm:t>
    </dgm:pt>
    <dgm:pt modelId="{0BEAF40E-0398-4D76-A2C7-1FCF187D8E6C}" type="sibTrans" cxnId="{2105ADEE-796B-4396-976D-C9DCDCBFDAC8}">
      <dgm:prSet/>
      <dgm:spPr/>
      <dgm:t>
        <a:bodyPr/>
        <a:lstStyle/>
        <a:p>
          <a:endParaRPr lang="en-US"/>
        </a:p>
      </dgm:t>
    </dgm:pt>
    <dgm:pt modelId="{B5235373-5F1E-4C18-A016-3061A9420A02}">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Job analysis, job description and person specification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DF8E4955-ABDA-436F-886F-C781E59A5711}" type="parTrans" cxnId="{2E62F0EE-326E-4416-B03B-AA985BEDBD55}">
      <dgm:prSet/>
      <dgm:spPr/>
      <dgm:t>
        <a:bodyPr/>
        <a:lstStyle/>
        <a:p>
          <a:endParaRPr lang="en-US"/>
        </a:p>
      </dgm:t>
    </dgm:pt>
    <dgm:pt modelId="{2BCA878E-52C4-450F-BEFC-9DA29D318E89}" type="sibTrans" cxnId="{2E62F0EE-326E-4416-B03B-AA985BEDBD55}">
      <dgm:prSet/>
      <dgm:spPr/>
      <dgm:t>
        <a:bodyPr/>
        <a:lstStyle/>
        <a:p>
          <a:endParaRPr lang="en-US"/>
        </a:p>
      </dgm:t>
    </dgm:pt>
    <dgm:pt modelId="{82DD3D13-629D-49EB-81FB-9FDA07A89B7E}">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Advertising the roles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B35088F5-6A65-40D1-ACD3-63D6B6D7FC82}" type="parTrans" cxnId="{2824B19D-9263-4181-9A8B-3186A5EF99AB}">
      <dgm:prSet/>
      <dgm:spPr/>
      <dgm:t>
        <a:bodyPr/>
        <a:lstStyle/>
        <a:p>
          <a:endParaRPr lang="en-US"/>
        </a:p>
      </dgm:t>
    </dgm:pt>
    <dgm:pt modelId="{DB34A928-39E5-4B39-B025-C8C733F3AB97}" type="sibTrans" cxnId="{2824B19D-9263-4181-9A8B-3186A5EF99AB}">
      <dgm:prSet/>
      <dgm:spPr/>
      <dgm:t>
        <a:bodyPr/>
        <a:lstStyle/>
        <a:p>
          <a:endParaRPr lang="en-US"/>
        </a:p>
      </dgm:t>
    </dgm:pt>
    <dgm:pt modelId="{C2D0147A-5C98-40BE-8FCA-6B2A885D50B3}">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Interview method 1: Structured interviews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5391D63B-ED35-4FB5-8585-59AC9805E647}" type="parTrans" cxnId="{6B31EFF5-045F-4E0F-9CB7-9DAE1F9F1098}">
      <dgm:prSet/>
      <dgm:spPr/>
      <dgm:t>
        <a:bodyPr/>
        <a:lstStyle/>
        <a:p>
          <a:endParaRPr lang="en-US"/>
        </a:p>
      </dgm:t>
    </dgm:pt>
    <dgm:pt modelId="{932423F5-53D3-486C-A25F-7ABEB8E0A395}" type="sibTrans" cxnId="{6B31EFF5-045F-4E0F-9CB7-9DAE1F9F1098}">
      <dgm:prSet/>
      <dgm:spPr/>
      <dgm:t>
        <a:bodyPr/>
        <a:lstStyle/>
        <a:p>
          <a:endParaRPr lang="en-US"/>
        </a:p>
      </dgm:t>
    </dgm:pt>
    <dgm:pt modelId="{B51A1B24-15C6-4A6B-923A-801AD89E1735}">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Interview method 2: Competency-based interviews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C3B87C3A-C892-471A-ADE0-C248B761E6AA}" type="parTrans" cxnId="{59BF3BB9-D54F-4560-840A-8CFB2A14F1C1}">
      <dgm:prSet/>
      <dgm:spPr/>
      <dgm:t>
        <a:bodyPr/>
        <a:lstStyle/>
        <a:p>
          <a:endParaRPr lang="en-US"/>
        </a:p>
      </dgm:t>
    </dgm:pt>
    <dgm:pt modelId="{1925CB55-3FD3-4974-8C9C-92C383386006}" type="sibTrans" cxnId="{59BF3BB9-D54F-4560-840A-8CFB2A14F1C1}">
      <dgm:prSet/>
      <dgm:spPr/>
      <dgm:t>
        <a:bodyPr/>
        <a:lstStyle/>
        <a:p>
          <a:endParaRPr lang="en-US"/>
        </a:p>
      </dgm:t>
    </dgm:pt>
    <dgm:pt modelId="{2EC48FB8-6320-4654-9A7C-F499E9C22D5F}">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Interview method 3: Panel interviews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C06DC1FB-7B26-44A9-BA87-146499E08026}" type="parTrans" cxnId="{CE9B5B8D-55FA-437F-974A-81F039081B6A}">
      <dgm:prSet/>
      <dgm:spPr/>
      <dgm:t>
        <a:bodyPr/>
        <a:lstStyle/>
        <a:p>
          <a:endParaRPr lang="en-US"/>
        </a:p>
      </dgm:t>
    </dgm:pt>
    <dgm:pt modelId="{34C121F8-1C3E-4D6C-897A-47FA037C5189}" type="sibTrans" cxnId="{CE9B5B8D-55FA-437F-974A-81F039081B6A}">
      <dgm:prSet/>
      <dgm:spPr/>
      <dgm:t>
        <a:bodyPr/>
        <a:lstStyle/>
        <a:p>
          <a:endParaRPr lang="en-US"/>
        </a:p>
      </dgm:t>
    </dgm:pt>
    <dgm:pt modelId="{81A8C2C6-3EB5-4F4B-AFC8-EE52201CFB87}">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Questioning techniques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9EA6D26A-3BE2-4B61-B303-38EF8B87F892}" type="parTrans" cxnId="{F9608046-2BC9-47FB-B02F-4DBC0169ED9C}">
      <dgm:prSet/>
      <dgm:spPr/>
      <dgm:t>
        <a:bodyPr/>
        <a:lstStyle/>
        <a:p>
          <a:endParaRPr lang="en-US"/>
        </a:p>
      </dgm:t>
    </dgm:pt>
    <dgm:pt modelId="{3A71DE11-EB4A-4941-864A-818A88B02A46}" type="sibTrans" cxnId="{F9608046-2BC9-47FB-B02F-4DBC0169ED9C}">
      <dgm:prSet/>
      <dgm:spPr/>
      <dgm:t>
        <a:bodyPr/>
        <a:lstStyle/>
        <a:p>
          <a:endParaRPr lang="en-US"/>
        </a:p>
      </dgm:t>
    </dgm:pt>
    <dgm:pt modelId="{D46CE2B8-BDAD-4A75-9F16-AEED56D2BC8C}">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Face-to-face and virtual interviews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F8BEB427-960F-41F3-BB62-9675B3B1FAED}" type="parTrans" cxnId="{8CFC73A3-8A50-4927-8053-99587FF24212}">
      <dgm:prSet/>
      <dgm:spPr/>
      <dgm:t>
        <a:bodyPr/>
        <a:lstStyle/>
        <a:p>
          <a:endParaRPr lang="en-US"/>
        </a:p>
      </dgm:t>
    </dgm:pt>
    <dgm:pt modelId="{00011712-7C3C-4165-9562-4C65637F4A07}" type="sibTrans" cxnId="{8CFC73A3-8A50-4927-8053-99587FF24212}">
      <dgm:prSet/>
      <dgm:spPr/>
      <dgm:t>
        <a:bodyPr/>
        <a:lstStyle/>
        <a:p>
          <a:endParaRPr lang="en-US"/>
        </a:p>
      </dgm:t>
    </dgm:pt>
    <dgm:pt modelId="{6865A168-C98F-4590-9F2E-4AF1292B86BB}">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Key recommendations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C7B34302-E1E3-428D-93A9-A59885F94528}" type="parTrans" cxnId="{693B785C-4774-4A52-9F26-CF3508F37386}">
      <dgm:prSet/>
      <dgm:spPr/>
      <dgm:t>
        <a:bodyPr/>
        <a:lstStyle/>
        <a:p>
          <a:endParaRPr lang="en-US"/>
        </a:p>
      </dgm:t>
    </dgm:pt>
    <dgm:pt modelId="{18153358-F625-4305-9803-F11183C637FA}" type="sibTrans" cxnId="{693B785C-4774-4A52-9F26-CF3508F37386}">
      <dgm:prSet/>
      <dgm:spPr/>
      <dgm:t>
        <a:bodyPr/>
        <a:lstStyle/>
        <a:p>
          <a:endParaRPr lang="en-US"/>
        </a:p>
      </dgm:t>
    </dgm:pt>
    <dgm:pt modelId="{C5F6F29B-652C-4489-B176-85D4683A670C}">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Conclusion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23D7CEA2-8515-4588-8EF3-3D375195C579}" type="parTrans" cxnId="{D2C6CD03-FC21-4D73-9FA2-5466A6B76A1B}">
      <dgm:prSet/>
      <dgm:spPr/>
      <dgm:t>
        <a:bodyPr/>
        <a:lstStyle/>
        <a:p>
          <a:endParaRPr lang="en-US"/>
        </a:p>
      </dgm:t>
    </dgm:pt>
    <dgm:pt modelId="{969B9BBA-EB70-4030-8A78-E399C18B1DF7}" type="sibTrans" cxnId="{D2C6CD03-FC21-4D73-9FA2-5466A6B76A1B}">
      <dgm:prSet/>
      <dgm:spPr/>
      <dgm:t>
        <a:bodyPr/>
        <a:lstStyle/>
        <a:p>
          <a:endParaRPr lang="en-US"/>
        </a:p>
      </dgm:t>
    </dgm:pt>
    <dgm:pt modelId="{993F8FCB-5F4F-4EF0-AA49-B484A3A6AC59}">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References</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0A73947A-401B-4ED2-91ED-A8BA0145AB3E}" type="parTrans" cxnId="{E4A31CD3-BBBC-47E8-8CCE-B459BD4F685F}">
      <dgm:prSet/>
      <dgm:spPr/>
      <dgm:t>
        <a:bodyPr/>
        <a:lstStyle/>
        <a:p>
          <a:endParaRPr lang="en-US"/>
        </a:p>
      </dgm:t>
    </dgm:pt>
    <dgm:pt modelId="{D2C071FB-16E3-4BF4-82F6-949CE07CFE55}" type="sibTrans" cxnId="{E4A31CD3-BBBC-47E8-8CCE-B459BD4F685F}">
      <dgm:prSet/>
      <dgm:spPr/>
      <dgm:t>
        <a:bodyPr/>
        <a:lstStyle/>
        <a:p>
          <a:endParaRPr lang="en-US"/>
        </a:p>
      </dgm:t>
    </dgm:pt>
    <dgm:pt modelId="{CEF18D8C-B44B-4E33-8AE6-AD79978C663B}" type="pres">
      <dgm:prSet presAssocID="{BF6CEAFA-0AEE-4272-8162-04B9E7E9584F}" presName="diagram" presStyleCnt="0">
        <dgm:presLayoutVars>
          <dgm:dir/>
          <dgm:resizeHandles val="exact"/>
        </dgm:presLayoutVars>
      </dgm:prSet>
      <dgm:spPr/>
    </dgm:pt>
    <dgm:pt modelId="{030151EA-70E8-484C-B743-E2F972ECABB7}" type="pres">
      <dgm:prSet presAssocID="{3F67CD9F-99AA-496A-9418-82A19984BC66}" presName="node" presStyleLbl="node1" presStyleIdx="0" presStyleCnt="14">
        <dgm:presLayoutVars>
          <dgm:bulletEnabled val="1"/>
        </dgm:presLayoutVars>
      </dgm:prSet>
      <dgm:spPr/>
    </dgm:pt>
    <dgm:pt modelId="{0CB6780B-6343-4432-8FD3-40F93FDDDA55}" type="pres">
      <dgm:prSet presAssocID="{91793130-CEC0-441F-9FC2-21A781FBA48F}" presName="sibTrans" presStyleCnt="0"/>
      <dgm:spPr/>
    </dgm:pt>
    <dgm:pt modelId="{13A3FB24-7256-4E61-A65C-52DC3AF9CDAD}" type="pres">
      <dgm:prSet presAssocID="{116A51D1-A242-4817-A58D-0DC30CB3EC4B}" presName="node" presStyleLbl="node1" presStyleIdx="1" presStyleCnt="14">
        <dgm:presLayoutVars>
          <dgm:bulletEnabled val="1"/>
        </dgm:presLayoutVars>
      </dgm:prSet>
      <dgm:spPr/>
    </dgm:pt>
    <dgm:pt modelId="{B4BBE3F4-2FA8-460A-8942-EE15EFDE51B0}" type="pres">
      <dgm:prSet presAssocID="{01851573-1BA8-4ED2-A81C-2D9A42E570A5}" presName="sibTrans" presStyleCnt="0"/>
      <dgm:spPr/>
    </dgm:pt>
    <dgm:pt modelId="{AE1F4BA8-317F-4A4A-AD00-952481A4BCEF}" type="pres">
      <dgm:prSet presAssocID="{6CEBE9F4-5B2B-4FBD-856F-721A924AAB76}" presName="node" presStyleLbl="node1" presStyleIdx="2" presStyleCnt="14">
        <dgm:presLayoutVars>
          <dgm:bulletEnabled val="1"/>
        </dgm:presLayoutVars>
      </dgm:prSet>
      <dgm:spPr/>
    </dgm:pt>
    <dgm:pt modelId="{C4B603EA-F0AF-41E3-BD66-CE5F76B2B625}" type="pres">
      <dgm:prSet presAssocID="{F3DA1492-D7C3-4ACA-8BC5-7D24432B91A8}" presName="sibTrans" presStyleCnt="0"/>
      <dgm:spPr/>
    </dgm:pt>
    <dgm:pt modelId="{C325C895-A45F-4BB7-9065-1EE8227726C8}" type="pres">
      <dgm:prSet presAssocID="{7924248B-A3DE-46D7-B832-5B1DA0E5369E}" presName="node" presStyleLbl="node1" presStyleIdx="3" presStyleCnt="14">
        <dgm:presLayoutVars>
          <dgm:bulletEnabled val="1"/>
        </dgm:presLayoutVars>
      </dgm:prSet>
      <dgm:spPr/>
    </dgm:pt>
    <dgm:pt modelId="{E6E04F1C-9ABE-4EB2-8423-C493F2EA4E52}" type="pres">
      <dgm:prSet presAssocID="{0BEAF40E-0398-4D76-A2C7-1FCF187D8E6C}" presName="sibTrans" presStyleCnt="0"/>
      <dgm:spPr/>
    </dgm:pt>
    <dgm:pt modelId="{2DF5F62B-78BF-4CB6-AFDA-545C310BC079}" type="pres">
      <dgm:prSet presAssocID="{B5235373-5F1E-4C18-A016-3061A9420A02}" presName="node" presStyleLbl="node1" presStyleIdx="4" presStyleCnt="14">
        <dgm:presLayoutVars>
          <dgm:bulletEnabled val="1"/>
        </dgm:presLayoutVars>
      </dgm:prSet>
      <dgm:spPr/>
    </dgm:pt>
    <dgm:pt modelId="{12717805-43F3-4A11-823E-392D337442EA}" type="pres">
      <dgm:prSet presAssocID="{2BCA878E-52C4-450F-BEFC-9DA29D318E89}" presName="sibTrans" presStyleCnt="0"/>
      <dgm:spPr/>
    </dgm:pt>
    <dgm:pt modelId="{52F46FAF-543F-4F23-AC07-4D18772A73C4}" type="pres">
      <dgm:prSet presAssocID="{82DD3D13-629D-49EB-81FB-9FDA07A89B7E}" presName="node" presStyleLbl="node1" presStyleIdx="5" presStyleCnt="14">
        <dgm:presLayoutVars>
          <dgm:bulletEnabled val="1"/>
        </dgm:presLayoutVars>
      </dgm:prSet>
      <dgm:spPr/>
    </dgm:pt>
    <dgm:pt modelId="{8E3AD7E9-4262-44A4-9B90-1BECAA4CF7B7}" type="pres">
      <dgm:prSet presAssocID="{DB34A928-39E5-4B39-B025-C8C733F3AB97}" presName="sibTrans" presStyleCnt="0"/>
      <dgm:spPr/>
    </dgm:pt>
    <dgm:pt modelId="{0909D493-DA57-47D3-B11F-FCD00F9BDB6F}" type="pres">
      <dgm:prSet presAssocID="{C2D0147A-5C98-40BE-8FCA-6B2A885D50B3}" presName="node" presStyleLbl="node1" presStyleIdx="6" presStyleCnt="14">
        <dgm:presLayoutVars>
          <dgm:bulletEnabled val="1"/>
        </dgm:presLayoutVars>
      </dgm:prSet>
      <dgm:spPr/>
    </dgm:pt>
    <dgm:pt modelId="{B563929F-72DE-4739-BCE6-56FA4E2FC088}" type="pres">
      <dgm:prSet presAssocID="{932423F5-53D3-486C-A25F-7ABEB8E0A395}" presName="sibTrans" presStyleCnt="0"/>
      <dgm:spPr/>
    </dgm:pt>
    <dgm:pt modelId="{C5269E33-2886-41A6-9A77-1E04683BBCF0}" type="pres">
      <dgm:prSet presAssocID="{B51A1B24-15C6-4A6B-923A-801AD89E1735}" presName="node" presStyleLbl="node1" presStyleIdx="7" presStyleCnt="14">
        <dgm:presLayoutVars>
          <dgm:bulletEnabled val="1"/>
        </dgm:presLayoutVars>
      </dgm:prSet>
      <dgm:spPr/>
    </dgm:pt>
    <dgm:pt modelId="{BABA1222-6D73-4607-BD0F-1393E5B11C7C}" type="pres">
      <dgm:prSet presAssocID="{1925CB55-3FD3-4974-8C9C-92C383386006}" presName="sibTrans" presStyleCnt="0"/>
      <dgm:spPr/>
    </dgm:pt>
    <dgm:pt modelId="{FE927E2E-A917-49D5-92E0-A0B077D62B0D}" type="pres">
      <dgm:prSet presAssocID="{2EC48FB8-6320-4654-9A7C-F499E9C22D5F}" presName="node" presStyleLbl="node1" presStyleIdx="8" presStyleCnt="14">
        <dgm:presLayoutVars>
          <dgm:bulletEnabled val="1"/>
        </dgm:presLayoutVars>
      </dgm:prSet>
      <dgm:spPr/>
    </dgm:pt>
    <dgm:pt modelId="{1CECABB5-E0DA-4443-98F9-D55BCBD7A103}" type="pres">
      <dgm:prSet presAssocID="{34C121F8-1C3E-4D6C-897A-47FA037C5189}" presName="sibTrans" presStyleCnt="0"/>
      <dgm:spPr/>
    </dgm:pt>
    <dgm:pt modelId="{1A86FA0E-AD5E-428E-9BA5-7A70A9951148}" type="pres">
      <dgm:prSet presAssocID="{81A8C2C6-3EB5-4F4B-AFC8-EE52201CFB87}" presName="node" presStyleLbl="node1" presStyleIdx="9" presStyleCnt="14">
        <dgm:presLayoutVars>
          <dgm:bulletEnabled val="1"/>
        </dgm:presLayoutVars>
      </dgm:prSet>
      <dgm:spPr/>
    </dgm:pt>
    <dgm:pt modelId="{6EE1CC4A-6836-490A-9106-F6146A95B7E3}" type="pres">
      <dgm:prSet presAssocID="{3A71DE11-EB4A-4941-864A-818A88B02A46}" presName="sibTrans" presStyleCnt="0"/>
      <dgm:spPr/>
    </dgm:pt>
    <dgm:pt modelId="{CB7934D8-AE3F-43D5-B838-051313ECDF6E}" type="pres">
      <dgm:prSet presAssocID="{D46CE2B8-BDAD-4A75-9F16-AEED56D2BC8C}" presName="node" presStyleLbl="node1" presStyleIdx="10" presStyleCnt="14">
        <dgm:presLayoutVars>
          <dgm:bulletEnabled val="1"/>
        </dgm:presLayoutVars>
      </dgm:prSet>
      <dgm:spPr/>
    </dgm:pt>
    <dgm:pt modelId="{AEBB2556-3F23-4B14-8C28-8CC89A990310}" type="pres">
      <dgm:prSet presAssocID="{00011712-7C3C-4165-9562-4C65637F4A07}" presName="sibTrans" presStyleCnt="0"/>
      <dgm:spPr/>
    </dgm:pt>
    <dgm:pt modelId="{351A8870-3301-4DF9-B557-045F33F52196}" type="pres">
      <dgm:prSet presAssocID="{6865A168-C98F-4590-9F2E-4AF1292B86BB}" presName="node" presStyleLbl="node1" presStyleIdx="11" presStyleCnt="14">
        <dgm:presLayoutVars>
          <dgm:bulletEnabled val="1"/>
        </dgm:presLayoutVars>
      </dgm:prSet>
      <dgm:spPr/>
    </dgm:pt>
    <dgm:pt modelId="{65A1F860-2834-444B-BB9C-37FB51DA3C09}" type="pres">
      <dgm:prSet presAssocID="{18153358-F625-4305-9803-F11183C637FA}" presName="sibTrans" presStyleCnt="0"/>
      <dgm:spPr/>
    </dgm:pt>
    <dgm:pt modelId="{FADC139C-62BC-42AC-B833-0BA1CADF9BAB}" type="pres">
      <dgm:prSet presAssocID="{C5F6F29B-652C-4489-B176-85D4683A670C}" presName="node" presStyleLbl="node1" presStyleIdx="12" presStyleCnt="14">
        <dgm:presLayoutVars>
          <dgm:bulletEnabled val="1"/>
        </dgm:presLayoutVars>
      </dgm:prSet>
      <dgm:spPr/>
    </dgm:pt>
    <dgm:pt modelId="{A4F3BF06-B4B7-4CFC-B3A8-5909D1465073}" type="pres">
      <dgm:prSet presAssocID="{969B9BBA-EB70-4030-8A78-E399C18B1DF7}" presName="sibTrans" presStyleCnt="0"/>
      <dgm:spPr/>
    </dgm:pt>
    <dgm:pt modelId="{DBA2C46B-61E5-4351-88EB-BBCDB461BCE5}" type="pres">
      <dgm:prSet presAssocID="{993F8FCB-5F4F-4EF0-AA49-B484A3A6AC59}" presName="node" presStyleLbl="node1" presStyleIdx="13" presStyleCnt="14">
        <dgm:presLayoutVars>
          <dgm:bulletEnabled val="1"/>
        </dgm:presLayoutVars>
      </dgm:prSet>
      <dgm:spPr/>
    </dgm:pt>
  </dgm:ptLst>
  <dgm:cxnLst>
    <dgm:cxn modelId="{A5A08901-D6AF-4D07-9A4A-8A5572775297}" type="presOf" srcId="{C5F6F29B-652C-4489-B176-85D4683A670C}" destId="{FADC139C-62BC-42AC-B833-0BA1CADF9BAB}" srcOrd="0" destOrd="0" presId="urn:microsoft.com/office/officeart/2005/8/layout/default"/>
    <dgm:cxn modelId="{D2C6CD03-FC21-4D73-9FA2-5466A6B76A1B}" srcId="{BF6CEAFA-0AEE-4272-8162-04B9E7E9584F}" destId="{C5F6F29B-652C-4489-B176-85D4683A670C}" srcOrd="12" destOrd="0" parTransId="{23D7CEA2-8515-4588-8EF3-3D375195C579}" sibTransId="{969B9BBA-EB70-4030-8A78-E399C18B1DF7}"/>
    <dgm:cxn modelId="{A27D4E10-4B48-462B-9554-84BEE3E215D3}" type="presOf" srcId="{6865A168-C98F-4590-9F2E-4AF1292B86BB}" destId="{351A8870-3301-4DF9-B557-045F33F52196}" srcOrd="0" destOrd="0" presId="urn:microsoft.com/office/officeart/2005/8/layout/default"/>
    <dgm:cxn modelId="{58422715-34C4-4111-A5EE-66CC90E8FEF8}" type="presOf" srcId="{6CEBE9F4-5B2B-4FBD-856F-721A924AAB76}" destId="{AE1F4BA8-317F-4A4A-AD00-952481A4BCEF}" srcOrd="0" destOrd="0" presId="urn:microsoft.com/office/officeart/2005/8/layout/default"/>
    <dgm:cxn modelId="{55E41122-6A64-4094-84B4-6C8A844C78E7}" type="presOf" srcId="{3F67CD9F-99AA-496A-9418-82A19984BC66}" destId="{030151EA-70E8-484C-B743-E2F972ECABB7}" srcOrd="0" destOrd="0" presId="urn:microsoft.com/office/officeart/2005/8/layout/default"/>
    <dgm:cxn modelId="{793BCC25-A22D-4E03-B74B-80931B74D8C9}" srcId="{BF6CEAFA-0AEE-4272-8162-04B9E7E9584F}" destId="{116A51D1-A242-4817-A58D-0DC30CB3EC4B}" srcOrd="1" destOrd="0" parTransId="{CC32F51F-2A5D-4D59-94FD-E1CCB5C2FE9B}" sibTransId="{01851573-1BA8-4ED2-A81C-2D9A42E570A5}"/>
    <dgm:cxn modelId="{064DF033-A8BA-4DD2-9CE4-8590D3D564CD}" type="presOf" srcId="{2EC48FB8-6320-4654-9A7C-F499E9C22D5F}" destId="{FE927E2E-A917-49D5-92E0-A0B077D62B0D}" srcOrd="0" destOrd="0" presId="urn:microsoft.com/office/officeart/2005/8/layout/default"/>
    <dgm:cxn modelId="{693B785C-4774-4A52-9F26-CF3508F37386}" srcId="{BF6CEAFA-0AEE-4272-8162-04B9E7E9584F}" destId="{6865A168-C98F-4590-9F2E-4AF1292B86BB}" srcOrd="11" destOrd="0" parTransId="{C7B34302-E1E3-428D-93A9-A59885F94528}" sibTransId="{18153358-F625-4305-9803-F11183C637FA}"/>
    <dgm:cxn modelId="{ED59A75C-881F-43F4-955B-C309D3A2CB3B}" type="presOf" srcId="{D46CE2B8-BDAD-4A75-9F16-AEED56D2BC8C}" destId="{CB7934D8-AE3F-43D5-B838-051313ECDF6E}" srcOrd="0" destOrd="0" presId="urn:microsoft.com/office/officeart/2005/8/layout/default"/>
    <dgm:cxn modelId="{37B78563-7A28-4CA5-95AE-7D86502DE200}" type="presOf" srcId="{993F8FCB-5F4F-4EF0-AA49-B484A3A6AC59}" destId="{DBA2C46B-61E5-4351-88EB-BBCDB461BCE5}" srcOrd="0" destOrd="0" presId="urn:microsoft.com/office/officeart/2005/8/layout/default"/>
    <dgm:cxn modelId="{F9608046-2BC9-47FB-B02F-4DBC0169ED9C}" srcId="{BF6CEAFA-0AEE-4272-8162-04B9E7E9584F}" destId="{81A8C2C6-3EB5-4F4B-AFC8-EE52201CFB87}" srcOrd="9" destOrd="0" parTransId="{9EA6D26A-3BE2-4B61-B303-38EF8B87F892}" sibTransId="{3A71DE11-EB4A-4941-864A-818A88B02A46}"/>
    <dgm:cxn modelId="{E88C5748-E865-4B46-A407-ADCE1420EE0E}" type="presOf" srcId="{81A8C2C6-3EB5-4F4B-AFC8-EE52201CFB87}" destId="{1A86FA0E-AD5E-428E-9BA5-7A70A9951148}" srcOrd="0" destOrd="0" presId="urn:microsoft.com/office/officeart/2005/8/layout/default"/>
    <dgm:cxn modelId="{F1462372-562C-47DB-8B12-08922CDD44C2}" type="presOf" srcId="{BF6CEAFA-0AEE-4272-8162-04B9E7E9584F}" destId="{CEF18D8C-B44B-4E33-8AE6-AD79978C663B}" srcOrd="0" destOrd="0" presId="urn:microsoft.com/office/officeart/2005/8/layout/default"/>
    <dgm:cxn modelId="{CE9B5B8D-55FA-437F-974A-81F039081B6A}" srcId="{BF6CEAFA-0AEE-4272-8162-04B9E7E9584F}" destId="{2EC48FB8-6320-4654-9A7C-F499E9C22D5F}" srcOrd="8" destOrd="0" parTransId="{C06DC1FB-7B26-44A9-BA87-146499E08026}" sibTransId="{34C121F8-1C3E-4D6C-897A-47FA037C5189}"/>
    <dgm:cxn modelId="{2824B19D-9263-4181-9A8B-3186A5EF99AB}" srcId="{BF6CEAFA-0AEE-4272-8162-04B9E7E9584F}" destId="{82DD3D13-629D-49EB-81FB-9FDA07A89B7E}" srcOrd="5" destOrd="0" parTransId="{B35088F5-6A65-40D1-ACD3-63D6B6D7FC82}" sibTransId="{DB34A928-39E5-4B39-B025-C8C733F3AB97}"/>
    <dgm:cxn modelId="{8CFC73A3-8A50-4927-8053-99587FF24212}" srcId="{BF6CEAFA-0AEE-4272-8162-04B9E7E9584F}" destId="{D46CE2B8-BDAD-4A75-9F16-AEED56D2BC8C}" srcOrd="10" destOrd="0" parTransId="{F8BEB427-960F-41F3-BB62-9675B3B1FAED}" sibTransId="{00011712-7C3C-4165-9562-4C65637F4A07}"/>
    <dgm:cxn modelId="{9B574DAD-A130-4A55-91F7-053BE70ACB58}" type="presOf" srcId="{C2D0147A-5C98-40BE-8FCA-6B2A885D50B3}" destId="{0909D493-DA57-47D3-B11F-FCD00F9BDB6F}" srcOrd="0" destOrd="0" presId="urn:microsoft.com/office/officeart/2005/8/layout/default"/>
    <dgm:cxn modelId="{1DC2AAAE-FEE0-4670-88A6-B5A27C0AFF67}" type="presOf" srcId="{7924248B-A3DE-46D7-B832-5B1DA0E5369E}" destId="{C325C895-A45F-4BB7-9065-1EE8227726C8}" srcOrd="0" destOrd="0" presId="urn:microsoft.com/office/officeart/2005/8/layout/default"/>
    <dgm:cxn modelId="{59BF3BB9-D54F-4560-840A-8CFB2A14F1C1}" srcId="{BF6CEAFA-0AEE-4272-8162-04B9E7E9584F}" destId="{B51A1B24-15C6-4A6B-923A-801AD89E1735}" srcOrd="7" destOrd="0" parTransId="{C3B87C3A-C892-471A-ADE0-C248B761E6AA}" sibTransId="{1925CB55-3FD3-4974-8C9C-92C383386006}"/>
    <dgm:cxn modelId="{DCA182D1-113F-4E31-BCD4-CD92AAE5E37E}" srcId="{BF6CEAFA-0AEE-4272-8162-04B9E7E9584F}" destId="{6CEBE9F4-5B2B-4FBD-856F-721A924AAB76}" srcOrd="2" destOrd="0" parTransId="{F961B812-C854-4AB7-89D5-5D73E2AD4032}" sibTransId="{F3DA1492-D7C3-4ACA-8BC5-7D24432B91A8}"/>
    <dgm:cxn modelId="{E4A31CD3-BBBC-47E8-8CCE-B459BD4F685F}" srcId="{BF6CEAFA-0AEE-4272-8162-04B9E7E9584F}" destId="{993F8FCB-5F4F-4EF0-AA49-B484A3A6AC59}" srcOrd="13" destOrd="0" parTransId="{0A73947A-401B-4ED2-91ED-A8BA0145AB3E}" sibTransId="{D2C071FB-16E3-4BF4-82F6-949CE07CFE55}"/>
    <dgm:cxn modelId="{8777BBE3-C7BA-441C-8617-CD2FE4996903}" type="presOf" srcId="{B51A1B24-15C6-4A6B-923A-801AD89E1735}" destId="{C5269E33-2886-41A6-9A77-1E04683BBCF0}" srcOrd="0" destOrd="0" presId="urn:microsoft.com/office/officeart/2005/8/layout/default"/>
    <dgm:cxn modelId="{14CF2CE7-0DB7-4973-B87E-FFF22FDBBDA2}" type="presOf" srcId="{82DD3D13-629D-49EB-81FB-9FDA07A89B7E}" destId="{52F46FAF-543F-4F23-AC07-4D18772A73C4}" srcOrd="0" destOrd="0" presId="urn:microsoft.com/office/officeart/2005/8/layout/default"/>
    <dgm:cxn modelId="{CF9E86EE-A407-42A1-A021-50D84A1EC058}" srcId="{BF6CEAFA-0AEE-4272-8162-04B9E7E9584F}" destId="{3F67CD9F-99AA-496A-9418-82A19984BC66}" srcOrd="0" destOrd="0" parTransId="{92B68FA2-F50B-468B-9A53-42F97B914DE4}" sibTransId="{91793130-CEC0-441F-9FC2-21A781FBA48F}"/>
    <dgm:cxn modelId="{2105ADEE-796B-4396-976D-C9DCDCBFDAC8}" srcId="{BF6CEAFA-0AEE-4272-8162-04B9E7E9584F}" destId="{7924248B-A3DE-46D7-B832-5B1DA0E5369E}" srcOrd="3" destOrd="0" parTransId="{CA980EF6-4BAB-44F0-863F-0A87389B075F}" sibTransId="{0BEAF40E-0398-4D76-A2C7-1FCF187D8E6C}"/>
    <dgm:cxn modelId="{2E62F0EE-326E-4416-B03B-AA985BEDBD55}" srcId="{BF6CEAFA-0AEE-4272-8162-04B9E7E9584F}" destId="{B5235373-5F1E-4C18-A016-3061A9420A02}" srcOrd="4" destOrd="0" parTransId="{DF8E4955-ABDA-436F-886F-C781E59A5711}" sibTransId="{2BCA878E-52C4-450F-BEFC-9DA29D318E89}"/>
    <dgm:cxn modelId="{6B31EFF5-045F-4E0F-9CB7-9DAE1F9F1098}" srcId="{BF6CEAFA-0AEE-4272-8162-04B9E7E9584F}" destId="{C2D0147A-5C98-40BE-8FCA-6B2A885D50B3}" srcOrd="6" destOrd="0" parTransId="{5391D63B-ED35-4FB5-8585-59AC9805E647}" sibTransId="{932423F5-53D3-486C-A25F-7ABEB8E0A395}"/>
    <dgm:cxn modelId="{CD4D8DF7-08EE-497B-ACC1-0D88EA440B00}" type="presOf" srcId="{B5235373-5F1E-4C18-A016-3061A9420A02}" destId="{2DF5F62B-78BF-4CB6-AFDA-545C310BC079}" srcOrd="0" destOrd="0" presId="urn:microsoft.com/office/officeart/2005/8/layout/default"/>
    <dgm:cxn modelId="{1AEEB4F9-8911-422E-BA18-C092665358A6}" type="presOf" srcId="{116A51D1-A242-4817-A58D-0DC30CB3EC4B}" destId="{13A3FB24-7256-4E61-A65C-52DC3AF9CDAD}" srcOrd="0" destOrd="0" presId="urn:microsoft.com/office/officeart/2005/8/layout/default"/>
    <dgm:cxn modelId="{72F88CA2-D852-4F5E-9FDA-8CCB697041E2}" type="presParOf" srcId="{CEF18D8C-B44B-4E33-8AE6-AD79978C663B}" destId="{030151EA-70E8-484C-B743-E2F972ECABB7}" srcOrd="0" destOrd="0" presId="urn:microsoft.com/office/officeart/2005/8/layout/default"/>
    <dgm:cxn modelId="{28F01942-7FAA-4C2D-B090-D3686712A634}" type="presParOf" srcId="{CEF18D8C-B44B-4E33-8AE6-AD79978C663B}" destId="{0CB6780B-6343-4432-8FD3-40F93FDDDA55}" srcOrd="1" destOrd="0" presId="urn:microsoft.com/office/officeart/2005/8/layout/default"/>
    <dgm:cxn modelId="{3D5A380A-2496-4CED-A974-59C34FF31520}" type="presParOf" srcId="{CEF18D8C-B44B-4E33-8AE6-AD79978C663B}" destId="{13A3FB24-7256-4E61-A65C-52DC3AF9CDAD}" srcOrd="2" destOrd="0" presId="urn:microsoft.com/office/officeart/2005/8/layout/default"/>
    <dgm:cxn modelId="{9941C910-5D29-4983-AA0F-A92BA784DC9C}" type="presParOf" srcId="{CEF18D8C-B44B-4E33-8AE6-AD79978C663B}" destId="{B4BBE3F4-2FA8-460A-8942-EE15EFDE51B0}" srcOrd="3" destOrd="0" presId="urn:microsoft.com/office/officeart/2005/8/layout/default"/>
    <dgm:cxn modelId="{942754A1-DF6E-4B0D-8342-0DEA5F6EA49F}" type="presParOf" srcId="{CEF18D8C-B44B-4E33-8AE6-AD79978C663B}" destId="{AE1F4BA8-317F-4A4A-AD00-952481A4BCEF}" srcOrd="4" destOrd="0" presId="urn:microsoft.com/office/officeart/2005/8/layout/default"/>
    <dgm:cxn modelId="{F2C5F300-6BE7-41D7-8099-3DEEEBC02BE6}" type="presParOf" srcId="{CEF18D8C-B44B-4E33-8AE6-AD79978C663B}" destId="{C4B603EA-F0AF-41E3-BD66-CE5F76B2B625}" srcOrd="5" destOrd="0" presId="urn:microsoft.com/office/officeart/2005/8/layout/default"/>
    <dgm:cxn modelId="{E5BD240A-AF79-41D9-A900-9ECBD72806FE}" type="presParOf" srcId="{CEF18D8C-B44B-4E33-8AE6-AD79978C663B}" destId="{C325C895-A45F-4BB7-9065-1EE8227726C8}" srcOrd="6" destOrd="0" presId="urn:microsoft.com/office/officeart/2005/8/layout/default"/>
    <dgm:cxn modelId="{A5CFDD9E-FCB6-4CAA-9A0F-956E858D372D}" type="presParOf" srcId="{CEF18D8C-B44B-4E33-8AE6-AD79978C663B}" destId="{E6E04F1C-9ABE-4EB2-8423-C493F2EA4E52}" srcOrd="7" destOrd="0" presId="urn:microsoft.com/office/officeart/2005/8/layout/default"/>
    <dgm:cxn modelId="{9CA4660E-F629-44F1-8DB2-1FC7C3640A99}" type="presParOf" srcId="{CEF18D8C-B44B-4E33-8AE6-AD79978C663B}" destId="{2DF5F62B-78BF-4CB6-AFDA-545C310BC079}" srcOrd="8" destOrd="0" presId="urn:microsoft.com/office/officeart/2005/8/layout/default"/>
    <dgm:cxn modelId="{F2119D9F-B22F-408C-9163-7B05ED45C193}" type="presParOf" srcId="{CEF18D8C-B44B-4E33-8AE6-AD79978C663B}" destId="{12717805-43F3-4A11-823E-392D337442EA}" srcOrd="9" destOrd="0" presId="urn:microsoft.com/office/officeart/2005/8/layout/default"/>
    <dgm:cxn modelId="{5CEB2748-F8E9-4F21-9C87-95E0A044B43B}" type="presParOf" srcId="{CEF18D8C-B44B-4E33-8AE6-AD79978C663B}" destId="{52F46FAF-543F-4F23-AC07-4D18772A73C4}" srcOrd="10" destOrd="0" presId="urn:microsoft.com/office/officeart/2005/8/layout/default"/>
    <dgm:cxn modelId="{BD34E445-479E-4A2A-88DE-41A3E2A1AE7F}" type="presParOf" srcId="{CEF18D8C-B44B-4E33-8AE6-AD79978C663B}" destId="{8E3AD7E9-4262-44A4-9B90-1BECAA4CF7B7}" srcOrd="11" destOrd="0" presId="urn:microsoft.com/office/officeart/2005/8/layout/default"/>
    <dgm:cxn modelId="{E22D7D96-B637-4F6F-8C20-29FAC38575F6}" type="presParOf" srcId="{CEF18D8C-B44B-4E33-8AE6-AD79978C663B}" destId="{0909D493-DA57-47D3-B11F-FCD00F9BDB6F}" srcOrd="12" destOrd="0" presId="urn:microsoft.com/office/officeart/2005/8/layout/default"/>
    <dgm:cxn modelId="{D4C429C9-9A69-4A41-A995-601E9670EEB8}" type="presParOf" srcId="{CEF18D8C-B44B-4E33-8AE6-AD79978C663B}" destId="{B563929F-72DE-4739-BCE6-56FA4E2FC088}" srcOrd="13" destOrd="0" presId="urn:microsoft.com/office/officeart/2005/8/layout/default"/>
    <dgm:cxn modelId="{C338B67A-2D8B-4797-B1B3-024ABD6822B8}" type="presParOf" srcId="{CEF18D8C-B44B-4E33-8AE6-AD79978C663B}" destId="{C5269E33-2886-41A6-9A77-1E04683BBCF0}" srcOrd="14" destOrd="0" presId="urn:microsoft.com/office/officeart/2005/8/layout/default"/>
    <dgm:cxn modelId="{37BE36A1-EF4B-4A23-A744-9467C7C1FA01}" type="presParOf" srcId="{CEF18D8C-B44B-4E33-8AE6-AD79978C663B}" destId="{BABA1222-6D73-4607-BD0F-1393E5B11C7C}" srcOrd="15" destOrd="0" presId="urn:microsoft.com/office/officeart/2005/8/layout/default"/>
    <dgm:cxn modelId="{54DA80B9-A873-4FCE-B26A-81C681D64C98}" type="presParOf" srcId="{CEF18D8C-B44B-4E33-8AE6-AD79978C663B}" destId="{FE927E2E-A917-49D5-92E0-A0B077D62B0D}" srcOrd="16" destOrd="0" presId="urn:microsoft.com/office/officeart/2005/8/layout/default"/>
    <dgm:cxn modelId="{7EB5D8AC-E48D-4578-A850-F8D3B049B5F9}" type="presParOf" srcId="{CEF18D8C-B44B-4E33-8AE6-AD79978C663B}" destId="{1CECABB5-E0DA-4443-98F9-D55BCBD7A103}" srcOrd="17" destOrd="0" presId="urn:microsoft.com/office/officeart/2005/8/layout/default"/>
    <dgm:cxn modelId="{030105D6-1F75-49C5-BE32-59A12B663F10}" type="presParOf" srcId="{CEF18D8C-B44B-4E33-8AE6-AD79978C663B}" destId="{1A86FA0E-AD5E-428E-9BA5-7A70A9951148}" srcOrd="18" destOrd="0" presId="urn:microsoft.com/office/officeart/2005/8/layout/default"/>
    <dgm:cxn modelId="{7CE3BFEB-9A59-4823-B974-7BAF131E6E57}" type="presParOf" srcId="{CEF18D8C-B44B-4E33-8AE6-AD79978C663B}" destId="{6EE1CC4A-6836-490A-9106-F6146A95B7E3}" srcOrd="19" destOrd="0" presId="urn:microsoft.com/office/officeart/2005/8/layout/default"/>
    <dgm:cxn modelId="{3CCE7571-D895-48C2-AEC0-E88ED41C9E27}" type="presParOf" srcId="{CEF18D8C-B44B-4E33-8AE6-AD79978C663B}" destId="{CB7934D8-AE3F-43D5-B838-051313ECDF6E}" srcOrd="20" destOrd="0" presId="urn:microsoft.com/office/officeart/2005/8/layout/default"/>
    <dgm:cxn modelId="{53FBBE05-816E-4296-8807-8DB40A50AAF8}" type="presParOf" srcId="{CEF18D8C-B44B-4E33-8AE6-AD79978C663B}" destId="{AEBB2556-3F23-4B14-8C28-8CC89A990310}" srcOrd="21" destOrd="0" presId="urn:microsoft.com/office/officeart/2005/8/layout/default"/>
    <dgm:cxn modelId="{0C79AAFA-3685-4AF2-B2DB-EDA96801D0EF}" type="presParOf" srcId="{CEF18D8C-B44B-4E33-8AE6-AD79978C663B}" destId="{351A8870-3301-4DF9-B557-045F33F52196}" srcOrd="22" destOrd="0" presId="urn:microsoft.com/office/officeart/2005/8/layout/default"/>
    <dgm:cxn modelId="{C4CD0E37-4007-428C-982D-847BF9BB2B68}" type="presParOf" srcId="{CEF18D8C-B44B-4E33-8AE6-AD79978C663B}" destId="{65A1F860-2834-444B-BB9C-37FB51DA3C09}" srcOrd="23" destOrd="0" presId="urn:microsoft.com/office/officeart/2005/8/layout/default"/>
    <dgm:cxn modelId="{A81C5D06-165B-45A9-9DC2-B2229CBDA3B6}" type="presParOf" srcId="{CEF18D8C-B44B-4E33-8AE6-AD79978C663B}" destId="{FADC139C-62BC-42AC-B833-0BA1CADF9BAB}" srcOrd="24" destOrd="0" presId="urn:microsoft.com/office/officeart/2005/8/layout/default"/>
    <dgm:cxn modelId="{A55CC664-1E8A-40E8-BF92-EEB984604999}" type="presParOf" srcId="{CEF18D8C-B44B-4E33-8AE6-AD79978C663B}" destId="{A4F3BF06-B4B7-4CFC-B3A8-5909D1465073}" srcOrd="25" destOrd="0" presId="urn:microsoft.com/office/officeart/2005/8/layout/default"/>
    <dgm:cxn modelId="{A3FCC545-CF0F-42A8-B3F4-3E3C60BB51F1}" type="presParOf" srcId="{CEF18D8C-B44B-4E33-8AE6-AD79978C663B}" destId="{DBA2C46B-61E5-4351-88EB-BBCDB461BCE5}" srcOrd="2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B87469-9005-402C-9A82-51D4A861320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F88FFBA-B557-443D-9930-CD616D3E5EF6}">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To recruit the right people during transformation, Tesco should use a fair and planned selection process.</a:t>
          </a:r>
          <a:endParaRPr lang="en-US">
            <a:latin typeface="Calibri" panose="020F0502020204030204" pitchFamily="34" charset="0"/>
            <a:ea typeface="Calibri" panose="020F0502020204030204" pitchFamily="34" charset="0"/>
            <a:cs typeface="Calibri" panose="020F0502020204030204" pitchFamily="34" charset="0"/>
          </a:endParaRPr>
        </a:p>
      </dgm:t>
    </dgm:pt>
    <dgm:pt modelId="{551E828F-4856-41A8-A36B-174DFB89CB37}" type="parTrans" cxnId="{5F4B1570-9333-414B-8D2A-2A78FCCEB8C0}">
      <dgm:prSet/>
      <dgm:spPr/>
      <dgm:t>
        <a:bodyPr/>
        <a:lstStyle/>
        <a:p>
          <a:endParaRPr lang="en-US"/>
        </a:p>
      </dgm:t>
    </dgm:pt>
    <dgm:pt modelId="{9B4E1384-A311-40CD-A0D3-892773AB7C16}" type="sibTrans" cxnId="{5F4B1570-9333-414B-8D2A-2A78FCCEB8C0}">
      <dgm:prSet/>
      <dgm:spPr/>
      <dgm:t>
        <a:bodyPr/>
        <a:lstStyle/>
        <a:p>
          <a:endParaRPr lang="en-US"/>
        </a:p>
      </dgm:t>
    </dgm:pt>
    <dgm:pt modelId="{F642E1DF-1090-4B89-9D56-879D1BC66A79}">
      <dgm:prSet/>
      <dgm:spPr/>
      <dgm:t>
        <a:bodyPr/>
        <a:lstStyle/>
        <a:p>
          <a:r>
            <a:rPr lang="en-GB" b="1">
              <a:latin typeface="Calibri" panose="020F0502020204030204" pitchFamily="34" charset="0"/>
              <a:ea typeface="Calibri" panose="020F0502020204030204" pitchFamily="34" charset="0"/>
              <a:cs typeface="Calibri" panose="020F0502020204030204" pitchFamily="34" charset="0"/>
            </a:rPr>
            <a:t>Key recommendations:</a:t>
          </a:r>
          <a:endParaRPr lang="en-US">
            <a:latin typeface="Calibri" panose="020F0502020204030204" pitchFamily="34" charset="0"/>
            <a:ea typeface="Calibri" panose="020F0502020204030204" pitchFamily="34" charset="0"/>
            <a:cs typeface="Calibri" panose="020F0502020204030204" pitchFamily="34" charset="0"/>
          </a:endParaRPr>
        </a:p>
      </dgm:t>
    </dgm:pt>
    <dgm:pt modelId="{9316DDA1-0B16-46B3-8830-3B83AB9F9992}" type="parTrans" cxnId="{11B2B95C-B77B-4996-84C5-D8C3C838BF99}">
      <dgm:prSet/>
      <dgm:spPr/>
      <dgm:t>
        <a:bodyPr/>
        <a:lstStyle/>
        <a:p>
          <a:endParaRPr lang="en-US"/>
        </a:p>
      </dgm:t>
    </dgm:pt>
    <dgm:pt modelId="{EDA29EDB-60AF-4399-B0BC-C771F305E2ED}" type="sibTrans" cxnId="{11B2B95C-B77B-4996-84C5-D8C3C838BF99}">
      <dgm:prSet/>
      <dgm:spPr/>
      <dgm:t>
        <a:bodyPr/>
        <a:lstStyle/>
        <a:p>
          <a:endParaRPr lang="en-US"/>
        </a:p>
      </dgm:t>
    </dgm:pt>
    <dgm:pt modelId="{A5A82143-150D-42FE-AB6F-084DF429BBE2}">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Carry out clear job analysis before advertising each role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7CDE966F-70F2-4C83-B090-9DD846CEE1A6}" type="parTrans" cxnId="{DE170AAE-5273-480E-BA3B-7C4F0D9A50F2}">
      <dgm:prSet/>
      <dgm:spPr/>
      <dgm:t>
        <a:bodyPr/>
        <a:lstStyle/>
        <a:p>
          <a:endParaRPr lang="en-US"/>
        </a:p>
      </dgm:t>
    </dgm:pt>
    <dgm:pt modelId="{96401289-A9B8-4425-8B19-B933A400EF04}" type="sibTrans" cxnId="{DE170AAE-5273-480E-BA3B-7C4F0D9A50F2}">
      <dgm:prSet/>
      <dgm:spPr/>
      <dgm:t>
        <a:bodyPr/>
        <a:lstStyle/>
        <a:p>
          <a:endParaRPr lang="en-US"/>
        </a:p>
      </dgm:t>
    </dgm:pt>
    <dgm:pt modelId="{2DB0EBF3-7285-423D-98BB-190971C9367A}">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Create accurate job descriptions and person specifications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73215418-B74B-4F8F-80B4-A9A862EBF725}" type="parTrans" cxnId="{16943FEB-D85F-4513-A574-10787B59080E}">
      <dgm:prSet/>
      <dgm:spPr/>
      <dgm:t>
        <a:bodyPr/>
        <a:lstStyle/>
        <a:p>
          <a:endParaRPr lang="en-US"/>
        </a:p>
      </dgm:t>
    </dgm:pt>
    <dgm:pt modelId="{61A3E4C3-0F29-45F6-998E-3794B601294C}" type="sibTrans" cxnId="{16943FEB-D85F-4513-A574-10787B59080E}">
      <dgm:prSet/>
      <dgm:spPr/>
      <dgm:t>
        <a:bodyPr/>
        <a:lstStyle/>
        <a:p>
          <a:endParaRPr lang="en-US"/>
        </a:p>
      </dgm:t>
    </dgm:pt>
    <dgm:pt modelId="{78C2FA32-1B0C-4DC3-90FF-4C62E182BB33}">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Advertise roles on both internal and external platforms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23E0B840-ECF5-4354-A33B-F966AA1E11B4}" type="parTrans" cxnId="{CA87F52B-F091-487C-8863-EB989BF06C2D}">
      <dgm:prSet/>
      <dgm:spPr/>
      <dgm:t>
        <a:bodyPr/>
        <a:lstStyle/>
        <a:p>
          <a:endParaRPr lang="en-US"/>
        </a:p>
      </dgm:t>
    </dgm:pt>
    <dgm:pt modelId="{FB15A296-A71F-408B-9C6E-86FF8B3EDF6F}" type="sibTrans" cxnId="{CA87F52B-F091-487C-8863-EB989BF06C2D}">
      <dgm:prSet/>
      <dgm:spPr/>
      <dgm:t>
        <a:bodyPr/>
        <a:lstStyle/>
        <a:p>
          <a:endParaRPr lang="en-US"/>
        </a:p>
      </dgm:t>
    </dgm:pt>
    <dgm:pt modelId="{9344F099-2741-46DC-8BAF-74F6D32FF0D2}">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Use structured interviews to compare candidates fairly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9C08ADA4-371D-4FBF-A4CD-BC7579B36025}" type="parTrans" cxnId="{2BFBEE01-087B-4D45-B071-095F9560E5FC}">
      <dgm:prSet/>
      <dgm:spPr/>
      <dgm:t>
        <a:bodyPr/>
        <a:lstStyle/>
        <a:p>
          <a:endParaRPr lang="en-US"/>
        </a:p>
      </dgm:t>
    </dgm:pt>
    <dgm:pt modelId="{95F3F9F7-A531-43CF-9B33-E7AE7ABACEC6}" type="sibTrans" cxnId="{2BFBEE01-087B-4D45-B071-095F9560E5FC}">
      <dgm:prSet/>
      <dgm:spPr/>
      <dgm:t>
        <a:bodyPr/>
        <a:lstStyle/>
        <a:p>
          <a:endParaRPr lang="en-US"/>
        </a:p>
      </dgm:t>
    </dgm:pt>
    <dgm:pt modelId="{F2096E8C-808B-4E4C-8259-F6617B2CBF1A}">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Include competency-based questions to assess real experience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733A645E-3A50-4D5D-8AA2-796A38443570}" type="parTrans" cxnId="{E46543AA-78B5-4D11-8DE5-9852A1C2E724}">
      <dgm:prSet/>
      <dgm:spPr/>
      <dgm:t>
        <a:bodyPr/>
        <a:lstStyle/>
        <a:p>
          <a:endParaRPr lang="en-US"/>
        </a:p>
      </dgm:t>
    </dgm:pt>
    <dgm:pt modelId="{BB66FF8D-4A9C-4349-8259-939767187E66}" type="sibTrans" cxnId="{E46543AA-78B5-4D11-8DE5-9852A1C2E724}">
      <dgm:prSet/>
      <dgm:spPr/>
      <dgm:t>
        <a:bodyPr/>
        <a:lstStyle/>
        <a:p>
          <a:endParaRPr lang="en-US"/>
        </a:p>
      </dgm:t>
    </dgm:pt>
    <dgm:pt modelId="{447378F5-24F5-4772-9C93-E43962C98D2F}">
      <dgm:prSet/>
      <dgm:spPr/>
      <dgm:t>
        <a:bodyPr/>
        <a:lstStyle/>
        <a:p>
          <a:r>
            <a:rPr lang="en-GB">
              <a:latin typeface="Calibri" panose="020F0502020204030204" pitchFamily="34" charset="0"/>
              <a:ea typeface="Calibri" panose="020F0502020204030204" pitchFamily="34" charset="0"/>
              <a:cs typeface="Calibri" panose="020F0502020204030204" pitchFamily="34" charset="0"/>
            </a:rPr>
            <a:t>Use panel interviews for senior or specialist roles </a:t>
          </a:r>
          <a:endParaRPr lang="en-US">
            <a:latin typeface="Calibri" panose="020F0502020204030204" pitchFamily="34" charset="0"/>
            <a:ea typeface="Calibri" panose="020F0502020204030204" pitchFamily="34" charset="0"/>
            <a:cs typeface="Calibri" panose="020F0502020204030204" pitchFamily="34" charset="0"/>
          </a:endParaRPr>
        </a:p>
      </dgm:t>
    </dgm:pt>
    <dgm:pt modelId="{0B147705-BE02-46E3-B00C-134F38791FE5}" type="parTrans" cxnId="{9C02E374-7BEA-4C35-A8FC-BBD4FC79474F}">
      <dgm:prSet/>
      <dgm:spPr/>
      <dgm:t>
        <a:bodyPr/>
        <a:lstStyle/>
        <a:p>
          <a:endParaRPr lang="en-US"/>
        </a:p>
      </dgm:t>
    </dgm:pt>
    <dgm:pt modelId="{1B6ED7ED-E839-4391-B9B9-94DCCD84ABC1}" type="sibTrans" cxnId="{9C02E374-7BEA-4C35-A8FC-BBD4FC79474F}">
      <dgm:prSet/>
      <dgm:spPr/>
      <dgm:t>
        <a:bodyPr/>
        <a:lstStyle/>
        <a:p>
          <a:endParaRPr lang="en-US"/>
        </a:p>
      </dgm:t>
    </dgm:pt>
    <dgm:pt modelId="{3907A501-A434-49C2-83D1-A6FC6652ED90}">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Combine virtual interviews for early stages with face-to-face interviews for final selection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B3865AF9-7647-48C3-A1DD-19A3C5A769D8}" type="parTrans" cxnId="{62235A69-F347-44CF-AEBF-27501FC64F4C}">
      <dgm:prSet/>
      <dgm:spPr/>
      <dgm:t>
        <a:bodyPr/>
        <a:lstStyle/>
        <a:p>
          <a:endParaRPr lang="en-US"/>
        </a:p>
      </dgm:t>
    </dgm:pt>
    <dgm:pt modelId="{2B683117-25AF-4C00-AD41-C8D78074581B}" type="sibTrans" cxnId="{62235A69-F347-44CF-AEBF-27501FC64F4C}">
      <dgm:prSet/>
      <dgm:spPr/>
      <dgm:t>
        <a:bodyPr/>
        <a:lstStyle/>
        <a:p>
          <a:endParaRPr lang="en-US"/>
        </a:p>
      </dgm:t>
    </dgm:pt>
    <dgm:pt modelId="{E2098D24-9063-4258-AFB9-8F4ABE060159}">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Use the same scoring criteria for all candidates </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CCDDDDF9-D2BE-45D3-A90E-E9ED6052A9E6}" type="parTrans" cxnId="{93776D2A-55F3-4484-BAC3-1902B1530A91}">
      <dgm:prSet/>
      <dgm:spPr/>
      <dgm:t>
        <a:bodyPr/>
        <a:lstStyle/>
        <a:p>
          <a:endParaRPr lang="en-US"/>
        </a:p>
      </dgm:t>
    </dgm:pt>
    <dgm:pt modelId="{C4C86A4F-B081-4CD7-8EF1-08640A541BBA}" type="sibTrans" cxnId="{93776D2A-55F3-4484-BAC3-1902B1530A91}">
      <dgm:prSet/>
      <dgm:spPr/>
      <dgm:t>
        <a:bodyPr/>
        <a:lstStyle/>
        <a:p>
          <a:endParaRPr lang="en-US"/>
        </a:p>
      </dgm:t>
    </dgm:pt>
    <dgm:pt modelId="{742E8386-221D-46C6-875A-0B60951FB55F}">
      <dgm:prSet/>
      <dgm:spPr/>
      <dgm:t>
        <a:bodyPr/>
        <a:lstStyle/>
        <a:p>
          <a:r>
            <a:rPr lang="en-GB" dirty="0">
              <a:latin typeface="Calibri" panose="020F0502020204030204" pitchFamily="34" charset="0"/>
              <a:ea typeface="Calibri" panose="020F0502020204030204" pitchFamily="34" charset="0"/>
              <a:cs typeface="Calibri" panose="020F0502020204030204" pitchFamily="34" charset="0"/>
            </a:rPr>
            <a:t>These steps can help Tesco recruit employees who have the right skills to support digital and organisational change.</a:t>
          </a:r>
          <a:endParaRPr lang="en-US" dirty="0">
            <a:latin typeface="Calibri" panose="020F0502020204030204" pitchFamily="34" charset="0"/>
            <a:ea typeface="Calibri" panose="020F0502020204030204" pitchFamily="34" charset="0"/>
            <a:cs typeface="Calibri" panose="020F0502020204030204" pitchFamily="34" charset="0"/>
          </a:endParaRPr>
        </a:p>
      </dgm:t>
    </dgm:pt>
    <dgm:pt modelId="{50BAB9CD-E160-4C21-872F-6CDC2DC0E1BD}" type="parTrans" cxnId="{84C07FD0-BB93-4701-A831-A6A5BB57CB09}">
      <dgm:prSet/>
      <dgm:spPr/>
      <dgm:t>
        <a:bodyPr/>
        <a:lstStyle/>
        <a:p>
          <a:endParaRPr lang="en-US"/>
        </a:p>
      </dgm:t>
    </dgm:pt>
    <dgm:pt modelId="{57A34733-B40E-4522-8F84-E150F48D8D5B}" type="sibTrans" cxnId="{84C07FD0-BB93-4701-A831-A6A5BB57CB09}">
      <dgm:prSet/>
      <dgm:spPr/>
      <dgm:t>
        <a:bodyPr/>
        <a:lstStyle/>
        <a:p>
          <a:endParaRPr lang="en-US"/>
        </a:p>
      </dgm:t>
    </dgm:pt>
    <dgm:pt modelId="{C080FAF9-4060-43C1-B9A5-9064DA3EAAB9}" type="pres">
      <dgm:prSet presAssocID="{F2B87469-9005-402C-9A82-51D4A861320B}" presName="linear" presStyleCnt="0">
        <dgm:presLayoutVars>
          <dgm:animLvl val="lvl"/>
          <dgm:resizeHandles val="exact"/>
        </dgm:presLayoutVars>
      </dgm:prSet>
      <dgm:spPr/>
    </dgm:pt>
    <dgm:pt modelId="{2E018A8E-19D7-4958-831A-4CF7C8516EC2}" type="pres">
      <dgm:prSet presAssocID="{9F88FFBA-B557-443D-9930-CD616D3E5EF6}" presName="parentText" presStyleLbl="node1" presStyleIdx="0" presStyleCnt="2">
        <dgm:presLayoutVars>
          <dgm:chMax val="0"/>
          <dgm:bulletEnabled val="1"/>
        </dgm:presLayoutVars>
      </dgm:prSet>
      <dgm:spPr/>
    </dgm:pt>
    <dgm:pt modelId="{FAC1172F-7B89-45B5-9085-CE208757B1A7}" type="pres">
      <dgm:prSet presAssocID="{9F88FFBA-B557-443D-9930-CD616D3E5EF6}" presName="childText" presStyleLbl="revTx" presStyleIdx="0" presStyleCnt="1">
        <dgm:presLayoutVars>
          <dgm:bulletEnabled val="1"/>
        </dgm:presLayoutVars>
      </dgm:prSet>
      <dgm:spPr/>
    </dgm:pt>
    <dgm:pt modelId="{8AFE9182-C14E-4E3A-A2EA-05351D6D7B05}" type="pres">
      <dgm:prSet presAssocID="{742E8386-221D-46C6-875A-0B60951FB55F}" presName="parentText" presStyleLbl="node1" presStyleIdx="1" presStyleCnt="2">
        <dgm:presLayoutVars>
          <dgm:chMax val="0"/>
          <dgm:bulletEnabled val="1"/>
        </dgm:presLayoutVars>
      </dgm:prSet>
      <dgm:spPr/>
    </dgm:pt>
  </dgm:ptLst>
  <dgm:cxnLst>
    <dgm:cxn modelId="{2BFBEE01-087B-4D45-B071-095F9560E5FC}" srcId="{9F88FFBA-B557-443D-9930-CD616D3E5EF6}" destId="{9344F099-2741-46DC-8BAF-74F6D32FF0D2}" srcOrd="4" destOrd="0" parTransId="{9C08ADA4-371D-4FBF-A4CD-BC7579B36025}" sibTransId="{95F3F9F7-A531-43CF-9B33-E7AE7ABACEC6}"/>
    <dgm:cxn modelId="{2BC6A813-DC5B-437E-961D-5906D53D40B5}" type="presOf" srcId="{F2B87469-9005-402C-9A82-51D4A861320B}" destId="{C080FAF9-4060-43C1-B9A5-9064DA3EAAB9}" srcOrd="0" destOrd="0" presId="urn:microsoft.com/office/officeart/2005/8/layout/vList2"/>
    <dgm:cxn modelId="{93776D2A-55F3-4484-BAC3-1902B1530A91}" srcId="{9F88FFBA-B557-443D-9930-CD616D3E5EF6}" destId="{E2098D24-9063-4258-AFB9-8F4ABE060159}" srcOrd="8" destOrd="0" parTransId="{CCDDDDF9-D2BE-45D3-A90E-E9ED6052A9E6}" sibTransId="{C4C86A4F-B081-4CD7-8EF1-08640A541BBA}"/>
    <dgm:cxn modelId="{CA87F52B-F091-487C-8863-EB989BF06C2D}" srcId="{9F88FFBA-B557-443D-9930-CD616D3E5EF6}" destId="{78C2FA32-1B0C-4DC3-90FF-4C62E182BB33}" srcOrd="3" destOrd="0" parTransId="{23E0B840-ECF5-4354-A33B-F966AA1E11B4}" sibTransId="{FB15A296-A71F-408B-9C6E-86FF8B3EDF6F}"/>
    <dgm:cxn modelId="{11B2B95C-B77B-4996-84C5-D8C3C838BF99}" srcId="{9F88FFBA-B557-443D-9930-CD616D3E5EF6}" destId="{F642E1DF-1090-4B89-9D56-879D1BC66A79}" srcOrd="0" destOrd="0" parTransId="{9316DDA1-0B16-46B3-8830-3B83AB9F9992}" sibTransId="{EDA29EDB-60AF-4399-B0BC-C771F305E2ED}"/>
    <dgm:cxn modelId="{D3E6B746-86B0-4831-8DDF-6E2B47246602}" type="presOf" srcId="{3907A501-A434-49C2-83D1-A6FC6652ED90}" destId="{FAC1172F-7B89-45B5-9085-CE208757B1A7}" srcOrd="0" destOrd="7" presId="urn:microsoft.com/office/officeart/2005/8/layout/vList2"/>
    <dgm:cxn modelId="{62235A69-F347-44CF-AEBF-27501FC64F4C}" srcId="{9F88FFBA-B557-443D-9930-CD616D3E5EF6}" destId="{3907A501-A434-49C2-83D1-A6FC6652ED90}" srcOrd="7" destOrd="0" parTransId="{B3865AF9-7647-48C3-A1DD-19A3C5A769D8}" sibTransId="{2B683117-25AF-4C00-AD41-C8D78074581B}"/>
    <dgm:cxn modelId="{5F4B1570-9333-414B-8D2A-2A78FCCEB8C0}" srcId="{F2B87469-9005-402C-9A82-51D4A861320B}" destId="{9F88FFBA-B557-443D-9930-CD616D3E5EF6}" srcOrd="0" destOrd="0" parTransId="{551E828F-4856-41A8-A36B-174DFB89CB37}" sibTransId="{9B4E1384-A311-40CD-A0D3-892773AB7C16}"/>
    <dgm:cxn modelId="{17658770-C38A-4526-A9A8-8F2B0CA02F0B}" type="presOf" srcId="{9344F099-2741-46DC-8BAF-74F6D32FF0D2}" destId="{FAC1172F-7B89-45B5-9085-CE208757B1A7}" srcOrd="0" destOrd="4" presId="urn:microsoft.com/office/officeart/2005/8/layout/vList2"/>
    <dgm:cxn modelId="{9C02E374-7BEA-4C35-A8FC-BBD4FC79474F}" srcId="{9F88FFBA-B557-443D-9930-CD616D3E5EF6}" destId="{447378F5-24F5-4772-9C93-E43962C98D2F}" srcOrd="6" destOrd="0" parTransId="{0B147705-BE02-46E3-B00C-134F38791FE5}" sibTransId="{1B6ED7ED-E839-4391-B9B9-94DCCD84ABC1}"/>
    <dgm:cxn modelId="{C077B955-56EF-4E80-9AFF-A213962696FB}" type="presOf" srcId="{A5A82143-150D-42FE-AB6F-084DF429BBE2}" destId="{FAC1172F-7B89-45B5-9085-CE208757B1A7}" srcOrd="0" destOrd="1" presId="urn:microsoft.com/office/officeart/2005/8/layout/vList2"/>
    <dgm:cxn modelId="{4390E258-0A29-4994-BF11-E5BB88BFDD28}" type="presOf" srcId="{E2098D24-9063-4258-AFB9-8F4ABE060159}" destId="{FAC1172F-7B89-45B5-9085-CE208757B1A7}" srcOrd="0" destOrd="8" presId="urn:microsoft.com/office/officeart/2005/8/layout/vList2"/>
    <dgm:cxn modelId="{AD28B183-9FFA-4409-AFA0-972099CC8050}" type="presOf" srcId="{742E8386-221D-46C6-875A-0B60951FB55F}" destId="{8AFE9182-C14E-4E3A-A2EA-05351D6D7B05}" srcOrd="0" destOrd="0" presId="urn:microsoft.com/office/officeart/2005/8/layout/vList2"/>
    <dgm:cxn modelId="{22E1979A-1ABE-4134-A2A0-2685F3553A74}" type="presOf" srcId="{F2096E8C-808B-4E4C-8259-F6617B2CBF1A}" destId="{FAC1172F-7B89-45B5-9085-CE208757B1A7}" srcOrd="0" destOrd="5" presId="urn:microsoft.com/office/officeart/2005/8/layout/vList2"/>
    <dgm:cxn modelId="{E46543AA-78B5-4D11-8DE5-9852A1C2E724}" srcId="{9F88FFBA-B557-443D-9930-CD616D3E5EF6}" destId="{F2096E8C-808B-4E4C-8259-F6617B2CBF1A}" srcOrd="5" destOrd="0" parTransId="{733A645E-3A50-4D5D-8AA2-796A38443570}" sibTransId="{BB66FF8D-4A9C-4349-8259-939767187E66}"/>
    <dgm:cxn modelId="{DE170AAE-5273-480E-BA3B-7C4F0D9A50F2}" srcId="{9F88FFBA-B557-443D-9930-CD616D3E5EF6}" destId="{A5A82143-150D-42FE-AB6F-084DF429BBE2}" srcOrd="1" destOrd="0" parTransId="{7CDE966F-70F2-4C83-B090-9DD846CEE1A6}" sibTransId="{96401289-A9B8-4425-8B19-B933A400EF04}"/>
    <dgm:cxn modelId="{5358A8BF-0F6C-4B50-A2ED-8ABFA82411E1}" type="presOf" srcId="{F642E1DF-1090-4B89-9D56-879D1BC66A79}" destId="{FAC1172F-7B89-45B5-9085-CE208757B1A7}" srcOrd="0" destOrd="0" presId="urn:microsoft.com/office/officeart/2005/8/layout/vList2"/>
    <dgm:cxn modelId="{5133F3C2-67BA-4B4D-8B1B-37E190C0B4FE}" type="presOf" srcId="{447378F5-24F5-4772-9C93-E43962C98D2F}" destId="{FAC1172F-7B89-45B5-9085-CE208757B1A7}" srcOrd="0" destOrd="6" presId="urn:microsoft.com/office/officeart/2005/8/layout/vList2"/>
    <dgm:cxn modelId="{84C07FD0-BB93-4701-A831-A6A5BB57CB09}" srcId="{F2B87469-9005-402C-9A82-51D4A861320B}" destId="{742E8386-221D-46C6-875A-0B60951FB55F}" srcOrd="1" destOrd="0" parTransId="{50BAB9CD-E160-4C21-872F-6CDC2DC0E1BD}" sibTransId="{57A34733-B40E-4522-8F84-E150F48D8D5B}"/>
    <dgm:cxn modelId="{9CB8A6DD-C23D-4E26-9288-A8B471598CF5}" type="presOf" srcId="{78C2FA32-1B0C-4DC3-90FF-4C62E182BB33}" destId="{FAC1172F-7B89-45B5-9085-CE208757B1A7}" srcOrd="0" destOrd="3" presId="urn:microsoft.com/office/officeart/2005/8/layout/vList2"/>
    <dgm:cxn modelId="{16943FEB-D85F-4513-A574-10787B59080E}" srcId="{9F88FFBA-B557-443D-9930-CD616D3E5EF6}" destId="{2DB0EBF3-7285-423D-98BB-190971C9367A}" srcOrd="2" destOrd="0" parTransId="{73215418-B74B-4F8F-80B4-A9A862EBF725}" sibTransId="{61A3E4C3-0F29-45F6-998E-3794B601294C}"/>
    <dgm:cxn modelId="{8EACCCEC-23E1-4663-93A5-1E89D3BC667E}" type="presOf" srcId="{9F88FFBA-B557-443D-9930-CD616D3E5EF6}" destId="{2E018A8E-19D7-4958-831A-4CF7C8516EC2}" srcOrd="0" destOrd="0" presId="urn:microsoft.com/office/officeart/2005/8/layout/vList2"/>
    <dgm:cxn modelId="{9E269EEE-6A1D-4805-9005-54B5CB9AC4E6}" type="presOf" srcId="{2DB0EBF3-7285-423D-98BB-190971C9367A}" destId="{FAC1172F-7B89-45B5-9085-CE208757B1A7}" srcOrd="0" destOrd="2" presId="urn:microsoft.com/office/officeart/2005/8/layout/vList2"/>
    <dgm:cxn modelId="{78D6A888-780A-46D7-BAF2-CC636D9EB03D}" type="presParOf" srcId="{C080FAF9-4060-43C1-B9A5-9064DA3EAAB9}" destId="{2E018A8E-19D7-4958-831A-4CF7C8516EC2}" srcOrd="0" destOrd="0" presId="urn:microsoft.com/office/officeart/2005/8/layout/vList2"/>
    <dgm:cxn modelId="{D74F15F9-8706-4665-AC40-2297CFA21D24}" type="presParOf" srcId="{C080FAF9-4060-43C1-B9A5-9064DA3EAAB9}" destId="{FAC1172F-7B89-45B5-9085-CE208757B1A7}" srcOrd="1" destOrd="0" presId="urn:microsoft.com/office/officeart/2005/8/layout/vList2"/>
    <dgm:cxn modelId="{05F4C03E-786C-4087-8F0D-91CBBC27B96B}" type="presParOf" srcId="{C080FAF9-4060-43C1-B9A5-9064DA3EAAB9}" destId="{8AFE9182-C14E-4E3A-A2EA-05351D6D7B0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151EA-70E8-484C-B743-E2F972ECABB7}">
      <dsp:nvSpPr>
        <dsp:cNvPr id="0" name=""/>
        <dsp:cNvSpPr/>
      </dsp:nvSpPr>
      <dsp:spPr>
        <a:xfrm>
          <a:off x="3594" y="229666"/>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Calibri" panose="020F0502020204030204" pitchFamily="34" charset="0"/>
              <a:ea typeface="Calibri" panose="020F0502020204030204" pitchFamily="34" charset="0"/>
              <a:cs typeface="Calibri" panose="020F0502020204030204" pitchFamily="34" charset="0"/>
            </a:rPr>
            <a:t>Presentation Structure</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3594" y="229666"/>
        <a:ext cx="1946002" cy="1167601"/>
      </dsp:txXfrm>
    </dsp:sp>
    <dsp:sp modelId="{13A3FB24-7256-4E61-A65C-52DC3AF9CDAD}">
      <dsp:nvSpPr>
        <dsp:cNvPr id="0" name=""/>
        <dsp:cNvSpPr/>
      </dsp:nvSpPr>
      <dsp:spPr>
        <a:xfrm>
          <a:off x="2144196" y="229666"/>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Introduction to Tesco plc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2144196" y="229666"/>
        <a:ext cx="1946002" cy="1167601"/>
      </dsp:txXfrm>
    </dsp:sp>
    <dsp:sp modelId="{AE1F4BA8-317F-4A4A-AD00-952481A4BCEF}">
      <dsp:nvSpPr>
        <dsp:cNvPr id="0" name=""/>
        <dsp:cNvSpPr/>
      </dsp:nvSpPr>
      <dsp:spPr>
        <a:xfrm>
          <a:off x="4284798" y="229666"/>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Tesco’s organisational transformation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4284798" y="229666"/>
        <a:ext cx="1946002" cy="1167601"/>
      </dsp:txXfrm>
    </dsp:sp>
    <dsp:sp modelId="{C325C895-A45F-4BB7-9065-1EE8227726C8}">
      <dsp:nvSpPr>
        <dsp:cNvPr id="0" name=""/>
        <dsp:cNvSpPr/>
      </dsp:nvSpPr>
      <dsp:spPr>
        <a:xfrm>
          <a:off x="6425401" y="229666"/>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Key recruitment steps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6425401" y="229666"/>
        <a:ext cx="1946002" cy="1167601"/>
      </dsp:txXfrm>
    </dsp:sp>
    <dsp:sp modelId="{2DF5F62B-78BF-4CB6-AFDA-545C310BC079}">
      <dsp:nvSpPr>
        <dsp:cNvPr id="0" name=""/>
        <dsp:cNvSpPr/>
      </dsp:nvSpPr>
      <dsp:spPr>
        <a:xfrm>
          <a:off x="8566003" y="229666"/>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Job analysis, job description and person specification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8566003" y="229666"/>
        <a:ext cx="1946002" cy="1167601"/>
      </dsp:txXfrm>
    </dsp:sp>
    <dsp:sp modelId="{52F46FAF-543F-4F23-AC07-4D18772A73C4}">
      <dsp:nvSpPr>
        <dsp:cNvPr id="0" name=""/>
        <dsp:cNvSpPr/>
      </dsp:nvSpPr>
      <dsp:spPr>
        <a:xfrm>
          <a:off x="3594" y="1591868"/>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panose="020F0502020204030204" pitchFamily="34" charset="0"/>
              <a:ea typeface="Calibri" panose="020F0502020204030204" pitchFamily="34" charset="0"/>
              <a:cs typeface="Calibri" panose="020F0502020204030204" pitchFamily="34" charset="0"/>
            </a:rPr>
            <a:t>Advertising the roles </a:t>
          </a:r>
          <a:endParaRPr lang="en-US" sz="1800" kern="1200">
            <a:latin typeface="Calibri" panose="020F0502020204030204" pitchFamily="34" charset="0"/>
            <a:ea typeface="Calibri" panose="020F0502020204030204" pitchFamily="34" charset="0"/>
            <a:cs typeface="Calibri" panose="020F0502020204030204" pitchFamily="34" charset="0"/>
          </a:endParaRPr>
        </a:p>
      </dsp:txBody>
      <dsp:txXfrm>
        <a:off x="3594" y="1591868"/>
        <a:ext cx="1946002" cy="1167601"/>
      </dsp:txXfrm>
    </dsp:sp>
    <dsp:sp modelId="{0909D493-DA57-47D3-B11F-FCD00F9BDB6F}">
      <dsp:nvSpPr>
        <dsp:cNvPr id="0" name=""/>
        <dsp:cNvSpPr/>
      </dsp:nvSpPr>
      <dsp:spPr>
        <a:xfrm>
          <a:off x="2144196" y="1591868"/>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Interview method 1: Structured interviews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2144196" y="1591868"/>
        <a:ext cx="1946002" cy="1167601"/>
      </dsp:txXfrm>
    </dsp:sp>
    <dsp:sp modelId="{C5269E33-2886-41A6-9A77-1E04683BBCF0}">
      <dsp:nvSpPr>
        <dsp:cNvPr id="0" name=""/>
        <dsp:cNvSpPr/>
      </dsp:nvSpPr>
      <dsp:spPr>
        <a:xfrm>
          <a:off x="4284798" y="1591868"/>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Interview method 2: Competency-based interviews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4284798" y="1591868"/>
        <a:ext cx="1946002" cy="1167601"/>
      </dsp:txXfrm>
    </dsp:sp>
    <dsp:sp modelId="{FE927E2E-A917-49D5-92E0-A0B077D62B0D}">
      <dsp:nvSpPr>
        <dsp:cNvPr id="0" name=""/>
        <dsp:cNvSpPr/>
      </dsp:nvSpPr>
      <dsp:spPr>
        <a:xfrm>
          <a:off x="6425401" y="1591868"/>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panose="020F0502020204030204" pitchFamily="34" charset="0"/>
              <a:ea typeface="Calibri" panose="020F0502020204030204" pitchFamily="34" charset="0"/>
              <a:cs typeface="Calibri" panose="020F0502020204030204" pitchFamily="34" charset="0"/>
            </a:rPr>
            <a:t>Interview method 3: Panel interviews </a:t>
          </a:r>
          <a:endParaRPr lang="en-US" sz="1800" kern="1200">
            <a:latin typeface="Calibri" panose="020F0502020204030204" pitchFamily="34" charset="0"/>
            <a:ea typeface="Calibri" panose="020F0502020204030204" pitchFamily="34" charset="0"/>
            <a:cs typeface="Calibri" panose="020F0502020204030204" pitchFamily="34" charset="0"/>
          </a:endParaRPr>
        </a:p>
      </dsp:txBody>
      <dsp:txXfrm>
        <a:off x="6425401" y="1591868"/>
        <a:ext cx="1946002" cy="1167601"/>
      </dsp:txXfrm>
    </dsp:sp>
    <dsp:sp modelId="{1A86FA0E-AD5E-428E-9BA5-7A70A9951148}">
      <dsp:nvSpPr>
        <dsp:cNvPr id="0" name=""/>
        <dsp:cNvSpPr/>
      </dsp:nvSpPr>
      <dsp:spPr>
        <a:xfrm>
          <a:off x="8566003" y="1591868"/>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panose="020F0502020204030204" pitchFamily="34" charset="0"/>
              <a:ea typeface="Calibri" panose="020F0502020204030204" pitchFamily="34" charset="0"/>
              <a:cs typeface="Calibri" panose="020F0502020204030204" pitchFamily="34" charset="0"/>
            </a:rPr>
            <a:t>Questioning techniques </a:t>
          </a:r>
          <a:endParaRPr lang="en-US" sz="1800" kern="1200">
            <a:latin typeface="Calibri" panose="020F0502020204030204" pitchFamily="34" charset="0"/>
            <a:ea typeface="Calibri" panose="020F0502020204030204" pitchFamily="34" charset="0"/>
            <a:cs typeface="Calibri" panose="020F0502020204030204" pitchFamily="34" charset="0"/>
          </a:endParaRPr>
        </a:p>
      </dsp:txBody>
      <dsp:txXfrm>
        <a:off x="8566003" y="1591868"/>
        <a:ext cx="1946002" cy="1167601"/>
      </dsp:txXfrm>
    </dsp:sp>
    <dsp:sp modelId="{CB7934D8-AE3F-43D5-B838-051313ECDF6E}">
      <dsp:nvSpPr>
        <dsp:cNvPr id="0" name=""/>
        <dsp:cNvSpPr/>
      </dsp:nvSpPr>
      <dsp:spPr>
        <a:xfrm>
          <a:off x="1073895" y="2954069"/>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Face-to-face and virtual interviews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1073895" y="2954069"/>
        <a:ext cx="1946002" cy="1167601"/>
      </dsp:txXfrm>
    </dsp:sp>
    <dsp:sp modelId="{351A8870-3301-4DF9-B557-045F33F52196}">
      <dsp:nvSpPr>
        <dsp:cNvPr id="0" name=""/>
        <dsp:cNvSpPr/>
      </dsp:nvSpPr>
      <dsp:spPr>
        <a:xfrm>
          <a:off x="3214497" y="2954069"/>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Key recommendations </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3214497" y="2954069"/>
        <a:ext cx="1946002" cy="1167601"/>
      </dsp:txXfrm>
    </dsp:sp>
    <dsp:sp modelId="{FADC139C-62BC-42AC-B833-0BA1CADF9BAB}">
      <dsp:nvSpPr>
        <dsp:cNvPr id="0" name=""/>
        <dsp:cNvSpPr/>
      </dsp:nvSpPr>
      <dsp:spPr>
        <a:xfrm>
          <a:off x="5355100" y="2954069"/>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panose="020F0502020204030204" pitchFamily="34" charset="0"/>
              <a:ea typeface="Calibri" panose="020F0502020204030204" pitchFamily="34" charset="0"/>
              <a:cs typeface="Calibri" panose="020F0502020204030204" pitchFamily="34" charset="0"/>
            </a:rPr>
            <a:t>Conclusion </a:t>
          </a:r>
          <a:endParaRPr lang="en-US" sz="1800" kern="1200">
            <a:latin typeface="Calibri" panose="020F0502020204030204" pitchFamily="34" charset="0"/>
            <a:ea typeface="Calibri" panose="020F0502020204030204" pitchFamily="34" charset="0"/>
            <a:cs typeface="Calibri" panose="020F0502020204030204" pitchFamily="34" charset="0"/>
          </a:endParaRPr>
        </a:p>
      </dsp:txBody>
      <dsp:txXfrm>
        <a:off x="5355100" y="2954069"/>
        <a:ext cx="1946002" cy="1167601"/>
      </dsp:txXfrm>
    </dsp:sp>
    <dsp:sp modelId="{DBA2C46B-61E5-4351-88EB-BBCDB461BCE5}">
      <dsp:nvSpPr>
        <dsp:cNvPr id="0" name=""/>
        <dsp:cNvSpPr/>
      </dsp:nvSpPr>
      <dsp:spPr>
        <a:xfrm>
          <a:off x="7495702" y="2954069"/>
          <a:ext cx="1946002" cy="116760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alibri" panose="020F0502020204030204" pitchFamily="34" charset="0"/>
              <a:ea typeface="Calibri" panose="020F0502020204030204" pitchFamily="34" charset="0"/>
              <a:cs typeface="Calibri" panose="020F0502020204030204" pitchFamily="34" charset="0"/>
            </a:rPr>
            <a:t>References</a:t>
          </a:r>
          <a:endParaRPr lang="en-US" sz="1800" kern="1200" dirty="0">
            <a:latin typeface="Calibri" panose="020F0502020204030204" pitchFamily="34" charset="0"/>
            <a:ea typeface="Calibri" panose="020F0502020204030204" pitchFamily="34" charset="0"/>
            <a:cs typeface="Calibri" panose="020F0502020204030204" pitchFamily="34" charset="0"/>
          </a:endParaRPr>
        </a:p>
      </dsp:txBody>
      <dsp:txXfrm>
        <a:off x="7495702" y="2954069"/>
        <a:ext cx="1946002" cy="1167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018A8E-19D7-4958-831A-4CF7C8516EC2}">
      <dsp:nvSpPr>
        <dsp:cNvPr id="0" name=""/>
        <dsp:cNvSpPr/>
      </dsp:nvSpPr>
      <dsp:spPr>
        <a:xfrm>
          <a:off x="0" y="101394"/>
          <a:ext cx="10515600" cy="8353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latin typeface="Calibri" panose="020F0502020204030204" pitchFamily="34" charset="0"/>
              <a:ea typeface="Calibri" panose="020F0502020204030204" pitchFamily="34" charset="0"/>
              <a:cs typeface="Calibri" panose="020F0502020204030204" pitchFamily="34" charset="0"/>
            </a:rPr>
            <a:t>To recruit the right people during transformation, Tesco should use a fair and planned selection process.</a:t>
          </a:r>
          <a:endParaRPr lang="en-US" sz="2100" kern="1200">
            <a:latin typeface="Calibri" panose="020F0502020204030204" pitchFamily="34" charset="0"/>
            <a:ea typeface="Calibri" panose="020F0502020204030204" pitchFamily="34" charset="0"/>
            <a:cs typeface="Calibri" panose="020F0502020204030204" pitchFamily="34" charset="0"/>
          </a:endParaRPr>
        </a:p>
      </dsp:txBody>
      <dsp:txXfrm>
        <a:off x="40780" y="142174"/>
        <a:ext cx="10434040" cy="753819"/>
      </dsp:txXfrm>
    </dsp:sp>
    <dsp:sp modelId="{FAC1172F-7B89-45B5-9085-CE208757B1A7}">
      <dsp:nvSpPr>
        <dsp:cNvPr id="0" name=""/>
        <dsp:cNvSpPr/>
      </dsp:nvSpPr>
      <dsp:spPr>
        <a:xfrm>
          <a:off x="0" y="936774"/>
          <a:ext cx="10515600" cy="2477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b="1" kern="1200">
              <a:latin typeface="Calibri" panose="020F0502020204030204" pitchFamily="34" charset="0"/>
              <a:ea typeface="Calibri" panose="020F0502020204030204" pitchFamily="34" charset="0"/>
              <a:cs typeface="Calibri" panose="020F0502020204030204" pitchFamily="34" charset="0"/>
            </a:rPr>
            <a:t>Key recommendations:</a:t>
          </a:r>
          <a:endParaRPr lang="en-US" sz="1600" kern="120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a:latin typeface="Calibri" panose="020F0502020204030204" pitchFamily="34" charset="0"/>
              <a:ea typeface="Calibri" panose="020F0502020204030204" pitchFamily="34" charset="0"/>
              <a:cs typeface="Calibri" panose="020F0502020204030204" pitchFamily="34" charset="0"/>
            </a:rPr>
            <a:t>Carry out clear job analysis before advertising each role </a:t>
          </a:r>
          <a:endParaRPr lang="en-US" sz="1600" kern="120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dirty="0">
              <a:latin typeface="Calibri" panose="020F0502020204030204" pitchFamily="34" charset="0"/>
              <a:ea typeface="Calibri" panose="020F0502020204030204" pitchFamily="34" charset="0"/>
              <a:cs typeface="Calibri" panose="020F0502020204030204" pitchFamily="34" charset="0"/>
            </a:rPr>
            <a:t>Create accurate job descriptions and person specifications </a:t>
          </a:r>
          <a:endParaRPr lang="en-US" sz="1600" kern="1200" dirty="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a:latin typeface="Calibri" panose="020F0502020204030204" pitchFamily="34" charset="0"/>
              <a:ea typeface="Calibri" panose="020F0502020204030204" pitchFamily="34" charset="0"/>
              <a:cs typeface="Calibri" panose="020F0502020204030204" pitchFamily="34" charset="0"/>
            </a:rPr>
            <a:t>Advertise roles on both internal and external platforms </a:t>
          </a:r>
          <a:endParaRPr lang="en-US" sz="1600" kern="120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a:latin typeface="Calibri" panose="020F0502020204030204" pitchFamily="34" charset="0"/>
              <a:ea typeface="Calibri" panose="020F0502020204030204" pitchFamily="34" charset="0"/>
              <a:cs typeface="Calibri" panose="020F0502020204030204" pitchFamily="34" charset="0"/>
            </a:rPr>
            <a:t>Use structured interviews to compare candidates fairly </a:t>
          </a:r>
          <a:endParaRPr lang="en-US" sz="1600" kern="120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a:latin typeface="Calibri" panose="020F0502020204030204" pitchFamily="34" charset="0"/>
              <a:ea typeface="Calibri" panose="020F0502020204030204" pitchFamily="34" charset="0"/>
              <a:cs typeface="Calibri" panose="020F0502020204030204" pitchFamily="34" charset="0"/>
            </a:rPr>
            <a:t>Include competency-based questions to assess real experience </a:t>
          </a:r>
          <a:endParaRPr lang="en-US" sz="1600" kern="120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a:latin typeface="Calibri" panose="020F0502020204030204" pitchFamily="34" charset="0"/>
              <a:ea typeface="Calibri" panose="020F0502020204030204" pitchFamily="34" charset="0"/>
              <a:cs typeface="Calibri" panose="020F0502020204030204" pitchFamily="34" charset="0"/>
            </a:rPr>
            <a:t>Use panel interviews for senior or specialist roles </a:t>
          </a:r>
          <a:endParaRPr lang="en-US" sz="1600" kern="120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dirty="0">
              <a:latin typeface="Calibri" panose="020F0502020204030204" pitchFamily="34" charset="0"/>
              <a:ea typeface="Calibri" panose="020F0502020204030204" pitchFamily="34" charset="0"/>
              <a:cs typeface="Calibri" panose="020F0502020204030204" pitchFamily="34" charset="0"/>
            </a:rPr>
            <a:t>Combine virtual interviews for early stages with face-to-face interviews for final selection </a:t>
          </a:r>
          <a:endParaRPr lang="en-US" sz="1600" kern="1200" dirty="0">
            <a:latin typeface="Calibri" panose="020F0502020204030204" pitchFamily="34" charset="0"/>
            <a:ea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20000"/>
            </a:spcAft>
            <a:buChar char="•"/>
          </a:pPr>
          <a:r>
            <a:rPr lang="en-GB" sz="1600" kern="1200" dirty="0">
              <a:latin typeface="Calibri" panose="020F0502020204030204" pitchFamily="34" charset="0"/>
              <a:ea typeface="Calibri" panose="020F0502020204030204" pitchFamily="34" charset="0"/>
              <a:cs typeface="Calibri" panose="020F0502020204030204" pitchFamily="34" charset="0"/>
            </a:rPr>
            <a:t>Use the same scoring criteria for all candidates </a:t>
          </a:r>
          <a:endParaRPr lang="en-US" sz="1600" kern="1200" dirty="0">
            <a:latin typeface="Calibri" panose="020F0502020204030204" pitchFamily="34" charset="0"/>
            <a:ea typeface="Calibri" panose="020F0502020204030204" pitchFamily="34" charset="0"/>
            <a:cs typeface="Calibri" panose="020F0502020204030204" pitchFamily="34" charset="0"/>
          </a:endParaRPr>
        </a:p>
      </dsp:txBody>
      <dsp:txXfrm>
        <a:off x="0" y="936774"/>
        <a:ext cx="10515600" cy="2477790"/>
      </dsp:txXfrm>
    </dsp:sp>
    <dsp:sp modelId="{8AFE9182-C14E-4E3A-A2EA-05351D6D7B05}">
      <dsp:nvSpPr>
        <dsp:cNvPr id="0" name=""/>
        <dsp:cNvSpPr/>
      </dsp:nvSpPr>
      <dsp:spPr>
        <a:xfrm>
          <a:off x="0" y="3414564"/>
          <a:ext cx="10515600" cy="8353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latin typeface="Calibri" panose="020F0502020204030204" pitchFamily="34" charset="0"/>
              <a:ea typeface="Calibri" panose="020F0502020204030204" pitchFamily="34" charset="0"/>
              <a:cs typeface="Calibri" panose="020F0502020204030204" pitchFamily="34" charset="0"/>
            </a:rPr>
            <a:t>These steps can help Tesco recruit employees who have the right skills to support digital and organisational change.</a:t>
          </a:r>
          <a:endParaRPr lang="en-US" sz="2100" kern="1200" dirty="0">
            <a:latin typeface="Calibri" panose="020F0502020204030204" pitchFamily="34" charset="0"/>
            <a:ea typeface="Calibri" panose="020F0502020204030204" pitchFamily="34" charset="0"/>
            <a:cs typeface="Calibri" panose="020F0502020204030204" pitchFamily="34" charset="0"/>
          </a:endParaRPr>
        </a:p>
      </dsp:txBody>
      <dsp:txXfrm>
        <a:off x="40780" y="3455344"/>
        <a:ext cx="10434040" cy="75381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AB867-8821-6ED8-C18A-BC4D42ED1DB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5D2ACD6-8A0E-39BC-B817-700D57755F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03D4E0C-AC7C-900B-17BE-CB4B01945DCD}"/>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5" name="Footer Placeholder 4">
            <a:extLst>
              <a:ext uri="{FF2B5EF4-FFF2-40B4-BE49-F238E27FC236}">
                <a16:creationId xmlns:a16="http://schemas.microsoft.com/office/drawing/2014/main" id="{188FD948-2DDD-8B97-B147-BC41B37A54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1DE1DB-5400-6955-9CAE-15130980BE98}"/>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104591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16E2D-87EB-AEF3-C290-FD0AA3074B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29B39F-4172-C482-A41B-81CD53E138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87EE12-B1E6-DA6D-F442-559B84BB383F}"/>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5" name="Footer Placeholder 4">
            <a:extLst>
              <a:ext uri="{FF2B5EF4-FFF2-40B4-BE49-F238E27FC236}">
                <a16:creationId xmlns:a16="http://schemas.microsoft.com/office/drawing/2014/main" id="{095788ED-2C54-9648-D117-06A7E5A191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E6C858-BF34-07B2-53F2-F589BEA8EF68}"/>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3263455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AEEFF-284B-C73F-12F2-5CBC3F875C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07F8CFC-A727-7B59-2085-43A5A505344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E374F-F871-7CE8-A4C1-5E2CC2F032AA}"/>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5" name="Footer Placeholder 4">
            <a:extLst>
              <a:ext uri="{FF2B5EF4-FFF2-40B4-BE49-F238E27FC236}">
                <a16:creationId xmlns:a16="http://schemas.microsoft.com/office/drawing/2014/main" id="{5FFD4BFB-99B4-51DA-3F87-9E309FFF3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D81882-D7A2-99FD-E9B6-CB27CD3749D5}"/>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2152922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93B4D-EFE2-E55C-A0E2-94740BBE4A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54F3B3-3B49-2586-36FA-C454AA3D80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10AE28-E645-0E8B-C094-C69F77EFBF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7158EB-4060-32ED-664E-4F9D6FF99F03}"/>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6" name="Footer Placeholder 5">
            <a:extLst>
              <a:ext uri="{FF2B5EF4-FFF2-40B4-BE49-F238E27FC236}">
                <a16:creationId xmlns:a16="http://schemas.microsoft.com/office/drawing/2014/main" id="{6177606E-0001-5131-73E7-0AD0A9EC66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8F57C0-E9E4-2566-F972-7810565D4957}"/>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2903440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CA0BF-9446-7DD0-5880-632B4D6B93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1CBACE-7E21-E777-4F42-2438EFFC9E2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2D7C2F-EEF5-FF62-C9B8-BFF192D815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619C9D-8A0A-2635-A91A-6D45ABBB44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8415AF-DF6E-6EB6-70E7-B26BCC88E5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ACE726-9273-22E3-DE32-D082A8847710}"/>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8" name="Footer Placeholder 7">
            <a:extLst>
              <a:ext uri="{FF2B5EF4-FFF2-40B4-BE49-F238E27FC236}">
                <a16:creationId xmlns:a16="http://schemas.microsoft.com/office/drawing/2014/main" id="{BA5ED38A-099D-6E87-DFF3-0EE419B58F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3791B4-FB55-9F58-2020-AAB31CC06191}"/>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2325149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FD3E9-E3AF-E6F6-BCA8-92605BB9074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377E9AE-5905-4BBD-649D-83F2EB8457C3}"/>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4" name="Footer Placeholder 3">
            <a:extLst>
              <a:ext uri="{FF2B5EF4-FFF2-40B4-BE49-F238E27FC236}">
                <a16:creationId xmlns:a16="http://schemas.microsoft.com/office/drawing/2014/main" id="{0C8F9BD6-ED8B-3568-1D6A-B3FB4995326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6479B4-6FE6-1E7B-AE0C-9AB0461DA906}"/>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2881230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421BA4-D796-4715-4875-536729F5D064}"/>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3" name="Footer Placeholder 2">
            <a:extLst>
              <a:ext uri="{FF2B5EF4-FFF2-40B4-BE49-F238E27FC236}">
                <a16:creationId xmlns:a16="http://schemas.microsoft.com/office/drawing/2014/main" id="{A33C7F62-0E98-77CD-7B40-9E820CF434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63301BF-083A-6EB8-F36B-0488538AED08}"/>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3761792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61508-122B-8011-5EBD-62CFA5A219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35C511-6864-D6D2-A483-2201955D72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3719B8-7F8B-BD5F-157B-C9ADFE7CD8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D9E4CA-45DE-2164-F4BB-F366D1F57A57}"/>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6" name="Footer Placeholder 5">
            <a:extLst>
              <a:ext uri="{FF2B5EF4-FFF2-40B4-BE49-F238E27FC236}">
                <a16:creationId xmlns:a16="http://schemas.microsoft.com/office/drawing/2014/main" id="{9C435D26-B099-1811-2480-52C4C4437C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BBA7ED-5B4A-E0E3-791C-8F135FF4C2C4}"/>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112759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A9855-A43E-A124-0267-EEAA61498D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6CD74E8-4E06-0191-79CE-AA32831D65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AE82B3C-F559-857E-1C76-1A03F20194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EF51F1-E245-B842-4903-77235B9910EE}"/>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6" name="Footer Placeholder 5">
            <a:extLst>
              <a:ext uri="{FF2B5EF4-FFF2-40B4-BE49-F238E27FC236}">
                <a16:creationId xmlns:a16="http://schemas.microsoft.com/office/drawing/2014/main" id="{31D357EE-32BF-E05A-0EEB-8C1488B4A5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C73076-A902-EBD4-0712-0F3029739F56}"/>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748070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8ECAB-6CAC-AE1F-180B-1D40296986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2E00B9-341A-F7AB-DF56-8BE313383F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F1126-8C33-C488-B6E7-B1984DC8C7FD}"/>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5" name="Footer Placeholder 4">
            <a:extLst>
              <a:ext uri="{FF2B5EF4-FFF2-40B4-BE49-F238E27FC236}">
                <a16:creationId xmlns:a16="http://schemas.microsoft.com/office/drawing/2014/main" id="{4DB42727-8F8A-406D-D009-E32337EDC0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096DE4-C8A7-2319-20CF-D1C5862E2286}"/>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1991757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6B9D73-78CC-02BB-B43E-DF76A8C1F6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EE0A22-C712-7955-8ED6-8F1E8DA63BA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878008-A150-DDF7-B5A7-9FC6BAD5530A}"/>
              </a:ext>
            </a:extLst>
          </p:cNvPr>
          <p:cNvSpPr>
            <a:spLocks noGrp="1"/>
          </p:cNvSpPr>
          <p:nvPr>
            <p:ph type="dt" sz="half" idx="10"/>
          </p:nvPr>
        </p:nvSpPr>
        <p:spPr/>
        <p:txBody>
          <a:bodyPr/>
          <a:lstStyle/>
          <a:p>
            <a:fld id="{4CBCB94B-DBD5-4A1F-A5DE-43FE2B4DD420}" type="datetimeFigureOut">
              <a:rPr lang="en-GB" smtClean="0"/>
              <a:t>02/06/2026</a:t>
            </a:fld>
            <a:endParaRPr lang="en-GB"/>
          </a:p>
        </p:txBody>
      </p:sp>
      <p:sp>
        <p:nvSpPr>
          <p:cNvPr id="5" name="Footer Placeholder 4">
            <a:extLst>
              <a:ext uri="{FF2B5EF4-FFF2-40B4-BE49-F238E27FC236}">
                <a16:creationId xmlns:a16="http://schemas.microsoft.com/office/drawing/2014/main" id="{D88F9C7E-E8C6-1A05-A8CF-CA45B2CD88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95FA91-FC7E-D2B4-7B13-8F17934E0429}"/>
              </a:ext>
            </a:extLst>
          </p:cNvPr>
          <p:cNvSpPr>
            <a:spLocks noGrp="1"/>
          </p:cNvSpPr>
          <p:nvPr>
            <p:ph type="sldNum" sz="quarter" idx="12"/>
          </p:nvPr>
        </p:nvSpPr>
        <p:spPr/>
        <p:txBody>
          <a:bodyPr/>
          <a:lstStyle/>
          <a:p>
            <a:fld id="{668DD814-FD5B-470F-866C-871BE5EA21DF}" type="slidenum">
              <a:rPr lang="en-GB" smtClean="0"/>
              <a:t>‹#›</a:t>
            </a:fld>
            <a:endParaRPr lang="en-GB"/>
          </a:p>
        </p:txBody>
      </p:sp>
    </p:spTree>
    <p:extLst>
      <p:ext uri="{BB962C8B-B14F-4D97-AF65-F5344CB8AC3E}">
        <p14:creationId xmlns:p14="http://schemas.microsoft.com/office/powerpoint/2010/main" val="2429304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16C69E-332D-0514-34E4-8337DBFCE1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5A5F70-E2B5-C56B-00E8-B14A26097B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110C62-8B42-3D2A-DBA2-D6C71D1A1E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CBCB94B-DBD5-4A1F-A5DE-43FE2B4DD420}" type="datetimeFigureOut">
              <a:rPr lang="en-GB" smtClean="0"/>
              <a:t>02/06/2026</a:t>
            </a:fld>
            <a:endParaRPr lang="en-GB"/>
          </a:p>
        </p:txBody>
      </p:sp>
      <p:sp>
        <p:nvSpPr>
          <p:cNvPr id="5" name="Footer Placeholder 4">
            <a:extLst>
              <a:ext uri="{FF2B5EF4-FFF2-40B4-BE49-F238E27FC236}">
                <a16:creationId xmlns:a16="http://schemas.microsoft.com/office/drawing/2014/main" id="{194B5925-CAA3-2DFA-204C-3D71350697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C171775-E802-2156-22A0-EA7B8016C1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68DD814-FD5B-470F-866C-871BE5EA21DF}" type="slidenum">
              <a:rPr lang="en-GB" smtClean="0"/>
              <a:t>‹#›</a:t>
            </a:fld>
            <a:endParaRPr lang="en-GB"/>
          </a:p>
        </p:txBody>
      </p:sp>
    </p:spTree>
    <p:extLst>
      <p:ext uri="{BB962C8B-B14F-4D97-AF65-F5344CB8AC3E}">
        <p14:creationId xmlns:p14="http://schemas.microsoft.com/office/powerpoint/2010/main" val="4150195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1A7671-2687-5465-83C4-C5B40C86036F}"/>
              </a:ext>
            </a:extLst>
          </p:cNvPr>
          <p:cNvSpPr>
            <a:spLocks noGrp="1"/>
          </p:cNvSpPr>
          <p:nvPr>
            <p:ph type="ctrTitle"/>
          </p:nvPr>
        </p:nvSpPr>
        <p:spPr>
          <a:xfrm>
            <a:off x="793662" y="386930"/>
            <a:ext cx="10066122" cy="1298448"/>
          </a:xfrm>
        </p:spPr>
        <p:txBody>
          <a:bodyPr vert="horz" lIns="91440" tIns="45720" rIns="91440" bIns="45720" rtlCol="0" anchor="b">
            <a:normAutofit/>
          </a:bodyPr>
          <a:lstStyle/>
          <a:p>
            <a:pPr algn="l"/>
            <a:r>
              <a:rPr lang="en-US" sz="4100" kern="1200" dirty="0">
                <a:solidFill>
                  <a:schemeClr val="tx1"/>
                </a:solidFill>
                <a:latin typeface="Calibri" panose="020F0502020204030204" pitchFamily="34" charset="0"/>
                <a:ea typeface="Calibri" panose="020F0502020204030204" pitchFamily="34" charset="0"/>
                <a:cs typeface="Calibri" panose="020F0502020204030204" pitchFamily="34" charset="0"/>
              </a:rPr>
              <a:t>Recruitment and Selection During </a:t>
            </a:r>
            <a:r>
              <a:rPr lang="en-US" sz="4100" kern="1200" dirty="0" err="1">
                <a:solidFill>
                  <a:schemeClr val="tx1"/>
                </a:solidFill>
                <a:latin typeface="Calibri" panose="020F0502020204030204" pitchFamily="34" charset="0"/>
                <a:ea typeface="Calibri" panose="020F0502020204030204" pitchFamily="34" charset="0"/>
                <a:cs typeface="Calibri" panose="020F0502020204030204" pitchFamily="34" charset="0"/>
              </a:rPr>
              <a:t>Organisational</a:t>
            </a:r>
            <a:r>
              <a:rPr lang="en-US" sz="4100" kern="1200" dirty="0">
                <a:solidFill>
                  <a:schemeClr val="tx1"/>
                </a:solidFill>
                <a:latin typeface="Calibri" panose="020F0502020204030204" pitchFamily="34" charset="0"/>
                <a:ea typeface="Calibri" panose="020F0502020204030204" pitchFamily="34" charset="0"/>
                <a:cs typeface="Calibri" panose="020F0502020204030204" pitchFamily="34" charset="0"/>
              </a:rPr>
              <a:t> Transformation</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A75130BD-005C-2C94-6392-E391426D66B6}"/>
              </a:ext>
            </a:extLst>
          </p:cNvPr>
          <p:cNvSpPr>
            <a:spLocks noGrp="1"/>
          </p:cNvSpPr>
          <p:nvPr>
            <p:ph type="subTitle" idx="1"/>
          </p:nvPr>
        </p:nvSpPr>
        <p:spPr>
          <a:xfrm>
            <a:off x="793661" y="2599509"/>
            <a:ext cx="4530898" cy="3639450"/>
          </a:xfrm>
        </p:spPr>
        <p:txBody>
          <a:bodyPr vert="horz" lIns="91440" tIns="45720" rIns="91440" bIns="45720" rtlCol="0" anchor="ctr">
            <a:normAutofit/>
          </a:bodyPr>
          <a:lstStyle/>
          <a:p>
            <a:pPr indent="-228600" algn="l">
              <a:buFont typeface="Arial" panose="020B0604020202020204" pitchFamily="34" charset="0"/>
              <a:buChar char="•"/>
            </a:pPr>
            <a:r>
              <a:rPr lang="en-US" sz="2000" u="sng" dirty="0"/>
              <a:t>A Case Study of Tesco PLC</a:t>
            </a:r>
          </a:p>
          <a:p>
            <a:pPr indent="-228600" algn="l">
              <a:buFont typeface="Arial" panose="020B0604020202020204" pitchFamily="34" charset="0"/>
              <a:buChar char="•"/>
            </a:pPr>
            <a:r>
              <a:rPr lang="en-US" sz="2000" dirty="0"/>
              <a:t>Company Chosen : Tesco PLC</a:t>
            </a:r>
          </a:p>
          <a:p>
            <a:pPr indent="-228600" algn="l">
              <a:buFont typeface="Arial" panose="020B0604020202020204" pitchFamily="34" charset="0"/>
              <a:buChar char="•"/>
            </a:pPr>
            <a:endParaRPr lang="en-US" sz="2000" dirty="0"/>
          </a:p>
          <a:p>
            <a:pPr indent="-228600" algn="l">
              <a:buFont typeface="Arial" panose="020B0604020202020204" pitchFamily="34" charset="0"/>
              <a:buChar char="•"/>
            </a:pPr>
            <a:r>
              <a:rPr lang="en-US" sz="2000" dirty="0"/>
              <a:t>Andrei Stoica / 2424781</a:t>
            </a:r>
          </a:p>
        </p:txBody>
      </p:sp>
      <p:pic>
        <p:nvPicPr>
          <p:cNvPr id="7" name="Graphic 6" descr="Recruitment Management">
            <a:extLst>
              <a:ext uri="{FF2B5EF4-FFF2-40B4-BE49-F238E27FC236}">
                <a16:creationId xmlns:a16="http://schemas.microsoft.com/office/drawing/2014/main" id="{16157234-65C1-5A44-5FD0-17446187CF5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629548" y="2484255"/>
            <a:ext cx="3714244"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5251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D1570A-D120-9541-9315-D71A293C58A2}"/>
              </a:ext>
            </a:extLst>
          </p:cNvPr>
          <p:cNvPicPr>
            <a:picLocks noChangeAspect="1"/>
          </p:cNvPicPr>
          <p:nvPr/>
        </p:nvPicPr>
        <p:blipFill>
          <a:blip r:embed="rId2">
            <a:duotone>
              <a:schemeClr val="bg2">
                <a:shade val="45000"/>
                <a:satMod val="135000"/>
              </a:schemeClr>
              <a:prstClr val="white"/>
            </a:duotone>
          </a:blip>
          <a:srcRect t="13476" b="9732"/>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ED2D9D-1486-11B1-9E39-A9C3A26F13E7}"/>
              </a:ext>
            </a:extLst>
          </p:cNvPr>
          <p:cNvSpPr>
            <a:spLocks noGrp="1"/>
          </p:cNvSpPr>
          <p:nvPr>
            <p:ph type="title"/>
          </p:nvPr>
        </p:nvSpPr>
        <p:spPr>
          <a:xfrm>
            <a:off x="838200" y="365125"/>
            <a:ext cx="10515600" cy="1325563"/>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Table of Contents</a:t>
            </a:r>
          </a:p>
        </p:txBody>
      </p:sp>
      <p:graphicFrame>
        <p:nvGraphicFramePr>
          <p:cNvPr id="5" name="Content Placeholder 2">
            <a:extLst>
              <a:ext uri="{FF2B5EF4-FFF2-40B4-BE49-F238E27FC236}">
                <a16:creationId xmlns:a16="http://schemas.microsoft.com/office/drawing/2014/main" id="{71268973-F739-A5E1-F143-EC85A868EF9D}"/>
              </a:ext>
            </a:extLst>
          </p:cNvPr>
          <p:cNvGraphicFramePr>
            <a:graphicFrameLocks noGrp="1"/>
          </p:cNvGraphicFramePr>
          <p:nvPr>
            <p:ph idx="1"/>
            <p:extLst>
              <p:ext uri="{D42A27DB-BD31-4B8C-83A1-F6EECF244321}">
                <p14:modId xmlns:p14="http://schemas.microsoft.com/office/powerpoint/2010/main" val="6996934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673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Picture 17" descr="Line of grocery carts">
            <a:extLst>
              <a:ext uri="{FF2B5EF4-FFF2-40B4-BE49-F238E27FC236}">
                <a16:creationId xmlns:a16="http://schemas.microsoft.com/office/drawing/2014/main" id="{386F3E14-7483-98D7-97AC-7D9EB6134619}"/>
              </a:ext>
            </a:extLst>
          </p:cNvPr>
          <p:cNvPicPr>
            <a:picLocks noChangeAspect="1"/>
          </p:cNvPicPr>
          <p:nvPr/>
        </p:nvPicPr>
        <p:blipFill>
          <a:blip r:embed="rId2">
            <a:duotone>
              <a:schemeClr val="bg2">
                <a:shade val="45000"/>
                <a:satMod val="135000"/>
              </a:schemeClr>
              <a:prstClr val="white"/>
            </a:duotone>
          </a:blip>
          <a:srcRect t="12239" b="3492"/>
          <a:stretch>
            <a:fillRect/>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2CBE3-729D-212C-F623-5BBE29CEA945}"/>
              </a:ext>
            </a:extLst>
          </p:cNvPr>
          <p:cNvSpPr>
            <a:spLocks noGrp="1"/>
          </p:cNvSpPr>
          <p:nvPr>
            <p:ph type="title"/>
          </p:nvPr>
        </p:nvSpPr>
        <p:spPr>
          <a:xfrm>
            <a:off x="838200" y="365125"/>
            <a:ext cx="10515600" cy="1325563"/>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Tesco plc and Its Transformation</a:t>
            </a:r>
          </a:p>
        </p:txBody>
      </p:sp>
      <p:sp>
        <p:nvSpPr>
          <p:cNvPr id="3" name="Content Placeholder 2">
            <a:extLst>
              <a:ext uri="{FF2B5EF4-FFF2-40B4-BE49-F238E27FC236}">
                <a16:creationId xmlns:a16="http://schemas.microsoft.com/office/drawing/2014/main" id="{09F028FC-7236-A2E2-272B-71136178E56B}"/>
              </a:ext>
            </a:extLst>
          </p:cNvPr>
          <p:cNvSpPr>
            <a:spLocks noGrp="1"/>
          </p:cNvSpPr>
          <p:nvPr>
            <p:ph idx="1"/>
          </p:nvPr>
        </p:nvSpPr>
        <p:spPr>
          <a:xfrm>
            <a:off x="838200" y="1825625"/>
            <a:ext cx="10515600" cy="4351338"/>
          </a:xfrm>
        </p:spPr>
        <p:txBody>
          <a:bodyPr>
            <a:normAutofit/>
          </a:bodyPr>
          <a:lstStyle/>
          <a:p>
            <a:r>
              <a:rPr lang="en-GB" sz="2200" dirty="0">
                <a:latin typeface="Calibri" panose="020F0502020204030204" pitchFamily="34" charset="0"/>
                <a:ea typeface="Calibri" panose="020F0502020204030204" pitchFamily="34" charset="0"/>
                <a:cs typeface="Calibri" panose="020F0502020204030204" pitchFamily="34" charset="0"/>
              </a:rPr>
              <a:t>Tesco plc is a leading UK retail company that sells groceries, clothing, household products and financial services. It operates through supermarkets, convenience stores and online shopping platforms.</a:t>
            </a:r>
          </a:p>
          <a:p>
            <a:r>
              <a:rPr lang="en-GB" sz="2200" dirty="0">
                <a:latin typeface="Calibri" panose="020F0502020204030204" pitchFamily="34" charset="0"/>
                <a:ea typeface="Calibri" panose="020F0502020204030204" pitchFamily="34" charset="0"/>
                <a:cs typeface="Calibri" panose="020F0502020204030204" pitchFamily="34" charset="0"/>
              </a:rPr>
              <a:t>Tesco is currently going through digital and strategic transformation. The company is improving its use of technology, customer data, online delivery and personalised offers through services such as Clubcard, Whoosh and Tesco Marketplace.</a:t>
            </a:r>
          </a:p>
          <a:p>
            <a:r>
              <a:rPr lang="en-GB" sz="2200" dirty="0">
                <a:latin typeface="Calibri" panose="020F0502020204030204" pitchFamily="34" charset="0"/>
                <a:ea typeface="Calibri" panose="020F0502020204030204" pitchFamily="34" charset="0"/>
                <a:cs typeface="Calibri" panose="020F0502020204030204" pitchFamily="34" charset="0"/>
              </a:rPr>
              <a:t>This change means Tesco needs employees with strong digital, analytical, leadership and change management skills. Key roles may include Project Manager, Change Manager, Digital Specialist, Operations Manager and Financial Analyst.</a:t>
            </a:r>
            <a:br>
              <a:rPr lang="en-GB" sz="2200" dirty="0">
                <a:latin typeface="Calibri" panose="020F0502020204030204" pitchFamily="34" charset="0"/>
                <a:ea typeface="Calibri" panose="020F0502020204030204" pitchFamily="34" charset="0"/>
                <a:cs typeface="Calibri" panose="020F0502020204030204" pitchFamily="34" charset="0"/>
              </a:rPr>
            </a:br>
            <a:endParaRPr lang="en-GB" sz="22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200" dirty="0">
                <a:latin typeface="Calibri" panose="020F0502020204030204" pitchFamily="34" charset="0"/>
                <a:ea typeface="Calibri" panose="020F0502020204030204" pitchFamily="34" charset="0"/>
                <a:cs typeface="Calibri" panose="020F0502020204030204" pitchFamily="34" charset="0"/>
              </a:rPr>
              <a:t>(Tesco plc, 2025; Reuters, 2026)</a:t>
            </a:r>
          </a:p>
        </p:txBody>
      </p:sp>
    </p:spTree>
    <p:extLst>
      <p:ext uri="{BB962C8B-B14F-4D97-AF65-F5344CB8AC3E}">
        <p14:creationId xmlns:p14="http://schemas.microsoft.com/office/powerpoint/2010/main" val="2535501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FC913A-D6D6-3476-4C6D-14ECC08EC28C}"/>
              </a:ext>
            </a:extLst>
          </p:cNvPr>
          <p:cNvSpPr>
            <a:spLocks noGrp="1"/>
          </p:cNvSpPr>
          <p:nvPr>
            <p:ph type="title"/>
          </p:nvPr>
        </p:nvSpPr>
        <p:spPr>
          <a:xfrm>
            <a:off x="838200" y="365125"/>
            <a:ext cx="10515600" cy="1325563"/>
          </a:xfrm>
        </p:spPr>
        <p:txBody>
          <a:bodyPr>
            <a:normAutofit/>
          </a:bodyPr>
          <a:lstStyle/>
          <a:p>
            <a:r>
              <a:rPr lang="en-GB" dirty="0">
                <a:latin typeface="Calibri" panose="020F0502020204030204" pitchFamily="34" charset="0"/>
                <a:ea typeface="Calibri" panose="020F0502020204030204" pitchFamily="34" charset="0"/>
                <a:cs typeface="Calibri" panose="020F0502020204030204" pitchFamily="34" charset="0"/>
              </a:rPr>
              <a:t>Recruitment</a:t>
            </a:r>
            <a:r>
              <a:rPr lang="en-GB" dirty="0"/>
              <a:t> Process During Transformation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92B491F-2E03-CE85-97D3-02862DBD9D18}"/>
              </a:ext>
            </a:extLst>
          </p:cNvPr>
          <p:cNvSpPr>
            <a:spLocks noGrp="1"/>
          </p:cNvSpPr>
          <p:nvPr>
            <p:ph idx="1"/>
          </p:nvPr>
        </p:nvSpPr>
        <p:spPr>
          <a:xfrm>
            <a:off x="838200" y="1825625"/>
            <a:ext cx="10515600" cy="4351338"/>
          </a:xfrm>
        </p:spPr>
        <p:txBody>
          <a:bodyPr>
            <a:normAutofit/>
          </a:bodyPr>
          <a:lstStyle/>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During organisational transformation, recruitment must be planned carefully so Tesco can appoint the right people at the right time.</a:t>
            </a:r>
          </a:p>
          <a:p>
            <a:pPr marL="0" indent="0">
              <a:buNone/>
            </a:pPr>
            <a:r>
              <a:rPr lang="en-GB" sz="1500" u="sng" dirty="0">
                <a:latin typeface="Calibri" panose="020F0502020204030204" pitchFamily="34" charset="0"/>
                <a:ea typeface="Calibri" panose="020F0502020204030204" pitchFamily="34" charset="0"/>
                <a:cs typeface="Calibri" panose="020F0502020204030204" pitchFamily="34" charset="0"/>
              </a:rPr>
              <a:t>The recruitment process should include</a:t>
            </a:r>
            <a:r>
              <a:rPr lang="en-GB" sz="1500" dirty="0">
                <a:latin typeface="Calibri" panose="020F0502020204030204" pitchFamily="34" charset="0"/>
                <a:ea typeface="Calibri" panose="020F0502020204030204" pitchFamily="34" charset="0"/>
                <a:cs typeface="Calibri" panose="020F0502020204030204" pitchFamily="34" charset="0"/>
              </a:rPr>
              <a:t>:</a:t>
            </a:r>
          </a:p>
          <a:p>
            <a:r>
              <a:rPr lang="en-GB" sz="1500" b="1" dirty="0">
                <a:latin typeface="Calibri" panose="020F0502020204030204" pitchFamily="34" charset="0"/>
                <a:ea typeface="Calibri" panose="020F0502020204030204" pitchFamily="34" charset="0"/>
                <a:cs typeface="Calibri" panose="020F0502020204030204" pitchFamily="34" charset="0"/>
              </a:rPr>
              <a:t>Identifying workforce needs</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Tesco must decide which new roles are needed to support the transformation. </a:t>
            </a:r>
          </a:p>
          <a:p>
            <a:r>
              <a:rPr lang="en-GB" sz="1500" b="1" dirty="0">
                <a:latin typeface="Calibri" panose="020F0502020204030204" pitchFamily="34" charset="0"/>
                <a:ea typeface="Calibri" panose="020F0502020204030204" pitchFamily="34" charset="0"/>
                <a:cs typeface="Calibri" panose="020F0502020204030204" pitchFamily="34" charset="0"/>
              </a:rPr>
              <a:t>Job analysis</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The company should examine the tasks, responsibilities and skills required for each role. </a:t>
            </a:r>
          </a:p>
          <a:p>
            <a:r>
              <a:rPr lang="en-GB" sz="1500" b="1" dirty="0">
                <a:latin typeface="Calibri" panose="020F0502020204030204" pitchFamily="34" charset="0"/>
                <a:ea typeface="Calibri" panose="020F0502020204030204" pitchFamily="34" charset="0"/>
                <a:cs typeface="Calibri" panose="020F0502020204030204" pitchFamily="34" charset="0"/>
              </a:rPr>
              <a:t>Job description</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A clear job description should explain the duties, reporting lines and main purpose of the role. </a:t>
            </a:r>
          </a:p>
          <a:p>
            <a:r>
              <a:rPr lang="en-GB" sz="1500" b="1" dirty="0">
                <a:latin typeface="Calibri" panose="020F0502020204030204" pitchFamily="34" charset="0"/>
                <a:ea typeface="Calibri" panose="020F0502020204030204" pitchFamily="34" charset="0"/>
                <a:cs typeface="Calibri" panose="020F0502020204030204" pitchFamily="34" charset="0"/>
              </a:rPr>
              <a:t>Person specification</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This should outline the qualifications, experience, behaviours and personal qualities needed. </a:t>
            </a:r>
          </a:p>
          <a:p>
            <a:r>
              <a:rPr lang="en-GB" sz="1500" b="1" dirty="0">
                <a:latin typeface="Calibri" panose="020F0502020204030204" pitchFamily="34" charset="0"/>
                <a:ea typeface="Calibri" panose="020F0502020204030204" pitchFamily="34" charset="0"/>
                <a:cs typeface="Calibri" panose="020F0502020204030204" pitchFamily="34" charset="0"/>
              </a:rPr>
              <a:t>Advertising the role</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Tesco should advertise roles on suitable platforms to attract candidates with the right skills. </a:t>
            </a:r>
          </a:p>
          <a:p>
            <a:r>
              <a:rPr lang="en-GB" sz="1500" b="1" dirty="0">
                <a:latin typeface="Calibri" panose="020F0502020204030204" pitchFamily="34" charset="0"/>
                <a:ea typeface="Calibri" panose="020F0502020204030204" pitchFamily="34" charset="0"/>
                <a:cs typeface="Calibri" panose="020F0502020204030204" pitchFamily="34" charset="0"/>
              </a:rPr>
              <a:t>Shortlisting and selection</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Applications should be reviewed fairly against the job requirements before interviews take place.</a:t>
            </a:r>
          </a:p>
          <a:p>
            <a:endParaRPr lang="en-GB" sz="1500" dirty="0"/>
          </a:p>
        </p:txBody>
      </p:sp>
    </p:spTree>
    <p:extLst>
      <p:ext uri="{BB962C8B-B14F-4D97-AF65-F5344CB8AC3E}">
        <p14:creationId xmlns:p14="http://schemas.microsoft.com/office/powerpoint/2010/main" val="1072930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712C9-72B9-4495-CAE7-D6225C31F12F}"/>
              </a:ext>
            </a:extLst>
          </p:cNvPr>
          <p:cNvSpPr>
            <a:spLocks noGrp="1"/>
          </p:cNvSpPr>
          <p:nvPr>
            <p:ph type="title"/>
          </p:nvPr>
        </p:nvSpPr>
        <p:spPr>
          <a:xfrm>
            <a:off x="1282963" y="1238080"/>
            <a:ext cx="9849751" cy="1349671"/>
          </a:xfrm>
        </p:spPr>
        <p:txBody>
          <a:bodyPr anchor="b">
            <a:normAutofit/>
          </a:bodyPr>
          <a:lstStyle/>
          <a:p>
            <a:r>
              <a:rPr lang="en-GB" sz="4600" dirty="0">
                <a:latin typeface="Calibri" panose="020F0502020204030204" pitchFamily="34" charset="0"/>
                <a:ea typeface="Calibri" panose="020F0502020204030204" pitchFamily="34" charset="0"/>
                <a:cs typeface="Calibri" panose="020F0502020204030204" pitchFamily="34" charset="0"/>
              </a:rPr>
              <a:t>Preparing the Role Before Recruitment</a:t>
            </a:r>
          </a:p>
        </p:txBody>
      </p:sp>
      <p:sp>
        <p:nvSpPr>
          <p:cNvPr id="3" name="Content Placeholder 2">
            <a:extLst>
              <a:ext uri="{FF2B5EF4-FFF2-40B4-BE49-F238E27FC236}">
                <a16:creationId xmlns:a16="http://schemas.microsoft.com/office/drawing/2014/main" id="{BF8316FF-3BEC-D76A-A30B-6F4F21679EFB}"/>
              </a:ext>
            </a:extLst>
          </p:cNvPr>
          <p:cNvSpPr>
            <a:spLocks noGrp="1"/>
          </p:cNvSpPr>
          <p:nvPr>
            <p:ph idx="1"/>
          </p:nvPr>
        </p:nvSpPr>
        <p:spPr>
          <a:xfrm>
            <a:off x="1289304" y="2902913"/>
            <a:ext cx="9849751" cy="3032168"/>
          </a:xfrm>
        </p:spPr>
        <p:txBody>
          <a:bodyPr anchor="ctr">
            <a:normAutofit/>
          </a:bodyPr>
          <a:lstStyle/>
          <a:p>
            <a:pPr marL="0" indent="0">
              <a:buNone/>
            </a:pPr>
            <a:r>
              <a:rPr lang="en-GB" sz="1000" dirty="0">
                <a:latin typeface="Calibri" panose="020F0502020204030204" pitchFamily="34" charset="0"/>
                <a:ea typeface="Calibri" panose="020F0502020204030204" pitchFamily="34" charset="0"/>
                <a:cs typeface="Calibri" panose="020F0502020204030204" pitchFamily="34" charset="0"/>
              </a:rPr>
              <a:t>Before Tesco advertises transformation roles, it should clearly understand what each job involves.</a:t>
            </a:r>
          </a:p>
          <a:p>
            <a:r>
              <a:rPr lang="en-GB" sz="1000" b="1" dirty="0">
                <a:latin typeface="Calibri" panose="020F0502020204030204" pitchFamily="34" charset="0"/>
                <a:ea typeface="Calibri" panose="020F0502020204030204" pitchFamily="34" charset="0"/>
                <a:cs typeface="Calibri" panose="020F0502020204030204" pitchFamily="34" charset="0"/>
              </a:rPr>
              <a:t>Job analysis</a:t>
            </a:r>
            <a:br>
              <a:rPr lang="en-GB" sz="1000" dirty="0">
                <a:latin typeface="Calibri" panose="020F0502020204030204" pitchFamily="34" charset="0"/>
                <a:ea typeface="Calibri" panose="020F0502020204030204" pitchFamily="34" charset="0"/>
                <a:cs typeface="Calibri" panose="020F0502020204030204" pitchFamily="34" charset="0"/>
              </a:rPr>
            </a:br>
            <a:r>
              <a:rPr lang="en-GB" sz="1000" dirty="0">
                <a:latin typeface="Calibri" panose="020F0502020204030204" pitchFamily="34" charset="0"/>
                <a:ea typeface="Calibri" panose="020F0502020204030204" pitchFamily="34" charset="0"/>
                <a:cs typeface="Calibri" panose="020F0502020204030204" pitchFamily="34" charset="0"/>
              </a:rPr>
              <a:t>This helps Tesco identify the main tasks, responsibilities, skills and challenges of the role.</a:t>
            </a:r>
          </a:p>
          <a:p>
            <a:r>
              <a:rPr lang="en-GB" sz="1000" b="1" dirty="0">
                <a:latin typeface="Calibri" panose="020F0502020204030204" pitchFamily="34" charset="0"/>
                <a:ea typeface="Calibri" panose="020F0502020204030204" pitchFamily="34" charset="0"/>
                <a:cs typeface="Calibri" panose="020F0502020204030204" pitchFamily="34" charset="0"/>
              </a:rPr>
              <a:t>Job description</a:t>
            </a:r>
            <a:br>
              <a:rPr lang="en-GB" sz="1000" dirty="0">
                <a:latin typeface="Calibri" panose="020F0502020204030204" pitchFamily="34" charset="0"/>
                <a:ea typeface="Calibri" panose="020F0502020204030204" pitchFamily="34" charset="0"/>
                <a:cs typeface="Calibri" panose="020F0502020204030204" pitchFamily="34" charset="0"/>
              </a:rPr>
            </a:br>
            <a:r>
              <a:rPr lang="en-GB" sz="1000" dirty="0">
                <a:latin typeface="Calibri" panose="020F0502020204030204" pitchFamily="34" charset="0"/>
                <a:ea typeface="Calibri" panose="020F0502020204030204" pitchFamily="34" charset="0"/>
                <a:cs typeface="Calibri" panose="020F0502020204030204" pitchFamily="34" charset="0"/>
              </a:rPr>
              <a:t>This explains what the employee will do, who they report to and how the role supports the transformation.</a:t>
            </a:r>
          </a:p>
          <a:p>
            <a:r>
              <a:rPr lang="en-GB" sz="1000" b="1" dirty="0">
                <a:latin typeface="Calibri" panose="020F0502020204030204" pitchFamily="34" charset="0"/>
                <a:ea typeface="Calibri" panose="020F0502020204030204" pitchFamily="34" charset="0"/>
                <a:cs typeface="Calibri" panose="020F0502020204030204" pitchFamily="34" charset="0"/>
              </a:rPr>
              <a:t>Person specification</a:t>
            </a:r>
            <a:br>
              <a:rPr lang="en-GB" sz="1000" dirty="0">
                <a:latin typeface="Calibri" panose="020F0502020204030204" pitchFamily="34" charset="0"/>
                <a:ea typeface="Calibri" panose="020F0502020204030204" pitchFamily="34" charset="0"/>
                <a:cs typeface="Calibri" panose="020F0502020204030204" pitchFamily="34" charset="0"/>
              </a:rPr>
            </a:br>
            <a:r>
              <a:rPr lang="en-GB" sz="1000" dirty="0">
                <a:latin typeface="Calibri" panose="020F0502020204030204" pitchFamily="34" charset="0"/>
                <a:ea typeface="Calibri" panose="020F0502020204030204" pitchFamily="34" charset="0"/>
                <a:cs typeface="Calibri" panose="020F0502020204030204" pitchFamily="34" charset="0"/>
              </a:rPr>
              <a:t>This describes the ideal candidate’s qualifications, experience, skills and behaviours.</a:t>
            </a:r>
          </a:p>
          <a:p>
            <a:pPr marL="0" indent="0">
              <a:buNone/>
            </a:pPr>
            <a:r>
              <a:rPr lang="en-GB" sz="1000" u="sng" dirty="0">
                <a:latin typeface="Calibri" panose="020F0502020204030204" pitchFamily="34" charset="0"/>
                <a:ea typeface="Calibri" panose="020F0502020204030204" pitchFamily="34" charset="0"/>
                <a:cs typeface="Calibri" panose="020F0502020204030204" pitchFamily="34" charset="0"/>
              </a:rPr>
              <a:t>For example, a </a:t>
            </a:r>
            <a:r>
              <a:rPr lang="en-GB" sz="1000" b="1" u="sng" dirty="0">
                <a:latin typeface="Calibri" panose="020F0502020204030204" pitchFamily="34" charset="0"/>
                <a:ea typeface="Calibri" panose="020F0502020204030204" pitchFamily="34" charset="0"/>
                <a:cs typeface="Calibri" panose="020F0502020204030204" pitchFamily="34" charset="0"/>
              </a:rPr>
              <a:t>Change Manager</a:t>
            </a:r>
            <a:r>
              <a:rPr lang="en-GB" sz="1000" u="sng" dirty="0">
                <a:latin typeface="Calibri" panose="020F0502020204030204" pitchFamily="34" charset="0"/>
                <a:ea typeface="Calibri" panose="020F0502020204030204" pitchFamily="34" charset="0"/>
                <a:cs typeface="Calibri" panose="020F0502020204030204" pitchFamily="34" charset="0"/>
              </a:rPr>
              <a:t> may need:</a:t>
            </a:r>
          </a:p>
          <a:p>
            <a:r>
              <a:rPr lang="en-GB" sz="1000" dirty="0">
                <a:latin typeface="Calibri" panose="020F0502020204030204" pitchFamily="34" charset="0"/>
                <a:ea typeface="Calibri" panose="020F0502020204030204" pitchFamily="34" charset="0"/>
                <a:cs typeface="Calibri" panose="020F0502020204030204" pitchFamily="34" charset="0"/>
              </a:rPr>
              <a:t>Experience managing organisational change </a:t>
            </a:r>
          </a:p>
          <a:p>
            <a:r>
              <a:rPr lang="en-GB" sz="1000" dirty="0">
                <a:latin typeface="Calibri" panose="020F0502020204030204" pitchFamily="34" charset="0"/>
                <a:ea typeface="Calibri" panose="020F0502020204030204" pitchFamily="34" charset="0"/>
                <a:cs typeface="Calibri" panose="020F0502020204030204" pitchFamily="34" charset="0"/>
              </a:rPr>
              <a:t>Strong communication skills </a:t>
            </a:r>
          </a:p>
          <a:p>
            <a:r>
              <a:rPr lang="en-GB" sz="1000" dirty="0">
                <a:latin typeface="Calibri" panose="020F0502020204030204" pitchFamily="34" charset="0"/>
                <a:ea typeface="Calibri" panose="020F0502020204030204" pitchFamily="34" charset="0"/>
                <a:cs typeface="Calibri" panose="020F0502020204030204" pitchFamily="34" charset="0"/>
              </a:rPr>
              <a:t>Ability to support employees through uncertainty </a:t>
            </a:r>
          </a:p>
          <a:p>
            <a:r>
              <a:rPr lang="en-GB" sz="1000" dirty="0">
                <a:latin typeface="Calibri" panose="020F0502020204030204" pitchFamily="34" charset="0"/>
                <a:ea typeface="Calibri" panose="020F0502020204030204" pitchFamily="34" charset="0"/>
                <a:cs typeface="Calibri" panose="020F0502020204030204" pitchFamily="34" charset="0"/>
              </a:rPr>
              <a:t>Problem-solving and decision-making skills </a:t>
            </a:r>
          </a:p>
          <a:p>
            <a:r>
              <a:rPr lang="en-GB" sz="1000" dirty="0">
                <a:latin typeface="Calibri" panose="020F0502020204030204" pitchFamily="34" charset="0"/>
                <a:ea typeface="Calibri" panose="020F0502020204030204" pitchFamily="34" charset="0"/>
                <a:cs typeface="Calibri" panose="020F0502020204030204" pitchFamily="34" charset="0"/>
              </a:rPr>
              <a:t>Understanding of digital or process improvement projects</a:t>
            </a:r>
          </a:p>
        </p:txBody>
      </p:sp>
    </p:spTree>
    <p:extLst>
      <p:ext uri="{BB962C8B-B14F-4D97-AF65-F5344CB8AC3E}">
        <p14:creationId xmlns:p14="http://schemas.microsoft.com/office/powerpoint/2010/main" val="228353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0BB16A-F303-26F2-6608-2BA3B85856C4}"/>
              </a:ext>
            </a:extLst>
          </p:cNvPr>
          <p:cNvSpPr>
            <a:spLocks noGrp="1"/>
          </p:cNvSpPr>
          <p:nvPr>
            <p:ph type="title"/>
          </p:nvPr>
        </p:nvSpPr>
        <p:spPr>
          <a:xfrm>
            <a:off x="645065" y="1463040"/>
            <a:ext cx="3796306" cy="2690949"/>
          </a:xfrm>
        </p:spPr>
        <p:txBody>
          <a:bodyPr anchor="t">
            <a:normAutofit/>
          </a:bodyPr>
          <a:lstStyle/>
          <a:p>
            <a:r>
              <a:rPr lang="en-GB" sz="4800" dirty="0">
                <a:latin typeface="Calibri" panose="020F0502020204030204" pitchFamily="34" charset="0"/>
                <a:ea typeface="Calibri" panose="020F0502020204030204" pitchFamily="34" charset="0"/>
                <a:cs typeface="Calibri" panose="020F0502020204030204" pitchFamily="34" charset="0"/>
              </a:rPr>
              <a:t>Attracting the Right Candidates</a:t>
            </a:r>
          </a:p>
        </p:txBody>
      </p:sp>
      <p:grpSp>
        <p:nvGrpSpPr>
          <p:cNvPr id="16" name="Group 15">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60043CA-1403-DEA2-9EB6-622E52B337ED}"/>
              </a:ext>
            </a:extLst>
          </p:cNvPr>
          <p:cNvSpPr>
            <a:spLocks noGrp="1"/>
          </p:cNvSpPr>
          <p:nvPr>
            <p:ph idx="1"/>
          </p:nvPr>
        </p:nvSpPr>
        <p:spPr>
          <a:xfrm>
            <a:off x="5656218" y="1463039"/>
            <a:ext cx="5542387" cy="4300447"/>
          </a:xfrm>
        </p:spPr>
        <p:txBody>
          <a:bodyPr anchor="t">
            <a:normAutofit/>
          </a:bodyPr>
          <a:lstStyle/>
          <a:p>
            <a:pPr marL="0" indent="0">
              <a:buNone/>
            </a:pPr>
            <a:r>
              <a:rPr lang="en-GB" sz="1200" dirty="0">
                <a:latin typeface="Calibri" panose="020F0502020204030204" pitchFamily="34" charset="0"/>
                <a:ea typeface="Calibri" panose="020F0502020204030204" pitchFamily="34" charset="0"/>
                <a:cs typeface="Calibri" panose="020F0502020204030204" pitchFamily="34" charset="0"/>
              </a:rPr>
              <a:t>For Tesco to recruit successfully during transformation, it should advertise the roles in places where skilled candidates are likely to look.</a:t>
            </a:r>
          </a:p>
          <a:p>
            <a:pPr marL="0" indent="0">
              <a:buNone/>
            </a:pPr>
            <a:r>
              <a:rPr lang="en-GB" sz="1200" u="sng" dirty="0">
                <a:latin typeface="Calibri" panose="020F0502020204030204" pitchFamily="34" charset="0"/>
                <a:ea typeface="Calibri" panose="020F0502020204030204" pitchFamily="34" charset="0"/>
                <a:cs typeface="Calibri" panose="020F0502020204030204" pitchFamily="34" charset="0"/>
              </a:rPr>
              <a:t>Suitable platforms include:</a:t>
            </a:r>
          </a:p>
          <a:p>
            <a:r>
              <a:rPr lang="en-GB" sz="1200" b="1" dirty="0">
                <a:latin typeface="Calibri" panose="020F0502020204030204" pitchFamily="34" charset="0"/>
                <a:ea typeface="Calibri" panose="020F0502020204030204" pitchFamily="34" charset="0"/>
                <a:cs typeface="Calibri" panose="020F0502020204030204" pitchFamily="34" charset="0"/>
              </a:rPr>
              <a:t>Tesco Careers website</a:t>
            </a:r>
            <a:br>
              <a:rPr lang="en-GB" sz="1200"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This is useful because applicants who visit Tesco’s own website may already be interested in the company.</a:t>
            </a:r>
          </a:p>
          <a:p>
            <a:r>
              <a:rPr lang="en-GB" sz="1200" b="1" dirty="0">
                <a:latin typeface="Calibri" panose="020F0502020204030204" pitchFamily="34" charset="0"/>
                <a:ea typeface="Calibri" panose="020F0502020204030204" pitchFamily="34" charset="0"/>
                <a:cs typeface="Calibri" panose="020F0502020204030204" pitchFamily="34" charset="0"/>
              </a:rPr>
              <a:t>LinkedIn</a:t>
            </a:r>
            <a:br>
              <a:rPr lang="en-GB" sz="1200" dirty="0">
                <a:latin typeface="Calibri" panose="020F0502020204030204" pitchFamily="34" charset="0"/>
                <a:ea typeface="Calibri" panose="020F0502020204030204" pitchFamily="34" charset="0"/>
                <a:cs typeface="Calibri" panose="020F0502020204030204" pitchFamily="34" charset="0"/>
              </a:rPr>
            </a:br>
            <a:r>
              <a:rPr lang="en-GB" sz="1200" dirty="0" err="1">
                <a:latin typeface="Calibri" panose="020F0502020204030204" pitchFamily="34" charset="0"/>
                <a:ea typeface="Calibri" panose="020F0502020204030204" pitchFamily="34" charset="0"/>
                <a:cs typeface="Calibri" panose="020F0502020204030204" pitchFamily="34" charset="0"/>
              </a:rPr>
              <a:t>LinkedIn</a:t>
            </a:r>
            <a:r>
              <a:rPr lang="en-GB" sz="1200" dirty="0">
                <a:latin typeface="Calibri" panose="020F0502020204030204" pitchFamily="34" charset="0"/>
                <a:ea typeface="Calibri" panose="020F0502020204030204" pitchFamily="34" charset="0"/>
                <a:cs typeface="Calibri" panose="020F0502020204030204" pitchFamily="34" charset="0"/>
              </a:rPr>
              <a:t> is suitable for professional roles such as Project Manager, Change Manager, Digital Specialist and Financial Analyst.</a:t>
            </a:r>
          </a:p>
          <a:p>
            <a:r>
              <a:rPr lang="en-GB" sz="1200" b="1" dirty="0">
                <a:latin typeface="Calibri" panose="020F0502020204030204" pitchFamily="34" charset="0"/>
                <a:ea typeface="Calibri" panose="020F0502020204030204" pitchFamily="34" charset="0"/>
                <a:cs typeface="Calibri" panose="020F0502020204030204" pitchFamily="34" charset="0"/>
              </a:rPr>
              <a:t>Indeed and Reed</a:t>
            </a:r>
            <a:br>
              <a:rPr lang="en-GB" sz="1200"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These job websites can help Tesco reach a wider number of applicants across the UK.</a:t>
            </a:r>
          </a:p>
          <a:p>
            <a:r>
              <a:rPr lang="en-GB" sz="1200" b="1" dirty="0">
                <a:latin typeface="Calibri" panose="020F0502020204030204" pitchFamily="34" charset="0"/>
                <a:ea typeface="Calibri" panose="020F0502020204030204" pitchFamily="34" charset="0"/>
                <a:cs typeface="Calibri" panose="020F0502020204030204" pitchFamily="34" charset="0"/>
              </a:rPr>
              <a:t>Specialist recruitment agencies</a:t>
            </a:r>
            <a:br>
              <a:rPr lang="en-GB" sz="1200"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Recruitment agencies can support Tesco when looking for experienced or technical candidates.</a:t>
            </a:r>
          </a:p>
          <a:p>
            <a:r>
              <a:rPr lang="en-GB" sz="1200" b="1" dirty="0">
                <a:latin typeface="Calibri" panose="020F0502020204030204" pitchFamily="34" charset="0"/>
                <a:ea typeface="Calibri" panose="020F0502020204030204" pitchFamily="34" charset="0"/>
                <a:cs typeface="Calibri" panose="020F0502020204030204" pitchFamily="34" charset="0"/>
              </a:rPr>
              <a:t>Internal advertising</a:t>
            </a:r>
            <a:br>
              <a:rPr lang="en-GB" sz="1200" dirty="0">
                <a:latin typeface="Calibri" panose="020F0502020204030204" pitchFamily="34" charset="0"/>
                <a:ea typeface="Calibri" panose="020F0502020204030204" pitchFamily="34" charset="0"/>
                <a:cs typeface="Calibri" panose="020F0502020204030204" pitchFamily="34" charset="0"/>
              </a:rPr>
            </a:br>
            <a:r>
              <a:rPr lang="en-GB" sz="1200" dirty="0">
                <a:latin typeface="Calibri" panose="020F0502020204030204" pitchFamily="34" charset="0"/>
                <a:ea typeface="Calibri" panose="020F0502020204030204" pitchFamily="34" charset="0"/>
                <a:cs typeface="Calibri" panose="020F0502020204030204" pitchFamily="34" charset="0"/>
              </a:rPr>
              <a:t>Tesco should also advertise roles internally, because current employees may already understand the business and its values.</a:t>
            </a:r>
          </a:p>
          <a:p>
            <a:endParaRPr lang="en-GB"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56761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ight Triangle 18">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96CA3E-8789-5F16-C82F-2466B63B8432}"/>
              </a:ext>
            </a:extLst>
          </p:cNvPr>
          <p:cNvSpPr>
            <a:spLocks noGrp="1"/>
          </p:cNvSpPr>
          <p:nvPr>
            <p:ph type="title"/>
          </p:nvPr>
        </p:nvSpPr>
        <p:spPr>
          <a:xfrm>
            <a:off x="1006900" y="1188637"/>
            <a:ext cx="3141430" cy="4480726"/>
          </a:xfrm>
        </p:spPr>
        <p:txBody>
          <a:bodyPr>
            <a:normAutofit/>
          </a:bodyPr>
          <a:lstStyle/>
          <a:p>
            <a:pPr algn="r"/>
            <a:r>
              <a:rPr lang="en-GB" sz="5100" dirty="0">
                <a:latin typeface="Calibri" panose="020F0502020204030204" pitchFamily="34" charset="0"/>
                <a:ea typeface="Calibri" panose="020F0502020204030204" pitchFamily="34" charset="0"/>
                <a:cs typeface="Calibri" panose="020F0502020204030204" pitchFamily="34" charset="0"/>
              </a:rPr>
              <a:t>Structured Interviews</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7F5E34D-F9DD-AF89-CD67-C9DA8BA12F53}"/>
              </a:ext>
            </a:extLst>
          </p:cNvPr>
          <p:cNvSpPr>
            <a:spLocks noGrp="1"/>
          </p:cNvSpPr>
          <p:nvPr>
            <p:ph idx="1"/>
          </p:nvPr>
        </p:nvSpPr>
        <p:spPr>
          <a:xfrm>
            <a:off x="5138928" y="1338729"/>
            <a:ext cx="4795584" cy="4180542"/>
          </a:xfrm>
        </p:spPr>
        <p:txBody>
          <a:bodyPr anchor="ctr">
            <a:normAutofit/>
          </a:bodyPr>
          <a:lstStyle/>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A structured interview uses the same set of questions for every candidate applying for the same role.</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For Tesco’s transformation roles, this method is useful because it helps managers compare candidates fairly and consistently.</a:t>
            </a:r>
          </a:p>
          <a:p>
            <a:r>
              <a:rPr lang="en-GB" sz="1500" b="1" dirty="0">
                <a:latin typeface="Calibri" panose="020F0502020204030204" pitchFamily="34" charset="0"/>
                <a:ea typeface="Calibri" panose="020F0502020204030204" pitchFamily="34" charset="0"/>
                <a:cs typeface="Calibri" panose="020F0502020204030204" pitchFamily="34" charset="0"/>
              </a:rPr>
              <a:t>Why it is suitable:</a:t>
            </a:r>
            <a:endParaRPr lang="en-GB" sz="1500" dirty="0">
              <a:latin typeface="Calibri" panose="020F0502020204030204" pitchFamily="34" charset="0"/>
              <a:ea typeface="Calibri" panose="020F0502020204030204" pitchFamily="34" charset="0"/>
              <a:cs typeface="Calibri" panose="020F0502020204030204" pitchFamily="34" charset="0"/>
            </a:endParaRPr>
          </a:p>
          <a:p>
            <a:r>
              <a:rPr lang="en-GB" sz="1500" dirty="0">
                <a:latin typeface="Calibri" panose="020F0502020204030204" pitchFamily="34" charset="0"/>
                <a:ea typeface="Calibri" panose="020F0502020204030204" pitchFamily="34" charset="0"/>
                <a:cs typeface="Calibri" panose="020F0502020204030204" pitchFamily="34" charset="0"/>
              </a:rPr>
              <a:t>All candidates are asked similar questions </a:t>
            </a:r>
          </a:p>
          <a:p>
            <a:r>
              <a:rPr lang="en-GB" sz="1500" dirty="0">
                <a:latin typeface="Calibri" panose="020F0502020204030204" pitchFamily="34" charset="0"/>
                <a:ea typeface="Calibri" panose="020F0502020204030204" pitchFamily="34" charset="0"/>
                <a:cs typeface="Calibri" panose="020F0502020204030204" pitchFamily="34" charset="0"/>
              </a:rPr>
              <a:t>Answers can be scored against the same criteria </a:t>
            </a:r>
          </a:p>
          <a:p>
            <a:r>
              <a:rPr lang="en-GB" sz="1500" dirty="0">
                <a:latin typeface="Calibri" panose="020F0502020204030204" pitchFamily="34" charset="0"/>
                <a:ea typeface="Calibri" panose="020F0502020204030204" pitchFamily="34" charset="0"/>
                <a:cs typeface="Calibri" panose="020F0502020204030204" pitchFamily="34" charset="0"/>
              </a:rPr>
              <a:t>It reduces personal bias in decision-making </a:t>
            </a:r>
          </a:p>
          <a:p>
            <a:r>
              <a:rPr lang="en-GB" sz="1500" dirty="0">
                <a:latin typeface="Calibri" panose="020F0502020204030204" pitchFamily="34" charset="0"/>
                <a:ea typeface="Calibri" panose="020F0502020204030204" pitchFamily="34" charset="0"/>
                <a:cs typeface="Calibri" panose="020F0502020204030204" pitchFamily="34" charset="0"/>
              </a:rPr>
              <a:t>It helps Tesco focus on skills linked to the role </a:t>
            </a:r>
          </a:p>
          <a:p>
            <a:r>
              <a:rPr lang="en-GB" sz="1500" dirty="0">
                <a:latin typeface="Calibri" panose="020F0502020204030204" pitchFamily="34" charset="0"/>
                <a:ea typeface="Calibri" panose="020F0502020204030204" pitchFamily="34" charset="0"/>
                <a:cs typeface="Calibri" panose="020F0502020204030204" pitchFamily="34" charset="0"/>
              </a:rPr>
              <a:t>It is useful for roles such as Project Manager, Change Manager and Operations Manager </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A structured interview would help Tesco select candidates based on evidence, not personal opinion.</a:t>
            </a:r>
          </a:p>
        </p:txBody>
      </p:sp>
    </p:spTree>
    <p:extLst>
      <p:ext uri="{BB962C8B-B14F-4D97-AF65-F5344CB8AC3E}">
        <p14:creationId xmlns:p14="http://schemas.microsoft.com/office/powerpoint/2010/main" val="799728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AF8EAE-C4FE-805F-11F0-E98C54E2D6BB}"/>
              </a:ext>
            </a:extLst>
          </p:cNvPr>
          <p:cNvSpPr>
            <a:spLocks noGrp="1"/>
          </p:cNvSpPr>
          <p:nvPr>
            <p:ph type="title"/>
          </p:nvPr>
        </p:nvSpPr>
        <p:spPr>
          <a:xfrm>
            <a:off x="1075767" y="1188637"/>
            <a:ext cx="2988234" cy="4480726"/>
          </a:xfrm>
        </p:spPr>
        <p:txBody>
          <a:bodyPr>
            <a:normAutofit/>
          </a:bodyPr>
          <a:lstStyle/>
          <a:p>
            <a:pPr algn="r"/>
            <a:r>
              <a:rPr lang="en-GB" sz="3600" dirty="0">
                <a:latin typeface="Calibri" panose="020F0502020204030204" pitchFamily="34" charset="0"/>
                <a:ea typeface="Calibri" panose="020F0502020204030204" pitchFamily="34" charset="0"/>
                <a:cs typeface="Calibri" panose="020F0502020204030204" pitchFamily="34" charset="0"/>
              </a:rPr>
              <a:t>Competency-Based Interviews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460D1F-04B7-074C-D182-02D82002EC96}"/>
              </a:ext>
            </a:extLst>
          </p:cNvPr>
          <p:cNvSpPr>
            <a:spLocks noGrp="1"/>
          </p:cNvSpPr>
          <p:nvPr>
            <p:ph idx="1"/>
          </p:nvPr>
        </p:nvSpPr>
        <p:spPr>
          <a:xfrm>
            <a:off x="5255260" y="1648870"/>
            <a:ext cx="4702848" cy="3560260"/>
          </a:xfrm>
        </p:spPr>
        <p:txBody>
          <a:bodyPr anchor="ctr">
            <a:normAutofit/>
          </a:bodyPr>
          <a:lstStyle/>
          <a:p>
            <a:pPr marL="0" indent="0">
              <a:buNone/>
            </a:pPr>
            <a:r>
              <a:rPr lang="en-GB" sz="1100" dirty="0">
                <a:latin typeface="Calibri" panose="020F0502020204030204" pitchFamily="34" charset="0"/>
                <a:ea typeface="Calibri" panose="020F0502020204030204" pitchFamily="34" charset="0"/>
                <a:cs typeface="Calibri" panose="020F0502020204030204" pitchFamily="34" charset="0"/>
              </a:rPr>
              <a:t>A competency-based interview asks candidates to give real examples from their previous work experience.</a:t>
            </a:r>
          </a:p>
          <a:p>
            <a:pPr marL="0" indent="0">
              <a:buNone/>
            </a:pPr>
            <a:r>
              <a:rPr lang="en-GB" sz="1100" dirty="0">
                <a:latin typeface="Calibri" panose="020F0502020204030204" pitchFamily="34" charset="0"/>
                <a:ea typeface="Calibri" panose="020F0502020204030204" pitchFamily="34" charset="0"/>
                <a:cs typeface="Calibri" panose="020F0502020204030204" pitchFamily="34" charset="0"/>
              </a:rPr>
              <a:t>For Tesco’s transformation roles, this type of interview is useful because it shows how candidates have behaved in similar situations before.</a:t>
            </a:r>
          </a:p>
          <a:p>
            <a:r>
              <a:rPr lang="en-GB" sz="1100" b="1" dirty="0">
                <a:latin typeface="Calibri" panose="020F0502020204030204" pitchFamily="34" charset="0"/>
                <a:ea typeface="Calibri" panose="020F0502020204030204" pitchFamily="34" charset="0"/>
                <a:cs typeface="Calibri" panose="020F0502020204030204" pitchFamily="34" charset="0"/>
              </a:rPr>
              <a:t>Why it is suitable:</a:t>
            </a:r>
            <a:endParaRPr lang="en-GB" sz="1100" dirty="0">
              <a:latin typeface="Calibri" panose="020F0502020204030204" pitchFamily="34" charset="0"/>
              <a:ea typeface="Calibri" panose="020F0502020204030204" pitchFamily="34" charset="0"/>
              <a:cs typeface="Calibri" panose="020F0502020204030204" pitchFamily="34" charset="0"/>
            </a:endParaRPr>
          </a:p>
          <a:p>
            <a:r>
              <a:rPr lang="en-GB" sz="1100" dirty="0">
                <a:latin typeface="Calibri" panose="020F0502020204030204" pitchFamily="34" charset="0"/>
                <a:ea typeface="Calibri" panose="020F0502020204030204" pitchFamily="34" charset="0"/>
                <a:cs typeface="Calibri" panose="020F0502020204030204" pitchFamily="34" charset="0"/>
              </a:rPr>
              <a:t>It checks practical experience, not only qualifications </a:t>
            </a:r>
          </a:p>
          <a:p>
            <a:r>
              <a:rPr lang="en-GB" sz="1100" dirty="0">
                <a:latin typeface="Calibri" panose="020F0502020204030204" pitchFamily="34" charset="0"/>
                <a:ea typeface="Calibri" panose="020F0502020204030204" pitchFamily="34" charset="0"/>
                <a:cs typeface="Calibri" panose="020F0502020204030204" pitchFamily="34" charset="0"/>
              </a:rPr>
              <a:t>Candidates can explain how they solved problems in the past </a:t>
            </a:r>
          </a:p>
          <a:p>
            <a:r>
              <a:rPr lang="en-GB" sz="1100" dirty="0">
                <a:latin typeface="Calibri" panose="020F0502020204030204" pitchFamily="34" charset="0"/>
                <a:ea typeface="Calibri" panose="020F0502020204030204" pitchFamily="34" charset="0"/>
                <a:cs typeface="Calibri" panose="020F0502020204030204" pitchFamily="34" charset="0"/>
              </a:rPr>
              <a:t>It helps assess communication, teamwork and leadership skills </a:t>
            </a:r>
          </a:p>
          <a:p>
            <a:r>
              <a:rPr lang="en-GB" sz="1100" dirty="0">
                <a:latin typeface="Calibri" panose="020F0502020204030204" pitchFamily="34" charset="0"/>
                <a:ea typeface="Calibri" panose="020F0502020204030204" pitchFamily="34" charset="0"/>
                <a:cs typeface="Calibri" panose="020F0502020204030204" pitchFamily="34" charset="0"/>
              </a:rPr>
              <a:t>It is useful for roles that involve change, pressure and decision-making </a:t>
            </a:r>
          </a:p>
          <a:p>
            <a:r>
              <a:rPr lang="en-GB" sz="1100" dirty="0">
                <a:latin typeface="Calibri" panose="020F0502020204030204" pitchFamily="34" charset="0"/>
                <a:ea typeface="Calibri" panose="020F0502020204030204" pitchFamily="34" charset="0"/>
                <a:cs typeface="Calibri" panose="020F0502020204030204" pitchFamily="34" charset="0"/>
              </a:rPr>
              <a:t>It can show whether a candidate has handled digital or organisational change before </a:t>
            </a:r>
          </a:p>
          <a:p>
            <a:pPr marL="0" indent="0">
              <a:buNone/>
            </a:pPr>
            <a:r>
              <a:rPr lang="en-GB" sz="1100" dirty="0">
                <a:latin typeface="Calibri" panose="020F0502020204030204" pitchFamily="34" charset="0"/>
                <a:ea typeface="Calibri" panose="020F0502020204030204" pitchFamily="34" charset="0"/>
                <a:cs typeface="Calibri" panose="020F0502020204030204" pitchFamily="34" charset="0"/>
              </a:rPr>
              <a:t>For example, Tesco could ask a Change Manager to describe a time when they helped employees adapt to a new system or process.</a:t>
            </a:r>
          </a:p>
        </p:txBody>
      </p:sp>
    </p:spTree>
    <p:extLst>
      <p:ext uri="{BB962C8B-B14F-4D97-AF65-F5344CB8AC3E}">
        <p14:creationId xmlns:p14="http://schemas.microsoft.com/office/powerpoint/2010/main" val="4030111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5B56A2-EC2D-1D89-BB05-45849F92081B}"/>
              </a:ext>
            </a:extLst>
          </p:cNvPr>
          <p:cNvSpPr>
            <a:spLocks noGrp="1"/>
          </p:cNvSpPr>
          <p:nvPr>
            <p:ph type="title"/>
          </p:nvPr>
        </p:nvSpPr>
        <p:spPr>
          <a:xfrm>
            <a:off x="808638" y="386930"/>
            <a:ext cx="9236700" cy="1188950"/>
          </a:xfrm>
        </p:spPr>
        <p:txBody>
          <a:bodyPr anchor="b">
            <a:normAutofit/>
          </a:bodyPr>
          <a:lstStyle/>
          <a:p>
            <a:r>
              <a:rPr lang="en-GB" sz="5400" dirty="0">
                <a:latin typeface="Calibri" panose="020F0502020204030204" pitchFamily="34" charset="0"/>
                <a:ea typeface="Calibri" panose="020F0502020204030204" pitchFamily="34" charset="0"/>
                <a:cs typeface="Calibri" panose="020F0502020204030204" pitchFamily="34" charset="0"/>
              </a:rPr>
              <a:t>Panel Interviews</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3" name="Rectangle 12">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2430FA58-52A5-18C1-3BA4-5340F578C5A0}"/>
              </a:ext>
            </a:extLst>
          </p:cNvPr>
          <p:cNvSpPr>
            <a:spLocks noGrp="1"/>
          </p:cNvSpPr>
          <p:nvPr>
            <p:ph idx="1"/>
          </p:nvPr>
        </p:nvSpPr>
        <p:spPr>
          <a:xfrm>
            <a:off x="793660" y="2599509"/>
            <a:ext cx="10143668" cy="3435531"/>
          </a:xfrm>
        </p:spPr>
        <p:txBody>
          <a:bodyPr anchor="ctr">
            <a:normAutofit/>
          </a:bodyPr>
          <a:lstStyle/>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A panel interview involves two or more interviewers assessing the same candidate.</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For Tesco’s transformation roles, this method is useful because different managers can judge the candidate from different viewpoints.</a:t>
            </a:r>
          </a:p>
          <a:p>
            <a:r>
              <a:rPr lang="en-GB" sz="1500" b="1" dirty="0">
                <a:latin typeface="Calibri" panose="020F0502020204030204" pitchFamily="34" charset="0"/>
                <a:ea typeface="Calibri" panose="020F0502020204030204" pitchFamily="34" charset="0"/>
                <a:cs typeface="Calibri" panose="020F0502020204030204" pitchFamily="34" charset="0"/>
              </a:rPr>
              <a:t>Why it is suitable:</a:t>
            </a:r>
            <a:endParaRPr lang="en-GB" sz="1500" dirty="0">
              <a:latin typeface="Calibri" panose="020F0502020204030204" pitchFamily="34" charset="0"/>
              <a:ea typeface="Calibri" panose="020F0502020204030204" pitchFamily="34" charset="0"/>
              <a:cs typeface="Calibri" panose="020F0502020204030204" pitchFamily="34" charset="0"/>
            </a:endParaRPr>
          </a:p>
          <a:p>
            <a:r>
              <a:rPr lang="en-GB" sz="1500" dirty="0">
                <a:latin typeface="Calibri" panose="020F0502020204030204" pitchFamily="34" charset="0"/>
                <a:ea typeface="Calibri" panose="020F0502020204030204" pitchFamily="34" charset="0"/>
                <a:cs typeface="Calibri" panose="020F0502020204030204" pitchFamily="34" charset="0"/>
              </a:rPr>
              <a:t>HR can assess fairness and company fit </a:t>
            </a:r>
          </a:p>
          <a:p>
            <a:r>
              <a:rPr lang="en-GB" sz="1500" dirty="0">
                <a:latin typeface="Calibri" panose="020F0502020204030204" pitchFamily="34" charset="0"/>
                <a:ea typeface="Calibri" panose="020F0502020204030204" pitchFamily="34" charset="0"/>
                <a:cs typeface="Calibri" panose="020F0502020204030204" pitchFamily="34" charset="0"/>
              </a:rPr>
              <a:t>A line manager can assess technical skills </a:t>
            </a:r>
          </a:p>
          <a:p>
            <a:r>
              <a:rPr lang="en-GB" sz="1500" dirty="0">
                <a:latin typeface="Calibri" panose="020F0502020204030204" pitchFamily="34" charset="0"/>
                <a:ea typeface="Calibri" panose="020F0502020204030204" pitchFamily="34" charset="0"/>
                <a:cs typeface="Calibri" panose="020F0502020204030204" pitchFamily="34" charset="0"/>
              </a:rPr>
              <a:t>A senior manager can assess leadership potential </a:t>
            </a:r>
          </a:p>
          <a:p>
            <a:r>
              <a:rPr lang="en-GB" sz="1500" dirty="0">
                <a:latin typeface="Calibri" panose="020F0502020204030204" pitchFamily="34" charset="0"/>
                <a:ea typeface="Calibri" panose="020F0502020204030204" pitchFamily="34" charset="0"/>
                <a:cs typeface="Calibri" panose="020F0502020204030204" pitchFamily="34" charset="0"/>
              </a:rPr>
              <a:t>It reduces the risk of one person making a biased decision </a:t>
            </a:r>
          </a:p>
          <a:p>
            <a:r>
              <a:rPr lang="en-GB" sz="1500" dirty="0">
                <a:latin typeface="Calibri" panose="020F0502020204030204" pitchFamily="34" charset="0"/>
                <a:ea typeface="Calibri" panose="020F0502020204030204" pitchFamily="34" charset="0"/>
                <a:cs typeface="Calibri" panose="020F0502020204030204" pitchFamily="34" charset="0"/>
              </a:rPr>
              <a:t>It is useful for senior or important transformation roles </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For example, a Digital Specialist could be interviewed by HR, an IT manager and an operations manager to check both technical ability and teamwork skills.</a:t>
            </a:r>
          </a:p>
        </p:txBody>
      </p:sp>
    </p:spTree>
    <p:extLst>
      <p:ext uri="{BB962C8B-B14F-4D97-AF65-F5344CB8AC3E}">
        <p14:creationId xmlns:p14="http://schemas.microsoft.com/office/powerpoint/2010/main" val="1301098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003469-CE46-BB64-55D5-404EC22A0AE2}"/>
              </a:ext>
            </a:extLst>
          </p:cNvPr>
          <p:cNvSpPr>
            <a:spLocks noGrp="1"/>
          </p:cNvSpPr>
          <p:nvPr>
            <p:ph type="title"/>
          </p:nvPr>
        </p:nvSpPr>
        <p:spPr>
          <a:xfrm>
            <a:off x="808638" y="386930"/>
            <a:ext cx="9236700" cy="1188950"/>
          </a:xfrm>
        </p:spPr>
        <p:txBody>
          <a:bodyPr anchor="b">
            <a:normAutofit/>
          </a:bodyPr>
          <a:lstStyle/>
          <a:p>
            <a:r>
              <a:rPr lang="en-GB" sz="3800" dirty="0">
                <a:latin typeface="Calibri" panose="020F0502020204030204" pitchFamily="34" charset="0"/>
                <a:ea typeface="Calibri" panose="020F0502020204030204" pitchFamily="34" charset="0"/>
                <a:cs typeface="Calibri" panose="020F0502020204030204" pitchFamily="34" charset="0"/>
              </a:rPr>
              <a:t>Questioning Techniques for Transformation Roles</a:t>
            </a:r>
          </a:p>
        </p:txBody>
      </p:sp>
      <p:grpSp>
        <p:nvGrpSpPr>
          <p:cNvPr id="20" name="Group 1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21" name="Rectangle 2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C998F95-73AF-B673-E863-7DA2B2370756}"/>
              </a:ext>
            </a:extLst>
          </p:cNvPr>
          <p:cNvSpPr>
            <a:spLocks noGrp="1"/>
          </p:cNvSpPr>
          <p:nvPr>
            <p:ph idx="1"/>
          </p:nvPr>
        </p:nvSpPr>
        <p:spPr>
          <a:xfrm>
            <a:off x="793660" y="2599509"/>
            <a:ext cx="10143668" cy="3435531"/>
          </a:xfrm>
        </p:spPr>
        <p:txBody>
          <a:bodyPr anchor="ctr">
            <a:normAutofit/>
          </a:bodyPr>
          <a:lstStyle/>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Tesco should use a mixture of questioning techniques to understand each candidate’s skills, experience and behaviour.</a:t>
            </a:r>
          </a:p>
          <a:p>
            <a:r>
              <a:rPr lang="en-GB" sz="1500" b="1" dirty="0">
                <a:latin typeface="Calibri" panose="020F0502020204030204" pitchFamily="34" charset="0"/>
                <a:ea typeface="Calibri" panose="020F0502020204030204" pitchFamily="34" charset="0"/>
                <a:cs typeface="Calibri" panose="020F0502020204030204" pitchFamily="34" charset="0"/>
              </a:rPr>
              <a:t>Behavioural questions</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These ask candidates to describe what they have done in the past.</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Example: “Tell us about a time you managed a difficult change at work.”</a:t>
            </a:r>
          </a:p>
          <a:p>
            <a:r>
              <a:rPr lang="en-GB" sz="1500" b="1" dirty="0">
                <a:latin typeface="Calibri" panose="020F0502020204030204" pitchFamily="34" charset="0"/>
                <a:ea typeface="Calibri" panose="020F0502020204030204" pitchFamily="34" charset="0"/>
                <a:cs typeface="Calibri" panose="020F0502020204030204" pitchFamily="34" charset="0"/>
              </a:rPr>
              <a:t>Situational questions</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These ask candidates how they would respond to a future workplace problem.</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Example: “What would you do if employees resisted a new digital system?”</a:t>
            </a:r>
          </a:p>
          <a:p>
            <a:r>
              <a:rPr lang="en-GB" sz="1500" b="1" dirty="0">
                <a:latin typeface="Calibri" panose="020F0502020204030204" pitchFamily="34" charset="0"/>
                <a:ea typeface="Calibri" panose="020F0502020204030204" pitchFamily="34" charset="0"/>
                <a:cs typeface="Calibri" panose="020F0502020204030204" pitchFamily="34" charset="0"/>
              </a:rPr>
              <a:t>Competency-based questions</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These focus on skills needed for the role, such as leadership, communication and problem-solving.</a:t>
            </a:r>
          </a:p>
          <a:p>
            <a:r>
              <a:rPr lang="en-GB" sz="1500" b="1" dirty="0">
                <a:latin typeface="Calibri" panose="020F0502020204030204" pitchFamily="34" charset="0"/>
                <a:ea typeface="Calibri" panose="020F0502020204030204" pitchFamily="34" charset="0"/>
                <a:cs typeface="Calibri" panose="020F0502020204030204" pitchFamily="34" charset="0"/>
              </a:rPr>
              <a:t>Probing questions</a:t>
            </a:r>
            <a:br>
              <a:rPr lang="en-GB" sz="1500" dirty="0">
                <a:latin typeface="Calibri" panose="020F0502020204030204" pitchFamily="34" charset="0"/>
                <a:ea typeface="Calibri" panose="020F0502020204030204" pitchFamily="34" charset="0"/>
                <a:cs typeface="Calibri" panose="020F0502020204030204" pitchFamily="34" charset="0"/>
              </a:rPr>
            </a:br>
            <a:r>
              <a:rPr lang="en-GB" sz="1500" dirty="0">
                <a:latin typeface="Calibri" panose="020F0502020204030204" pitchFamily="34" charset="0"/>
                <a:ea typeface="Calibri" panose="020F0502020204030204" pitchFamily="34" charset="0"/>
                <a:cs typeface="Calibri" panose="020F0502020204030204" pitchFamily="34" charset="0"/>
              </a:rPr>
              <a:t>These help interviewers get more detail from the candidate’s answers.</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These techniques are suitable because transformation roles require practical experience, good judgement and the ability to manage change.</a:t>
            </a:r>
          </a:p>
          <a:p>
            <a:endParaRPr lang="en-GB" sz="15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25963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FFD5AF-5B97-273D-1FAD-5995D4D709E2}"/>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kern="1200" dirty="0">
                <a:solidFill>
                  <a:schemeClr val="tx1"/>
                </a:solidFill>
                <a:latin typeface="Calibri" panose="020F0502020204030204" pitchFamily="34" charset="0"/>
                <a:ea typeface="Calibri" panose="020F0502020204030204" pitchFamily="34" charset="0"/>
                <a:cs typeface="Calibri" panose="020F0502020204030204" pitchFamily="34" charset="0"/>
              </a:rPr>
              <a:t>Face-to-Face vs Virtual Interviews</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9A347DF-B62B-45D3-A61A-504D063D8378}"/>
              </a:ext>
            </a:extLst>
          </p:cNvPr>
          <p:cNvSpPr txBox="1"/>
          <p:nvPr/>
        </p:nvSpPr>
        <p:spPr>
          <a:xfrm>
            <a:off x="793661" y="2599509"/>
            <a:ext cx="4530898" cy="363945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Tesco can use both face-to-face and virtual interviews when recruiting for transformation roles.</a:t>
            </a:r>
          </a:p>
          <a:p>
            <a:pPr indent="-228600">
              <a:lnSpc>
                <a:spcPct val="90000"/>
              </a:lnSpc>
              <a:spcAft>
                <a:spcPts val="6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Calibri" panose="020F0502020204030204" pitchFamily="34" charset="0"/>
              </a:rPr>
              <a:t>For Tesco, virtual interviews may be useful for the first stage of recruitment. Face-to-face interviews may be better for final interviews or senior roles.</a:t>
            </a:r>
          </a:p>
        </p:txBody>
      </p:sp>
      <p:sp>
        <p:nvSpPr>
          <p:cNvPr id="28" name="Rectangle 2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E488F53B-CE5B-EBA9-C64F-C2E572A47942}"/>
              </a:ext>
            </a:extLst>
          </p:cNvPr>
          <p:cNvGraphicFramePr>
            <a:graphicFrameLocks noGrp="1"/>
          </p:cNvGraphicFramePr>
          <p:nvPr>
            <p:ph idx="1"/>
            <p:extLst>
              <p:ext uri="{D42A27DB-BD31-4B8C-83A1-F6EECF244321}">
                <p14:modId xmlns:p14="http://schemas.microsoft.com/office/powerpoint/2010/main" val="2463928798"/>
              </p:ext>
            </p:extLst>
          </p:nvPr>
        </p:nvGraphicFramePr>
        <p:xfrm>
          <a:off x="5911532" y="3121243"/>
          <a:ext cx="5150278" cy="2440269"/>
        </p:xfrm>
        <a:graphic>
          <a:graphicData uri="http://schemas.openxmlformats.org/drawingml/2006/table">
            <a:tbl>
              <a:tblPr>
                <a:solidFill>
                  <a:schemeClr val="bg1">
                    <a:lumMod val="95000"/>
                  </a:schemeClr>
                </a:solidFill>
              </a:tblPr>
              <a:tblGrid>
                <a:gridCol w="2632683">
                  <a:extLst>
                    <a:ext uri="{9D8B030D-6E8A-4147-A177-3AD203B41FA5}">
                      <a16:colId xmlns:a16="http://schemas.microsoft.com/office/drawing/2014/main" val="1318096493"/>
                    </a:ext>
                  </a:extLst>
                </a:gridCol>
                <a:gridCol w="2517595">
                  <a:extLst>
                    <a:ext uri="{9D8B030D-6E8A-4147-A177-3AD203B41FA5}">
                      <a16:colId xmlns:a16="http://schemas.microsoft.com/office/drawing/2014/main" val="4085551833"/>
                    </a:ext>
                  </a:extLst>
                </a:gridCol>
              </a:tblGrid>
              <a:tr h="374687">
                <a:tc>
                  <a:txBody>
                    <a:bodyPr/>
                    <a:lstStyle/>
                    <a:p>
                      <a:pPr>
                        <a:buNone/>
                      </a:pPr>
                      <a:r>
                        <a:rPr lang="en-GB" sz="1300" cap="none" spc="0" dirty="0">
                          <a:solidFill>
                            <a:schemeClr val="tx1"/>
                          </a:solidFill>
                        </a:rPr>
                        <a:t>. </a:t>
                      </a:r>
                      <a:r>
                        <a:rPr lang="en-GB" sz="1300" u="sng" cap="none" spc="0" dirty="0">
                          <a:solidFill>
                            <a:schemeClr val="tx1"/>
                          </a:solidFill>
                        </a:rPr>
                        <a:t>Face-to-face interviews</a:t>
                      </a:r>
                    </a:p>
                  </a:txBody>
                  <a:tcPr marL="96074" marR="96074" marT="96074" marB="48037"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buNone/>
                      </a:pPr>
                      <a:r>
                        <a:rPr lang="en-GB" sz="1300" cap="none" spc="0" dirty="0">
                          <a:solidFill>
                            <a:schemeClr val="tx1"/>
                          </a:solidFill>
                        </a:rPr>
                        <a:t>. </a:t>
                      </a:r>
                      <a:r>
                        <a:rPr lang="en-GB" sz="1300" u="sng" cap="none" spc="0" dirty="0">
                          <a:solidFill>
                            <a:schemeClr val="tx1"/>
                          </a:solidFill>
                        </a:rPr>
                        <a:t>Virtual interviews</a:t>
                      </a:r>
                    </a:p>
                  </a:txBody>
                  <a:tcPr marL="96074" marR="96074" marT="96074" marB="48037"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670634315"/>
                  </a:ext>
                </a:extLst>
              </a:tr>
              <a:tr h="374687">
                <a:tc>
                  <a:txBody>
                    <a:bodyPr/>
                    <a:lstStyle/>
                    <a:p>
                      <a:pPr>
                        <a:buNone/>
                      </a:pPr>
                      <a:r>
                        <a:rPr lang="en-GB" sz="1300" cap="none" spc="0">
                          <a:solidFill>
                            <a:schemeClr val="tx1"/>
                          </a:solidFill>
                        </a:rPr>
                        <a:t>Better for reading body language</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GB" sz="1300" cap="none" spc="0">
                          <a:solidFill>
                            <a:schemeClr val="tx1"/>
                          </a:solidFill>
                        </a:rPr>
                        <a:t>More flexible for candidates</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4740253"/>
                  </a:ext>
                </a:extLst>
              </a:tr>
              <a:tr h="374687">
                <a:tc>
                  <a:txBody>
                    <a:bodyPr/>
                    <a:lstStyle/>
                    <a:p>
                      <a:pPr>
                        <a:buNone/>
                      </a:pPr>
                      <a:r>
                        <a:rPr lang="en-GB" sz="1300" cap="none" spc="0">
                          <a:solidFill>
                            <a:schemeClr val="tx1"/>
                          </a:solidFill>
                        </a:rPr>
                        <a:t>Useful for senior roles</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GB" sz="1300" cap="none" spc="0">
                          <a:solidFill>
                            <a:schemeClr val="tx1"/>
                          </a:solidFill>
                        </a:rPr>
                        <a:t>Saves travel time and cost</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4107651778"/>
                  </a:ext>
                </a:extLst>
              </a:tr>
              <a:tr h="374687">
                <a:tc>
                  <a:txBody>
                    <a:bodyPr/>
                    <a:lstStyle/>
                    <a:p>
                      <a:pPr>
                        <a:buNone/>
                      </a:pPr>
                      <a:r>
                        <a:rPr lang="en-GB" sz="1300" cap="none" spc="0">
                          <a:solidFill>
                            <a:schemeClr val="tx1"/>
                          </a:solidFill>
                        </a:rPr>
                        <a:t>Helps build personal connection</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GB" sz="1300" cap="none" spc="0">
                          <a:solidFill>
                            <a:schemeClr val="tx1"/>
                          </a:solidFill>
                        </a:rPr>
                        <a:t>Good for first-stage interviews</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507026223"/>
                  </a:ext>
                </a:extLst>
              </a:tr>
              <a:tr h="566834">
                <a:tc>
                  <a:txBody>
                    <a:bodyPr/>
                    <a:lstStyle/>
                    <a:p>
                      <a:pPr>
                        <a:buNone/>
                      </a:pPr>
                      <a:r>
                        <a:rPr lang="en-GB" sz="1300" cap="none" spc="0">
                          <a:solidFill>
                            <a:schemeClr val="tx1"/>
                          </a:solidFill>
                        </a:rPr>
                        <a:t>Easier to assess confidence in person</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GB" sz="1300" cap="none" spc="0">
                          <a:solidFill>
                            <a:schemeClr val="tx1"/>
                          </a:solidFill>
                        </a:rPr>
                        <a:t>Useful when candidates live far away</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661590072"/>
                  </a:ext>
                </a:extLst>
              </a:tr>
              <a:tr h="374687">
                <a:tc>
                  <a:txBody>
                    <a:bodyPr/>
                    <a:lstStyle/>
                    <a:p>
                      <a:pPr>
                        <a:buNone/>
                      </a:pPr>
                      <a:r>
                        <a:rPr lang="en-GB" sz="1300" cap="none" spc="0">
                          <a:solidFill>
                            <a:schemeClr val="tx1"/>
                          </a:solidFill>
                        </a:rPr>
                        <a:t>Can take more time to organise</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GB" sz="1300" cap="none" spc="0" dirty="0">
                          <a:solidFill>
                            <a:schemeClr val="tx1"/>
                          </a:solidFill>
                        </a:rPr>
                        <a:t>May have technical problems</a:t>
                      </a:r>
                    </a:p>
                  </a:txBody>
                  <a:tcPr marL="96074" marR="96074" marT="96074" marB="4803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373742740"/>
                  </a:ext>
                </a:extLst>
              </a:tr>
            </a:tbl>
          </a:graphicData>
        </a:graphic>
      </p:graphicFrame>
    </p:spTree>
    <p:extLst>
      <p:ext uri="{BB962C8B-B14F-4D97-AF65-F5344CB8AC3E}">
        <p14:creationId xmlns:p14="http://schemas.microsoft.com/office/powerpoint/2010/main" val="900765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EF800-2BDA-6291-23CE-B61230B91DBE}"/>
              </a:ext>
            </a:extLst>
          </p:cNvPr>
          <p:cNvSpPr>
            <a:spLocks noGrp="1"/>
          </p:cNvSpPr>
          <p:nvPr>
            <p:ph type="title"/>
          </p:nvPr>
        </p:nvSpPr>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Recommendations for Tesco’s Recruitment Process</a:t>
            </a:r>
          </a:p>
        </p:txBody>
      </p:sp>
      <p:graphicFrame>
        <p:nvGraphicFramePr>
          <p:cNvPr id="5" name="Content Placeholder 2">
            <a:extLst>
              <a:ext uri="{FF2B5EF4-FFF2-40B4-BE49-F238E27FC236}">
                <a16:creationId xmlns:a16="http://schemas.microsoft.com/office/drawing/2014/main" id="{58BC5B6A-96DB-3D91-1872-A3303C27639E}"/>
              </a:ext>
            </a:extLst>
          </p:cNvPr>
          <p:cNvGraphicFramePr>
            <a:graphicFrameLocks noGrp="1"/>
          </p:cNvGraphicFramePr>
          <p:nvPr>
            <p:ph idx="1"/>
            <p:extLst>
              <p:ext uri="{D42A27DB-BD31-4B8C-83A1-F6EECF244321}">
                <p14:modId xmlns:p14="http://schemas.microsoft.com/office/powerpoint/2010/main" val="17723310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6338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046771-F177-EDC3-1A19-E38A272A0214}"/>
              </a:ext>
            </a:extLst>
          </p:cNvPr>
          <p:cNvSpPr>
            <a:spLocks noGrp="1"/>
          </p:cNvSpPr>
          <p:nvPr>
            <p:ph type="title"/>
          </p:nvPr>
        </p:nvSpPr>
        <p:spPr>
          <a:xfrm>
            <a:off x="1043631" y="809898"/>
            <a:ext cx="9942716" cy="1554480"/>
          </a:xfrm>
        </p:spPr>
        <p:txBody>
          <a:bodyPr anchor="ctr">
            <a:normAutofit/>
          </a:bodyPr>
          <a:lstStyle/>
          <a:p>
            <a:r>
              <a:rPr lang="en-GB" sz="4800" dirty="0">
                <a:latin typeface="Calibri" panose="020F0502020204030204" pitchFamily="34" charset="0"/>
                <a:ea typeface="Calibri" panose="020F0502020204030204" pitchFamily="34" charset="0"/>
                <a:cs typeface="Calibri" panose="020F0502020204030204" pitchFamily="34" charset="0"/>
              </a:rPr>
              <a:t>Conclusion</a:t>
            </a:r>
          </a:p>
        </p:txBody>
      </p:sp>
      <p:sp>
        <p:nvSpPr>
          <p:cNvPr id="3" name="Content Placeholder 2">
            <a:extLst>
              <a:ext uri="{FF2B5EF4-FFF2-40B4-BE49-F238E27FC236}">
                <a16:creationId xmlns:a16="http://schemas.microsoft.com/office/drawing/2014/main" id="{C05FCEA2-B3D3-47D4-3EBA-20E73E552B79}"/>
              </a:ext>
            </a:extLst>
          </p:cNvPr>
          <p:cNvSpPr>
            <a:spLocks noGrp="1"/>
          </p:cNvSpPr>
          <p:nvPr>
            <p:ph idx="1"/>
          </p:nvPr>
        </p:nvSpPr>
        <p:spPr>
          <a:xfrm>
            <a:off x="1045028" y="3017522"/>
            <a:ext cx="9941319" cy="3124658"/>
          </a:xfrm>
        </p:spPr>
        <p:txBody>
          <a:bodyPr anchor="ctr">
            <a:normAutofit/>
          </a:bodyPr>
          <a:lstStyle/>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Recruitment and selection are important for Tesco’s organisational transformation because the company needs employees with the right skills, experience and attitude.</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Tesco should make sure that each role is clearly planned before recruitment begins. This includes job analysis, job descriptions and person specifications.</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The most suitable interview methods for transformation roles are:</a:t>
            </a:r>
          </a:p>
          <a:p>
            <a:r>
              <a:rPr lang="en-GB" sz="1500" dirty="0">
                <a:latin typeface="Calibri" panose="020F0502020204030204" pitchFamily="34" charset="0"/>
                <a:ea typeface="Calibri" panose="020F0502020204030204" pitchFamily="34" charset="0"/>
                <a:cs typeface="Calibri" panose="020F0502020204030204" pitchFamily="34" charset="0"/>
              </a:rPr>
              <a:t>Structured interviews </a:t>
            </a:r>
          </a:p>
          <a:p>
            <a:r>
              <a:rPr lang="en-GB" sz="1500" dirty="0">
                <a:latin typeface="Calibri" panose="020F0502020204030204" pitchFamily="34" charset="0"/>
                <a:ea typeface="Calibri" panose="020F0502020204030204" pitchFamily="34" charset="0"/>
                <a:cs typeface="Calibri" panose="020F0502020204030204" pitchFamily="34" charset="0"/>
              </a:rPr>
              <a:t>Competency-based interviews </a:t>
            </a:r>
          </a:p>
          <a:p>
            <a:r>
              <a:rPr lang="en-GB" sz="1500" dirty="0">
                <a:latin typeface="Calibri" panose="020F0502020204030204" pitchFamily="34" charset="0"/>
                <a:ea typeface="Calibri" panose="020F0502020204030204" pitchFamily="34" charset="0"/>
                <a:cs typeface="Calibri" panose="020F0502020204030204" pitchFamily="34" charset="0"/>
              </a:rPr>
              <a:t>Panel interviews </a:t>
            </a:r>
          </a:p>
          <a:p>
            <a:pPr marL="0" indent="0">
              <a:buNone/>
            </a:pPr>
            <a:r>
              <a:rPr lang="en-GB" sz="1500" dirty="0">
                <a:latin typeface="Calibri" panose="020F0502020204030204" pitchFamily="34" charset="0"/>
                <a:ea typeface="Calibri" panose="020F0502020204030204" pitchFamily="34" charset="0"/>
                <a:cs typeface="Calibri" panose="020F0502020204030204" pitchFamily="34" charset="0"/>
              </a:rPr>
              <a:t>Tesco should also use a mixture of behavioural, situational, competency-based and probing questions to understand candidates properly.</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3435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F9778F-F9CC-9793-B2C1-5E587C2C3525}"/>
              </a:ext>
            </a:extLst>
          </p:cNvPr>
          <p:cNvSpPr>
            <a:spLocks noGrp="1"/>
          </p:cNvSpPr>
          <p:nvPr>
            <p:ph type="title"/>
          </p:nvPr>
        </p:nvSpPr>
        <p:spPr>
          <a:xfrm>
            <a:off x="1629751" y="934327"/>
            <a:ext cx="8924392" cy="1058275"/>
          </a:xfrm>
        </p:spPr>
        <p:txBody>
          <a:bodyPr>
            <a:normAutofit/>
          </a:bodyPr>
          <a:lstStyle/>
          <a:p>
            <a:pPr algn="ctr"/>
            <a:r>
              <a:rPr lang="en-GB" dirty="0">
                <a:latin typeface="Calibri" panose="020F0502020204030204" pitchFamily="34" charset="0"/>
                <a:ea typeface="Calibri" panose="020F0502020204030204" pitchFamily="34" charset="0"/>
                <a:cs typeface="Calibri" panose="020F0502020204030204" pitchFamily="34" charset="0"/>
              </a:rPr>
              <a:t>References</a:t>
            </a:r>
          </a:p>
        </p:txBody>
      </p:sp>
      <p:sp>
        <p:nvSpPr>
          <p:cNvPr id="10" name="Freeform: Shape 9">
            <a:extLst>
              <a:ext uri="{FF2B5EF4-FFF2-40B4-BE49-F238E27FC236}">
                <a16:creationId xmlns:a16="http://schemas.microsoft.com/office/drawing/2014/main" id="{6295B176-FA0E-4B6A-A190-5E2E82BEA5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93813" y="2337807"/>
            <a:ext cx="9604374" cy="3585866"/>
          </a:xfrm>
          <a:custGeom>
            <a:avLst/>
            <a:gdLst>
              <a:gd name="connsiteX0" fmla="*/ 0 w 9604374"/>
              <a:gd name="connsiteY0" fmla="*/ 0 h 3585866"/>
              <a:gd name="connsiteX1" fmla="*/ 9604374 w 9604374"/>
              <a:gd name="connsiteY1" fmla="*/ 0 h 3585866"/>
              <a:gd name="connsiteX2" fmla="*/ 9604374 w 9604374"/>
              <a:gd name="connsiteY2" fmla="*/ 3095088 h 3585866"/>
              <a:gd name="connsiteX3" fmla="*/ 9591455 w 9604374"/>
              <a:gd name="connsiteY3" fmla="*/ 3097044 h 3585866"/>
              <a:gd name="connsiteX4" fmla="*/ 9285147 w 9604374"/>
              <a:gd name="connsiteY4" fmla="*/ 3164182 h 3585866"/>
              <a:gd name="connsiteX5" fmla="*/ 9114078 w 9604374"/>
              <a:gd name="connsiteY5" fmla="*/ 3164299 h 3585866"/>
              <a:gd name="connsiteX6" fmla="*/ 8999665 w 9604374"/>
              <a:gd name="connsiteY6" fmla="*/ 3157864 h 3585866"/>
              <a:gd name="connsiteX7" fmla="*/ 8925240 w 9604374"/>
              <a:gd name="connsiteY7" fmla="*/ 3152135 h 3585866"/>
              <a:gd name="connsiteX8" fmla="*/ 8868257 w 9604374"/>
              <a:gd name="connsiteY8" fmla="*/ 3146819 h 3585866"/>
              <a:gd name="connsiteX9" fmla="*/ 8792363 w 9604374"/>
              <a:gd name="connsiteY9" fmla="*/ 3146856 h 3585866"/>
              <a:gd name="connsiteX10" fmla="*/ 8668399 w 9604374"/>
              <a:gd name="connsiteY10" fmla="*/ 3196893 h 3585866"/>
              <a:gd name="connsiteX11" fmla="*/ 8474043 w 9604374"/>
              <a:gd name="connsiteY11" fmla="*/ 3240734 h 3585866"/>
              <a:gd name="connsiteX12" fmla="*/ 8317555 w 9604374"/>
              <a:gd name="connsiteY12" fmla="*/ 3247156 h 3585866"/>
              <a:gd name="connsiteX13" fmla="*/ 8280111 w 9604374"/>
              <a:gd name="connsiteY13" fmla="*/ 3255812 h 3585866"/>
              <a:gd name="connsiteX14" fmla="*/ 8096088 w 9604374"/>
              <a:gd name="connsiteY14" fmla="*/ 3253903 h 3585866"/>
              <a:gd name="connsiteX15" fmla="*/ 7825642 w 9604374"/>
              <a:gd name="connsiteY15" fmla="*/ 3271628 h 3585866"/>
              <a:gd name="connsiteX16" fmla="*/ 7531820 w 9604374"/>
              <a:gd name="connsiteY16" fmla="*/ 3252671 h 3585866"/>
              <a:gd name="connsiteX17" fmla="*/ 7193751 w 9604374"/>
              <a:gd name="connsiteY17" fmla="*/ 3245192 h 3585866"/>
              <a:gd name="connsiteX18" fmla="*/ 6976768 w 9604374"/>
              <a:gd name="connsiteY18" fmla="*/ 3238559 h 3585866"/>
              <a:gd name="connsiteX19" fmla="*/ 6756462 w 9604374"/>
              <a:gd name="connsiteY19" fmla="*/ 3273268 h 3585866"/>
              <a:gd name="connsiteX20" fmla="*/ 6512214 w 9604374"/>
              <a:gd name="connsiteY20" fmla="*/ 3298845 h 3585866"/>
              <a:gd name="connsiteX21" fmla="*/ 6289569 w 9604374"/>
              <a:gd name="connsiteY21" fmla="*/ 3301118 h 3585866"/>
              <a:gd name="connsiteX22" fmla="*/ 6157816 w 9604374"/>
              <a:gd name="connsiteY22" fmla="*/ 3308643 h 3585866"/>
              <a:gd name="connsiteX23" fmla="*/ 6110062 w 9604374"/>
              <a:gd name="connsiteY23" fmla="*/ 3321185 h 3585866"/>
              <a:gd name="connsiteX24" fmla="*/ 6041832 w 9604374"/>
              <a:gd name="connsiteY24" fmla="*/ 3332190 h 3585866"/>
              <a:gd name="connsiteX25" fmla="*/ 5923195 w 9604374"/>
              <a:gd name="connsiteY25" fmla="*/ 3359104 h 3585866"/>
              <a:gd name="connsiteX26" fmla="*/ 5770972 w 9604374"/>
              <a:gd name="connsiteY26" fmla="*/ 3369893 h 3585866"/>
              <a:gd name="connsiteX27" fmla="*/ 5632583 w 9604374"/>
              <a:gd name="connsiteY27" fmla="*/ 3357730 h 3585866"/>
              <a:gd name="connsiteX28" fmla="*/ 5539996 w 9604374"/>
              <a:gd name="connsiteY28" fmla="*/ 3352890 h 3585866"/>
              <a:gd name="connsiteX29" fmla="*/ 5315460 w 9604374"/>
              <a:gd name="connsiteY29" fmla="*/ 3350411 h 3585866"/>
              <a:gd name="connsiteX30" fmla="*/ 5072455 w 9604374"/>
              <a:gd name="connsiteY30" fmla="*/ 3338147 h 3585866"/>
              <a:gd name="connsiteX31" fmla="*/ 5016364 w 9604374"/>
              <a:gd name="connsiteY31" fmla="*/ 3348937 h 3585866"/>
              <a:gd name="connsiteX32" fmla="*/ 4922276 w 9604374"/>
              <a:gd name="connsiteY32" fmla="*/ 3366515 h 3585866"/>
              <a:gd name="connsiteX33" fmla="*/ 4856444 w 9604374"/>
              <a:gd name="connsiteY33" fmla="*/ 3399463 h 3585866"/>
              <a:gd name="connsiteX34" fmla="*/ 4775993 w 9604374"/>
              <a:gd name="connsiteY34" fmla="*/ 3406312 h 3585866"/>
              <a:gd name="connsiteX35" fmla="*/ 4667320 w 9604374"/>
              <a:gd name="connsiteY35" fmla="*/ 3397926 h 3585866"/>
              <a:gd name="connsiteX36" fmla="*/ 4540268 w 9604374"/>
              <a:gd name="connsiteY36" fmla="*/ 3424464 h 3585866"/>
              <a:gd name="connsiteX37" fmla="*/ 4465491 w 9604374"/>
              <a:gd name="connsiteY37" fmla="*/ 3433154 h 3585866"/>
              <a:gd name="connsiteX38" fmla="*/ 4262864 w 9604374"/>
              <a:gd name="connsiteY38" fmla="*/ 3464075 h 3585866"/>
              <a:gd name="connsiteX39" fmla="*/ 4175005 w 9604374"/>
              <a:gd name="connsiteY39" fmla="*/ 3493545 h 3585866"/>
              <a:gd name="connsiteX40" fmla="*/ 4030100 w 9604374"/>
              <a:gd name="connsiteY40" fmla="*/ 3514212 h 3585866"/>
              <a:gd name="connsiteX41" fmla="*/ 3926631 w 9604374"/>
              <a:gd name="connsiteY41" fmla="*/ 3525304 h 3585866"/>
              <a:gd name="connsiteX42" fmla="*/ 3897306 w 9604374"/>
              <a:gd name="connsiteY42" fmla="*/ 3547095 h 3585866"/>
              <a:gd name="connsiteX43" fmla="*/ 3896886 w 9604374"/>
              <a:gd name="connsiteY43" fmla="*/ 3547500 h 3585866"/>
              <a:gd name="connsiteX44" fmla="*/ 3834004 w 9604374"/>
              <a:gd name="connsiteY44" fmla="*/ 3550510 h 3585866"/>
              <a:gd name="connsiteX45" fmla="*/ 3696227 w 9604374"/>
              <a:gd name="connsiteY45" fmla="*/ 3574175 h 3585866"/>
              <a:gd name="connsiteX46" fmla="*/ 3652821 w 9604374"/>
              <a:gd name="connsiteY46" fmla="*/ 3580368 h 3585866"/>
              <a:gd name="connsiteX47" fmla="*/ 3629691 w 9604374"/>
              <a:gd name="connsiteY47" fmla="*/ 3585866 h 3585866"/>
              <a:gd name="connsiteX48" fmla="*/ 3595018 w 9604374"/>
              <a:gd name="connsiteY48" fmla="*/ 3571623 h 3585866"/>
              <a:gd name="connsiteX49" fmla="*/ 3551656 w 9604374"/>
              <a:gd name="connsiteY49" fmla="*/ 3577800 h 3585866"/>
              <a:gd name="connsiteX50" fmla="*/ 3541558 w 9604374"/>
              <a:gd name="connsiteY50" fmla="*/ 3579797 h 3585866"/>
              <a:gd name="connsiteX51" fmla="*/ 3465708 w 9604374"/>
              <a:gd name="connsiteY51" fmla="*/ 3565931 h 3585866"/>
              <a:gd name="connsiteX52" fmla="*/ 3458313 w 9604374"/>
              <a:gd name="connsiteY52" fmla="*/ 3560366 h 3585866"/>
              <a:gd name="connsiteX53" fmla="*/ 3420278 w 9604374"/>
              <a:gd name="connsiteY53" fmla="*/ 3557947 h 3585866"/>
              <a:gd name="connsiteX54" fmla="*/ 3415952 w 9604374"/>
              <a:gd name="connsiteY54" fmla="*/ 3559424 h 3585866"/>
              <a:gd name="connsiteX55" fmla="*/ 3384432 w 9604374"/>
              <a:gd name="connsiteY55" fmla="*/ 3550905 h 3585866"/>
              <a:gd name="connsiteX56" fmla="*/ 3258039 w 9604374"/>
              <a:gd name="connsiteY56" fmla="*/ 3535884 h 3585866"/>
              <a:gd name="connsiteX57" fmla="*/ 3015008 w 9604374"/>
              <a:gd name="connsiteY57" fmla="*/ 3528000 h 3585866"/>
              <a:gd name="connsiteX58" fmla="*/ 2761910 w 9604374"/>
              <a:gd name="connsiteY58" fmla="*/ 3505496 h 3585866"/>
              <a:gd name="connsiteX59" fmla="*/ 2521923 w 9604374"/>
              <a:gd name="connsiteY59" fmla="*/ 3514208 h 3585866"/>
              <a:gd name="connsiteX60" fmla="*/ 2085894 w 9604374"/>
              <a:gd name="connsiteY60" fmla="*/ 3490122 h 3585866"/>
              <a:gd name="connsiteX61" fmla="*/ 1936305 w 9604374"/>
              <a:gd name="connsiteY61" fmla="*/ 3487966 h 3585866"/>
              <a:gd name="connsiteX62" fmla="*/ 1836080 w 9604374"/>
              <a:gd name="connsiteY62" fmla="*/ 3487150 h 3585866"/>
              <a:gd name="connsiteX63" fmla="*/ 1829133 w 9604374"/>
              <a:gd name="connsiteY63" fmla="*/ 3489437 h 3585866"/>
              <a:gd name="connsiteX64" fmla="*/ 1801140 w 9604374"/>
              <a:gd name="connsiteY64" fmla="*/ 3490787 h 3585866"/>
              <a:gd name="connsiteX65" fmla="*/ 1793476 w 9604374"/>
              <a:gd name="connsiteY65" fmla="*/ 3500921 h 3585866"/>
              <a:gd name="connsiteX66" fmla="*/ 1699923 w 9604374"/>
              <a:gd name="connsiteY66" fmla="*/ 3509706 h 3585866"/>
              <a:gd name="connsiteX67" fmla="*/ 1474760 w 9604374"/>
              <a:gd name="connsiteY67" fmla="*/ 3513685 h 3585866"/>
              <a:gd name="connsiteX68" fmla="*/ 1308130 w 9604374"/>
              <a:gd name="connsiteY68" fmla="*/ 3496703 h 3585866"/>
              <a:gd name="connsiteX69" fmla="*/ 1252381 w 9604374"/>
              <a:gd name="connsiteY69" fmla="*/ 3506093 h 3585866"/>
              <a:gd name="connsiteX70" fmla="*/ 1174550 w 9604374"/>
              <a:gd name="connsiteY70" fmla="*/ 3512642 h 3585866"/>
              <a:gd name="connsiteX71" fmla="*/ 924455 w 9604374"/>
              <a:gd name="connsiteY71" fmla="*/ 3507283 h 3585866"/>
              <a:gd name="connsiteX72" fmla="*/ 718373 w 9604374"/>
              <a:gd name="connsiteY72" fmla="*/ 3511753 h 3585866"/>
              <a:gd name="connsiteX73" fmla="*/ 600444 w 9604374"/>
              <a:gd name="connsiteY73" fmla="*/ 3520899 h 3585866"/>
              <a:gd name="connsiteX74" fmla="*/ 351173 w 9604374"/>
              <a:gd name="connsiteY74" fmla="*/ 3495843 h 3585866"/>
              <a:gd name="connsiteX75" fmla="*/ 108372 w 9604374"/>
              <a:gd name="connsiteY75" fmla="*/ 3484386 h 3585866"/>
              <a:gd name="connsiteX76" fmla="*/ 6467 w 9604374"/>
              <a:gd name="connsiteY76" fmla="*/ 3476532 h 3585866"/>
              <a:gd name="connsiteX77" fmla="*/ 0 w 9604374"/>
              <a:gd name="connsiteY77" fmla="*/ 3475412 h 3585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9604374" h="3585866">
                <a:moveTo>
                  <a:pt x="0" y="0"/>
                </a:moveTo>
                <a:lnTo>
                  <a:pt x="9604374" y="0"/>
                </a:lnTo>
                <a:lnTo>
                  <a:pt x="9604374" y="3095088"/>
                </a:lnTo>
                <a:lnTo>
                  <a:pt x="9591455" y="3097044"/>
                </a:lnTo>
                <a:cubicBezTo>
                  <a:pt x="9496183" y="3133516"/>
                  <a:pt x="9411472" y="3121301"/>
                  <a:pt x="9285147" y="3164182"/>
                </a:cubicBezTo>
                <a:cubicBezTo>
                  <a:pt x="9222914" y="3162781"/>
                  <a:pt x="9174371" y="3173454"/>
                  <a:pt x="9114078" y="3164299"/>
                </a:cubicBezTo>
                <a:cubicBezTo>
                  <a:pt x="9087411" y="3155904"/>
                  <a:pt x="9030947" y="3180906"/>
                  <a:pt x="8999665" y="3157864"/>
                </a:cubicBezTo>
                <a:cubicBezTo>
                  <a:pt x="8997339" y="3174606"/>
                  <a:pt x="8938300" y="3159909"/>
                  <a:pt x="8925240" y="3152135"/>
                </a:cubicBezTo>
                <a:cubicBezTo>
                  <a:pt x="8910091" y="3159441"/>
                  <a:pt x="8884639" y="3146109"/>
                  <a:pt x="8868257" y="3146819"/>
                </a:cubicBezTo>
                <a:cubicBezTo>
                  <a:pt x="8835852" y="3110204"/>
                  <a:pt x="8832251" y="3167659"/>
                  <a:pt x="8792363" y="3146856"/>
                </a:cubicBezTo>
                <a:cubicBezTo>
                  <a:pt x="8774838" y="3159285"/>
                  <a:pt x="8715420" y="3185652"/>
                  <a:pt x="8668399" y="3196893"/>
                </a:cubicBezTo>
                <a:cubicBezTo>
                  <a:pt x="8575902" y="3221445"/>
                  <a:pt x="8569506" y="3250654"/>
                  <a:pt x="8474043" y="3240734"/>
                </a:cubicBezTo>
                <a:cubicBezTo>
                  <a:pt x="8460613" y="3264436"/>
                  <a:pt x="8297088" y="3204738"/>
                  <a:pt x="8317555" y="3247156"/>
                </a:cubicBezTo>
                <a:cubicBezTo>
                  <a:pt x="8285696" y="3245083"/>
                  <a:pt x="8262352" y="3228203"/>
                  <a:pt x="8280111" y="3255812"/>
                </a:cubicBezTo>
                <a:lnTo>
                  <a:pt x="8096088" y="3253903"/>
                </a:lnTo>
                <a:cubicBezTo>
                  <a:pt x="7994084" y="3261603"/>
                  <a:pt x="7930388" y="3281921"/>
                  <a:pt x="7825642" y="3271628"/>
                </a:cubicBezTo>
                <a:cubicBezTo>
                  <a:pt x="7723046" y="3270395"/>
                  <a:pt x="7671282" y="3252297"/>
                  <a:pt x="7531820" y="3252671"/>
                </a:cubicBezTo>
                <a:cubicBezTo>
                  <a:pt x="7433606" y="3250277"/>
                  <a:pt x="7293100" y="3236234"/>
                  <a:pt x="7193751" y="3245192"/>
                </a:cubicBezTo>
                <a:cubicBezTo>
                  <a:pt x="7074822" y="3223769"/>
                  <a:pt x="7104250" y="3250265"/>
                  <a:pt x="6976768" y="3238559"/>
                </a:cubicBezTo>
                <a:cubicBezTo>
                  <a:pt x="6921032" y="3284865"/>
                  <a:pt x="6823818" y="3261794"/>
                  <a:pt x="6756462" y="3273268"/>
                </a:cubicBezTo>
                <a:cubicBezTo>
                  <a:pt x="6679037" y="3283316"/>
                  <a:pt x="6590030" y="3294204"/>
                  <a:pt x="6512214" y="3298845"/>
                </a:cubicBezTo>
                <a:cubicBezTo>
                  <a:pt x="6450581" y="3277980"/>
                  <a:pt x="6366042" y="3329199"/>
                  <a:pt x="6289569" y="3301118"/>
                </a:cubicBezTo>
                <a:cubicBezTo>
                  <a:pt x="6261432" y="3294355"/>
                  <a:pt x="6174310" y="3295209"/>
                  <a:pt x="6157816" y="3308643"/>
                </a:cubicBezTo>
                <a:cubicBezTo>
                  <a:pt x="6139648" y="3311557"/>
                  <a:pt x="6118459" y="3306799"/>
                  <a:pt x="6110062" y="3321185"/>
                </a:cubicBezTo>
                <a:cubicBezTo>
                  <a:pt x="6096189" y="3338498"/>
                  <a:pt x="6032810" y="3311765"/>
                  <a:pt x="6041832" y="3332190"/>
                </a:cubicBezTo>
                <a:cubicBezTo>
                  <a:pt x="5996830" y="3313871"/>
                  <a:pt x="5961033" y="3350141"/>
                  <a:pt x="5923195" y="3359104"/>
                </a:cubicBezTo>
                <a:cubicBezTo>
                  <a:pt x="5887750" y="3340930"/>
                  <a:pt x="5853570" y="3365323"/>
                  <a:pt x="5770972" y="3369893"/>
                </a:cubicBezTo>
                <a:cubicBezTo>
                  <a:pt x="5731993" y="3348876"/>
                  <a:pt x="5705091" y="3385599"/>
                  <a:pt x="5632583" y="3357730"/>
                </a:cubicBezTo>
                <a:cubicBezTo>
                  <a:pt x="5594087" y="3357562"/>
                  <a:pt x="5606154" y="3357443"/>
                  <a:pt x="5539996" y="3352890"/>
                </a:cubicBezTo>
                <a:cubicBezTo>
                  <a:pt x="5439049" y="3348000"/>
                  <a:pt x="5408459" y="3356166"/>
                  <a:pt x="5315460" y="3350411"/>
                </a:cubicBezTo>
                <a:cubicBezTo>
                  <a:pt x="5211119" y="3348356"/>
                  <a:pt x="5208881" y="3372469"/>
                  <a:pt x="5072455" y="3338147"/>
                </a:cubicBezTo>
                <a:cubicBezTo>
                  <a:pt x="5061717" y="3354508"/>
                  <a:pt x="5045493" y="3355753"/>
                  <a:pt x="5016364" y="3348937"/>
                </a:cubicBezTo>
                <a:cubicBezTo>
                  <a:pt x="4965900" y="3349130"/>
                  <a:pt x="4977835" y="3389131"/>
                  <a:pt x="4922276" y="3366515"/>
                </a:cubicBezTo>
                <a:cubicBezTo>
                  <a:pt x="4935702" y="3387794"/>
                  <a:pt x="4828733" y="3377760"/>
                  <a:pt x="4856444" y="3399463"/>
                </a:cubicBezTo>
                <a:cubicBezTo>
                  <a:pt x="4827698" y="3420094"/>
                  <a:pt x="4805019" y="3388256"/>
                  <a:pt x="4775993" y="3406312"/>
                </a:cubicBezTo>
                <a:cubicBezTo>
                  <a:pt x="4744470" y="3406056"/>
                  <a:pt x="4706605" y="3394901"/>
                  <a:pt x="4667320" y="3397926"/>
                </a:cubicBezTo>
                <a:cubicBezTo>
                  <a:pt x="4613435" y="3387476"/>
                  <a:pt x="4608100" y="3410487"/>
                  <a:pt x="4540268" y="3424464"/>
                </a:cubicBezTo>
                <a:cubicBezTo>
                  <a:pt x="4508279" y="3412969"/>
                  <a:pt x="4485989" y="3420063"/>
                  <a:pt x="4465491" y="3433154"/>
                </a:cubicBezTo>
                <a:cubicBezTo>
                  <a:pt x="4396498" y="3432601"/>
                  <a:pt x="4338078" y="3453569"/>
                  <a:pt x="4262864" y="3464075"/>
                </a:cubicBezTo>
                <a:cubicBezTo>
                  <a:pt x="4180249" y="3483394"/>
                  <a:pt x="4225769" y="3479019"/>
                  <a:pt x="4175005" y="3493545"/>
                </a:cubicBezTo>
                <a:lnTo>
                  <a:pt x="4030100" y="3514212"/>
                </a:lnTo>
                <a:lnTo>
                  <a:pt x="3926631" y="3525304"/>
                </a:lnTo>
                <a:lnTo>
                  <a:pt x="3897306" y="3547095"/>
                </a:lnTo>
                <a:lnTo>
                  <a:pt x="3896886" y="3547500"/>
                </a:lnTo>
                <a:lnTo>
                  <a:pt x="3834004" y="3550510"/>
                </a:lnTo>
                <a:cubicBezTo>
                  <a:pt x="3800562" y="3554957"/>
                  <a:pt x="3734185" y="3568533"/>
                  <a:pt x="3696227" y="3574175"/>
                </a:cubicBezTo>
                <a:cubicBezTo>
                  <a:pt x="3661780" y="3570074"/>
                  <a:pt x="3640587" y="3551815"/>
                  <a:pt x="3652821" y="3580368"/>
                </a:cubicBezTo>
                <a:cubicBezTo>
                  <a:pt x="3641506" y="3579831"/>
                  <a:pt x="3634593" y="3582151"/>
                  <a:pt x="3629691" y="3585866"/>
                </a:cubicBezTo>
                <a:lnTo>
                  <a:pt x="3595018" y="3571623"/>
                </a:lnTo>
                <a:lnTo>
                  <a:pt x="3551656" y="3577800"/>
                </a:lnTo>
                <a:lnTo>
                  <a:pt x="3541558" y="3579797"/>
                </a:lnTo>
                <a:lnTo>
                  <a:pt x="3465708" y="3565931"/>
                </a:lnTo>
                <a:lnTo>
                  <a:pt x="3458313" y="3560366"/>
                </a:lnTo>
                <a:cubicBezTo>
                  <a:pt x="3450380" y="3556940"/>
                  <a:pt x="3439090" y="3555355"/>
                  <a:pt x="3420278" y="3557947"/>
                </a:cubicBezTo>
                <a:lnTo>
                  <a:pt x="3415952" y="3559424"/>
                </a:lnTo>
                <a:lnTo>
                  <a:pt x="3384432" y="3550905"/>
                </a:lnTo>
                <a:cubicBezTo>
                  <a:pt x="3374259" y="3547029"/>
                  <a:pt x="3265415" y="3542149"/>
                  <a:pt x="3258039" y="3535884"/>
                </a:cubicBezTo>
                <a:cubicBezTo>
                  <a:pt x="3138852" y="3551394"/>
                  <a:pt x="3130647" y="3523871"/>
                  <a:pt x="3015008" y="3528000"/>
                </a:cubicBezTo>
                <a:cubicBezTo>
                  <a:pt x="2914857" y="3486061"/>
                  <a:pt x="2851687" y="3511605"/>
                  <a:pt x="2761910" y="3505496"/>
                </a:cubicBezTo>
                <a:cubicBezTo>
                  <a:pt x="2676401" y="3501198"/>
                  <a:pt x="2636809" y="3514769"/>
                  <a:pt x="2521923" y="3514208"/>
                </a:cubicBezTo>
                <a:cubicBezTo>
                  <a:pt x="2400197" y="3505062"/>
                  <a:pt x="2222818" y="3509922"/>
                  <a:pt x="2085894" y="3490122"/>
                </a:cubicBezTo>
                <a:cubicBezTo>
                  <a:pt x="1978312" y="3483748"/>
                  <a:pt x="1977940" y="3488460"/>
                  <a:pt x="1936305" y="3487966"/>
                </a:cubicBezTo>
                <a:cubicBezTo>
                  <a:pt x="1922459" y="3490683"/>
                  <a:pt x="1849334" y="3482739"/>
                  <a:pt x="1836080" y="3487150"/>
                </a:cubicBezTo>
                <a:lnTo>
                  <a:pt x="1829133" y="3489437"/>
                </a:lnTo>
                <a:lnTo>
                  <a:pt x="1801140" y="3490787"/>
                </a:lnTo>
                <a:lnTo>
                  <a:pt x="1793476" y="3500921"/>
                </a:lnTo>
                <a:lnTo>
                  <a:pt x="1699923" y="3509706"/>
                </a:lnTo>
                <a:cubicBezTo>
                  <a:pt x="1637728" y="3485036"/>
                  <a:pt x="1584624" y="3514467"/>
                  <a:pt x="1474760" y="3513685"/>
                </a:cubicBezTo>
                <a:cubicBezTo>
                  <a:pt x="1445646" y="3505164"/>
                  <a:pt x="1329781" y="3484421"/>
                  <a:pt x="1308130" y="3496703"/>
                </a:cubicBezTo>
                <a:cubicBezTo>
                  <a:pt x="1287409" y="3498430"/>
                  <a:pt x="1265391" y="3492347"/>
                  <a:pt x="1252381" y="3506093"/>
                </a:cubicBezTo>
                <a:cubicBezTo>
                  <a:pt x="1232588" y="3522393"/>
                  <a:pt x="1170020" y="3491785"/>
                  <a:pt x="1174550" y="3512642"/>
                </a:cubicBezTo>
                <a:cubicBezTo>
                  <a:pt x="1119896" y="3512841"/>
                  <a:pt x="1000484" y="3507431"/>
                  <a:pt x="924455" y="3507283"/>
                </a:cubicBezTo>
                <a:cubicBezTo>
                  <a:pt x="887180" y="3483915"/>
                  <a:pt x="777361" y="3516071"/>
                  <a:pt x="718373" y="3511753"/>
                </a:cubicBezTo>
                <a:cubicBezTo>
                  <a:pt x="666588" y="3513355"/>
                  <a:pt x="661645" y="3525551"/>
                  <a:pt x="600444" y="3520899"/>
                </a:cubicBezTo>
                <a:cubicBezTo>
                  <a:pt x="491334" y="3516943"/>
                  <a:pt x="451794" y="3507522"/>
                  <a:pt x="351173" y="3495843"/>
                </a:cubicBezTo>
                <a:cubicBezTo>
                  <a:pt x="237121" y="3487112"/>
                  <a:pt x="235857" y="3499212"/>
                  <a:pt x="108372" y="3484386"/>
                </a:cubicBezTo>
                <a:cubicBezTo>
                  <a:pt x="86318" y="3481054"/>
                  <a:pt x="40657" y="3480329"/>
                  <a:pt x="6467" y="3476532"/>
                </a:cubicBezTo>
                <a:lnTo>
                  <a:pt x="0" y="3475412"/>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ectangle 6">
            <a:extLst>
              <a:ext uri="{FF2B5EF4-FFF2-40B4-BE49-F238E27FC236}">
                <a16:creationId xmlns:a16="http://schemas.microsoft.com/office/drawing/2014/main" id="{48F779DE-4744-42D6-9C74-33EC94460C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1727" y="2190741"/>
            <a:ext cx="1348547" cy="40780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B9C5ACD-4239-51F4-2896-E2D06F3E0F1C}"/>
              </a:ext>
            </a:extLst>
          </p:cNvPr>
          <p:cNvSpPr>
            <a:spLocks noGrp="1"/>
          </p:cNvSpPr>
          <p:nvPr>
            <p:ph idx="1"/>
          </p:nvPr>
        </p:nvSpPr>
        <p:spPr>
          <a:xfrm>
            <a:off x="1941207" y="2752316"/>
            <a:ext cx="8309586" cy="2756848"/>
          </a:xfrm>
        </p:spPr>
        <p:txBody>
          <a:bodyPr>
            <a:normAutofit/>
          </a:bodyPr>
          <a:lstStyle/>
          <a:p>
            <a:r>
              <a:rPr lang="en-GB" sz="1700" dirty="0">
                <a:latin typeface="Calibri" panose="020F0502020204030204" pitchFamily="34" charset="0"/>
                <a:ea typeface="Calibri" panose="020F0502020204030204" pitchFamily="34" charset="0"/>
                <a:cs typeface="Calibri" panose="020F0502020204030204" pitchFamily="34" charset="0"/>
              </a:rPr>
              <a:t>Armstrong, M. and Taylor, S. (2023) </a:t>
            </a:r>
            <a:r>
              <a:rPr lang="en-GB" sz="1700" i="1" dirty="0">
                <a:latin typeface="Calibri" panose="020F0502020204030204" pitchFamily="34" charset="0"/>
                <a:ea typeface="Calibri" panose="020F0502020204030204" pitchFamily="34" charset="0"/>
                <a:cs typeface="Calibri" panose="020F0502020204030204" pitchFamily="34" charset="0"/>
              </a:rPr>
              <a:t>Armstrong’s Handbook of Human Resource Management Practice</a:t>
            </a:r>
            <a:r>
              <a:rPr lang="en-GB" sz="1700" dirty="0">
                <a:latin typeface="Calibri" panose="020F0502020204030204" pitchFamily="34" charset="0"/>
                <a:ea typeface="Calibri" panose="020F0502020204030204" pitchFamily="34" charset="0"/>
                <a:cs typeface="Calibri" panose="020F0502020204030204" pitchFamily="34" charset="0"/>
              </a:rPr>
              <a:t>. 16th </a:t>
            </a:r>
            <a:r>
              <a:rPr lang="en-GB" sz="1700" dirty="0" err="1">
                <a:latin typeface="Calibri" panose="020F0502020204030204" pitchFamily="34" charset="0"/>
                <a:ea typeface="Calibri" panose="020F0502020204030204" pitchFamily="34" charset="0"/>
                <a:cs typeface="Calibri" panose="020F0502020204030204" pitchFamily="34" charset="0"/>
              </a:rPr>
              <a:t>edn</a:t>
            </a:r>
            <a:r>
              <a:rPr lang="en-GB" sz="1700" dirty="0">
                <a:latin typeface="Calibri" panose="020F0502020204030204" pitchFamily="34" charset="0"/>
                <a:ea typeface="Calibri" panose="020F0502020204030204" pitchFamily="34" charset="0"/>
                <a:cs typeface="Calibri" panose="020F0502020204030204" pitchFamily="34" charset="0"/>
              </a:rPr>
              <a:t>. London: Kogan Page.</a:t>
            </a:r>
          </a:p>
          <a:p>
            <a:r>
              <a:rPr lang="en-GB" sz="1700" dirty="0">
                <a:latin typeface="Calibri" panose="020F0502020204030204" pitchFamily="34" charset="0"/>
                <a:ea typeface="Calibri" panose="020F0502020204030204" pitchFamily="34" charset="0"/>
                <a:cs typeface="Calibri" panose="020F0502020204030204" pitchFamily="34" charset="0"/>
              </a:rPr>
              <a:t>CIPD (2024) </a:t>
            </a:r>
            <a:r>
              <a:rPr lang="en-GB" sz="1700" i="1" dirty="0">
                <a:latin typeface="Calibri" panose="020F0502020204030204" pitchFamily="34" charset="0"/>
                <a:ea typeface="Calibri" panose="020F0502020204030204" pitchFamily="34" charset="0"/>
                <a:cs typeface="Calibri" panose="020F0502020204030204" pitchFamily="34" charset="0"/>
              </a:rPr>
              <a:t>Recruitment process overview</a:t>
            </a:r>
            <a:r>
              <a:rPr lang="en-GB" sz="1700" dirty="0">
                <a:latin typeface="Calibri" panose="020F0502020204030204" pitchFamily="34" charset="0"/>
                <a:ea typeface="Calibri" panose="020F0502020204030204" pitchFamily="34" charset="0"/>
                <a:cs typeface="Calibri" panose="020F0502020204030204" pitchFamily="34" charset="0"/>
              </a:rPr>
              <a:t>. Chartered Institute of Personnel and Development.</a:t>
            </a:r>
          </a:p>
          <a:p>
            <a:r>
              <a:rPr lang="en-GB" sz="1700" dirty="0">
                <a:latin typeface="Calibri" panose="020F0502020204030204" pitchFamily="34" charset="0"/>
                <a:ea typeface="Calibri" panose="020F0502020204030204" pitchFamily="34" charset="0"/>
                <a:cs typeface="Calibri" panose="020F0502020204030204" pitchFamily="34" charset="0"/>
              </a:rPr>
              <a:t>CIPD (2024) </a:t>
            </a:r>
            <a:r>
              <a:rPr lang="en-GB" sz="1700" i="1" dirty="0">
                <a:latin typeface="Calibri" panose="020F0502020204030204" pitchFamily="34" charset="0"/>
                <a:ea typeface="Calibri" panose="020F0502020204030204" pitchFamily="34" charset="0"/>
                <a:cs typeface="Calibri" panose="020F0502020204030204" pitchFamily="34" charset="0"/>
              </a:rPr>
              <a:t>Selection methods</a:t>
            </a:r>
            <a:r>
              <a:rPr lang="en-GB" sz="1700" dirty="0">
                <a:latin typeface="Calibri" panose="020F0502020204030204" pitchFamily="34" charset="0"/>
                <a:ea typeface="Calibri" panose="020F0502020204030204" pitchFamily="34" charset="0"/>
                <a:cs typeface="Calibri" panose="020F0502020204030204" pitchFamily="34" charset="0"/>
              </a:rPr>
              <a:t>. Chartered Institute of Personnel and Development.</a:t>
            </a:r>
          </a:p>
          <a:p>
            <a:r>
              <a:rPr lang="en-GB" sz="1700" dirty="0">
                <a:latin typeface="Calibri" panose="020F0502020204030204" pitchFamily="34" charset="0"/>
                <a:ea typeface="Calibri" panose="020F0502020204030204" pitchFamily="34" charset="0"/>
                <a:cs typeface="Calibri" panose="020F0502020204030204" pitchFamily="34" charset="0"/>
              </a:rPr>
              <a:t>Reuters (2026) </a:t>
            </a:r>
            <a:r>
              <a:rPr lang="en-GB" sz="1700" i="1" dirty="0">
                <a:latin typeface="Calibri" panose="020F0502020204030204" pitchFamily="34" charset="0"/>
                <a:ea typeface="Calibri" panose="020F0502020204030204" pitchFamily="34" charset="0"/>
                <a:cs typeface="Calibri" panose="020F0502020204030204" pitchFamily="34" charset="0"/>
              </a:rPr>
              <a:t>Tesco partners with Adobe to ramp up AI-driven personalised marketing</a:t>
            </a:r>
            <a:r>
              <a:rPr lang="en-GB" sz="1700" dirty="0">
                <a:latin typeface="Calibri" panose="020F0502020204030204" pitchFamily="34" charset="0"/>
                <a:ea typeface="Calibri" panose="020F0502020204030204" pitchFamily="34" charset="0"/>
                <a:cs typeface="Calibri" panose="020F0502020204030204" pitchFamily="34" charset="0"/>
              </a:rPr>
              <a:t>. Reuters.</a:t>
            </a:r>
          </a:p>
          <a:p>
            <a:r>
              <a:rPr lang="en-GB" sz="1700" dirty="0">
                <a:latin typeface="Calibri" panose="020F0502020204030204" pitchFamily="34" charset="0"/>
                <a:ea typeface="Calibri" panose="020F0502020204030204" pitchFamily="34" charset="0"/>
                <a:cs typeface="Calibri" panose="020F0502020204030204" pitchFamily="34" charset="0"/>
              </a:rPr>
              <a:t>Tesco plc (2025) </a:t>
            </a:r>
            <a:r>
              <a:rPr lang="en-GB" sz="1700" i="1" dirty="0">
                <a:latin typeface="Calibri" panose="020F0502020204030204" pitchFamily="34" charset="0"/>
                <a:ea typeface="Calibri" panose="020F0502020204030204" pitchFamily="34" charset="0"/>
                <a:cs typeface="Calibri" panose="020F0502020204030204" pitchFamily="34" charset="0"/>
              </a:rPr>
              <a:t>Annual Report and Financial Statements 2025</a:t>
            </a:r>
            <a:r>
              <a:rPr lang="en-GB" sz="1700" dirty="0">
                <a:latin typeface="Calibri" panose="020F0502020204030204" pitchFamily="34" charset="0"/>
                <a:ea typeface="Calibri" panose="020F0502020204030204" pitchFamily="34" charset="0"/>
                <a:cs typeface="Calibri" panose="020F0502020204030204" pitchFamily="34" charset="0"/>
              </a:rPr>
              <a:t>. Tesco plc.</a:t>
            </a:r>
          </a:p>
          <a:p>
            <a:pPr marL="0" indent="0">
              <a:buNone/>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153752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TotalTime>
  <Words>1448</Words>
  <Application>Microsoft Office PowerPoint</Application>
  <PresentationFormat>Widescreen</PresentationFormat>
  <Paragraphs>131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Recruitment and Selection During Organisational Transformation</vt:lpstr>
      <vt:lpstr>Table of Contents</vt:lpstr>
      <vt:lpstr>Tesco plc and Its Transformation</vt:lpstr>
      <vt:lpstr>Recruitment Process During Transformation</vt:lpstr>
      <vt:lpstr>Preparing the Role Before Recruitment</vt:lpstr>
      <vt:lpstr>Attracting the Right Candidates</vt:lpstr>
      <vt:lpstr>Structured Interviews</vt:lpstr>
      <vt:lpstr>Competency-Based Interviews</vt:lpstr>
      <vt:lpstr>Panel Interviews</vt:lpstr>
      <vt:lpstr>Questioning Techniques for Transformation Roles</vt:lpstr>
      <vt:lpstr>Face-to-Face vs Virtual Interviews</vt:lpstr>
      <vt:lpstr>Recommendations for Tesco’s Recruitment Process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Andrei Stoica (2424781)</dc:creator>
  <cp:lastModifiedBy>Andrei Stoica (2424781)</cp:lastModifiedBy>
  <cp:revision>1</cp:revision>
  <dcterms:created xsi:type="dcterms:W3CDTF">2026-06-02T14:22:47Z</dcterms:created>
  <dcterms:modified xsi:type="dcterms:W3CDTF">2026-06-02T14:43:57Z</dcterms:modified>
</cp:coreProperties>
</file>