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4" r:id="rId8"/>
    <p:sldId id="265" r:id="rId9"/>
    <p:sldId id="266" r:id="rId10"/>
    <p:sldId id="267" r:id="rId11"/>
    <p:sldId id="268"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3" autoAdjust="0"/>
    <p:restoredTop sz="94626"/>
  </p:normalViewPr>
  <p:slideViewPr>
    <p:cSldViewPr snapToGrid="0">
      <p:cViewPr varScale="1">
        <p:scale>
          <a:sx n="62" d="100"/>
          <a:sy n="62" d="100"/>
        </p:scale>
        <p:origin x="82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E81AC1-146E-4DA4-9C7A-B5DEB7D0E1F9}" type="datetimeFigureOut">
              <a:rPr lang="en-IN" smtClean="0"/>
              <a:t>30-11-2022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C8EAD0-1752-49D1-B01D-584B3F0DECF5}" type="slidenum">
              <a:rPr lang="en-IN" smtClean="0"/>
              <a:t>‹#›</a:t>
            </a:fld>
            <a:endParaRPr lang="en-IN"/>
          </a:p>
        </p:txBody>
      </p:sp>
    </p:spTree>
    <p:extLst>
      <p:ext uri="{BB962C8B-B14F-4D97-AF65-F5344CB8AC3E}">
        <p14:creationId xmlns:p14="http://schemas.microsoft.com/office/powerpoint/2010/main" val="3497395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800" b="1" dirty="0">
                <a:effectLst/>
                <a:latin typeface="Times New Roman" panose="02020603050405020304" pitchFamily="18" charset="0"/>
                <a:ea typeface="Times New Roman" panose="02020603050405020304" pitchFamily="18" charset="0"/>
              </a:rPr>
              <a:t>Introduction </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dirty="0">
                <a:effectLst/>
                <a:latin typeface="Times New Roman" panose="02020603050405020304" pitchFamily="18" charset="0"/>
                <a:ea typeface="Times New Roman" panose="02020603050405020304" pitchFamily="18" charset="0"/>
              </a:rPr>
              <a:t>The main purpose of the study is to know the importance of employee engagement and the effect of employee engagement on improving productivity. Employee engagement is one of the important factors for any organization. Hotels are facing various issues in customer satisfaction part so this industry is focusing more on customer engagement part. </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b="1" dirty="0">
                <a:effectLst/>
                <a:latin typeface="Times New Roman" panose="02020603050405020304" pitchFamily="18" charset="0"/>
                <a:ea typeface="Times New Roman" panose="02020603050405020304" pitchFamily="18" charset="0"/>
              </a:rPr>
              <a:t> Definition of engagement</a:t>
            </a:r>
            <a:r>
              <a:rPr lang="en-IN" sz="1800" dirty="0">
                <a:effectLst/>
                <a:latin typeface="Times New Roman" panose="02020603050405020304" pitchFamily="18" charset="0"/>
                <a:ea typeface="Times New Roman" panose="02020603050405020304" pitchFamily="18" charset="0"/>
              </a:rPr>
              <a:t>: Employee engagement can be defined as the process of showing the strength of the emotional and mental connection to the organisation and develop organizational growth and development. This is a willingness to do work and expand an employee's comfort zone. Employee engagement always gives excellent results to organizations (Silverthorne and Snider, 2018).</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20C8EAD0-1752-49D1-B01D-584B3F0DECF5}" type="slidenum">
              <a:rPr lang="en-IN" smtClean="0"/>
              <a:t>2</a:t>
            </a:fld>
            <a:endParaRPr lang="en-IN"/>
          </a:p>
        </p:txBody>
      </p:sp>
    </p:spTree>
    <p:extLst>
      <p:ext uri="{BB962C8B-B14F-4D97-AF65-F5344CB8AC3E}">
        <p14:creationId xmlns:p14="http://schemas.microsoft.com/office/powerpoint/2010/main" val="33933096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b="1" dirty="0">
                <a:effectLst/>
                <a:latin typeface="Times New Roman" panose="02020603050405020304" pitchFamily="18" charset="0"/>
                <a:ea typeface="Times New Roman" panose="02020603050405020304" pitchFamily="18" charset="0"/>
              </a:rPr>
              <a:t>The Zinger model</a:t>
            </a:r>
            <a:r>
              <a:rPr lang="en-IN" sz="1800" dirty="0">
                <a:effectLst/>
                <a:latin typeface="Times New Roman" panose="02020603050405020304" pitchFamily="18" charset="0"/>
                <a:ea typeface="Times New Roman" panose="02020603050405020304" pitchFamily="18" charset="0"/>
              </a:rPr>
              <a:t> is one of the engagement theoretical models created by David. This model is designated for building relations to increase employee engagement in their organizations. The main motto of this is to achieve a goal to contribute something for the enrichment of the organization. This model stands on various symbols. These models are helpful for better performance of the organization. The hotel industry can adapt this model for better development in the UK market. These models stand on various things such as Achieve</a:t>
            </a:r>
            <a:r>
              <a:rPr lang="en-IN" sz="1800" b="1" dirty="0">
                <a:effectLst/>
                <a:latin typeface="Times New Roman" panose="02020603050405020304" pitchFamily="18" charset="0"/>
                <a:ea typeface="Times New Roman" panose="02020603050405020304" pitchFamily="18" charset="0"/>
              </a:rPr>
              <a:t> r</a:t>
            </a:r>
            <a:r>
              <a:rPr lang="en-IN" sz="1800" dirty="0">
                <a:effectLst/>
                <a:latin typeface="Times New Roman" panose="02020603050405020304" pitchFamily="18" charset="0"/>
                <a:ea typeface="Times New Roman" panose="02020603050405020304" pitchFamily="18" charset="0"/>
              </a:rPr>
              <a:t>esults, Craft strategy, Connecting, Authenticity, Recognition, engaging, Excellent performance, focusing on work roles, Customer service, developing a career, the experience of well-being, leveraging energies, fostering community (management study guide, 2022). </a:t>
            </a:r>
            <a:endParaRPr lang="en-IN" dirty="0"/>
          </a:p>
        </p:txBody>
      </p:sp>
      <p:sp>
        <p:nvSpPr>
          <p:cNvPr id="4" name="Slide Number Placeholder 3"/>
          <p:cNvSpPr>
            <a:spLocks noGrp="1"/>
          </p:cNvSpPr>
          <p:nvPr>
            <p:ph type="sldNum" sz="quarter" idx="5"/>
          </p:nvPr>
        </p:nvSpPr>
        <p:spPr/>
        <p:txBody>
          <a:bodyPr/>
          <a:lstStyle/>
          <a:p>
            <a:fld id="{20C8EAD0-1752-49D1-B01D-584B3F0DECF5}" type="slidenum">
              <a:rPr lang="en-IN" smtClean="0"/>
              <a:t>3</a:t>
            </a:fld>
            <a:endParaRPr lang="en-IN"/>
          </a:p>
        </p:txBody>
      </p:sp>
    </p:spTree>
    <p:extLst>
      <p:ext uri="{BB962C8B-B14F-4D97-AF65-F5344CB8AC3E}">
        <p14:creationId xmlns:p14="http://schemas.microsoft.com/office/powerpoint/2010/main" val="11551304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Times New Roman" panose="02020603050405020304" pitchFamily="18" charset="0"/>
              </a:rPr>
              <a:t>Employee engagement is directly related to the achievement of good results for the hospitality industry. All organizations, Departments, teams, or individuals are focusing on achieving results. Employees need to fix proper craft strategy to achieve results in the organization. These models develop various strategies to </a:t>
            </a:r>
            <a:r>
              <a:rPr lang="en-IN" sz="1800" dirty="0" err="1">
                <a:effectLst/>
                <a:latin typeface="Times New Roman" panose="02020603050405020304" pitchFamily="18" charset="0"/>
                <a:ea typeface="Times New Roman" panose="02020603050405020304" pitchFamily="18" charset="0"/>
              </a:rPr>
              <a:t>fulfill</a:t>
            </a:r>
            <a:r>
              <a:rPr lang="en-IN" sz="1800" dirty="0">
                <a:effectLst/>
                <a:latin typeface="Times New Roman" panose="02020603050405020304" pitchFamily="18" charset="0"/>
                <a:ea typeface="Times New Roman" panose="02020603050405020304" pitchFamily="18" charset="0"/>
              </a:rPr>
              <a:t> employee engagement. The main key to the employee's engagement can develop through connection. CARE is the main word of this model. Connection starts with '</a:t>
            </a:r>
            <a:r>
              <a:rPr lang="en-IN" sz="1800" dirty="0" err="1">
                <a:effectLst/>
                <a:latin typeface="Times New Roman" panose="02020603050405020304" pitchFamily="18" charset="0"/>
                <a:ea typeface="Times New Roman" panose="02020603050405020304" pitchFamily="18" charset="0"/>
              </a:rPr>
              <a:t>C'.All</a:t>
            </a:r>
            <a:r>
              <a:rPr lang="en-IN" sz="1800" dirty="0">
                <a:effectLst/>
                <a:latin typeface="Times New Roman" panose="02020603050405020304" pitchFamily="18" charset="0"/>
                <a:ea typeface="Times New Roman" panose="02020603050405020304" pitchFamily="18" charset="0"/>
              </a:rPr>
              <a:t> employees need to maintain authenticity so that it gives a powerful attitude to everyone. Authentic starts with 'A'. Recognition is another important part of the employee's engagement and this word starts with 'R' another letter of care. Engagement is one of the important parts of the organization and the full experience of dynamic work. Engage starts with 'E'. This is also part of the Care. In this model, employees focus on the role so that it contributes to clear ideas related to customer relationships and engagement. This model also focuses on good performance so it makes them a star performer. This model also gives recognition to the organization so that every employee gets an equally proud feeling for being part of the organization.</a:t>
            </a:r>
            <a:endParaRPr lang="en-IN" dirty="0"/>
          </a:p>
        </p:txBody>
      </p:sp>
      <p:sp>
        <p:nvSpPr>
          <p:cNvPr id="4" name="Slide Number Placeholder 3"/>
          <p:cNvSpPr>
            <a:spLocks noGrp="1"/>
          </p:cNvSpPr>
          <p:nvPr>
            <p:ph type="sldNum" sz="quarter" idx="5"/>
          </p:nvPr>
        </p:nvSpPr>
        <p:spPr/>
        <p:txBody>
          <a:bodyPr/>
          <a:lstStyle/>
          <a:p>
            <a:fld id="{20C8EAD0-1752-49D1-B01D-584B3F0DECF5}" type="slidenum">
              <a:rPr lang="en-IN" smtClean="0"/>
              <a:t>4</a:t>
            </a:fld>
            <a:endParaRPr lang="en-IN"/>
          </a:p>
        </p:txBody>
      </p:sp>
    </p:spTree>
    <p:extLst>
      <p:ext uri="{BB962C8B-B14F-4D97-AF65-F5344CB8AC3E}">
        <p14:creationId xmlns:p14="http://schemas.microsoft.com/office/powerpoint/2010/main" val="26381381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800" dirty="0">
                <a:effectLst/>
                <a:latin typeface="Times New Roman" panose="02020603050405020304" pitchFamily="18" charset="0"/>
                <a:ea typeface="Times New Roman" panose="02020603050405020304" pitchFamily="18" charset="0"/>
              </a:rPr>
              <a:t>. The main motto is to serve proper service to all customers and it helps to give self-satisfaction. All employees can develop their careers and develop a clear vision of their strengths, value, and visibility. Employees can also focus on a higher position. Powerful engagement also generates the physical, mental, emotional, and spiritual growth of the organization. This employee engagement model also focuses on the employee's well-being and health of every employee so that it helps to generate higher productivity in the organizations (David </a:t>
            </a:r>
            <a:r>
              <a:rPr lang="en-IN" sz="1800" dirty="0" err="1">
                <a:effectLst/>
                <a:latin typeface="Times New Roman" panose="02020603050405020304" pitchFamily="18" charset="0"/>
                <a:ea typeface="Times New Roman" panose="02020603050405020304" pitchFamily="18" charset="0"/>
              </a:rPr>
              <a:t>Zinner</a:t>
            </a:r>
            <a:r>
              <a:rPr lang="en-IN" sz="1800" dirty="0">
                <a:effectLst/>
                <a:latin typeface="Times New Roman" panose="02020603050405020304" pitchFamily="18" charset="0"/>
                <a:ea typeface="Times New Roman" panose="02020603050405020304" pitchFamily="18" charset="0"/>
              </a:rPr>
              <a:t>, 2022).</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dirty="0">
                <a:effectLst/>
                <a:latin typeface="Times New Roman" panose="02020603050405020304" pitchFamily="18" charset="0"/>
                <a:ea typeface="Times New Roman" panose="02020603050405020304" pitchFamily="18" charset="0"/>
              </a:rPr>
              <a: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20C8EAD0-1752-49D1-B01D-584B3F0DECF5}" type="slidenum">
              <a:rPr lang="en-IN" smtClean="0"/>
              <a:t>5</a:t>
            </a:fld>
            <a:endParaRPr lang="en-IN"/>
          </a:p>
        </p:txBody>
      </p:sp>
    </p:spTree>
    <p:extLst>
      <p:ext uri="{BB962C8B-B14F-4D97-AF65-F5344CB8AC3E}">
        <p14:creationId xmlns:p14="http://schemas.microsoft.com/office/powerpoint/2010/main" val="6389523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Westin hotel and resort improved in 2020 and gross free revenue increased </a:t>
            </a:r>
            <a:r>
              <a:rPr lang="en-IN" sz="1800" dirty="0">
                <a:solidFill>
                  <a:srgbClr val="5F6368"/>
                </a:solidFill>
                <a:effectLst/>
                <a:highlight>
                  <a:srgbClr val="FFFFFF"/>
                </a:highlight>
                <a:latin typeface="Times New Roman" panose="02020603050405020304" pitchFamily="18" charset="0"/>
                <a:ea typeface="Arial" panose="020B0604020202020204" pitchFamily="34" charset="0"/>
              </a:rPr>
              <a:t>the revenue is 107 billion pounds every employee is trying to give excellent service to the customer. As per the feedback loops, 52 % of employees get promoters, 19 % of employees get passive and 29 % of employees get distractors (</a:t>
            </a:r>
            <a:r>
              <a:rPr lang="en-IN" sz="1800" dirty="0">
                <a:effectLst/>
                <a:latin typeface="Times New Roman" panose="02020603050405020304" pitchFamily="18" charset="0"/>
                <a:ea typeface="Times New Roman" panose="02020603050405020304" pitchFamily="18" charset="0"/>
              </a:rPr>
              <a:t>ZoomInfo, 2022). Marriott is another hotel in the UK, the profitability has increased by 2.7 pounds billion for providing excellent service (Marriott. </a:t>
            </a:r>
            <a:r>
              <a:rPr lang="en-IN" sz="1800" dirty="0" err="1">
                <a:effectLst/>
                <a:latin typeface="Times New Roman" panose="02020603050405020304" pitchFamily="18" charset="0"/>
                <a:ea typeface="Times New Roman" panose="02020603050405020304" pitchFamily="18" charset="0"/>
              </a:rPr>
              <a:t>gcs</a:t>
            </a:r>
            <a:r>
              <a:rPr lang="en-IN" sz="1800" dirty="0">
                <a:effectLst/>
                <a:latin typeface="Times New Roman" panose="02020603050405020304" pitchFamily="18" charset="0"/>
                <a:ea typeface="Times New Roman" panose="02020603050405020304" pitchFamily="18" charset="0"/>
              </a:rPr>
              <a:t>, 2022). Approximately 142 thousand people are working in the Hilton hotel in the year 2021 and a 6.18 % profit rate will increase from 2018 (macrotrends, 2022).</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20C8EAD0-1752-49D1-B01D-584B3F0DECF5}" type="slidenum">
              <a:rPr lang="en-IN" smtClean="0"/>
              <a:t>6</a:t>
            </a:fld>
            <a:endParaRPr lang="en-IN"/>
          </a:p>
        </p:txBody>
      </p:sp>
    </p:spTree>
    <p:extLst>
      <p:ext uri="{BB962C8B-B14F-4D97-AF65-F5344CB8AC3E}">
        <p14:creationId xmlns:p14="http://schemas.microsoft.com/office/powerpoint/2010/main" val="2912949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Hotel organizations are trying to develop employee engagement in many ways. Organizational goals and expectations are the most important part. Some examples of employee’s engagement are Team inspiration, enhanced human connection, different diversity of thinking, focus on employees' strength, building honest feedback loop, </a:t>
            </a:r>
            <a:endParaRPr lang="en-IN" sz="1800" dirty="0">
              <a:effectLst/>
              <a:latin typeface="Arial" panose="020B0604020202020204" pitchFamily="34" charset="0"/>
              <a:ea typeface="Arial" panose="020B0604020202020204" pitchFamily="34" charset="0"/>
            </a:endParaRPr>
          </a:p>
          <a:p>
            <a:pPr algn="just">
              <a:lnSpc>
                <a:spcPct val="150000"/>
              </a:lnSpc>
            </a:pP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20C8EAD0-1752-49D1-B01D-584B3F0DECF5}" type="slidenum">
              <a:rPr lang="en-IN" smtClean="0"/>
              <a:t>7</a:t>
            </a:fld>
            <a:endParaRPr lang="en-IN"/>
          </a:p>
        </p:txBody>
      </p:sp>
    </p:spTree>
    <p:extLst>
      <p:ext uri="{BB962C8B-B14F-4D97-AF65-F5344CB8AC3E}">
        <p14:creationId xmlns:p14="http://schemas.microsoft.com/office/powerpoint/2010/main" val="13244134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800" b="1" dirty="0">
                <a:effectLst/>
                <a:latin typeface="Times New Roman" panose="02020603050405020304" pitchFamily="18" charset="0"/>
                <a:ea typeface="Times New Roman" panose="02020603050405020304" pitchFamily="18" charset="0"/>
              </a:rPr>
              <a:t>Team inspiration</a:t>
            </a:r>
            <a:r>
              <a:rPr lang="en-IN" sz="1800" dirty="0">
                <a:effectLst/>
                <a:latin typeface="Times New Roman" panose="02020603050405020304" pitchFamily="18" charset="0"/>
                <a:ea typeface="Times New Roman" panose="02020603050405020304" pitchFamily="18" charset="0"/>
              </a:rPr>
              <a:t>: Hilton hotel Manager needs to instruct clear command of the tasks so that all employees can clearly understand the organization's goal. If higher levels assign all the work to the employees, it gives better results for the organization's development. Managers need to praise workers after giving outstanding performances. The appreciation rewards help to motivate them to perform better day by day (Bybee, 2022) </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b="1" dirty="0">
                <a:effectLst/>
                <a:latin typeface="Times New Roman" panose="02020603050405020304" pitchFamily="18" charset="0"/>
                <a:ea typeface="Times New Roman" panose="02020603050405020304" pitchFamily="18" charset="0"/>
              </a:rPr>
              <a:t>Enhance the human connection</a:t>
            </a:r>
            <a:r>
              <a:rPr lang="en-IN" sz="1800" dirty="0">
                <a:effectLst/>
                <a:latin typeface="Times New Roman" panose="02020603050405020304" pitchFamily="18" charset="0"/>
                <a:ea typeface="Times New Roman" panose="02020603050405020304" pitchFamily="18" charset="0"/>
              </a:rPr>
              <a:t>: one of the common issues in the hospitality industry is huge connection gaps between higher-level workers. Every organization faces various issues and developing human connections is the best way to resolve all the problems in the organization. If a good human connection is built, mutual respect and trust are built among all co-workers. It helps to develop hotel productivity. </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b="1" dirty="0">
                <a:effectLst/>
                <a:latin typeface="Times New Roman" panose="02020603050405020304" pitchFamily="18" charset="0"/>
                <a:ea typeface="Times New Roman" panose="02020603050405020304" pitchFamily="18" charset="0"/>
              </a:rPr>
              <a:t>Different diversity of thinking</a:t>
            </a:r>
            <a:r>
              <a:rPr lang="en-IN" sz="1800" dirty="0">
                <a:effectLst/>
                <a:latin typeface="Times New Roman" panose="02020603050405020304" pitchFamily="18" charset="0"/>
                <a:ea typeface="Times New Roman" panose="02020603050405020304" pitchFamily="18" charset="0"/>
              </a:rPr>
              <a:t>: Marriott managers cultivate different ways of thinking and find innovation for the organization. The manager needs to give enough flexibility to the employees to show their potential so that employees can think differently. It gives employees satisfaction and they will realize that they are a valued part of the organization (marriott.com, 2022) </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b="1" dirty="0">
                <a:effectLst/>
                <a:latin typeface="Times New Roman" panose="02020603050405020304" pitchFamily="18" charset="0"/>
                <a:ea typeface="Times New Roman" panose="02020603050405020304" pitchFamily="18" charset="0"/>
              </a:rPr>
              <a:t>Build feedback loop</a:t>
            </a:r>
            <a:r>
              <a:rPr lang="en-IN" sz="1800" dirty="0">
                <a:effectLst/>
                <a:latin typeface="Times New Roman" panose="02020603050405020304" pitchFamily="18" charset="0"/>
                <a:ea typeface="Times New Roman" panose="02020603050405020304" pitchFamily="18" charset="0"/>
              </a:rPr>
              <a:t>:  To figure out anyone or any organization's weakness, this process is the most important. Hilton Hotel forms an honest and open feedback section, everyone could understand their weakness and they can develop this part by themselves. People are not able to realize their weaknesses so honest feedback makes it easy and employees also feel that the manager is listening to them, which creates a more valuable part of the organization (Bybee, 2022).</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b="1" dirty="0">
                <a:effectLst/>
                <a:latin typeface="Times New Roman" panose="02020603050405020304" pitchFamily="18" charset="0"/>
                <a:ea typeface="Times New Roman" panose="02020603050405020304" pitchFamily="18" charset="0"/>
              </a:rPr>
              <a: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20C8EAD0-1752-49D1-B01D-584B3F0DECF5}" type="slidenum">
              <a:rPr lang="en-IN" smtClean="0"/>
              <a:t>8</a:t>
            </a:fld>
            <a:endParaRPr lang="en-IN"/>
          </a:p>
        </p:txBody>
      </p:sp>
    </p:spTree>
    <p:extLst>
      <p:ext uri="{BB962C8B-B14F-4D97-AF65-F5344CB8AC3E}">
        <p14:creationId xmlns:p14="http://schemas.microsoft.com/office/powerpoint/2010/main" val="35749550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Employee engagement is a crucial part to gain success in any hotel. Employee engagement is so important because it helps to give employees loyalty, increase productivity, better customer satisfaction, and better customer service, enhance profitability, and higher employee happiness. High employee engagement helps improve the loyalty of the employees to the organizations so that the employee retention rate will be high and the turnover rate would be very low. So organizations save money to recruit new employees for the organizations. Employee engagement increases the productivity rate by 20-25 % so employees can take extra pressure and stress. </a:t>
            </a:r>
            <a:endParaRPr lang="en-IN" dirty="0"/>
          </a:p>
        </p:txBody>
      </p:sp>
      <p:sp>
        <p:nvSpPr>
          <p:cNvPr id="4" name="Slide Number Placeholder 3"/>
          <p:cNvSpPr>
            <a:spLocks noGrp="1"/>
          </p:cNvSpPr>
          <p:nvPr>
            <p:ph type="sldNum" sz="quarter" idx="5"/>
          </p:nvPr>
        </p:nvSpPr>
        <p:spPr/>
        <p:txBody>
          <a:bodyPr/>
          <a:lstStyle/>
          <a:p>
            <a:fld id="{20C8EAD0-1752-49D1-B01D-584B3F0DECF5}" type="slidenum">
              <a:rPr lang="en-IN" smtClean="0"/>
              <a:t>9</a:t>
            </a:fld>
            <a:endParaRPr lang="en-IN"/>
          </a:p>
        </p:txBody>
      </p:sp>
    </p:spTree>
    <p:extLst>
      <p:ext uri="{BB962C8B-B14F-4D97-AF65-F5344CB8AC3E}">
        <p14:creationId xmlns:p14="http://schemas.microsoft.com/office/powerpoint/2010/main" val="7011311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High productivity also generates the profitability of the company. Employee Engagement rate helps to develop almost 20% of higher sales in the organization. All employees get better service if all employees focus on the work more. All customers get more satisfaction and it creates more brand value for the organizations. This whole process helps to give more employees satisfaction and they stay happy while they are doing their work. This will help to generate employee motivation for a prolonged period (everyone social, 2022).</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20C8EAD0-1752-49D1-B01D-584B3F0DECF5}" type="slidenum">
              <a:rPr lang="en-IN" smtClean="0"/>
              <a:t>10</a:t>
            </a:fld>
            <a:endParaRPr lang="en-IN"/>
          </a:p>
        </p:txBody>
      </p:sp>
    </p:spTree>
    <p:extLst>
      <p:ext uri="{BB962C8B-B14F-4D97-AF65-F5344CB8AC3E}">
        <p14:creationId xmlns:p14="http://schemas.microsoft.com/office/powerpoint/2010/main" val="42092485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Employee engagement is the most important part of running any hospitality organization. The hospitality industry is facing various issues in developing organizations so the hotel industry is focusing on employee engagement. This is not only beneficial for organizational growth but also beneficial for customer satisfaction. This helps maintain the brand value and sustainability of the business.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20C8EAD0-1752-49D1-B01D-584B3F0DECF5}" type="slidenum">
              <a:rPr lang="en-IN" smtClean="0"/>
              <a:t>11</a:t>
            </a:fld>
            <a:endParaRPr lang="en-IN"/>
          </a:p>
        </p:txBody>
      </p:sp>
    </p:spTree>
    <p:extLst>
      <p:ext uri="{BB962C8B-B14F-4D97-AF65-F5344CB8AC3E}">
        <p14:creationId xmlns:p14="http://schemas.microsoft.com/office/powerpoint/2010/main" val="39861442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11/30/2022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11/30/2022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11/30/2022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11/30/2022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11/30/2022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14.jpe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image" Target="../media/image1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7FCAF-DFB3-A489-4F37-05C6E5509460}"/>
              </a:ext>
            </a:extLst>
          </p:cNvPr>
          <p:cNvSpPr>
            <a:spLocks noGrp="1"/>
          </p:cNvSpPr>
          <p:nvPr>
            <p:ph type="ctrTitle"/>
          </p:nvPr>
        </p:nvSpPr>
        <p:spPr/>
        <p:txBody>
          <a:bodyPr/>
          <a:lstStyle/>
          <a:p>
            <a:r>
              <a:rPr lang="en-US" dirty="0"/>
              <a:t>Assignment 3</a:t>
            </a:r>
            <a:br>
              <a:rPr lang="en-US" dirty="0"/>
            </a:br>
            <a:r>
              <a:rPr lang="en-US" dirty="0"/>
              <a:t>EMPLOYEES engagement </a:t>
            </a:r>
            <a:endParaRPr lang="en-IN" dirty="0"/>
          </a:p>
        </p:txBody>
      </p:sp>
      <p:sp>
        <p:nvSpPr>
          <p:cNvPr id="3" name="Subtitle 2">
            <a:extLst>
              <a:ext uri="{FF2B5EF4-FFF2-40B4-BE49-F238E27FC236}">
                <a16:creationId xmlns:a16="http://schemas.microsoft.com/office/drawing/2014/main" id="{9F82F4DB-8323-5045-45CF-53667925A2A0}"/>
              </a:ext>
            </a:extLst>
          </p:cNvPr>
          <p:cNvSpPr>
            <a:spLocks noGrp="1"/>
          </p:cNvSpPr>
          <p:nvPr>
            <p:ph type="subTitle" idx="1"/>
          </p:nvPr>
        </p:nvSpPr>
        <p:spPr/>
        <p:txBody>
          <a:bodyPr>
            <a:normAutofit fontScale="92500" lnSpcReduction="10000"/>
          </a:bodyPr>
          <a:lstStyle/>
          <a:p>
            <a:r>
              <a:rPr lang="en-IN" b="1" dirty="0"/>
              <a:t>Student name: ana maria </a:t>
            </a:r>
            <a:r>
              <a:rPr lang="en-IN" b="1" dirty="0" err="1"/>
              <a:t>ndreka</a:t>
            </a:r>
            <a:endParaRPr lang="en-IN" b="1" dirty="0"/>
          </a:p>
          <a:p>
            <a:r>
              <a:rPr lang="en-IN" b="1" dirty="0"/>
              <a:t>Student no:2118393</a:t>
            </a:r>
          </a:p>
          <a:p>
            <a:r>
              <a:rPr lang="en-IN" b="1" dirty="0"/>
              <a:t>Module: operating hotel facilities</a:t>
            </a:r>
          </a:p>
          <a:p>
            <a:r>
              <a:rPr lang="en-IN" b="1" dirty="0"/>
              <a:t>Tutor: </a:t>
            </a:r>
            <a:r>
              <a:rPr lang="en-IN" b="1" dirty="0" err="1"/>
              <a:t>lisa</a:t>
            </a:r>
            <a:r>
              <a:rPr lang="en-IN" b="1" dirty="0"/>
              <a:t> </a:t>
            </a:r>
            <a:r>
              <a:rPr lang="en-IN" b="1" dirty="0" err="1"/>
              <a:t>bassler</a:t>
            </a:r>
            <a:endParaRPr lang="en-IN" b="1" dirty="0"/>
          </a:p>
        </p:txBody>
      </p:sp>
    </p:spTree>
    <p:extLst>
      <p:ext uri="{BB962C8B-B14F-4D97-AF65-F5344CB8AC3E}">
        <p14:creationId xmlns:p14="http://schemas.microsoft.com/office/powerpoint/2010/main" val="22299844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156EE-2C19-5318-2F3A-0EA5DC125A1C}"/>
              </a:ext>
            </a:extLst>
          </p:cNvPr>
          <p:cNvSpPr>
            <a:spLocks noGrp="1"/>
          </p:cNvSpPr>
          <p:nvPr>
            <p:ph type="title"/>
          </p:nvPr>
        </p:nvSpPr>
        <p:spPr>
          <a:xfrm>
            <a:off x="685801" y="609600"/>
            <a:ext cx="6143423" cy="1456267"/>
          </a:xfrm>
        </p:spPr>
        <p:txBody>
          <a:bodyPr>
            <a:normAutofit/>
          </a:bodyPr>
          <a:lstStyle/>
          <a:p>
            <a:r>
              <a:rPr lang="en-US" u="sng" dirty="0"/>
              <a:t>Introduction And definition </a:t>
            </a:r>
            <a:endParaRPr lang="en-IN" u="sng" dirty="0"/>
          </a:p>
        </p:txBody>
      </p:sp>
      <p:sp>
        <p:nvSpPr>
          <p:cNvPr id="3" name="Content Placeholder 2">
            <a:extLst>
              <a:ext uri="{FF2B5EF4-FFF2-40B4-BE49-F238E27FC236}">
                <a16:creationId xmlns:a16="http://schemas.microsoft.com/office/drawing/2014/main" id="{3944446C-2417-C81B-C3BA-1456F53014A4}"/>
              </a:ext>
            </a:extLst>
          </p:cNvPr>
          <p:cNvSpPr>
            <a:spLocks noGrp="1"/>
          </p:cNvSpPr>
          <p:nvPr>
            <p:ph idx="1"/>
          </p:nvPr>
        </p:nvSpPr>
        <p:spPr>
          <a:xfrm>
            <a:off x="685801" y="2142067"/>
            <a:ext cx="6143423" cy="3649133"/>
          </a:xfrm>
        </p:spPr>
        <p:txBody>
          <a:bodyPr>
            <a:normAutofit/>
          </a:bodyPr>
          <a:lstStyle/>
          <a:p>
            <a:r>
              <a:rPr lang="en-US"/>
              <a:t>The purpose of the PowerPoint to know about the significant role of the employees engagement and out come of doing this in the hospitality industry. </a:t>
            </a:r>
          </a:p>
          <a:p>
            <a:r>
              <a:rPr lang="en-US"/>
              <a:t>The main aim of every hotel provide excellent service and  this can be possible though the employees engagement.</a:t>
            </a:r>
          </a:p>
          <a:p>
            <a:r>
              <a:rPr lang="en-US"/>
              <a:t>Employee engagement can be defined as the process in where employees can show their higher potential level and help to enhance the comfort zone for developing organization. </a:t>
            </a:r>
            <a:endParaRPr lang="en-IN"/>
          </a:p>
        </p:txBody>
      </p:sp>
      <p:pic>
        <p:nvPicPr>
          <p:cNvPr id="1028" name="Picture 4" descr="16 Proven Strategies to Improve Employee Engagement - Insperity">
            <a:extLst>
              <a:ext uri="{FF2B5EF4-FFF2-40B4-BE49-F238E27FC236}">
                <a16:creationId xmlns:a16="http://schemas.microsoft.com/office/drawing/2014/main" id="{E4A4D9E5-A18F-7C0E-779A-C2B16520FB9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339" r="20843" b="-4"/>
          <a:stretch/>
        </p:blipFill>
        <p:spPr bwMode="auto">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58B25CAD-A790-499A-926B-116E10915E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1034" name="Freeform 98">
              <a:extLst>
                <a:ext uri="{FF2B5EF4-FFF2-40B4-BE49-F238E27FC236}">
                  <a16:creationId xmlns:a16="http://schemas.microsoft.com/office/drawing/2014/main" id="{76E29510-9A59-43B9-BA40-BF403A9F6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5" name="Group 1034">
              <a:extLst>
                <a:ext uri="{FF2B5EF4-FFF2-40B4-BE49-F238E27FC236}">
                  <a16:creationId xmlns:a16="http://schemas.microsoft.com/office/drawing/2014/main" id="{D41DCF14-C3EC-4A84-9BCB-CE73743063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036" name="Straight Connector 1035">
                <a:extLst>
                  <a:ext uri="{FF2B5EF4-FFF2-40B4-BE49-F238E27FC236}">
                    <a16:creationId xmlns:a16="http://schemas.microsoft.com/office/drawing/2014/main" id="{323473CE-82AD-4D8D-A232-68772F8249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7" name="Straight Connector 1036">
                <a:extLst>
                  <a:ext uri="{FF2B5EF4-FFF2-40B4-BE49-F238E27FC236}">
                    <a16:creationId xmlns:a16="http://schemas.microsoft.com/office/drawing/2014/main" id="{6C67ADA3-E620-4348-8071-F9721E422B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8" name="Straight Connector 1037">
                <a:extLst>
                  <a:ext uri="{FF2B5EF4-FFF2-40B4-BE49-F238E27FC236}">
                    <a16:creationId xmlns:a16="http://schemas.microsoft.com/office/drawing/2014/main" id="{221526D8-6171-42B9-BB1D-D4EBD07C93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9" name="Straight Connector 1038">
                <a:extLst>
                  <a:ext uri="{FF2B5EF4-FFF2-40B4-BE49-F238E27FC236}">
                    <a16:creationId xmlns:a16="http://schemas.microsoft.com/office/drawing/2014/main" id="{D918272C-9574-485F-8DBA-E779254B6C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0" name="Straight Connector 1039">
                <a:extLst>
                  <a:ext uri="{FF2B5EF4-FFF2-40B4-BE49-F238E27FC236}">
                    <a16:creationId xmlns:a16="http://schemas.microsoft.com/office/drawing/2014/main" id="{414CAA3E-D915-4597-85D4-DF416AF539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1" name="Straight Connector 1040">
                <a:extLst>
                  <a:ext uri="{FF2B5EF4-FFF2-40B4-BE49-F238E27FC236}">
                    <a16:creationId xmlns:a16="http://schemas.microsoft.com/office/drawing/2014/main" id="{8749FF6F-6DEA-46A3-A01C-82BD294181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2" name="Straight Connector 1041">
                <a:extLst>
                  <a:ext uri="{FF2B5EF4-FFF2-40B4-BE49-F238E27FC236}">
                    <a16:creationId xmlns:a16="http://schemas.microsoft.com/office/drawing/2014/main" id="{8853F97E-C428-43BB-903E-E63D7A05D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3" name="Straight Connector 1042">
                <a:extLst>
                  <a:ext uri="{FF2B5EF4-FFF2-40B4-BE49-F238E27FC236}">
                    <a16:creationId xmlns:a16="http://schemas.microsoft.com/office/drawing/2014/main" id="{FD4EE22F-D9F6-499B-8595-2CA950937E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4" name="Straight Connector 1043">
                <a:extLst>
                  <a:ext uri="{FF2B5EF4-FFF2-40B4-BE49-F238E27FC236}">
                    <a16:creationId xmlns:a16="http://schemas.microsoft.com/office/drawing/2014/main" id="{0A598804-7127-47FC-8A02-C6E2FD0D7A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5" name="Straight Connector 1044">
                <a:extLst>
                  <a:ext uri="{FF2B5EF4-FFF2-40B4-BE49-F238E27FC236}">
                    <a16:creationId xmlns:a16="http://schemas.microsoft.com/office/drawing/2014/main" id="{12A35C24-2BAE-4314-BBF5-81A17F92E1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6" name="Straight Connector 1045">
                <a:extLst>
                  <a:ext uri="{FF2B5EF4-FFF2-40B4-BE49-F238E27FC236}">
                    <a16:creationId xmlns:a16="http://schemas.microsoft.com/office/drawing/2014/main" id="{73A33BF9-E8C7-47A3-BFF6-5419153F72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7" name="Straight Connector 1046">
                <a:extLst>
                  <a:ext uri="{FF2B5EF4-FFF2-40B4-BE49-F238E27FC236}">
                    <a16:creationId xmlns:a16="http://schemas.microsoft.com/office/drawing/2014/main" id="{B8707F62-2F29-4FF0-A976-55E1996003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8" name="Straight Connector 1047">
                <a:extLst>
                  <a:ext uri="{FF2B5EF4-FFF2-40B4-BE49-F238E27FC236}">
                    <a16:creationId xmlns:a16="http://schemas.microsoft.com/office/drawing/2014/main" id="{3D9DB8BF-BBA2-4465-8B80-B354B3A5BA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9" name="Straight Connector 1048">
                <a:extLst>
                  <a:ext uri="{FF2B5EF4-FFF2-40B4-BE49-F238E27FC236}">
                    <a16:creationId xmlns:a16="http://schemas.microsoft.com/office/drawing/2014/main" id="{1C237BA7-462C-4ABE-B089-4C8938F821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0" name="Straight Connector 1049">
                <a:extLst>
                  <a:ext uri="{FF2B5EF4-FFF2-40B4-BE49-F238E27FC236}">
                    <a16:creationId xmlns:a16="http://schemas.microsoft.com/office/drawing/2014/main" id="{E14D5F33-8377-427F-B4D1-8B783BF48E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1" name="Straight Connector 1050">
                <a:extLst>
                  <a:ext uri="{FF2B5EF4-FFF2-40B4-BE49-F238E27FC236}">
                    <a16:creationId xmlns:a16="http://schemas.microsoft.com/office/drawing/2014/main" id="{68114C18-86CF-412F-81BD-4856E83CDB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2" name="Straight Connector 1051">
                <a:extLst>
                  <a:ext uri="{FF2B5EF4-FFF2-40B4-BE49-F238E27FC236}">
                    <a16:creationId xmlns:a16="http://schemas.microsoft.com/office/drawing/2014/main" id="{ECF1CFD5-877F-4D23-9186-ABBE606058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3" name="Straight Connector 1052">
                <a:extLst>
                  <a:ext uri="{FF2B5EF4-FFF2-40B4-BE49-F238E27FC236}">
                    <a16:creationId xmlns:a16="http://schemas.microsoft.com/office/drawing/2014/main" id="{FD718FB9-83BB-4BFB-ACF6-7D0A681BB7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4" name="Straight Connector 1053">
                <a:extLst>
                  <a:ext uri="{FF2B5EF4-FFF2-40B4-BE49-F238E27FC236}">
                    <a16:creationId xmlns:a16="http://schemas.microsoft.com/office/drawing/2014/main" id="{99B007F5-E4FE-4A8F-813F-CC2740BD2E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5" name="Straight Connector 1054">
                <a:extLst>
                  <a:ext uri="{FF2B5EF4-FFF2-40B4-BE49-F238E27FC236}">
                    <a16:creationId xmlns:a16="http://schemas.microsoft.com/office/drawing/2014/main" id="{41345DFB-742B-4F09-B75A-05377FD401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6" name="Straight Connector 1055">
                <a:extLst>
                  <a:ext uri="{FF2B5EF4-FFF2-40B4-BE49-F238E27FC236}">
                    <a16:creationId xmlns:a16="http://schemas.microsoft.com/office/drawing/2014/main" id="{7B4845AC-E70E-40A2-9491-05B2DBB92D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7" name="Straight Connector 1056">
                <a:extLst>
                  <a:ext uri="{FF2B5EF4-FFF2-40B4-BE49-F238E27FC236}">
                    <a16:creationId xmlns:a16="http://schemas.microsoft.com/office/drawing/2014/main" id="{F4111F64-514D-4447-86EB-D665455248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8" name="Straight Connector 1057">
                <a:extLst>
                  <a:ext uri="{FF2B5EF4-FFF2-40B4-BE49-F238E27FC236}">
                    <a16:creationId xmlns:a16="http://schemas.microsoft.com/office/drawing/2014/main" id="{B20169F1-F2D1-4726-8423-DBB5FE0714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9" name="Straight Connector 1058">
                <a:extLst>
                  <a:ext uri="{FF2B5EF4-FFF2-40B4-BE49-F238E27FC236}">
                    <a16:creationId xmlns:a16="http://schemas.microsoft.com/office/drawing/2014/main" id="{69F80247-CF53-4374-81E2-475BDD5210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0" name="Straight Connector 1059">
                <a:extLst>
                  <a:ext uri="{FF2B5EF4-FFF2-40B4-BE49-F238E27FC236}">
                    <a16:creationId xmlns:a16="http://schemas.microsoft.com/office/drawing/2014/main" id="{FA5F5D72-947B-414E-8FDD-BBA2BCB95B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1" name="Straight Connector 1060">
                <a:extLst>
                  <a:ext uri="{FF2B5EF4-FFF2-40B4-BE49-F238E27FC236}">
                    <a16:creationId xmlns:a16="http://schemas.microsoft.com/office/drawing/2014/main" id="{C3AECE77-F2AF-4FCA-9C0E-A3E154EF49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2" name="Straight Connector 1061">
                <a:extLst>
                  <a:ext uri="{FF2B5EF4-FFF2-40B4-BE49-F238E27FC236}">
                    <a16:creationId xmlns:a16="http://schemas.microsoft.com/office/drawing/2014/main" id="{A357807F-7199-418E-A0A9-B64105ECD23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3" name="Straight Connector 1062">
                <a:extLst>
                  <a:ext uri="{FF2B5EF4-FFF2-40B4-BE49-F238E27FC236}">
                    <a16:creationId xmlns:a16="http://schemas.microsoft.com/office/drawing/2014/main" id="{374400BB-9AFD-4FE0-890E-888B089C26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4" name="Straight Connector 1063">
                <a:extLst>
                  <a:ext uri="{FF2B5EF4-FFF2-40B4-BE49-F238E27FC236}">
                    <a16:creationId xmlns:a16="http://schemas.microsoft.com/office/drawing/2014/main" id="{6B161EE8-5F23-490A-9728-F35D68DF90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5" name="Straight Connector 1064">
                <a:extLst>
                  <a:ext uri="{FF2B5EF4-FFF2-40B4-BE49-F238E27FC236}">
                    <a16:creationId xmlns:a16="http://schemas.microsoft.com/office/drawing/2014/main" id="{EF4E71C7-716A-43DB-8B25-45D376E5D1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6" name="Straight Connector 1065">
                <a:extLst>
                  <a:ext uri="{FF2B5EF4-FFF2-40B4-BE49-F238E27FC236}">
                    <a16:creationId xmlns:a16="http://schemas.microsoft.com/office/drawing/2014/main" id="{CCC85AEA-CCD1-4DF7-8916-0F72027ED7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7" name="Straight Connector 1066">
                <a:extLst>
                  <a:ext uri="{FF2B5EF4-FFF2-40B4-BE49-F238E27FC236}">
                    <a16:creationId xmlns:a16="http://schemas.microsoft.com/office/drawing/2014/main" id="{2135A1AE-41A5-4D62-8EDA-7E2AE30EF6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8" name="Straight Connector 1067">
                <a:extLst>
                  <a:ext uri="{FF2B5EF4-FFF2-40B4-BE49-F238E27FC236}">
                    <a16:creationId xmlns:a16="http://schemas.microsoft.com/office/drawing/2014/main" id="{F3CFD903-54FF-40B5-8645-48F3E463AE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9" name="Straight Connector 1068">
                <a:extLst>
                  <a:ext uri="{FF2B5EF4-FFF2-40B4-BE49-F238E27FC236}">
                    <a16:creationId xmlns:a16="http://schemas.microsoft.com/office/drawing/2014/main" id="{250B0D3E-699D-4045-9BD5-B4CF69C20B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0" name="Straight Connector 1069">
                <a:extLst>
                  <a:ext uri="{FF2B5EF4-FFF2-40B4-BE49-F238E27FC236}">
                    <a16:creationId xmlns:a16="http://schemas.microsoft.com/office/drawing/2014/main" id="{B430A3E5-50DB-4A25-A497-A9AABF4CD8A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1" name="Straight Connector 1070">
                <a:extLst>
                  <a:ext uri="{FF2B5EF4-FFF2-40B4-BE49-F238E27FC236}">
                    <a16:creationId xmlns:a16="http://schemas.microsoft.com/office/drawing/2014/main" id="{A1B0E32C-6B1D-4061-8FE9-49FE8F48E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2" name="Straight Connector 1071">
                <a:extLst>
                  <a:ext uri="{FF2B5EF4-FFF2-40B4-BE49-F238E27FC236}">
                    <a16:creationId xmlns:a16="http://schemas.microsoft.com/office/drawing/2014/main" id="{5933DD09-EE89-4852-AAB4-7C42FEB01C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3" name="Straight Connector 1072">
                <a:extLst>
                  <a:ext uri="{FF2B5EF4-FFF2-40B4-BE49-F238E27FC236}">
                    <a16:creationId xmlns:a16="http://schemas.microsoft.com/office/drawing/2014/main" id="{211394FF-3D41-4AC3-BF43-D84C4453F9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4" name="Straight Connector 1073">
                <a:extLst>
                  <a:ext uri="{FF2B5EF4-FFF2-40B4-BE49-F238E27FC236}">
                    <a16:creationId xmlns:a16="http://schemas.microsoft.com/office/drawing/2014/main" id="{8E419255-A9D6-42DD-A394-F5330A6F36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5" name="Straight Connector 1074">
                <a:extLst>
                  <a:ext uri="{FF2B5EF4-FFF2-40B4-BE49-F238E27FC236}">
                    <a16:creationId xmlns:a16="http://schemas.microsoft.com/office/drawing/2014/main" id="{7B92B858-83FE-42E7-B526-734880D077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6" name="Straight Connector 1075">
                <a:extLst>
                  <a:ext uri="{FF2B5EF4-FFF2-40B4-BE49-F238E27FC236}">
                    <a16:creationId xmlns:a16="http://schemas.microsoft.com/office/drawing/2014/main" id="{1AC09C3A-8718-4FF6-89BE-385091356D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7" name="Straight Connector 1076">
                <a:extLst>
                  <a:ext uri="{FF2B5EF4-FFF2-40B4-BE49-F238E27FC236}">
                    <a16:creationId xmlns:a16="http://schemas.microsoft.com/office/drawing/2014/main" id="{1ACA67A3-5C58-4B01-9A72-136D48845E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8" name="Straight Connector 1077">
                <a:extLst>
                  <a:ext uri="{FF2B5EF4-FFF2-40B4-BE49-F238E27FC236}">
                    <a16:creationId xmlns:a16="http://schemas.microsoft.com/office/drawing/2014/main" id="{9C479D8B-24CE-4B25-A4B4-1D411A4502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9" name="Straight Connector 1078">
                <a:extLst>
                  <a:ext uri="{FF2B5EF4-FFF2-40B4-BE49-F238E27FC236}">
                    <a16:creationId xmlns:a16="http://schemas.microsoft.com/office/drawing/2014/main" id="{9BF48C75-7374-42F2-A159-526789C343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0" name="Straight Connector 1079">
                <a:extLst>
                  <a:ext uri="{FF2B5EF4-FFF2-40B4-BE49-F238E27FC236}">
                    <a16:creationId xmlns:a16="http://schemas.microsoft.com/office/drawing/2014/main" id="{D809A4AF-4DE5-4BEA-9D5A-A5236E9AF3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1" name="Straight Connector 1080">
                <a:extLst>
                  <a:ext uri="{FF2B5EF4-FFF2-40B4-BE49-F238E27FC236}">
                    <a16:creationId xmlns:a16="http://schemas.microsoft.com/office/drawing/2014/main" id="{B3EF6033-DAB6-40AE-904A-9B445DBD6E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2" name="Straight Connector 1081">
                <a:extLst>
                  <a:ext uri="{FF2B5EF4-FFF2-40B4-BE49-F238E27FC236}">
                    <a16:creationId xmlns:a16="http://schemas.microsoft.com/office/drawing/2014/main" id="{B6FAF6D3-9004-48E4-9A1F-BF36CEF7C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3" name="Straight Connector 1082">
                <a:extLst>
                  <a:ext uri="{FF2B5EF4-FFF2-40B4-BE49-F238E27FC236}">
                    <a16:creationId xmlns:a16="http://schemas.microsoft.com/office/drawing/2014/main" id="{45BF9CAE-C7FC-4A40-83EC-8D4FA543E0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4" name="Straight Connector 1083">
                <a:extLst>
                  <a:ext uri="{FF2B5EF4-FFF2-40B4-BE49-F238E27FC236}">
                    <a16:creationId xmlns:a16="http://schemas.microsoft.com/office/drawing/2014/main" id="{C9D1F7A5-8E54-4E36-9FBB-68F82877C2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5" name="Straight Connector 1084">
                <a:extLst>
                  <a:ext uri="{FF2B5EF4-FFF2-40B4-BE49-F238E27FC236}">
                    <a16:creationId xmlns:a16="http://schemas.microsoft.com/office/drawing/2014/main" id="{2E9B55B9-3B64-43D0-B20B-63D1E69CE3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6" name="Straight Connector 1085">
                <a:extLst>
                  <a:ext uri="{FF2B5EF4-FFF2-40B4-BE49-F238E27FC236}">
                    <a16:creationId xmlns:a16="http://schemas.microsoft.com/office/drawing/2014/main" id="{AD5DB75D-0B80-49D5-ABF8-FB393DC83B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7" name="Straight Connector 1086">
                <a:extLst>
                  <a:ext uri="{FF2B5EF4-FFF2-40B4-BE49-F238E27FC236}">
                    <a16:creationId xmlns:a16="http://schemas.microsoft.com/office/drawing/2014/main" id="{F3F5F929-EAAF-471A-9E35-6DCDC3566C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8" name="Straight Connector 1087">
                <a:extLst>
                  <a:ext uri="{FF2B5EF4-FFF2-40B4-BE49-F238E27FC236}">
                    <a16:creationId xmlns:a16="http://schemas.microsoft.com/office/drawing/2014/main" id="{E4C2BEB3-0299-4A25-830D-6E2DF9FDC8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9" name="Straight Connector 1088">
                <a:extLst>
                  <a:ext uri="{FF2B5EF4-FFF2-40B4-BE49-F238E27FC236}">
                    <a16:creationId xmlns:a16="http://schemas.microsoft.com/office/drawing/2014/main" id="{04E342A0-615D-466D-9404-CA8BBCEEFC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0" name="Straight Connector 1089">
                <a:extLst>
                  <a:ext uri="{FF2B5EF4-FFF2-40B4-BE49-F238E27FC236}">
                    <a16:creationId xmlns:a16="http://schemas.microsoft.com/office/drawing/2014/main" id="{6BDFFE1C-1E19-4EF4-A1B2-204A04E341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1" name="Straight Connector 1090">
                <a:extLst>
                  <a:ext uri="{FF2B5EF4-FFF2-40B4-BE49-F238E27FC236}">
                    <a16:creationId xmlns:a16="http://schemas.microsoft.com/office/drawing/2014/main" id="{6731123C-8680-4E7A-AF54-969919D30C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2" name="Straight Connector 1091">
                <a:extLst>
                  <a:ext uri="{FF2B5EF4-FFF2-40B4-BE49-F238E27FC236}">
                    <a16:creationId xmlns:a16="http://schemas.microsoft.com/office/drawing/2014/main" id="{8F1F0F71-5F67-496A-85EC-C8272FC6DE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3" name="Straight Connector 1092">
                <a:extLst>
                  <a:ext uri="{FF2B5EF4-FFF2-40B4-BE49-F238E27FC236}">
                    <a16:creationId xmlns:a16="http://schemas.microsoft.com/office/drawing/2014/main" id="{4EE0D13E-74B4-46D8-9CEB-993A9B02BB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4" name="Straight Connector 1093">
                <a:extLst>
                  <a:ext uri="{FF2B5EF4-FFF2-40B4-BE49-F238E27FC236}">
                    <a16:creationId xmlns:a16="http://schemas.microsoft.com/office/drawing/2014/main" id="{BBC0AC4E-E40A-4D25-B178-B28024D5DB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5" name="Straight Connector 1094">
                <a:extLst>
                  <a:ext uri="{FF2B5EF4-FFF2-40B4-BE49-F238E27FC236}">
                    <a16:creationId xmlns:a16="http://schemas.microsoft.com/office/drawing/2014/main" id="{A143B7E6-35F6-4AAF-B75E-D0E3B1CC3B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6" name="Straight Connector 1095">
                <a:extLst>
                  <a:ext uri="{FF2B5EF4-FFF2-40B4-BE49-F238E27FC236}">
                    <a16:creationId xmlns:a16="http://schemas.microsoft.com/office/drawing/2014/main" id="{8DAAF768-2A67-4FCC-B682-7B14D4699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7" name="Straight Connector 1096">
                <a:extLst>
                  <a:ext uri="{FF2B5EF4-FFF2-40B4-BE49-F238E27FC236}">
                    <a16:creationId xmlns:a16="http://schemas.microsoft.com/office/drawing/2014/main" id="{9A5A9193-6968-40A2-9E95-40B9A300A1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8" name="Straight Connector 1097">
                <a:extLst>
                  <a:ext uri="{FF2B5EF4-FFF2-40B4-BE49-F238E27FC236}">
                    <a16:creationId xmlns:a16="http://schemas.microsoft.com/office/drawing/2014/main" id="{85F665EA-A27F-453A-9F57-4D4B9CE64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9" name="Straight Connector 1098">
                <a:extLst>
                  <a:ext uri="{FF2B5EF4-FFF2-40B4-BE49-F238E27FC236}">
                    <a16:creationId xmlns:a16="http://schemas.microsoft.com/office/drawing/2014/main" id="{4F6B94B3-C73B-4B26-A066-A4A6EB6920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0" name="Straight Connector 1099">
                <a:extLst>
                  <a:ext uri="{FF2B5EF4-FFF2-40B4-BE49-F238E27FC236}">
                    <a16:creationId xmlns:a16="http://schemas.microsoft.com/office/drawing/2014/main" id="{2C87A408-F5B1-4397-9A9F-65844D7EFB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1" name="Straight Connector 1100">
                <a:extLst>
                  <a:ext uri="{FF2B5EF4-FFF2-40B4-BE49-F238E27FC236}">
                    <a16:creationId xmlns:a16="http://schemas.microsoft.com/office/drawing/2014/main" id="{B9AC2E82-FE6E-420B-9AB8-7939E196CE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2" name="Straight Connector 1101">
                <a:extLst>
                  <a:ext uri="{FF2B5EF4-FFF2-40B4-BE49-F238E27FC236}">
                    <a16:creationId xmlns:a16="http://schemas.microsoft.com/office/drawing/2014/main" id="{BAE5E1C4-5F11-44DF-9A63-A3AB706FCC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3" name="Straight Connector 1102">
                <a:extLst>
                  <a:ext uri="{FF2B5EF4-FFF2-40B4-BE49-F238E27FC236}">
                    <a16:creationId xmlns:a16="http://schemas.microsoft.com/office/drawing/2014/main" id="{3236581D-1127-4822-B364-203311850B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4" name="Straight Connector 1103">
                <a:extLst>
                  <a:ext uri="{FF2B5EF4-FFF2-40B4-BE49-F238E27FC236}">
                    <a16:creationId xmlns:a16="http://schemas.microsoft.com/office/drawing/2014/main" id="{CF6AFBC9-9C55-4BB4-8DD3-CBFB9D959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5" name="Straight Connector 1104">
                <a:extLst>
                  <a:ext uri="{FF2B5EF4-FFF2-40B4-BE49-F238E27FC236}">
                    <a16:creationId xmlns:a16="http://schemas.microsoft.com/office/drawing/2014/main" id="{3312F76C-C542-4FF1-88A9-12DED608E7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6" name="Straight Connector 1105">
                <a:extLst>
                  <a:ext uri="{FF2B5EF4-FFF2-40B4-BE49-F238E27FC236}">
                    <a16:creationId xmlns:a16="http://schemas.microsoft.com/office/drawing/2014/main" id="{AC1AEC1F-364C-4A2C-8798-18571170F7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7" name="Straight Connector 1106">
                <a:extLst>
                  <a:ext uri="{FF2B5EF4-FFF2-40B4-BE49-F238E27FC236}">
                    <a16:creationId xmlns:a16="http://schemas.microsoft.com/office/drawing/2014/main" id="{4960AF63-51EE-4474-9693-18C3FFC5F5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8" name="Straight Connector 1107">
                <a:extLst>
                  <a:ext uri="{FF2B5EF4-FFF2-40B4-BE49-F238E27FC236}">
                    <a16:creationId xmlns:a16="http://schemas.microsoft.com/office/drawing/2014/main" id="{1E186998-8FFC-4B8E-9664-A3EB3DA93F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9" name="Straight Connector 1108">
                <a:extLst>
                  <a:ext uri="{FF2B5EF4-FFF2-40B4-BE49-F238E27FC236}">
                    <a16:creationId xmlns:a16="http://schemas.microsoft.com/office/drawing/2014/main" id="{A00B2A7C-644E-4B02-8949-68AC413D14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0" name="Straight Connector 1109">
                <a:extLst>
                  <a:ext uri="{FF2B5EF4-FFF2-40B4-BE49-F238E27FC236}">
                    <a16:creationId xmlns:a16="http://schemas.microsoft.com/office/drawing/2014/main" id="{0923CE8B-E88E-4585-A698-30BB686DFE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1" name="Straight Connector 1110">
                <a:extLst>
                  <a:ext uri="{FF2B5EF4-FFF2-40B4-BE49-F238E27FC236}">
                    <a16:creationId xmlns:a16="http://schemas.microsoft.com/office/drawing/2014/main" id="{21148CFA-ECD4-4847-91CE-7E8206F840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2" name="Straight Connector 1111">
                <a:extLst>
                  <a:ext uri="{FF2B5EF4-FFF2-40B4-BE49-F238E27FC236}">
                    <a16:creationId xmlns:a16="http://schemas.microsoft.com/office/drawing/2014/main" id="{DFAB4226-9991-4F5E-B43B-D873A909D2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3" name="Straight Connector 1112">
                <a:extLst>
                  <a:ext uri="{FF2B5EF4-FFF2-40B4-BE49-F238E27FC236}">
                    <a16:creationId xmlns:a16="http://schemas.microsoft.com/office/drawing/2014/main" id="{C8548911-9FE4-446D-BD3E-DC72AEF2D6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1115" name="Group 1114">
            <a:extLst>
              <a:ext uri="{FF2B5EF4-FFF2-40B4-BE49-F238E27FC236}">
                <a16:creationId xmlns:a16="http://schemas.microsoft.com/office/drawing/2014/main" id="{811B40AE-63DC-41CA-B0D1-EF99F055F5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1116" name="Freeform 17">
              <a:extLst>
                <a:ext uri="{FF2B5EF4-FFF2-40B4-BE49-F238E27FC236}">
                  <a16:creationId xmlns:a16="http://schemas.microsoft.com/office/drawing/2014/main" id="{07BB2A43-A75C-4A17-B68F-E6AB75EE03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17" name="Group 1116">
              <a:extLst>
                <a:ext uri="{FF2B5EF4-FFF2-40B4-BE49-F238E27FC236}">
                  <a16:creationId xmlns:a16="http://schemas.microsoft.com/office/drawing/2014/main" id="{40A0BDF4-301A-4EE4-A77D-BD245F18EEA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118" name="Straight Connector 1117">
                <a:extLst>
                  <a:ext uri="{FF2B5EF4-FFF2-40B4-BE49-F238E27FC236}">
                    <a16:creationId xmlns:a16="http://schemas.microsoft.com/office/drawing/2014/main" id="{C4924D57-94BA-40F5-BF53-9B23F7213F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9" name="Straight Connector 1118">
                <a:extLst>
                  <a:ext uri="{FF2B5EF4-FFF2-40B4-BE49-F238E27FC236}">
                    <a16:creationId xmlns:a16="http://schemas.microsoft.com/office/drawing/2014/main" id="{A14F8BCB-338A-49F5-BB9D-626C7A0CC9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0" name="Straight Connector 1119">
                <a:extLst>
                  <a:ext uri="{FF2B5EF4-FFF2-40B4-BE49-F238E27FC236}">
                    <a16:creationId xmlns:a16="http://schemas.microsoft.com/office/drawing/2014/main" id="{DEFC0D9E-285A-4D86-8A71-B985BA8335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1" name="Straight Connector 1120">
                <a:extLst>
                  <a:ext uri="{FF2B5EF4-FFF2-40B4-BE49-F238E27FC236}">
                    <a16:creationId xmlns:a16="http://schemas.microsoft.com/office/drawing/2014/main" id="{57015B3C-B28A-40F0-B53A-91B3B9C5FA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2" name="Straight Connector 1121">
                <a:extLst>
                  <a:ext uri="{FF2B5EF4-FFF2-40B4-BE49-F238E27FC236}">
                    <a16:creationId xmlns:a16="http://schemas.microsoft.com/office/drawing/2014/main" id="{1DFD7530-F83D-4D23-9B1F-F8DA8CD5AF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3" name="Straight Connector 1122">
                <a:extLst>
                  <a:ext uri="{FF2B5EF4-FFF2-40B4-BE49-F238E27FC236}">
                    <a16:creationId xmlns:a16="http://schemas.microsoft.com/office/drawing/2014/main" id="{4DC34F9A-64D4-48B5-8E5A-ED0E339253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4" name="Straight Connector 1123">
                <a:extLst>
                  <a:ext uri="{FF2B5EF4-FFF2-40B4-BE49-F238E27FC236}">
                    <a16:creationId xmlns:a16="http://schemas.microsoft.com/office/drawing/2014/main" id="{3ED77B99-47E0-4D0B-B185-7F5E1B61C0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5" name="Straight Connector 1124">
                <a:extLst>
                  <a:ext uri="{FF2B5EF4-FFF2-40B4-BE49-F238E27FC236}">
                    <a16:creationId xmlns:a16="http://schemas.microsoft.com/office/drawing/2014/main" id="{EC09C835-22F6-4E14-9BBE-11DD233346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6" name="Straight Connector 1125">
                <a:extLst>
                  <a:ext uri="{FF2B5EF4-FFF2-40B4-BE49-F238E27FC236}">
                    <a16:creationId xmlns:a16="http://schemas.microsoft.com/office/drawing/2014/main" id="{A02419A0-4AA5-4985-B606-94268DE415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7" name="Straight Connector 1126">
                <a:extLst>
                  <a:ext uri="{FF2B5EF4-FFF2-40B4-BE49-F238E27FC236}">
                    <a16:creationId xmlns:a16="http://schemas.microsoft.com/office/drawing/2014/main" id="{1503FA27-7544-400B-8706-FE12A9B316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8" name="Straight Connector 1127">
                <a:extLst>
                  <a:ext uri="{FF2B5EF4-FFF2-40B4-BE49-F238E27FC236}">
                    <a16:creationId xmlns:a16="http://schemas.microsoft.com/office/drawing/2014/main" id="{DD404C57-DD6C-454E-BE13-90369095B1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9" name="Straight Connector 1128">
                <a:extLst>
                  <a:ext uri="{FF2B5EF4-FFF2-40B4-BE49-F238E27FC236}">
                    <a16:creationId xmlns:a16="http://schemas.microsoft.com/office/drawing/2014/main" id="{5ABEA11C-C6F5-4FAB-9F3F-384EF23D6C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0" name="Straight Connector 1129">
                <a:extLst>
                  <a:ext uri="{FF2B5EF4-FFF2-40B4-BE49-F238E27FC236}">
                    <a16:creationId xmlns:a16="http://schemas.microsoft.com/office/drawing/2014/main" id="{7CAEDBBC-2C01-496B-929B-849F1CB534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1" name="Straight Connector 1130">
                <a:extLst>
                  <a:ext uri="{FF2B5EF4-FFF2-40B4-BE49-F238E27FC236}">
                    <a16:creationId xmlns:a16="http://schemas.microsoft.com/office/drawing/2014/main" id="{2894D4ED-61CE-46A2-9092-A00B9E8377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2" name="Straight Connector 1131">
                <a:extLst>
                  <a:ext uri="{FF2B5EF4-FFF2-40B4-BE49-F238E27FC236}">
                    <a16:creationId xmlns:a16="http://schemas.microsoft.com/office/drawing/2014/main" id="{1C5D0262-1B14-45D6-937F-B6D6A915DC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3" name="Straight Connector 1132">
                <a:extLst>
                  <a:ext uri="{FF2B5EF4-FFF2-40B4-BE49-F238E27FC236}">
                    <a16:creationId xmlns:a16="http://schemas.microsoft.com/office/drawing/2014/main" id="{3C7684CB-4F98-4EC9-A35B-1E903CEE66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4" name="Straight Connector 1133">
                <a:extLst>
                  <a:ext uri="{FF2B5EF4-FFF2-40B4-BE49-F238E27FC236}">
                    <a16:creationId xmlns:a16="http://schemas.microsoft.com/office/drawing/2014/main" id="{5C25B956-861C-47EE-9D4D-E31C24538E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5" name="Straight Connector 1134">
                <a:extLst>
                  <a:ext uri="{FF2B5EF4-FFF2-40B4-BE49-F238E27FC236}">
                    <a16:creationId xmlns:a16="http://schemas.microsoft.com/office/drawing/2014/main" id="{3DD61AAC-D277-4D2E-AB51-8DDB489040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6" name="Straight Connector 1135">
                <a:extLst>
                  <a:ext uri="{FF2B5EF4-FFF2-40B4-BE49-F238E27FC236}">
                    <a16:creationId xmlns:a16="http://schemas.microsoft.com/office/drawing/2014/main" id="{4A4BA2A9-697F-45E1-8363-5E61A4207E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7" name="Straight Connector 1136">
                <a:extLst>
                  <a:ext uri="{FF2B5EF4-FFF2-40B4-BE49-F238E27FC236}">
                    <a16:creationId xmlns:a16="http://schemas.microsoft.com/office/drawing/2014/main" id="{FD517C0E-A6EE-4A86-9F4C-434CD71915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8" name="Straight Connector 1137">
                <a:extLst>
                  <a:ext uri="{FF2B5EF4-FFF2-40B4-BE49-F238E27FC236}">
                    <a16:creationId xmlns:a16="http://schemas.microsoft.com/office/drawing/2014/main" id="{98C170BA-831C-4BA4-A286-65E66E9C46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9" name="Straight Connector 1138">
                <a:extLst>
                  <a:ext uri="{FF2B5EF4-FFF2-40B4-BE49-F238E27FC236}">
                    <a16:creationId xmlns:a16="http://schemas.microsoft.com/office/drawing/2014/main" id="{0EAA6EC5-E2BD-492B-9A8B-C27A76AC6C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0" name="Straight Connector 1139">
                <a:extLst>
                  <a:ext uri="{FF2B5EF4-FFF2-40B4-BE49-F238E27FC236}">
                    <a16:creationId xmlns:a16="http://schemas.microsoft.com/office/drawing/2014/main" id="{8485DB25-AEEB-4180-9A14-2CEB267D4F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1" name="Straight Connector 1140">
                <a:extLst>
                  <a:ext uri="{FF2B5EF4-FFF2-40B4-BE49-F238E27FC236}">
                    <a16:creationId xmlns:a16="http://schemas.microsoft.com/office/drawing/2014/main" id="{807A4361-79A5-47AA-98FE-01640EE42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2" name="Straight Connector 1141">
                <a:extLst>
                  <a:ext uri="{FF2B5EF4-FFF2-40B4-BE49-F238E27FC236}">
                    <a16:creationId xmlns:a16="http://schemas.microsoft.com/office/drawing/2014/main" id="{F672975E-CAD3-46F3-BDA2-902C8237DC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3" name="Straight Connector 1142">
                <a:extLst>
                  <a:ext uri="{FF2B5EF4-FFF2-40B4-BE49-F238E27FC236}">
                    <a16:creationId xmlns:a16="http://schemas.microsoft.com/office/drawing/2014/main" id="{15679262-AA08-4D50-AB3F-E6F9B4D1D8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4" name="Straight Connector 1143">
                <a:extLst>
                  <a:ext uri="{FF2B5EF4-FFF2-40B4-BE49-F238E27FC236}">
                    <a16:creationId xmlns:a16="http://schemas.microsoft.com/office/drawing/2014/main" id="{61E32D5A-0C93-4E13-B049-914A2F1D29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5" name="Straight Connector 1144">
                <a:extLst>
                  <a:ext uri="{FF2B5EF4-FFF2-40B4-BE49-F238E27FC236}">
                    <a16:creationId xmlns:a16="http://schemas.microsoft.com/office/drawing/2014/main" id="{941EC8F6-AF84-43B6-9400-F73F6FBADE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6" name="Straight Connector 1145">
                <a:extLst>
                  <a:ext uri="{FF2B5EF4-FFF2-40B4-BE49-F238E27FC236}">
                    <a16:creationId xmlns:a16="http://schemas.microsoft.com/office/drawing/2014/main" id="{E75F074A-16C0-4748-BD13-64A7C32F6A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7" name="Straight Connector 1146">
                <a:extLst>
                  <a:ext uri="{FF2B5EF4-FFF2-40B4-BE49-F238E27FC236}">
                    <a16:creationId xmlns:a16="http://schemas.microsoft.com/office/drawing/2014/main" id="{ECB3D608-CA7C-470E-9AAA-8389005F53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8" name="Straight Connector 1147">
                <a:extLst>
                  <a:ext uri="{FF2B5EF4-FFF2-40B4-BE49-F238E27FC236}">
                    <a16:creationId xmlns:a16="http://schemas.microsoft.com/office/drawing/2014/main" id="{7AB4FD7D-4E8A-4455-933E-99E52E0B49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9" name="Straight Connector 1148">
                <a:extLst>
                  <a:ext uri="{FF2B5EF4-FFF2-40B4-BE49-F238E27FC236}">
                    <a16:creationId xmlns:a16="http://schemas.microsoft.com/office/drawing/2014/main" id="{7416DF40-A568-431F-B63F-C32A9175B8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0" name="Straight Connector 1149">
                <a:extLst>
                  <a:ext uri="{FF2B5EF4-FFF2-40B4-BE49-F238E27FC236}">
                    <a16:creationId xmlns:a16="http://schemas.microsoft.com/office/drawing/2014/main" id="{1B25E07C-A0EC-4DCF-88EC-51BB5C3FC3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1" name="Straight Connector 1150">
                <a:extLst>
                  <a:ext uri="{FF2B5EF4-FFF2-40B4-BE49-F238E27FC236}">
                    <a16:creationId xmlns:a16="http://schemas.microsoft.com/office/drawing/2014/main" id="{96C7DC41-3ADA-4989-AE2A-0F8D9DFCC9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2" name="Straight Connector 1151">
                <a:extLst>
                  <a:ext uri="{FF2B5EF4-FFF2-40B4-BE49-F238E27FC236}">
                    <a16:creationId xmlns:a16="http://schemas.microsoft.com/office/drawing/2014/main" id="{6AE2AB88-5EAC-41EC-98BF-FACD6A2115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3" name="Straight Connector 1152">
                <a:extLst>
                  <a:ext uri="{FF2B5EF4-FFF2-40B4-BE49-F238E27FC236}">
                    <a16:creationId xmlns:a16="http://schemas.microsoft.com/office/drawing/2014/main" id="{94E0B17E-9282-4983-AEB1-2B123998A3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4" name="Straight Connector 1153">
                <a:extLst>
                  <a:ext uri="{FF2B5EF4-FFF2-40B4-BE49-F238E27FC236}">
                    <a16:creationId xmlns:a16="http://schemas.microsoft.com/office/drawing/2014/main" id="{986E83F1-9CCB-448B-89C9-F55B273BFC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5" name="Straight Connector 1154">
                <a:extLst>
                  <a:ext uri="{FF2B5EF4-FFF2-40B4-BE49-F238E27FC236}">
                    <a16:creationId xmlns:a16="http://schemas.microsoft.com/office/drawing/2014/main" id="{1621D911-2A84-468C-9244-743E3E18D7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6" name="Straight Connector 1155">
                <a:extLst>
                  <a:ext uri="{FF2B5EF4-FFF2-40B4-BE49-F238E27FC236}">
                    <a16:creationId xmlns:a16="http://schemas.microsoft.com/office/drawing/2014/main" id="{B29971DC-3B38-4403-ABC9-880A06EBAC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7" name="Straight Connector 1156">
                <a:extLst>
                  <a:ext uri="{FF2B5EF4-FFF2-40B4-BE49-F238E27FC236}">
                    <a16:creationId xmlns:a16="http://schemas.microsoft.com/office/drawing/2014/main" id="{F2D65D61-4C71-4851-B377-83369B3889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8" name="Straight Connector 1157">
                <a:extLst>
                  <a:ext uri="{FF2B5EF4-FFF2-40B4-BE49-F238E27FC236}">
                    <a16:creationId xmlns:a16="http://schemas.microsoft.com/office/drawing/2014/main" id="{804A736D-4A39-4E06-B7A7-2217CEB4EC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9" name="Straight Connector 1158">
                <a:extLst>
                  <a:ext uri="{FF2B5EF4-FFF2-40B4-BE49-F238E27FC236}">
                    <a16:creationId xmlns:a16="http://schemas.microsoft.com/office/drawing/2014/main" id="{33B1531E-B3AC-480D-A8CD-836E8C1788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0" name="Straight Connector 1159">
                <a:extLst>
                  <a:ext uri="{FF2B5EF4-FFF2-40B4-BE49-F238E27FC236}">
                    <a16:creationId xmlns:a16="http://schemas.microsoft.com/office/drawing/2014/main" id="{CF076B49-2AA3-4C05-9E50-CFF9137184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1" name="Straight Connector 1160">
                <a:extLst>
                  <a:ext uri="{FF2B5EF4-FFF2-40B4-BE49-F238E27FC236}">
                    <a16:creationId xmlns:a16="http://schemas.microsoft.com/office/drawing/2014/main" id="{FE506FE5-22A7-42E7-BEB9-5442E79184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2" name="Straight Connector 1161">
                <a:extLst>
                  <a:ext uri="{FF2B5EF4-FFF2-40B4-BE49-F238E27FC236}">
                    <a16:creationId xmlns:a16="http://schemas.microsoft.com/office/drawing/2014/main" id="{5D634CEF-DD74-4EC0-B7F4-3884BAF106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3" name="Straight Connector 1162">
                <a:extLst>
                  <a:ext uri="{FF2B5EF4-FFF2-40B4-BE49-F238E27FC236}">
                    <a16:creationId xmlns:a16="http://schemas.microsoft.com/office/drawing/2014/main" id="{C4AD2728-E4B9-487D-A682-5E21DD15BB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4" name="Straight Connector 1163">
                <a:extLst>
                  <a:ext uri="{FF2B5EF4-FFF2-40B4-BE49-F238E27FC236}">
                    <a16:creationId xmlns:a16="http://schemas.microsoft.com/office/drawing/2014/main" id="{C422CD3C-92C4-473C-9E31-85A594F6BE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5" name="Straight Connector 1164">
                <a:extLst>
                  <a:ext uri="{FF2B5EF4-FFF2-40B4-BE49-F238E27FC236}">
                    <a16:creationId xmlns:a16="http://schemas.microsoft.com/office/drawing/2014/main" id="{71509C2B-9D23-4008-B6A1-2407688209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6" name="Straight Connector 1165">
                <a:extLst>
                  <a:ext uri="{FF2B5EF4-FFF2-40B4-BE49-F238E27FC236}">
                    <a16:creationId xmlns:a16="http://schemas.microsoft.com/office/drawing/2014/main" id="{007ACD51-E44F-4AF8-8F61-F276D71343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7" name="Straight Connector 1166">
                <a:extLst>
                  <a:ext uri="{FF2B5EF4-FFF2-40B4-BE49-F238E27FC236}">
                    <a16:creationId xmlns:a16="http://schemas.microsoft.com/office/drawing/2014/main" id="{EF5BDAF9-2B69-4209-BE1F-6C5D8A1DFF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8" name="Straight Connector 1167">
                <a:extLst>
                  <a:ext uri="{FF2B5EF4-FFF2-40B4-BE49-F238E27FC236}">
                    <a16:creationId xmlns:a16="http://schemas.microsoft.com/office/drawing/2014/main" id="{9DA27782-8E1F-422F-B106-31C0E1216D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9" name="Straight Connector 1168">
                <a:extLst>
                  <a:ext uri="{FF2B5EF4-FFF2-40B4-BE49-F238E27FC236}">
                    <a16:creationId xmlns:a16="http://schemas.microsoft.com/office/drawing/2014/main" id="{8E8A221D-84EC-47C2-A895-8253858153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0" name="Straight Connector 1169">
                <a:extLst>
                  <a:ext uri="{FF2B5EF4-FFF2-40B4-BE49-F238E27FC236}">
                    <a16:creationId xmlns:a16="http://schemas.microsoft.com/office/drawing/2014/main" id="{F08A0E1C-6626-4DD8-83BE-E83E2DFC84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1" name="Straight Connector 1170">
                <a:extLst>
                  <a:ext uri="{FF2B5EF4-FFF2-40B4-BE49-F238E27FC236}">
                    <a16:creationId xmlns:a16="http://schemas.microsoft.com/office/drawing/2014/main" id="{7360D67F-521C-4D9A-B2B1-392386EA51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2" name="Straight Connector 1171">
                <a:extLst>
                  <a:ext uri="{FF2B5EF4-FFF2-40B4-BE49-F238E27FC236}">
                    <a16:creationId xmlns:a16="http://schemas.microsoft.com/office/drawing/2014/main" id="{F29669A1-CC36-41F4-B0F1-B720DB9894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3" name="Straight Connector 1172">
                <a:extLst>
                  <a:ext uri="{FF2B5EF4-FFF2-40B4-BE49-F238E27FC236}">
                    <a16:creationId xmlns:a16="http://schemas.microsoft.com/office/drawing/2014/main" id="{7DC3ADA6-152F-4D7B-9ABD-30DC8F7A25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4" name="Straight Connector 1173">
                <a:extLst>
                  <a:ext uri="{FF2B5EF4-FFF2-40B4-BE49-F238E27FC236}">
                    <a16:creationId xmlns:a16="http://schemas.microsoft.com/office/drawing/2014/main" id="{1F6CA5EE-56FA-4EF7-9EC7-BC3FB217ED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5" name="Straight Connector 1174">
                <a:extLst>
                  <a:ext uri="{FF2B5EF4-FFF2-40B4-BE49-F238E27FC236}">
                    <a16:creationId xmlns:a16="http://schemas.microsoft.com/office/drawing/2014/main" id="{703F9222-217B-48EB-8878-EC0B32E322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6" name="Straight Connector 1175">
                <a:extLst>
                  <a:ext uri="{FF2B5EF4-FFF2-40B4-BE49-F238E27FC236}">
                    <a16:creationId xmlns:a16="http://schemas.microsoft.com/office/drawing/2014/main" id="{B48B9A73-A26B-43DB-9BB2-5658871FEA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7" name="Straight Connector 1176">
                <a:extLst>
                  <a:ext uri="{FF2B5EF4-FFF2-40B4-BE49-F238E27FC236}">
                    <a16:creationId xmlns:a16="http://schemas.microsoft.com/office/drawing/2014/main" id="{EDF9DD53-6F04-4203-B61A-240676B7FD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8" name="Straight Connector 1177">
                <a:extLst>
                  <a:ext uri="{FF2B5EF4-FFF2-40B4-BE49-F238E27FC236}">
                    <a16:creationId xmlns:a16="http://schemas.microsoft.com/office/drawing/2014/main" id="{01065752-DE28-425C-8987-168FE9F510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9" name="Straight Connector 1178">
                <a:extLst>
                  <a:ext uri="{FF2B5EF4-FFF2-40B4-BE49-F238E27FC236}">
                    <a16:creationId xmlns:a16="http://schemas.microsoft.com/office/drawing/2014/main" id="{4B78A37C-B329-45F9-AF83-26D5CD8265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0" name="Straight Connector 1179">
                <a:extLst>
                  <a:ext uri="{FF2B5EF4-FFF2-40B4-BE49-F238E27FC236}">
                    <a16:creationId xmlns:a16="http://schemas.microsoft.com/office/drawing/2014/main" id="{FB70B126-9812-487A-AB78-CBCB1B32D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1" name="Straight Connector 1180">
                <a:extLst>
                  <a:ext uri="{FF2B5EF4-FFF2-40B4-BE49-F238E27FC236}">
                    <a16:creationId xmlns:a16="http://schemas.microsoft.com/office/drawing/2014/main" id="{62A622F7-EC16-4F46-83B7-7A7DBCF99A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2" name="Straight Connector 1181">
                <a:extLst>
                  <a:ext uri="{FF2B5EF4-FFF2-40B4-BE49-F238E27FC236}">
                    <a16:creationId xmlns:a16="http://schemas.microsoft.com/office/drawing/2014/main" id="{5607D488-F3A1-4FF6-9C5C-B4C1E147A2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3" name="Straight Connector 1182">
                <a:extLst>
                  <a:ext uri="{FF2B5EF4-FFF2-40B4-BE49-F238E27FC236}">
                    <a16:creationId xmlns:a16="http://schemas.microsoft.com/office/drawing/2014/main" id="{FDD48CAD-8E9A-434C-9F7E-6031DA9A6A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4" name="Straight Connector 1183">
                <a:extLst>
                  <a:ext uri="{FF2B5EF4-FFF2-40B4-BE49-F238E27FC236}">
                    <a16:creationId xmlns:a16="http://schemas.microsoft.com/office/drawing/2014/main" id="{F70B9979-DEC4-48B9-9462-E3631AC96A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5" name="Straight Connector 1184">
                <a:extLst>
                  <a:ext uri="{FF2B5EF4-FFF2-40B4-BE49-F238E27FC236}">
                    <a16:creationId xmlns:a16="http://schemas.microsoft.com/office/drawing/2014/main" id="{ADB15ACD-534F-474C-8B1A-8F5B94AEFD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6" name="Straight Connector 1185">
                <a:extLst>
                  <a:ext uri="{FF2B5EF4-FFF2-40B4-BE49-F238E27FC236}">
                    <a16:creationId xmlns:a16="http://schemas.microsoft.com/office/drawing/2014/main" id="{8DFFE368-637C-4309-ABAC-BDCED29B6B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7" name="Straight Connector 1186">
                <a:extLst>
                  <a:ext uri="{FF2B5EF4-FFF2-40B4-BE49-F238E27FC236}">
                    <a16:creationId xmlns:a16="http://schemas.microsoft.com/office/drawing/2014/main" id="{7D3E8255-AD5A-48F8-B948-7BF97DBEE7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8" name="Straight Connector 1187">
                <a:extLst>
                  <a:ext uri="{FF2B5EF4-FFF2-40B4-BE49-F238E27FC236}">
                    <a16:creationId xmlns:a16="http://schemas.microsoft.com/office/drawing/2014/main" id="{784682BD-D253-4704-BB29-6D9C7D300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9" name="Straight Connector 1188">
                <a:extLst>
                  <a:ext uri="{FF2B5EF4-FFF2-40B4-BE49-F238E27FC236}">
                    <a16:creationId xmlns:a16="http://schemas.microsoft.com/office/drawing/2014/main" id="{34113DE4-AE89-4F45-9B12-61B04E3E78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0" name="Straight Connector 1189">
                <a:extLst>
                  <a:ext uri="{FF2B5EF4-FFF2-40B4-BE49-F238E27FC236}">
                    <a16:creationId xmlns:a16="http://schemas.microsoft.com/office/drawing/2014/main" id="{8437CF76-AF2F-46BC-9579-872625F1AB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1" name="Straight Connector 1190">
                <a:extLst>
                  <a:ext uri="{FF2B5EF4-FFF2-40B4-BE49-F238E27FC236}">
                    <a16:creationId xmlns:a16="http://schemas.microsoft.com/office/drawing/2014/main" id="{AF2AF364-8140-40A5-9AC8-00C03DA479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2" name="Straight Connector 1191">
                <a:extLst>
                  <a:ext uri="{FF2B5EF4-FFF2-40B4-BE49-F238E27FC236}">
                    <a16:creationId xmlns:a16="http://schemas.microsoft.com/office/drawing/2014/main" id="{AFBA166C-DB92-475D-B0D3-1F7EB2B81A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3" name="Straight Connector 1192">
                <a:extLst>
                  <a:ext uri="{FF2B5EF4-FFF2-40B4-BE49-F238E27FC236}">
                    <a16:creationId xmlns:a16="http://schemas.microsoft.com/office/drawing/2014/main" id="{583F60B4-E774-4D4F-BC7C-A171BB6174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4" name="Straight Connector 1193">
                <a:extLst>
                  <a:ext uri="{FF2B5EF4-FFF2-40B4-BE49-F238E27FC236}">
                    <a16:creationId xmlns:a16="http://schemas.microsoft.com/office/drawing/2014/main" id="{EF18C06C-0984-4FAA-952A-9CBFC0F95C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5" name="Straight Connector 1194">
                <a:extLst>
                  <a:ext uri="{FF2B5EF4-FFF2-40B4-BE49-F238E27FC236}">
                    <a16:creationId xmlns:a16="http://schemas.microsoft.com/office/drawing/2014/main" id="{BDE44802-FF06-46DC-9F7E-D2A329BB29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1026" name="Picture 2" descr="10 Employee Engagement Metrics to Track at Your Organization - AIHR">
            <a:extLst>
              <a:ext uri="{FF2B5EF4-FFF2-40B4-BE49-F238E27FC236}">
                <a16:creationId xmlns:a16="http://schemas.microsoft.com/office/drawing/2014/main" id="{C3089ABC-D024-BCDA-41A4-3707865492D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8824" r="18513" b="1"/>
          <a:stretch/>
        </p:blipFill>
        <p:spPr bwMode="auto">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36470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7DF67-4D83-0765-60BD-9BF4AEBD1094}"/>
              </a:ext>
            </a:extLst>
          </p:cNvPr>
          <p:cNvSpPr>
            <a:spLocks noGrp="1"/>
          </p:cNvSpPr>
          <p:nvPr>
            <p:ph type="title"/>
          </p:nvPr>
        </p:nvSpPr>
        <p:spPr>
          <a:xfrm>
            <a:off x="685801" y="609600"/>
            <a:ext cx="5219699" cy="1456267"/>
          </a:xfrm>
        </p:spPr>
        <p:txBody>
          <a:bodyPr>
            <a:normAutofit/>
          </a:bodyPr>
          <a:lstStyle/>
          <a:p>
            <a:pPr>
              <a:lnSpc>
                <a:spcPct val="90000"/>
              </a:lnSpc>
            </a:pPr>
            <a:r>
              <a:rPr lang="en-IN" sz="3300" b="1">
                <a:effectLst/>
                <a:latin typeface="Times New Roman" panose="02020603050405020304" pitchFamily="18" charset="0"/>
                <a:ea typeface="Times New Roman" panose="02020603050405020304" pitchFamily="18" charset="0"/>
              </a:rPr>
              <a:t> Engagement theoretical model: </a:t>
            </a:r>
            <a:br>
              <a:rPr lang="en-IN" sz="3300">
                <a:effectLst/>
                <a:latin typeface="Arial" panose="020B0604020202020204" pitchFamily="34" charset="0"/>
                <a:ea typeface="Arial" panose="020B0604020202020204" pitchFamily="34" charset="0"/>
              </a:rPr>
            </a:br>
            <a:endParaRPr lang="en-IN" sz="3300"/>
          </a:p>
        </p:txBody>
      </p:sp>
      <p:sp>
        <p:nvSpPr>
          <p:cNvPr id="3" name="Content Placeholder 2">
            <a:extLst>
              <a:ext uri="{FF2B5EF4-FFF2-40B4-BE49-F238E27FC236}">
                <a16:creationId xmlns:a16="http://schemas.microsoft.com/office/drawing/2014/main" id="{85F03D69-668B-4C1F-035E-C855E5ABD2F2}"/>
              </a:ext>
            </a:extLst>
          </p:cNvPr>
          <p:cNvSpPr>
            <a:spLocks noGrp="1"/>
          </p:cNvSpPr>
          <p:nvPr>
            <p:ph idx="1"/>
          </p:nvPr>
        </p:nvSpPr>
        <p:spPr>
          <a:xfrm>
            <a:off x="685801" y="2142067"/>
            <a:ext cx="5219699" cy="3649133"/>
          </a:xfrm>
        </p:spPr>
        <p:txBody>
          <a:bodyPr>
            <a:normAutofit/>
          </a:bodyPr>
          <a:lstStyle/>
          <a:p>
            <a:pPr>
              <a:lnSpc>
                <a:spcPct val="90000"/>
              </a:lnSpc>
            </a:pPr>
            <a:r>
              <a:rPr lang="en-US" sz="1700"/>
              <a:t>One of the most important engagement theory is </a:t>
            </a:r>
            <a:r>
              <a:rPr lang="en-US" sz="1700" b="1"/>
              <a:t>the Zinger Model </a:t>
            </a:r>
            <a:r>
              <a:rPr lang="en-US" sz="1700"/>
              <a:t>, designed by David Zinger.</a:t>
            </a:r>
          </a:p>
          <a:p>
            <a:pPr>
              <a:lnSpc>
                <a:spcPct val="90000"/>
              </a:lnSpc>
            </a:pPr>
            <a:r>
              <a:rPr lang="en-US" sz="1700"/>
              <a:t>All of the hospitality industry can adapted this model for improving the productivity. </a:t>
            </a:r>
          </a:p>
          <a:p>
            <a:pPr>
              <a:lnSpc>
                <a:spcPct val="90000"/>
              </a:lnSpc>
            </a:pPr>
            <a:r>
              <a:rPr lang="en-US" sz="1700"/>
              <a:t>This model stand on the various symbols and all of symbol denotes different things </a:t>
            </a:r>
          </a:p>
          <a:p>
            <a:pPr>
              <a:lnSpc>
                <a:spcPct val="90000"/>
              </a:lnSpc>
            </a:pPr>
            <a:r>
              <a:rPr lang="en-US" sz="1700"/>
              <a:t>This model focus on the Achieve result , Craft strategy, connect , Authentic, Recognition, engagement, Esteem of the organization ,Foster community , Customer serve ,Career development, performance, job role , well being of employees. Energies. All of these help to give profitability of any organization </a:t>
            </a:r>
          </a:p>
          <a:p>
            <a:pPr>
              <a:lnSpc>
                <a:spcPct val="90000"/>
              </a:lnSpc>
            </a:pPr>
            <a:endParaRPr lang="en-IN" sz="1700"/>
          </a:p>
        </p:txBody>
      </p:sp>
      <p:pic>
        <p:nvPicPr>
          <p:cNvPr id="2052" name="Picture 4">
            <a:extLst>
              <a:ext uri="{FF2B5EF4-FFF2-40B4-BE49-F238E27FC236}">
                <a16:creationId xmlns:a16="http://schemas.microsoft.com/office/drawing/2014/main" id="{D4549418-6FF9-3BC9-4A1F-C56526D437F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086" r="10992" b="-2"/>
          <a:stretch/>
        </p:blipFill>
        <p:spPr bwMode="auto">
          <a:xfrm>
            <a:off x="6198830" y="639097"/>
            <a:ext cx="5447070" cy="5250425"/>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11352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B858F-4BDA-4CEB-4297-CB7A0DC60BEA}"/>
              </a:ext>
            </a:extLst>
          </p:cNvPr>
          <p:cNvSpPr>
            <a:spLocks noGrp="1"/>
          </p:cNvSpPr>
          <p:nvPr>
            <p:ph type="title"/>
          </p:nvPr>
        </p:nvSpPr>
        <p:spPr>
          <a:xfrm>
            <a:off x="685802" y="609600"/>
            <a:ext cx="6282266" cy="1456267"/>
          </a:xfrm>
        </p:spPr>
        <p:txBody>
          <a:bodyPr>
            <a:normAutofit/>
          </a:bodyPr>
          <a:lstStyle/>
          <a:p>
            <a:pPr>
              <a:lnSpc>
                <a:spcPct val="90000"/>
              </a:lnSpc>
            </a:pPr>
            <a:r>
              <a:rPr lang="en-US" sz="3300" b="1"/>
              <a:t>Zinger Model</a:t>
            </a:r>
            <a:br>
              <a:rPr lang="en-US" sz="3300" b="1"/>
            </a:br>
            <a:br>
              <a:rPr lang="en-US" sz="3300" b="1"/>
            </a:br>
            <a:endParaRPr lang="en-IN" sz="3300"/>
          </a:p>
        </p:txBody>
      </p:sp>
      <p:sp>
        <p:nvSpPr>
          <p:cNvPr id="3" name="Content Placeholder 2">
            <a:extLst>
              <a:ext uri="{FF2B5EF4-FFF2-40B4-BE49-F238E27FC236}">
                <a16:creationId xmlns:a16="http://schemas.microsoft.com/office/drawing/2014/main" id="{09A89B96-AACE-1F71-ACBB-743E52FD9D6D}"/>
              </a:ext>
            </a:extLst>
          </p:cNvPr>
          <p:cNvSpPr>
            <a:spLocks noGrp="1"/>
          </p:cNvSpPr>
          <p:nvPr>
            <p:ph idx="1"/>
          </p:nvPr>
        </p:nvSpPr>
        <p:spPr>
          <a:xfrm>
            <a:off x="685802" y="2142067"/>
            <a:ext cx="6282266" cy="3649133"/>
          </a:xfrm>
        </p:spPr>
        <p:txBody>
          <a:bodyPr>
            <a:normAutofit/>
          </a:bodyPr>
          <a:lstStyle/>
          <a:p>
            <a:pPr marL="0" indent="0">
              <a:lnSpc>
                <a:spcPct val="90000"/>
              </a:lnSpc>
              <a:buNone/>
            </a:pPr>
            <a:r>
              <a:rPr lang="en-US" sz="1500"/>
              <a:t>     </a:t>
            </a:r>
            <a:r>
              <a:rPr lang="en-US" sz="1500" b="1"/>
              <a:t>Achieve result </a:t>
            </a:r>
            <a:r>
              <a:rPr lang="en-US" sz="1500"/>
              <a:t>: This step helps to focus on the company goal and set plan according to this .</a:t>
            </a:r>
          </a:p>
          <a:p>
            <a:pPr>
              <a:lnSpc>
                <a:spcPct val="90000"/>
              </a:lnSpc>
            </a:pPr>
            <a:r>
              <a:rPr lang="en-US" sz="1500" b="1"/>
              <a:t>Craft strategy</a:t>
            </a:r>
            <a:r>
              <a:rPr lang="en-US" sz="1500"/>
              <a:t>:  Focus on form the excellent strategy for developing the organizations </a:t>
            </a:r>
          </a:p>
          <a:p>
            <a:pPr>
              <a:lnSpc>
                <a:spcPct val="90000"/>
              </a:lnSpc>
            </a:pPr>
            <a:r>
              <a:rPr lang="en-US" sz="1500" b="1"/>
              <a:t>connect</a:t>
            </a:r>
            <a:r>
              <a:rPr lang="en-US" sz="1500"/>
              <a:t>  : Connect is most important part and create basic understanding related  to various topic. </a:t>
            </a:r>
          </a:p>
          <a:p>
            <a:pPr>
              <a:lnSpc>
                <a:spcPct val="90000"/>
              </a:lnSpc>
            </a:pPr>
            <a:r>
              <a:rPr lang="en-US" sz="1500" b="1"/>
              <a:t>Authentic</a:t>
            </a:r>
            <a:r>
              <a:rPr lang="en-US" sz="1500"/>
              <a:t> : All employees need to maintain authenticity for performing well.</a:t>
            </a:r>
          </a:p>
          <a:p>
            <a:pPr>
              <a:lnSpc>
                <a:spcPct val="90000"/>
              </a:lnSpc>
            </a:pPr>
            <a:r>
              <a:rPr lang="en-US" sz="1500"/>
              <a:t> </a:t>
            </a:r>
            <a:r>
              <a:rPr lang="en-US" sz="1500" b="1"/>
              <a:t>Recognition</a:t>
            </a:r>
            <a:r>
              <a:rPr lang="en-US" sz="1500"/>
              <a:t>: Company needs to give appreciation and it would  helps to motivate employees </a:t>
            </a:r>
          </a:p>
          <a:p>
            <a:pPr>
              <a:lnSpc>
                <a:spcPct val="90000"/>
              </a:lnSpc>
            </a:pPr>
            <a:r>
              <a:rPr lang="en-US" sz="1500" b="1"/>
              <a:t>Engagement</a:t>
            </a:r>
            <a:r>
              <a:rPr lang="en-US" sz="1500"/>
              <a:t> : organization needs to  monitor employees engagement rate all of the organization and need to take proper CARE (</a:t>
            </a:r>
            <a:r>
              <a:rPr lang="en-IN" sz="1500">
                <a:effectLst/>
                <a:latin typeface="Times New Roman" panose="02020603050405020304" pitchFamily="18" charset="0"/>
                <a:ea typeface="Times New Roman" panose="02020603050405020304" pitchFamily="18" charset="0"/>
              </a:rPr>
              <a:t>(David </a:t>
            </a:r>
            <a:r>
              <a:rPr lang="en-IN" sz="1500" err="1">
                <a:effectLst/>
                <a:latin typeface="Times New Roman" panose="02020603050405020304" pitchFamily="18" charset="0"/>
                <a:ea typeface="Times New Roman" panose="02020603050405020304" pitchFamily="18" charset="0"/>
              </a:rPr>
              <a:t>Zinner</a:t>
            </a:r>
            <a:r>
              <a:rPr lang="en-IN" sz="1500">
                <a:effectLst/>
                <a:latin typeface="Times New Roman" panose="02020603050405020304" pitchFamily="18" charset="0"/>
                <a:ea typeface="Times New Roman" panose="02020603050405020304" pitchFamily="18" charset="0"/>
              </a:rPr>
              <a:t>, 2022).</a:t>
            </a:r>
            <a:endParaRPr lang="en-IN" sz="1500">
              <a:effectLst/>
              <a:latin typeface="Arial" panose="020B0604020202020204" pitchFamily="34" charset="0"/>
              <a:ea typeface="Arial" panose="020B0604020202020204" pitchFamily="34" charset="0"/>
            </a:endParaRPr>
          </a:p>
          <a:p>
            <a:pPr>
              <a:lnSpc>
                <a:spcPct val="90000"/>
              </a:lnSpc>
            </a:pPr>
            <a:endParaRPr lang="en-US" sz="1500"/>
          </a:p>
          <a:p>
            <a:pPr>
              <a:lnSpc>
                <a:spcPct val="90000"/>
              </a:lnSpc>
            </a:pPr>
            <a:endParaRPr lang="en-IN" sz="1500"/>
          </a:p>
        </p:txBody>
      </p:sp>
      <p:pic>
        <p:nvPicPr>
          <p:cNvPr id="3076" name="Picture 4">
            <a:extLst>
              <a:ext uri="{FF2B5EF4-FFF2-40B4-BE49-F238E27FC236}">
                <a16:creationId xmlns:a16="http://schemas.microsoft.com/office/drawing/2014/main" id="{ED9CBDFD-CB9A-1F0C-CCF6-F7DFCE182EB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590936" y="2098757"/>
            <a:ext cx="3445714" cy="2584285"/>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33183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B5C75-DA26-3C17-8A75-C84AC81CED30}"/>
              </a:ext>
            </a:extLst>
          </p:cNvPr>
          <p:cNvSpPr>
            <a:spLocks noGrp="1"/>
          </p:cNvSpPr>
          <p:nvPr>
            <p:ph type="title"/>
          </p:nvPr>
        </p:nvSpPr>
        <p:spPr>
          <a:xfrm>
            <a:off x="685801" y="609600"/>
            <a:ext cx="5219699" cy="1456267"/>
          </a:xfrm>
        </p:spPr>
        <p:txBody>
          <a:bodyPr>
            <a:normAutofit/>
          </a:bodyPr>
          <a:lstStyle/>
          <a:p>
            <a:r>
              <a:rPr lang="en-US" b="1"/>
              <a:t>Zinger Model</a:t>
            </a:r>
            <a:endParaRPr lang="en-IN" dirty="0"/>
          </a:p>
        </p:txBody>
      </p:sp>
      <p:sp>
        <p:nvSpPr>
          <p:cNvPr id="3" name="Content Placeholder 2">
            <a:extLst>
              <a:ext uri="{FF2B5EF4-FFF2-40B4-BE49-F238E27FC236}">
                <a16:creationId xmlns:a16="http://schemas.microsoft.com/office/drawing/2014/main" id="{FD52766D-17C3-8BD3-B464-1CC95E4B0188}"/>
              </a:ext>
            </a:extLst>
          </p:cNvPr>
          <p:cNvSpPr>
            <a:spLocks noGrp="1"/>
          </p:cNvSpPr>
          <p:nvPr>
            <p:ph idx="1"/>
          </p:nvPr>
        </p:nvSpPr>
        <p:spPr>
          <a:xfrm>
            <a:off x="685801" y="2142067"/>
            <a:ext cx="5219699" cy="3649133"/>
          </a:xfrm>
        </p:spPr>
        <p:txBody>
          <a:bodyPr>
            <a:normAutofit/>
          </a:bodyPr>
          <a:lstStyle/>
          <a:p>
            <a:pPr>
              <a:lnSpc>
                <a:spcPct val="90000"/>
              </a:lnSpc>
            </a:pPr>
            <a:r>
              <a:rPr lang="en-US" sz="1400" b="1"/>
              <a:t>Esteem of the organization </a:t>
            </a:r>
            <a:r>
              <a:rPr lang="en-US" sz="1400"/>
              <a:t>: Every organization is focusing on the organizations reputation, Dignity and esteem of the organization denote the brand value </a:t>
            </a:r>
          </a:p>
          <a:p>
            <a:pPr>
              <a:lnSpc>
                <a:spcPct val="90000"/>
              </a:lnSpc>
            </a:pPr>
            <a:r>
              <a:rPr lang="en-US" sz="1400" b="1"/>
              <a:t>Foster community </a:t>
            </a:r>
            <a:r>
              <a:rPr lang="en-US" sz="1400"/>
              <a:t>: Good relation is among the community helps to give effective  result on the organization and it would help[full for adverting on the social media. </a:t>
            </a:r>
          </a:p>
          <a:p>
            <a:pPr>
              <a:lnSpc>
                <a:spcPct val="90000"/>
              </a:lnSpc>
            </a:pPr>
            <a:r>
              <a:rPr lang="en-US" sz="1400" b="1"/>
              <a:t>Customer serve: </a:t>
            </a:r>
            <a:r>
              <a:rPr lang="en-US" sz="1400"/>
              <a:t>Customer service is one of the important part of the organization and its helps to give the excellent result. </a:t>
            </a:r>
          </a:p>
          <a:p>
            <a:pPr>
              <a:lnSpc>
                <a:spcPct val="90000"/>
              </a:lnSpc>
            </a:pPr>
            <a:r>
              <a:rPr lang="en-US" sz="1400"/>
              <a:t> </a:t>
            </a:r>
            <a:r>
              <a:rPr lang="en-US" sz="1400" b="1"/>
              <a:t>Career development</a:t>
            </a:r>
            <a:r>
              <a:rPr lang="en-US" sz="1400"/>
              <a:t>: All employees can  also develop their career. </a:t>
            </a:r>
          </a:p>
          <a:p>
            <a:pPr>
              <a:lnSpc>
                <a:spcPct val="90000"/>
              </a:lnSpc>
            </a:pPr>
            <a:r>
              <a:rPr lang="en-US" sz="1400" b="1"/>
              <a:t>Performance </a:t>
            </a:r>
            <a:r>
              <a:rPr lang="en-US" sz="1400"/>
              <a:t>: performance is key factor for improving productivity of the origination</a:t>
            </a:r>
            <a:r>
              <a:rPr lang="en-US" sz="1400" b="1"/>
              <a:t>. </a:t>
            </a:r>
          </a:p>
          <a:p>
            <a:pPr>
              <a:lnSpc>
                <a:spcPct val="90000"/>
              </a:lnSpc>
            </a:pPr>
            <a:r>
              <a:rPr lang="en-US" sz="1400" b="1"/>
              <a:t>job role </a:t>
            </a:r>
            <a:r>
              <a:rPr lang="en-US" sz="1400"/>
              <a:t>: Job role is needs to be clear and its help to give good result for the company (</a:t>
            </a:r>
            <a:r>
              <a:rPr lang="en-IN" sz="1400">
                <a:effectLst/>
                <a:latin typeface="Times New Roman" panose="02020603050405020304" pitchFamily="18" charset="0"/>
                <a:ea typeface="Times New Roman" panose="02020603050405020304" pitchFamily="18" charset="0"/>
              </a:rPr>
              <a:t>(David </a:t>
            </a:r>
            <a:r>
              <a:rPr lang="en-IN" sz="1400" err="1">
                <a:effectLst/>
                <a:latin typeface="Times New Roman" panose="02020603050405020304" pitchFamily="18" charset="0"/>
                <a:ea typeface="Times New Roman" panose="02020603050405020304" pitchFamily="18" charset="0"/>
              </a:rPr>
              <a:t>Zinner</a:t>
            </a:r>
            <a:r>
              <a:rPr lang="en-IN" sz="1400">
                <a:effectLst/>
                <a:latin typeface="Times New Roman" panose="02020603050405020304" pitchFamily="18" charset="0"/>
                <a:ea typeface="Times New Roman" panose="02020603050405020304" pitchFamily="18" charset="0"/>
              </a:rPr>
              <a:t>, 2022).</a:t>
            </a:r>
            <a:endParaRPr lang="en-IN" sz="1400">
              <a:effectLst/>
              <a:latin typeface="Arial" panose="020B0604020202020204" pitchFamily="34" charset="0"/>
              <a:ea typeface="Arial" panose="020B0604020202020204" pitchFamily="34" charset="0"/>
            </a:endParaRPr>
          </a:p>
          <a:p>
            <a:pPr>
              <a:lnSpc>
                <a:spcPct val="90000"/>
              </a:lnSpc>
            </a:pPr>
            <a:endParaRPr lang="en-IN" sz="1400"/>
          </a:p>
          <a:p>
            <a:pPr>
              <a:lnSpc>
                <a:spcPct val="90000"/>
              </a:lnSpc>
            </a:pPr>
            <a:endParaRPr lang="en-IN" sz="1400"/>
          </a:p>
        </p:txBody>
      </p:sp>
      <p:pic>
        <p:nvPicPr>
          <p:cNvPr id="4098" name="Picture 2" descr="employee engagement model">
            <a:extLst>
              <a:ext uri="{FF2B5EF4-FFF2-40B4-BE49-F238E27FC236}">
                <a16:creationId xmlns:a16="http://schemas.microsoft.com/office/drawing/2014/main" id="{0E5A33AE-E560-175C-001F-4A1FC3B6679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494" r="13402" b="3"/>
          <a:stretch/>
        </p:blipFill>
        <p:spPr bwMode="auto">
          <a:xfrm>
            <a:off x="6198830" y="639097"/>
            <a:ext cx="5447070" cy="5250425"/>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37548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12A22-BB7B-206B-249B-693674521628}"/>
              </a:ext>
            </a:extLst>
          </p:cNvPr>
          <p:cNvSpPr>
            <a:spLocks noGrp="1"/>
          </p:cNvSpPr>
          <p:nvPr>
            <p:ph type="title"/>
          </p:nvPr>
        </p:nvSpPr>
        <p:spPr>
          <a:xfrm>
            <a:off x="685801" y="609600"/>
            <a:ext cx="5219699" cy="1456267"/>
          </a:xfrm>
        </p:spPr>
        <p:txBody>
          <a:bodyPr>
            <a:normAutofit/>
          </a:bodyPr>
          <a:lstStyle/>
          <a:p>
            <a:pPr>
              <a:lnSpc>
                <a:spcPct val="90000"/>
              </a:lnSpc>
            </a:pPr>
            <a:r>
              <a:rPr lang="en-IN" sz="3300" b="1">
                <a:effectLst/>
                <a:latin typeface="Times New Roman" panose="02020603050405020304" pitchFamily="18" charset="0"/>
                <a:ea typeface="Times New Roman" panose="02020603050405020304" pitchFamily="18" charset="0"/>
              </a:rPr>
              <a:t>Statistical data of the profitability: </a:t>
            </a:r>
            <a:br>
              <a:rPr lang="en-IN" sz="3300">
                <a:effectLst/>
                <a:latin typeface="Arial" panose="020B0604020202020204" pitchFamily="34" charset="0"/>
                <a:ea typeface="Arial" panose="020B0604020202020204" pitchFamily="34" charset="0"/>
              </a:rPr>
            </a:br>
            <a:endParaRPr lang="en-IN" sz="3300"/>
          </a:p>
        </p:txBody>
      </p:sp>
      <p:sp>
        <p:nvSpPr>
          <p:cNvPr id="3" name="Content Placeholder 2">
            <a:extLst>
              <a:ext uri="{FF2B5EF4-FFF2-40B4-BE49-F238E27FC236}">
                <a16:creationId xmlns:a16="http://schemas.microsoft.com/office/drawing/2014/main" id="{03067995-47CD-C062-D0FD-9ED56F213919}"/>
              </a:ext>
            </a:extLst>
          </p:cNvPr>
          <p:cNvSpPr>
            <a:spLocks noGrp="1"/>
          </p:cNvSpPr>
          <p:nvPr>
            <p:ph idx="1"/>
          </p:nvPr>
        </p:nvSpPr>
        <p:spPr>
          <a:xfrm>
            <a:off x="685801" y="2142067"/>
            <a:ext cx="5219699" cy="3649133"/>
          </a:xfrm>
        </p:spPr>
        <p:txBody>
          <a:bodyPr>
            <a:normAutofit/>
          </a:bodyPr>
          <a:lstStyle/>
          <a:p>
            <a:r>
              <a:rPr lang="en-IN">
                <a:effectLst/>
                <a:latin typeface="Times New Roman" panose="02020603050405020304" pitchFamily="18" charset="0"/>
                <a:ea typeface="Times New Roman" panose="02020603050405020304" pitchFamily="18" charset="0"/>
              </a:rPr>
              <a:t>Westin hotel and resort revenue was 107 </a:t>
            </a:r>
            <a:r>
              <a:rPr lang="en-IN">
                <a:latin typeface="Times New Roman" panose="02020603050405020304" pitchFamily="18" charset="0"/>
                <a:ea typeface="Times New Roman" panose="02020603050405020304" pitchFamily="18" charset="0"/>
              </a:rPr>
              <a:t>billion pound  and getting better performance </a:t>
            </a:r>
            <a:r>
              <a:rPr lang="en-IN">
                <a:effectLst/>
                <a:latin typeface="Times New Roman" panose="02020603050405020304" pitchFamily="18" charset="0"/>
                <a:ea typeface="Arial" panose="020B0604020202020204" pitchFamily="34" charset="0"/>
              </a:rPr>
              <a:t>(</a:t>
            </a:r>
            <a:r>
              <a:rPr lang="en-IN">
                <a:effectLst/>
                <a:latin typeface="Times New Roman" panose="02020603050405020304" pitchFamily="18" charset="0"/>
                <a:ea typeface="Times New Roman" panose="02020603050405020304" pitchFamily="18" charset="0"/>
              </a:rPr>
              <a:t>ZoomInfo, 2022). </a:t>
            </a:r>
            <a:endParaRPr lang="en-IN">
              <a:latin typeface="Times New Roman" panose="02020603050405020304" pitchFamily="18" charset="0"/>
              <a:ea typeface="Times New Roman" panose="02020603050405020304" pitchFamily="18" charset="0"/>
            </a:endParaRPr>
          </a:p>
          <a:p>
            <a:r>
              <a:rPr lang="en-IN">
                <a:latin typeface="Times New Roman" panose="02020603050405020304" pitchFamily="18" charset="0"/>
                <a:ea typeface="Times New Roman" panose="02020603050405020304" pitchFamily="18" charset="0"/>
              </a:rPr>
              <a:t>Marriot profit rate increased 2.7 billion pound </a:t>
            </a:r>
            <a:r>
              <a:rPr lang="en-IN">
                <a:effectLst/>
                <a:latin typeface="Times New Roman" panose="02020603050405020304" pitchFamily="18" charset="0"/>
                <a:ea typeface="Times New Roman" panose="02020603050405020304" pitchFamily="18" charset="0"/>
              </a:rPr>
              <a:t>(Marriott. </a:t>
            </a:r>
            <a:r>
              <a:rPr lang="en-IN" err="1">
                <a:effectLst/>
                <a:latin typeface="Times New Roman" panose="02020603050405020304" pitchFamily="18" charset="0"/>
                <a:ea typeface="Times New Roman" panose="02020603050405020304" pitchFamily="18" charset="0"/>
              </a:rPr>
              <a:t>gcs</a:t>
            </a:r>
            <a:r>
              <a:rPr lang="en-IN">
                <a:effectLst/>
                <a:latin typeface="Times New Roman" panose="02020603050405020304" pitchFamily="18" charset="0"/>
                <a:ea typeface="Times New Roman" panose="02020603050405020304" pitchFamily="18" charset="0"/>
              </a:rPr>
              <a:t>, 2022).</a:t>
            </a:r>
            <a:endParaRPr lang="en-IN">
              <a:latin typeface="Times New Roman" panose="02020603050405020304" pitchFamily="18" charset="0"/>
              <a:ea typeface="Times New Roman" panose="02020603050405020304" pitchFamily="18" charset="0"/>
            </a:endParaRPr>
          </a:p>
          <a:p>
            <a:r>
              <a:rPr lang="en-IN"/>
              <a:t>Hilton hotel increase its profitability rate 6.18% </a:t>
            </a:r>
            <a:r>
              <a:rPr lang="en-IN">
                <a:effectLst/>
                <a:latin typeface="Times New Roman" panose="02020603050405020304" pitchFamily="18" charset="0"/>
                <a:ea typeface="Times New Roman" panose="02020603050405020304" pitchFamily="18" charset="0"/>
              </a:rPr>
              <a:t>(macrotrends, 2022).</a:t>
            </a:r>
            <a:endParaRPr lang="en-IN">
              <a:effectLst/>
              <a:latin typeface="Arial" panose="020B0604020202020204" pitchFamily="34" charset="0"/>
              <a:ea typeface="Arial" panose="020B0604020202020204" pitchFamily="34" charset="0"/>
            </a:endParaRPr>
          </a:p>
          <a:p>
            <a:endParaRPr lang="en-IN" dirty="0"/>
          </a:p>
        </p:txBody>
      </p:sp>
      <p:pic>
        <p:nvPicPr>
          <p:cNvPr id="5122" name="Picture 2" descr="Hilton Worldwide revenue 2021 | Statista">
            <a:extLst>
              <a:ext uri="{FF2B5EF4-FFF2-40B4-BE49-F238E27FC236}">
                <a16:creationId xmlns:a16="http://schemas.microsoft.com/office/drawing/2014/main" id="{7A042D7C-4619-7F27-BFD0-0507048C054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157" r="10907" b="2"/>
          <a:stretch/>
        </p:blipFill>
        <p:spPr bwMode="auto">
          <a:xfrm>
            <a:off x="6198830" y="639097"/>
            <a:ext cx="5447070" cy="5250425"/>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32841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AF220-1636-5D9E-72F2-2F910EB53E47}"/>
              </a:ext>
            </a:extLst>
          </p:cNvPr>
          <p:cNvSpPr>
            <a:spLocks noGrp="1"/>
          </p:cNvSpPr>
          <p:nvPr>
            <p:ph type="title"/>
          </p:nvPr>
        </p:nvSpPr>
        <p:spPr>
          <a:xfrm>
            <a:off x="685801" y="609600"/>
            <a:ext cx="5219699" cy="1456267"/>
          </a:xfrm>
        </p:spPr>
        <p:txBody>
          <a:bodyPr>
            <a:normAutofit/>
          </a:bodyPr>
          <a:lstStyle/>
          <a:p>
            <a:pPr>
              <a:lnSpc>
                <a:spcPct val="90000"/>
              </a:lnSpc>
            </a:pPr>
            <a:r>
              <a:rPr lang="en-IN" sz="2300" b="1">
                <a:effectLst/>
                <a:latin typeface="Times New Roman" panose="02020603050405020304" pitchFamily="18" charset="0"/>
                <a:ea typeface="Times New Roman" panose="02020603050405020304" pitchFamily="18" charset="0"/>
              </a:rPr>
              <a:t>Examples of best practices to engage employees:</a:t>
            </a:r>
            <a:br>
              <a:rPr lang="en-IN" sz="2300">
                <a:effectLst/>
                <a:latin typeface="Arial" panose="020B0604020202020204" pitchFamily="34" charset="0"/>
                <a:ea typeface="Arial" panose="020B0604020202020204" pitchFamily="34" charset="0"/>
              </a:rPr>
            </a:br>
            <a:endParaRPr lang="en-IN" sz="2300"/>
          </a:p>
        </p:txBody>
      </p:sp>
      <p:sp>
        <p:nvSpPr>
          <p:cNvPr id="3" name="Content Placeholder 2">
            <a:extLst>
              <a:ext uri="{FF2B5EF4-FFF2-40B4-BE49-F238E27FC236}">
                <a16:creationId xmlns:a16="http://schemas.microsoft.com/office/drawing/2014/main" id="{CFF31779-ACDA-2016-1663-69BAC8985DD7}"/>
              </a:ext>
            </a:extLst>
          </p:cNvPr>
          <p:cNvSpPr>
            <a:spLocks noGrp="1"/>
          </p:cNvSpPr>
          <p:nvPr>
            <p:ph idx="1"/>
          </p:nvPr>
        </p:nvSpPr>
        <p:spPr>
          <a:xfrm>
            <a:off x="685801" y="2142067"/>
            <a:ext cx="5219699" cy="3649133"/>
          </a:xfrm>
        </p:spPr>
        <p:txBody>
          <a:bodyPr>
            <a:normAutofit/>
          </a:bodyPr>
          <a:lstStyle/>
          <a:p>
            <a:r>
              <a:rPr lang="en-US"/>
              <a:t>Various hotel industry such as Hilton Hotel, Westin hotel and Marriott  hotel  and many more hotel industry is trying to  focus on Employment practice . </a:t>
            </a:r>
          </a:p>
          <a:p>
            <a:r>
              <a:rPr lang="en-US"/>
              <a:t>This can be done by Team inspiration, developing human connection ,  innovation, build good feedback loop. </a:t>
            </a:r>
            <a:endParaRPr lang="en-IN"/>
          </a:p>
        </p:txBody>
      </p:sp>
      <p:pic>
        <p:nvPicPr>
          <p:cNvPr id="6146" name="Picture 2" descr="5 ways your hotels can improve employee engagement">
            <a:extLst>
              <a:ext uri="{FF2B5EF4-FFF2-40B4-BE49-F238E27FC236}">
                <a16:creationId xmlns:a16="http://schemas.microsoft.com/office/drawing/2014/main" id="{ACE0CC1B-1B23-C545-BB8C-660AFEAF12B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8745" r="10824"/>
          <a:stretch/>
        </p:blipFill>
        <p:spPr bwMode="auto">
          <a:xfrm>
            <a:off x="6198830" y="639097"/>
            <a:ext cx="5447070" cy="5250425"/>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7888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1CFBB-C541-376F-9913-F630127FD3A5}"/>
              </a:ext>
            </a:extLst>
          </p:cNvPr>
          <p:cNvSpPr>
            <a:spLocks noGrp="1"/>
          </p:cNvSpPr>
          <p:nvPr>
            <p:ph type="title"/>
          </p:nvPr>
        </p:nvSpPr>
        <p:spPr>
          <a:xfrm>
            <a:off x="685801" y="609600"/>
            <a:ext cx="5219699" cy="1456267"/>
          </a:xfrm>
        </p:spPr>
        <p:txBody>
          <a:bodyPr>
            <a:normAutofit/>
          </a:bodyPr>
          <a:lstStyle/>
          <a:p>
            <a:r>
              <a:rPr lang="en-US" dirty="0"/>
              <a:t>Process of employee ENGEGEMENT  adapted </a:t>
            </a:r>
            <a:endParaRPr lang="en-IN" dirty="0"/>
          </a:p>
        </p:txBody>
      </p:sp>
      <p:sp>
        <p:nvSpPr>
          <p:cNvPr id="3" name="Content Placeholder 2">
            <a:extLst>
              <a:ext uri="{FF2B5EF4-FFF2-40B4-BE49-F238E27FC236}">
                <a16:creationId xmlns:a16="http://schemas.microsoft.com/office/drawing/2014/main" id="{8F66752F-332F-938C-0E73-CA7650F38F14}"/>
              </a:ext>
            </a:extLst>
          </p:cNvPr>
          <p:cNvSpPr>
            <a:spLocks noGrp="1"/>
          </p:cNvSpPr>
          <p:nvPr>
            <p:ph idx="1"/>
          </p:nvPr>
        </p:nvSpPr>
        <p:spPr>
          <a:xfrm>
            <a:off x="685801" y="2142067"/>
            <a:ext cx="5219699" cy="3649133"/>
          </a:xfrm>
        </p:spPr>
        <p:txBody>
          <a:bodyPr>
            <a:normAutofit/>
          </a:bodyPr>
          <a:lstStyle/>
          <a:p>
            <a:r>
              <a:rPr lang="en-US" dirty="0"/>
              <a:t>Reward : Reward helps to give the excellent result  motivation on the on work . </a:t>
            </a:r>
          </a:p>
          <a:p>
            <a:r>
              <a:rPr lang="en-US" dirty="0"/>
              <a:t>Human connection : This helps to give excellent connection between all employees. </a:t>
            </a:r>
          </a:p>
          <a:p>
            <a:r>
              <a:rPr lang="en-US" dirty="0"/>
              <a:t>Innovation : Innovative thinking helps to give excellent performance in the origination. </a:t>
            </a:r>
          </a:p>
          <a:p>
            <a:r>
              <a:rPr lang="en-US" dirty="0"/>
              <a:t>Feedback: Good feed back process help to identify the own weakness and strength . This could be helpful for employees skill development. </a:t>
            </a:r>
          </a:p>
        </p:txBody>
      </p:sp>
      <p:pic>
        <p:nvPicPr>
          <p:cNvPr id="7174" name="Picture 6" descr="Intrinsic vs. Extrinsic Rewards to Improve Employee Engagement">
            <a:extLst>
              <a:ext uri="{FF2B5EF4-FFF2-40B4-BE49-F238E27FC236}">
                <a16:creationId xmlns:a16="http://schemas.microsoft.com/office/drawing/2014/main" id="{E5D29722-9388-0454-41A4-66E55AD073B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6455" r="24007"/>
          <a:stretch/>
        </p:blipFill>
        <p:spPr bwMode="auto">
          <a:xfrm flipH="1">
            <a:off x="6198830" y="639097"/>
            <a:ext cx="5447070" cy="5250425"/>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4" name="AutoShape 2" descr="Developing a Reward Strategy for Your Organization">
            <a:extLst>
              <a:ext uri="{FF2B5EF4-FFF2-40B4-BE49-F238E27FC236}">
                <a16:creationId xmlns:a16="http://schemas.microsoft.com/office/drawing/2014/main" id="{A4C8FACD-C369-AF86-A4A6-6E63AF3B42A4}"/>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5" name="AutoShape 4" descr="Developing a Reward Strategy for Your Organization">
            <a:extLst>
              <a:ext uri="{FF2B5EF4-FFF2-40B4-BE49-F238E27FC236}">
                <a16:creationId xmlns:a16="http://schemas.microsoft.com/office/drawing/2014/main" id="{03458602-801E-7D1A-0469-DF9B22AF4D35}"/>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Tree>
    <p:extLst>
      <p:ext uri="{BB962C8B-B14F-4D97-AF65-F5344CB8AC3E}">
        <p14:creationId xmlns:p14="http://schemas.microsoft.com/office/powerpoint/2010/main" val="41877935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6F603-D93F-25B6-0B3F-F7373454381C}"/>
              </a:ext>
            </a:extLst>
          </p:cNvPr>
          <p:cNvSpPr>
            <a:spLocks noGrp="1"/>
          </p:cNvSpPr>
          <p:nvPr>
            <p:ph type="title"/>
          </p:nvPr>
        </p:nvSpPr>
        <p:spPr>
          <a:xfrm>
            <a:off x="685801" y="609600"/>
            <a:ext cx="5219699" cy="1456267"/>
          </a:xfrm>
        </p:spPr>
        <p:txBody>
          <a:bodyPr>
            <a:normAutofit/>
          </a:bodyPr>
          <a:lstStyle/>
          <a:p>
            <a:pPr>
              <a:lnSpc>
                <a:spcPct val="90000"/>
              </a:lnSpc>
            </a:pPr>
            <a:r>
              <a:rPr lang="en-IN" sz="2500" b="1">
                <a:effectLst/>
                <a:latin typeface="Times New Roman" panose="02020603050405020304" pitchFamily="18" charset="0"/>
                <a:ea typeface="Times New Roman" panose="02020603050405020304" pitchFamily="18" charset="0"/>
              </a:rPr>
              <a:t>Importance of employee engagement in the success of a hotel</a:t>
            </a:r>
            <a:r>
              <a:rPr lang="en-IN" sz="2500">
                <a:effectLst/>
                <a:latin typeface="Times New Roman" panose="02020603050405020304" pitchFamily="18" charset="0"/>
                <a:ea typeface="Times New Roman" panose="02020603050405020304" pitchFamily="18" charset="0"/>
              </a:rPr>
              <a:t>:</a:t>
            </a:r>
            <a:endParaRPr lang="en-IN" sz="2500"/>
          </a:p>
        </p:txBody>
      </p:sp>
      <p:sp>
        <p:nvSpPr>
          <p:cNvPr id="3" name="Content Placeholder 2">
            <a:extLst>
              <a:ext uri="{FF2B5EF4-FFF2-40B4-BE49-F238E27FC236}">
                <a16:creationId xmlns:a16="http://schemas.microsoft.com/office/drawing/2014/main" id="{099A4E13-48CC-CF67-C31B-7BAA2C6734D6}"/>
              </a:ext>
            </a:extLst>
          </p:cNvPr>
          <p:cNvSpPr>
            <a:spLocks noGrp="1"/>
          </p:cNvSpPr>
          <p:nvPr>
            <p:ph idx="1"/>
          </p:nvPr>
        </p:nvSpPr>
        <p:spPr>
          <a:xfrm>
            <a:off x="685801" y="2142067"/>
            <a:ext cx="5219699" cy="3649133"/>
          </a:xfrm>
        </p:spPr>
        <p:txBody>
          <a:bodyPr>
            <a:normAutofit/>
          </a:bodyPr>
          <a:lstStyle/>
          <a:p>
            <a:r>
              <a:rPr lang="en-IN">
                <a:effectLst/>
                <a:latin typeface="Times New Roman" panose="02020603050405020304" pitchFamily="18" charset="0"/>
                <a:ea typeface="Times New Roman" panose="02020603050405020304" pitchFamily="18" charset="0"/>
              </a:rPr>
              <a:t>Employee engagement is a crucial part to gain success in any hotel </a:t>
            </a:r>
            <a:r>
              <a:rPr lang="en-IN" dirty="0">
                <a:latin typeface="Times New Roman" panose="02020603050405020304" pitchFamily="18" charset="0"/>
                <a:ea typeface="Times New Roman" panose="02020603050405020304" pitchFamily="18" charset="0"/>
              </a:rPr>
              <a:t>that </a:t>
            </a:r>
            <a:r>
              <a:rPr lang="en-IN">
                <a:effectLst/>
                <a:latin typeface="Times New Roman" panose="02020603050405020304" pitchFamily="18" charset="0"/>
                <a:ea typeface="Times New Roman" panose="02020603050405020304" pitchFamily="18" charset="0"/>
              </a:rPr>
              <a:t>give employees loyalty, increase productivity, better customer satisfaction.  </a:t>
            </a:r>
          </a:p>
          <a:p>
            <a:r>
              <a:rPr lang="en-IN">
                <a:effectLst/>
                <a:latin typeface="Times New Roman" panose="02020603050405020304" pitchFamily="18" charset="0"/>
                <a:ea typeface="Times New Roman" panose="02020603050405020304" pitchFamily="18" charset="0"/>
              </a:rPr>
              <a:t> Employee engagement increases the productivity rate by 20-25 %.  </a:t>
            </a:r>
          </a:p>
          <a:p>
            <a:r>
              <a:rPr lang="en-IN">
                <a:effectLst/>
                <a:latin typeface="Times New Roman" panose="02020603050405020304" pitchFamily="18" charset="0"/>
                <a:ea typeface="Times New Roman" panose="02020603050405020304" pitchFamily="18" charset="0"/>
              </a:rPr>
              <a:t> All of the employees can get better satisfaction within the organization through the development of the employee engagement within the organization. (everyone social, 2022).</a:t>
            </a:r>
            <a:endParaRPr lang="en-IN">
              <a:effectLst/>
              <a:latin typeface="Arial" panose="020B0604020202020204" pitchFamily="34" charset="0"/>
              <a:ea typeface="Arial" panose="020B0604020202020204" pitchFamily="34" charset="0"/>
            </a:endParaRPr>
          </a:p>
        </p:txBody>
      </p:sp>
      <p:pic>
        <p:nvPicPr>
          <p:cNvPr id="8194" name="Picture 2" descr="5 Ways to Maintain Employee Engagement in Hospitality">
            <a:extLst>
              <a:ext uri="{FF2B5EF4-FFF2-40B4-BE49-F238E27FC236}">
                <a16:creationId xmlns:a16="http://schemas.microsoft.com/office/drawing/2014/main" id="{77028754-2873-B3EB-7C2E-F4F59166436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195" r="28445"/>
          <a:stretch/>
        </p:blipFill>
        <p:spPr bwMode="auto">
          <a:xfrm>
            <a:off x="6198830" y="639097"/>
            <a:ext cx="5447070" cy="5250425"/>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1563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0D80E-7F8B-4B15-2E17-9B42A8BC0EE4}"/>
              </a:ext>
            </a:extLst>
          </p:cNvPr>
          <p:cNvSpPr>
            <a:spLocks noGrp="1"/>
          </p:cNvSpPr>
          <p:nvPr>
            <p:ph type="title"/>
          </p:nvPr>
        </p:nvSpPr>
        <p:spPr>
          <a:xfrm>
            <a:off x="7865806" y="643463"/>
            <a:ext cx="3706762" cy="1608124"/>
          </a:xfrm>
        </p:spPr>
        <p:txBody>
          <a:bodyPr>
            <a:normAutofit/>
          </a:bodyPr>
          <a:lstStyle/>
          <a:p>
            <a:pPr>
              <a:lnSpc>
                <a:spcPct val="90000"/>
              </a:lnSpc>
            </a:pPr>
            <a:r>
              <a:rPr lang="en-IN" sz="2000" b="1">
                <a:effectLst/>
                <a:latin typeface="Times New Roman" panose="02020603050405020304" pitchFamily="18" charset="0"/>
                <a:ea typeface="Times New Roman" panose="02020603050405020304" pitchFamily="18" charset="0"/>
              </a:rPr>
              <a:t>Importance of employee engagement in the success of a hotel</a:t>
            </a:r>
            <a:r>
              <a:rPr lang="en-IN" sz="2000">
                <a:effectLst/>
                <a:latin typeface="Times New Roman" panose="02020603050405020304" pitchFamily="18" charset="0"/>
                <a:ea typeface="Times New Roman" panose="02020603050405020304" pitchFamily="18" charset="0"/>
              </a:rPr>
              <a:t>:</a:t>
            </a:r>
            <a:br>
              <a:rPr lang="en-IN" sz="2000">
                <a:effectLst/>
                <a:latin typeface="Arial" panose="020B0604020202020204" pitchFamily="34" charset="0"/>
                <a:ea typeface="Arial" panose="020B0604020202020204" pitchFamily="34" charset="0"/>
              </a:rPr>
            </a:br>
            <a:endParaRPr lang="en-IN" sz="2000"/>
          </a:p>
        </p:txBody>
      </p:sp>
      <p:pic>
        <p:nvPicPr>
          <p:cNvPr id="10242" name="Picture 2" descr="Employee Engagement Strategies - Paydata">
            <a:extLst>
              <a:ext uri="{FF2B5EF4-FFF2-40B4-BE49-F238E27FC236}">
                <a16:creationId xmlns:a16="http://schemas.microsoft.com/office/drawing/2014/main" id="{023BBF85-ED6B-B4AE-06A2-0C03AAC0880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365" r="2195" b="-1"/>
          <a:stretch/>
        </p:blipFill>
        <p:spPr bwMode="auto">
          <a:xfrm>
            <a:off x="20" y="975"/>
            <a:ext cx="7552924"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4FF1D39-A326-0989-E315-AFB5D36185CD}"/>
              </a:ext>
            </a:extLst>
          </p:cNvPr>
          <p:cNvSpPr>
            <a:spLocks noGrp="1"/>
          </p:cNvSpPr>
          <p:nvPr>
            <p:ph idx="1"/>
          </p:nvPr>
        </p:nvSpPr>
        <p:spPr>
          <a:xfrm>
            <a:off x="7865806" y="2251587"/>
            <a:ext cx="3706762" cy="3972232"/>
          </a:xfrm>
        </p:spPr>
        <p:txBody>
          <a:bodyPr>
            <a:normAutofit/>
          </a:bodyPr>
          <a:lstStyle/>
          <a:p>
            <a:pPr>
              <a:lnSpc>
                <a:spcPct val="90000"/>
              </a:lnSpc>
            </a:pPr>
            <a:r>
              <a:rPr lang="en-IN">
                <a:effectLst/>
                <a:latin typeface="Times New Roman" panose="02020603050405020304" pitchFamily="18" charset="0"/>
                <a:ea typeface="Times New Roman" panose="02020603050405020304" pitchFamily="18" charset="0"/>
              </a:rPr>
              <a:t>High productivity  through the employee engagement </a:t>
            </a:r>
            <a:r>
              <a:rPr lang="en-IN" dirty="0">
                <a:latin typeface="Times New Roman" panose="02020603050405020304" pitchFamily="18" charset="0"/>
                <a:ea typeface="Times New Roman" panose="02020603050405020304" pitchFamily="18" charset="0"/>
              </a:rPr>
              <a:t>can </a:t>
            </a:r>
            <a:r>
              <a:rPr lang="en-IN">
                <a:effectLst/>
                <a:latin typeface="Times New Roman" panose="02020603050405020304" pitchFamily="18" charset="0"/>
                <a:ea typeface="Times New Roman" panose="02020603050405020304" pitchFamily="18" charset="0"/>
              </a:rPr>
              <a:t>generates the profitability of the company.</a:t>
            </a:r>
          </a:p>
          <a:p>
            <a:pPr>
              <a:lnSpc>
                <a:spcPct val="90000"/>
              </a:lnSpc>
            </a:pPr>
            <a:r>
              <a:rPr lang="en-IN">
                <a:effectLst/>
                <a:latin typeface="Times New Roman" panose="02020603050405020304" pitchFamily="18" charset="0"/>
                <a:ea typeface="Times New Roman" panose="02020603050405020304" pitchFamily="18" charset="0"/>
              </a:rPr>
              <a:t> Employee Engagement rate helps to develop almost 20% of higher sales in the organization. </a:t>
            </a:r>
          </a:p>
          <a:p>
            <a:pPr>
              <a:lnSpc>
                <a:spcPct val="90000"/>
              </a:lnSpc>
            </a:pPr>
            <a:r>
              <a:rPr lang="en-IN">
                <a:effectLst/>
                <a:latin typeface="Times New Roman" panose="02020603050405020304" pitchFamily="18" charset="0"/>
                <a:ea typeface="Times New Roman" panose="02020603050405020304" pitchFamily="18" charset="0"/>
              </a:rPr>
              <a:t>Proper strategies to the employee engagement is helpful; for the motivation of the employee that is related to the consumer satisfaction with a wide range (everyone social, 2022).</a:t>
            </a:r>
            <a:endParaRPr lang="en-IN">
              <a:effectLst/>
              <a:latin typeface="Arial" panose="020B0604020202020204" pitchFamily="34" charset="0"/>
              <a:ea typeface="Arial" panose="020B0604020202020204" pitchFamily="34" charset="0"/>
            </a:endParaRPr>
          </a:p>
          <a:p>
            <a:pPr>
              <a:lnSpc>
                <a:spcPct val="90000"/>
              </a:lnSpc>
            </a:pPr>
            <a:endParaRPr lang="en-IN"/>
          </a:p>
        </p:txBody>
      </p:sp>
    </p:spTree>
    <p:extLst>
      <p:ext uri="{BB962C8B-B14F-4D97-AF65-F5344CB8AC3E}">
        <p14:creationId xmlns:p14="http://schemas.microsoft.com/office/powerpoint/2010/main" val="7319031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9218" name="Picture 2" descr="How an Employee App Leads to Hilton Austria's Guests Feeling Right at Home">
            <a:extLst>
              <a:ext uri="{FF2B5EF4-FFF2-40B4-BE49-F238E27FC236}">
                <a16:creationId xmlns:a16="http://schemas.microsoft.com/office/drawing/2014/main" id="{D375992A-C2E2-10D8-ED6A-3B7818FA376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667"/>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9223" name="Picture 9222">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225"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8DF8E5F9-0CD4-60A6-0EE2-6BD09C0E1598}"/>
              </a:ext>
            </a:extLst>
          </p:cNvPr>
          <p:cNvSpPr>
            <a:spLocks noGrp="1"/>
          </p:cNvSpPr>
          <p:nvPr>
            <p:ph type="title"/>
          </p:nvPr>
        </p:nvSpPr>
        <p:spPr>
          <a:xfrm>
            <a:off x="1380067" y="838200"/>
            <a:ext cx="9437159" cy="1227667"/>
          </a:xfrm>
        </p:spPr>
        <p:txBody>
          <a:bodyPr>
            <a:normAutofit/>
          </a:bodyPr>
          <a:lstStyle/>
          <a:p>
            <a:r>
              <a:rPr lang="en-IN" b="1">
                <a:effectLst/>
                <a:latin typeface="Times New Roman" panose="02020603050405020304" pitchFamily="18" charset="0"/>
                <a:ea typeface="Times New Roman" panose="02020603050405020304" pitchFamily="18" charset="0"/>
              </a:rPr>
              <a:t>Conclusion</a:t>
            </a:r>
            <a:r>
              <a:rPr lang="en-IN">
                <a:effectLst/>
                <a:latin typeface="Times New Roman" panose="02020603050405020304" pitchFamily="18" charset="0"/>
                <a:ea typeface="Times New Roman" panose="02020603050405020304" pitchFamily="18" charset="0"/>
              </a:rPr>
              <a:t>: </a:t>
            </a:r>
            <a:endParaRPr lang="en-IN"/>
          </a:p>
        </p:txBody>
      </p:sp>
      <p:sp>
        <p:nvSpPr>
          <p:cNvPr id="3" name="Content Placeholder 2">
            <a:extLst>
              <a:ext uri="{FF2B5EF4-FFF2-40B4-BE49-F238E27FC236}">
                <a16:creationId xmlns:a16="http://schemas.microsoft.com/office/drawing/2014/main" id="{77DF74C3-56A3-297C-EAA0-6EB92660ECEE}"/>
              </a:ext>
            </a:extLst>
          </p:cNvPr>
          <p:cNvSpPr>
            <a:spLocks noGrp="1"/>
          </p:cNvSpPr>
          <p:nvPr>
            <p:ph idx="1"/>
          </p:nvPr>
        </p:nvSpPr>
        <p:spPr>
          <a:xfrm>
            <a:off x="1380067" y="2006601"/>
            <a:ext cx="9437159" cy="3784600"/>
          </a:xfrm>
        </p:spPr>
        <p:txBody>
          <a:bodyPr>
            <a:normAutofit/>
          </a:bodyPr>
          <a:lstStyle/>
          <a:p>
            <a:r>
              <a:rPr lang="en-IN">
                <a:effectLst/>
                <a:latin typeface="Times New Roman" panose="02020603050405020304" pitchFamily="18" charset="0"/>
                <a:ea typeface="Times New Roman" panose="02020603050405020304" pitchFamily="18" charset="0"/>
                <a:cs typeface="Times New Roman" panose="02020603050405020304" pitchFamily="18" charset="0"/>
              </a:rPr>
              <a:t>Employee engagement is the most important part of running any hospitality organization. </a:t>
            </a:r>
          </a:p>
          <a:p>
            <a:r>
              <a:rPr lang="en-IN">
                <a:effectLst/>
                <a:latin typeface="Times New Roman" panose="02020603050405020304" pitchFamily="18" charset="0"/>
                <a:ea typeface="Times New Roman" panose="02020603050405020304" pitchFamily="18" charset="0"/>
                <a:cs typeface="Times New Roman" panose="02020603050405020304" pitchFamily="18" charset="0"/>
              </a:rPr>
              <a:t>The hospitality industry is facing various issues in developing employee engagement. </a:t>
            </a:r>
          </a:p>
          <a:p>
            <a:r>
              <a:rPr lang="en-IN">
                <a:effectLst/>
                <a:latin typeface="Times New Roman" panose="02020603050405020304" pitchFamily="18" charset="0"/>
                <a:ea typeface="Arial" panose="020B0604020202020204" pitchFamily="34" charset="0"/>
                <a:cs typeface="Times New Roman" panose="02020603050405020304" pitchFamily="18" charset="0"/>
              </a:rPr>
              <a:t>Hilton Hotel made the proper effectiveness through the employee engagement. </a:t>
            </a:r>
          </a:p>
        </p:txBody>
      </p:sp>
    </p:spTree>
    <p:extLst>
      <p:ext uri="{BB962C8B-B14F-4D97-AF65-F5344CB8AC3E}">
        <p14:creationId xmlns:p14="http://schemas.microsoft.com/office/powerpoint/2010/main" val="7215651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8D99257C-D297-ED3F-8462-E9F6C6D7E92F}"/>
              </a:ext>
            </a:extLst>
          </p:cNvPr>
          <p:cNvSpPr>
            <a:spLocks noGrp="1"/>
          </p:cNvSpPr>
          <p:nvPr>
            <p:ph type="title"/>
          </p:nvPr>
        </p:nvSpPr>
        <p:spPr>
          <a:xfrm>
            <a:off x="4955458" y="639097"/>
            <a:ext cx="6593075" cy="1612490"/>
          </a:xfrm>
        </p:spPr>
        <p:txBody>
          <a:bodyPr vert="horz" lIns="91440" tIns="45720" rIns="91440" bIns="45720" rtlCol="0" anchor="ctr">
            <a:normAutofit/>
          </a:bodyPr>
          <a:lstStyle/>
          <a:p>
            <a:r>
              <a:rPr lang="en-US" b="1"/>
              <a:t>ReferenceS</a:t>
            </a:r>
            <a:endParaRPr lang="en-US"/>
          </a:p>
        </p:txBody>
      </p:sp>
      <p:pic>
        <p:nvPicPr>
          <p:cNvPr id="6" name="Picture 5" descr="Red pinpointers pinned on a road">
            <a:extLst>
              <a:ext uri="{FF2B5EF4-FFF2-40B4-BE49-F238E27FC236}">
                <a16:creationId xmlns:a16="http://schemas.microsoft.com/office/drawing/2014/main" id="{C1089A30-6B24-7F9C-F9B3-5E8FF82647C2}"/>
              </a:ext>
            </a:extLst>
          </p:cNvPr>
          <p:cNvPicPr>
            <a:picLocks noChangeAspect="1"/>
          </p:cNvPicPr>
          <p:nvPr/>
        </p:nvPicPr>
        <p:blipFill rotWithShape="1">
          <a:blip r:embed="rId4"/>
          <a:srcRect l="30395" r="24482" b="-2"/>
          <a:stretch/>
        </p:blipFill>
        <p:spPr>
          <a:xfrm>
            <a:off x="20" y="975"/>
            <a:ext cx="4635988" cy="6858000"/>
          </a:xfrm>
          <a:prstGeom prst="rect">
            <a:avLst/>
          </a:prstGeom>
        </p:spPr>
      </p:pic>
      <p:sp>
        <p:nvSpPr>
          <p:cNvPr id="4" name="TextBox 3">
            <a:extLst>
              <a:ext uri="{FF2B5EF4-FFF2-40B4-BE49-F238E27FC236}">
                <a16:creationId xmlns:a16="http://schemas.microsoft.com/office/drawing/2014/main" id="{C4586AFC-A8B7-AE55-18F3-2DBBD6788279}"/>
              </a:ext>
            </a:extLst>
          </p:cNvPr>
          <p:cNvSpPr txBox="1"/>
          <p:nvPr/>
        </p:nvSpPr>
        <p:spPr>
          <a:xfrm>
            <a:off x="4955458" y="2251587"/>
            <a:ext cx="6593075" cy="3972232"/>
          </a:xfrm>
          <a:prstGeom prst="rect">
            <a:avLst/>
          </a:prstGeom>
        </p:spPr>
        <p:txBody>
          <a:bodyPr vert="horz" lIns="91440" tIns="45720" rIns="91440" bIns="45720" rtlCol="0" anchor="ctr">
            <a:normAutofit/>
          </a:bodyPr>
          <a:lstStyle/>
          <a:p>
            <a:pPr marL="171450" indent="-171450">
              <a:lnSpc>
                <a:spcPct val="90000"/>
              </a:lnSpc>
              <a:spcAft>
                <a:spcPts val="1000"/>
              </a:spcAft>
              <a:buClr>
                <a:schemeClr val="tx1"/>
              </a:buClr>
              <a:buSzPct val="100000"/>
              <a:buFont typeface="Arial"/>
              <a:buChar char="•"/>
            </a:pPr>
            <a:r>
              <a:rPr lang="en-US" sz="900"/>
              <a:t>Silverthorne, V. and Snider, E. (2018) </a:t>
            </a:r>
            <a:r>
              <a:rPr lang="en-US" sz="900" i="1"/>
              <a:t>What is employee engagement? - definition from whatis.com</a:t>
            </a:r>
            <a:r>
              <a:rPr lang="en-US" sz="900"/>
              <a:t>, </a:t>
            </a:r>
            <a:r>
              <a:rPr lang="en-US" sz="900" i="1"/>
              <a:t>SearchHRSoftware</a:t>
            </a:r>
            <a:r>
              <a:rPr lang="en-US" sz="900"/>
              <a:t>. TechTarget. Available at: https://www.techtarget.com/searchhrsoftware/definition/employee-engagement (Accessed: November 29, 2022). </a:t>
            </a:r>
          </a:p>
          <a:p>
            <a:pPr marL="171450" indent="-171450">
              <a:lnSpc>
                <a:spcPct val="90000"/>
              </a:lnSpc>
              <a:spcAft>
                <a:spcPts val="1000"/>
              </a:spcAft>
              <a:buClr>
                <a:schemeClr val="tx1"/>
              </a:buClr>
              <a:buSzPct val="100000"/>
              <a:buFont typeface="Arial"/>
              <a:buChar char="•"/>
            </a:pPr>
            <a:r>
              <a:rPr lang="en-US" sz="900" i="1"/>
              <a:t>Home</a:t>
            </a:r>
            <a:r>
              <a:rPr lang="en-US" sz="900"/>
              <a:t> (2022) </a:t>
            </a:r>
            <a:r>
              <a:rPr lang="en-US" sz="900" i="1"/>
              <a:t>davidzinger.com</a:t>
            </a:r>
            <a:r>
              <a:rPr lang="en-US" sz="900"/>
              <a:t>. Available at: http://www.davidzinger.com/zinger-model/ (Accessed: November 30, 2022). </a:t>
            </a:r>
          </a:p>
          <a:p>
            <a:pPr marL="171450" indent="-171450">
              <a:lnSpc>
                <a:spcPct val="90000"/>
              </a:lnSpc>
              <a:spcAft>
                <a:spcPts val="1000"/>
              </a:spcAft>
              <a:buClr>
                <a:schemeClr val="tx1"/>
              </a:buClr>
              <a:buSzPct val="100000"/>
              <a:buFont typeface="Arial"/>
              <a:buChar char="•"/>
            </a:pPr>
            <a:r>
              <a:rPr lang="en-US" sz="900"/>
              <a:t>managementstudyguide, (2022) </a:t>
            </a:r>
            <a:r>
              <a:rPr lang="en-US" sz="900" i="1"/>
              <a:t>Zinger model of employee engagement</a:t>
            </a:r>
            <a:r>
              <a:rPr lang="en-US" sz="900"/>
              <a:t>. Available at: https://www.managementstudyguide.com/zinger-model-employee-engagement.htm (Accessed: November 30, 2022). </a:t>
            </a:r>
          </a:p>
          <a:p>
            <a:pPr marL="171450" indent="-171450">
              <a:lnSpc>
                <a:spcPct val="90000"/>
              </a:lnSpc>
              <a:spcAft>
                <a:spcPts val="1000"/>
              </a:spcAft>
              <a:buClr>
                <a:schemeClr val="tx1"/>
              </a:buClr>
              <a:buSzPct val="100000"/>
              <a:buFont typeface="Arial"/>
              <a:buChar char="•"/>
            </a:pPr>
            <a:r>
              <a:rPr lang="en-US" sz="900"/>
              <a:t>zoominfo, 2022.</a:t>
            </a:r>
            <a:r>
              <a:rPr lang="en-US" sz="900" i="1"/>
              <a:t>Westin Hotels &amp; Resort - Overview, News &amp; competitors | Zoominfo.com</a:t>
            </a:r>
            <a:r>
              <a:rPr lang="en-US" sz="900"/>
              <a:t> (2022). Available at: https://www.zoominfo.com/c/westin-hotels-resort/130744382 (Accessed: November 30, 2022). </a:t>
            </a:r>
          </a:p>
          <a:p>
            <a:pPr marL="171450" indent="-171450">
              <a:lnSpc>
                <a:spcPct val="90000"/>
              </a:lnSpc>
              <a:spcAft>
                <a:spcPts val="1000"/>
              </a:spcAft>
              <a:buClr>
                <a:schemeClr val="tx1"/>
              </a:buClr>
              <a:buSzPct val="100000"/>
              <a:buFont typeface="Arial"/>
              <a:buChar char="•"/>
            </a:pPr>
            <a:r>
              <a:rPr lang="en-US" sz="900" i="1"/>
              <a:t>Empower - CSR</a:t>
            </a:r>
            <a:r>
              <a:rPr lang="en-US" sz="900"/>
              <a:t> (2022) </a:t>
            </a:r>
            <a:r>
              <a:rPr lang="en-US" sz="900" i="1"/>
              <a:t>Marriott</a:t>
            </a:r>
            <a:r>
              <a:rPr lang="en-US" sz="900"/>
              <a:t>. Available at: https://serve360.marriott.com/empower/ (Accessed: November 30, 2022). </a:t>
            </a:r>
          </a:p>
          <a:p>
            <a:pPr marL="171450" indent="-171450">
              <a:lnSpc>
                <a:spcPct val="90000"/>
              </a:lnSpc>
              <a:spcAft>
                <a:spcPts val="1000"/>
              </a:spcAft>
              <a:buClr>
                <a:schemeClr val="tx1"/>
              </a:buClr>
              <a:buSzPct val="100000"/>
              <a:buFont typeface="Arial"/>
              <a:buChar char="•"/>
            </a:pPr>
            <a:r>
              <a:rPr lang="en-US" sz="900" i="1"/>
              <a:t>Investor relations | Marriott International</a:t>
            </a:r>
            <a:r>
              <a:rPr lang="en-US" sz="900"/>
              <a:t> (no date). Available at: https://marriott.gcs-web.com/static-files/b82978a6-9d28-4e38-9855-fc4ae2cebe11 (Accessed: November 30, 2022). </a:t>
            </a:r>
          </a:p>
          <a:p>
            <a:pPr marL="171450" indent="-171450">
              <a:lnSpc>
                <a:spcPct val="90000"/>
              </a:lnSpc>
              <a:spcAft>
                <a:spcPts val="1000"/>
              </a:spcAft>
              <a:buClr>
                <a:schemeClr val="tx1"/>
              </a:buClr>
              <a:buSzPct val="100000"/>
              <a:buFont typeface="Arial"/>
              <a:buChar char="•"/>
            </a:pPr>
            <a:r>
              <a:rPr lang="en-US" sz="900" i="1"/>
              <a:t>Hilton Worldwide Holdings Revenue 2011-2022: HLT</a:t>
            </a:r>
            <a:r>
              <a:rPr lang="en-US" sz="900"/>
              <a:t> (2022) </a:t>
            </a:r>
            <a:r>
              <a:rPr lang="en-US" sz="900" i="1"/>
              <a:t>Macrotrends</a:t>
            </a:r>
            <a:r>
              <a:rPr lang="en-US" sz="900"/>
              <a:t>. Available at: https://www.macrotrends.net/stocks/charts/HLT/hilton-worldwide-holdings/revenue (Accessed: November 30, 2022). </a:t>
            </a:r>
          </a:p>
          <a:p>
            <a:pPr marL="171450" indent="-171450">
              <a:lnSpc>
                <a:spcPct val="90000"/>
              </a:lnSpc>
              <a:spcAft>
                <a:spcPts val="1000"/>
              </a:spcAft>
              <a:buClr>
                <a:schemeClr val="tx1"/>
              </a:buClr>
              <a:buSzPct val="100000"/>
              <a:buFont typeface="Arial"/>
              <a:buChar char="•"/>
            </a:pPr>
            <a:r>
              <a:rPr lang="en-US" sz="900"/>
              <a:t>Bybee, N. (2022) </a:t>
            </a:r>
            <a:r>
              <a:rPr lang="en-US" sz="900" i="1"/>
              <a:t>How Hilton keeps its employees happy (and five employee retention tips for the hospitality industry)</a:t>
            </a:r>
            <a:r>
              <a:rPr lang="en-US" sz="900"/>
              <a:t>, </a:t>
            </a:r>
            <a:r>
              <a:rPr lang="en-US" sz="900" i="1"/>
              <a:t>LinkedIn</a:t>
            </a:r>
            <a:r>
              <a:rPr lang="en-US" sz="900"/>
              <a:t>. Available at: https://www.linkedin.com/pulse/how-hilton-keeps-its-employees-happy-five-employee-tips-bybee-cpa#:~:text=They%20offer%20regular%20awards%2C%20events,to%20their%20robust%20people%20program. (Accessed: November 30, 2022). </a:t>
            </a:r>
          </a:p>
          <a:p>
            <a:pPr marL="171450" indent="-171450">
              <a:lnSpc>
                <a:spcPct val="90000"/>
              </a:lnSpc>
              <a:spcAft>
                <a:spcPts val="1000"/>
              </a:spcAft>
              <a:buClr>
                <a:schemeClr val="tx1"/>
              </a:buClr>
              <a:buSzPct val="100000"/>
              <a:buFont typeface="Arial"/>
              <a:buChar char="•"/>
            </a:pPr>
            <a:r>
              <a:rPr lang="en-US" sz="900" i="1"/>
              <a:t>Employee engagement: Why it matters for your company</a:t>
            </a:r>
            <a:r>
              <a:rPr lang="en-US" sz="900"/>
              <a:t> (2022) </a:t>
            </a:r>
            <a:r>
              <a:rPr lang="en-US" sz="900" i="1"/>
              <a:t>EveryoneSocial</a:t>
            </a:r>
            <a:r>
              <a:rPr lang="en-US" sz="900"/>
              <a:t>. Available at: https://everyonesocial.com/employee-engagement/ (Accessed: November 30, 2022). </a:t>
            </a:r>
          </a:p>
          <a:p>
            <a:pPr marL="171450" indent="-171450">
              <a:lnSpc>
                <a:spcPct val="90000"/>
              </a:lnSpc>
              <a:spcAft>
                <a:spcPts val="1000"/>
              </a:spcAft>
              <a:buClr>
                <a:schemeClr val="tx1"/>
              </a:buClr>
              <a:buSzPct val="100000"/>
              <a:buFont typeface="Arial"/>
              <a:buChar char="•"/>
            </a:pPr>
            <a:r>
              <a:rPr lang="en-US" sz="900"/>
              <a:t>Nathan Bybee, C.P.A. (2022) </a:t>
            </a:r>
            <a:r>
              <a:rPr lang="en-US" sz="900" i="1"/>
              <a:t>How Hilton keeps its employees happy (and five employee retention tips for the hospitality industry)</a:t>
            </a:r>
            <a:r>
              <a:rPr lang="en-US" sz="900"/>
              <a:t>, </a:t>
            </a:r>
            <a:r>
              <a:rPr lang="en-US" sz="900" i="1"/>
              <a:t>LinkedIn</a:t>
            </a:r>
            <a:r>
              <a:rPr lang="en-US" sz="900"/>
              <a:t>. Available at: https://www.linkedin.com/pulse/how-hilton-keeps-its-employees-happy-five-employee-tips-bybee-cpa (Accessed: November 30, 2022). </a:t>
            </a:r>
          </a:p>
        </p:txBody>
      </p:sp>
    </p:spTree>
    <p:extLst>
      <p:ext uri="{BB962C8B-B14F-4D97-AF65-F5344CB8AC3E}">
        <p14:creationId xmlns:p14="http://schemas.microsoft.com/office/powerpoint/2010/main" val="27888349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{404D1259-28EF-4C14-B435-AECEC916575C}tf03457452</Template>
  <TotalTime>108</TotalTime>
  <Words>2523</Words>
  <Application>Microsoft Office PowerPoint</Application>
  <PresentationFormat>Widescreen</PresentationFormat>
  <Paragraphs>90</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Celestial</vt:lpstr>
      <vt:lpstr>Assignment 3 EMPLOYEES engagement </vt:lpstr>
      <vt:lpstr>Introduction And definition </vt:lpstr>
      <vt:lpstr> Engagement theoretical model:  </vt:lpstr>
      <vt:lpstr>Zinger Model  </vt:lpstr>
      <vt:lpstr>Zinger Model</vt:lpstr>
      <vt:lpstr>Statistical data of the profitability:  </vt:lpstr>
      <vt:lpstr>Examples of best practices to engage employees: </vt:lpstr>
      <vt:lpstr>Process of employee ENGEGEMENT  adapted </vt:lpstr>
      <vt:lpstr>Importance of employee engagement in the success of a hotel:</vt:lpstr>
      <vt:lpstr>Importance of employee engagement in the success of a hotel: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EMPLOYEES engagement</dc:title>
  <dc:creator>AMT New One</dc:creator>
  <cp:lastModifiedBy>anamariandreka@gmail.com</cp:lastModifiedBy>
  <cp:revision>5</cp:revision>
  <dcterms:created xsi:type="dcterms:W3CDTF">2022-11-30T07:36:15Z</dcterms:created>
  <dcterms:modified xsi:type="dcterms:W3CDTF">2022-11-30T17:16:16Z</dcterms:modified>
</cp:coreProperties>
</file>