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1"/>
  </p:handoutMasterIdLst>
  <p:sldIdLst>
    <p:sldId id="256" r:id="rId2"/>
    <p:sldId id="257" r:id="rId3"/>
    <p:sldId id="258" r:id="rId4"/>
    <p:sldId id="259" r:id="rId5"/>
    <p:sldId id="260" r:id="rId6"/>
    <p:sldId id="261" r:id="rId7"/>
    <p:sldId id="262" r:id="rId8"/>
    <p:sldId id="263" r:id="rId9"/>
    <p:sldId id="264" r:id="rId1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DB5294F-943C-48F9-8C31-787BD9E39CC6}" type="datetimeFigureOut">
              <a:rPr lang="en-GB" smtClean="0"/>
              <a:t>13/03/2013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05E35BB-3529-4868-BB6D-CB473BAAB677}" type="slidenum">
              <a:rPr lang="en-GB" smtClean="0"/>
              <a:t>‹#›</a:t>
            </a:fld>
            <a:endParaRPr lang="en-GB"/>
          </a:p>
        </p:txBody>
      </p:sp>
    </p:spTree>
    <p:extLst>
      <p:ext uri="{BB962C8B-B14F-4D97-AF65-F5344CB8AC3E}">
        <p14:creationId xmlns:p14="http://schemas.microsoft.com/office/powerpoint/2010/main" val="356823956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28C760EA-2D2C-47B6-92E1-B903ADDF89C4}" type="datetimeFigureOut">
              <a:rPr lang="en-GB" smtClean="0"/>
              <a:t>13/03/2013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30862893-5A50-4AC8-83E8-4D33859BEEA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8C760EA-2D2C-47B6-92E1-B903ADDF89C4}" type="datetimeFigureOut">
              <a:rPr lang="en-GB" smtClean="0"/>
              <a:t>13/03/2013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30862893-5A50-4AC8-83E8-4D33859BEEAA}"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28C760EA-2D2C-47B6-92E1-B903ADDF89C4}" type="datetimeFigureOut">
              <a:rPr lang="en-GB" smtClean="0"/>
              <a:t>13/03/2013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30862893-5A50-4AC8-83E8-4D33859BEEAA}"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28C760EA-2D2C-47B6-92E1-B903ADDF89C4}" type="datetimeFigureOut">
              <a:rPr lang="en-GB" smtClean="0"/>
              <a:t>13/03/2013</a:t>
            </a:fld>
            <a:endParaRPr lang="en-GB"/>
          </a:p>
        </p:txBody>
      </p:sp>
      <p:sp>
        <p:nvSpPr>
          <p:cNvPr id="10" name="Slide Number Placeholder 9"/>
          <p:cNvSpPr>
            <a:spLocks noGrp="1"/>
          </p:cNvSpPr>
          <p:nvPr>
            <p:ph type="sldNum" sz="quarter" idx="16"/>
          </p:nvPr>
        </p:nvSpPr>
        <p:spPr/>
        <p:txBody>
          <a:bodyPr rtlCol="0"/>
          <a:lstStyle/>
          <a:p>
            <a:fld id="{30862893-5A50-4AC8-83E8-4D33859BEEAA}"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28C760EA-2D2C-47B6-92E1-B903ADDF89C4}" type="datetimeFigureOut">
              <a:rPr lang="en-GB" smtClean="0"/>
              <a:t>13/03/2013</a:t>
            </a:fld>
            <a:endParaRPr lang="en-GB"/>
          </a:p>
        </p:txBody>
      </p:sp>
      <p:sp>
        <p:nvSpPr>
          <p:cNvPr id="12" name="Slide Number Placeholder 11"/>
          <p:cNvSpPr>
            <a:spLocks noGrp="1"/>
          </p:cNvSpPr>
          <p:nvPr>
            <p:ph type="sldNum" sz="quarter" idx="16"/>
          </p:nvPr>
        </p:nvSpPr>
        <p:spPr/>
        <p:txBody>
          <a:bodyPr rtlCol="0"/>
          <a:lstStyle/>
          <a:p>
            <a:fld id="{30862893-5A50-4AC8-83E8-4D33859BEEAA}"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8C760EA-2D2C-47B6-92E1-B903ADDF89C4}" type="datetimeFigureOut">
              <a:rPr lang="en-GB" smtClean="0"/>
              <a:t>13/03/2013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30862893-5A50-4AC8-83E8-4D33859BEEA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760EA-2D2C-47B6-92E1-B903ADDF89C4}" type="datetimeFigureOut">
              <a:rPr lang="en-GB" smtClean="0"/>
              <a:t>13/03/2013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30862893-5A50-4AC8-83E8-4D33859BEEA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28C760EA-2D2C-47B6-92E1-B903ADDF89C4}" type="datetimeFigureOut">
              <a:rPr lang="en-GB" smtClean="0"/>
              <a:t>13/03/2013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30862893-5A50-4AC8-83E8-4D33859BEEAA}"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28C760EA-2D2C-47B6-92E1-B903ADDF89C4}" type="datetimeFigureOut">
              <a:rPr lang="en-GB" smtClean="0"/>
              <a:t>13/03/2013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30862893-5A50-4AC8-83E8-4D33859BEEAA}"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8C760EA-2D2C-47B6-92E1-B903ADDF89C4}" type="datetimeFigureOut">
              <a:rPr lang="en-GB" smtClean="0"/>
              <a:t>13/03/2013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862893-5A50-4AC8-83E8-4D33859BEEA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28C760EA-2D2C-47B6-92E1-B903ADDF89C4}" type="datetimeFigureOut">
              <a:rPr lang="en-GB" smtClean="0"/>
              <a:t>13/03/2013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30862893-5A50-4AC8-83E8-4D33859BEEA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28C760EA-2D2C-47B6-92E1-B903ADDF89C4}" type="datetimeFigureOut">
              <a:rPr lang="en-GB" smtClean="0"/>
              <a:t>13/03/2013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30862893-5A50-4AC8-83E8-4D33859BEEA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Elegy and Horace: Horace and Elegy</a:t>
            </a:r>
            <a:endParaRPr lang="en-GB" dirty="0"/>
          </a:p>
        </p:txBody>
      </p:sp>
      <p:sp>
        <p:nvSpPr>
          <p:cNvPr id="3" name="Subtitle 2"/>
          <p:cNvSpPr>
            <a:spLocks noGrp="1"/>
          </p:cNvSpPr>
          <p:nvPr>
            <p:ph type="subTitle" idx="1"/>
          </p:nvPr>
        </p:nvSpPr>
        <p:spPr/>
        <p:txBody>
          <a:bodyPr/>
          <a:lstStyle/>
          <a:p>
            <a:r>
              <a:rPr lang="en-GB" dirty="0" smtClean="0"/>
              <a:t>Augustan Lovers 2013</a:t>
            </a:r>
            <a:endParaRPr lang="en-GB" dirty="0"/>
          </a:p>
        </p:txBody>
      </p:sp>
    </p:spTree>
    <p:extLst>
      <p:ext uri="{BB962C8B-B14F-4D97-AF65-F5344CB8AC3E}">
        <p14:creationId xmlns:p14="http://schemas.microsoft.com/office/powerpoint/2010/main" val="813439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Horace’s </a:t>
            </a:r>
            <a:r>
              <a:rPr lang="en-GB" i="1" dirty="0" smtClean="0"/>
              <a:t>Odes</a:t>
            </a:r>
            <a:r>
              <a:rPr lang="en-GB" dirty="0" smtClean="0"/>
              <a:t> and Elegy</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Books 1-3 of the </a:t>
            </a:r>
            <a:r>
              <a:rPr lang="en-GB" i="1" dirty="0" smtClean="0"/>
              <a:t>Odes</a:t>
            </a:r>
            <a:r>
              <a:rPr lang="en-GB" dirty="0" smtClean="0"/>
              <a:t> published before 23 BC</a:t>
            </a:r>
          </a:p>
          <a:p>
            <a:r>
              <a:rPr lang="en-GB" dirty="0" smtClean="0"/>
              <a:t>Book 4 later – it is different, too – c. 17 BC</a:t>
            </a:r>
          </a:p>
          <a:p>
            <a:r>
              <a:rPr lang="en-GB" dirty="0" smtClean="0"/>
              <a:t>Shares with the elegists the interest in Greek poetry, although ostensibly continues Catullus’ focus on early Greek lyric (Sappho, Alcaeus, </a:t>
            </a:r>
            <a:r>
              <a:rPr lang="en-GB" dirty="0" err="1" smtClean="0"/>
              <a:t>Alkman</a:t>
            </a:r>
            <a:r>
              <a:rPr lang="en-GB" dirty="0" smtClean="0"/>
              <a:t>)…</a:t>
            </a:r>
          </a:p>
          <a:p>
            <a:r>
              <a:rPr lang="en-GB" dirty="0" smtClean="0"/>
              <a:t>…but rejects larger themes in the same way the elegists do – same preference for slender forms</a:t>
            </a:r>
          </a:p>
          <a:p>
            <a:r>
              <a:rPr lang="en-GB" dirty="0" smtClean="0"/>
              <a:t>Considerable experimentation with verse forms: the metre, too, tells us that his love poems are (should be?) different</a:t>
            </a:r>
            <a:endParaRPr lang="en-GB" dirty="0"/>
          </a:p>
        </p:txBody>
      </p:sp>
    </p:spTree>
    <p:extLst>
      <p:ext uri="{BB962C8B-B14F-4D97-AF65-F5344CB8AC3E}">
        <p14:creationId xmlns:p14="http://schemas.microsoft.com/office/powerpoint/2010/main" val="2461776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Have a look!</a:t>
            </a:r>
            <a:endParaRPr lang="en-GB" dirty="0"/>
          </a:p>
        </p:txBody>
      </p:sp>
      <p:sp>
        <p:nvSpPr>
          <p:cNvPr id="3" name="Content Placeholder 2"/>
          <p:cNvSpPr>
            <a:spLocks noGrp="1"/>
          </p:cNvSpPr>
          <p:nvPr>
            <p:ph sz="quarter" idx="1"/>
          </p:nvPr>
        </p:nvSpPr>
        <p:spPr/>
        <p:txBody>
          <a:bodyPr>
            <a:normAutofit fontScale="85000" lnSpcReduction="10000"/>
          </a:bodyPr>
          <a:lstStyle/>
          <a:p>
            <a:pPr marL="0" indent="0">
              <a:buNone/>
            </a:pPr>
            <a:r>
              <a:rPr lang="en-GB" dirty="0" smtClean="0"/>
              <a:t>‘That rosy neck, those smooth and wax-white arms’ – Lydia, when you regale me with </a:t>
            </a:r>
            <a:r>
              <a:rPr lang="en-GB" dirty="0" err="1" smtClean="0"/>
              <a:t>Telephus</a:t>
            </a:r>
            <a:r>
              <a:rPr lang="en-GB" dirty="0" smtClean="0"/>
              <a:t>’ charms, bile boils and chokes me, my mind fails, tears – I can’t help them – trickle, my cheek pales: proof of the slow fires that gnaw at my entrails. And if one of your drunken rows has left scars behind on your snowy shoulders, or bites furiously signed on your lips, I burn! But listen to me: you will lose your ‘faithful’ lover, this savage whose kisses bruise that exquisite mouth which Aphrodite imbues with her quintessential nectar. A hundredfold happy are they alone whom affections hold inseparably united; those who stay friends without quarrels, and cannot be torn away from each other’s arms until their dying day. (Hor. </a:t>
            </a:r>
            <a:r>
              <a:rPr lang="en-GB" i="1" dirty="0" err="1" smtClean="0"/>
              <a:t>Carm</a:t>
            </a:r>
            <a:r>
              <a:rPr lang="en-GB" dirty="0" smtClean="0"/>
              <a:t>. 1.13)</a:t>
            </a:r>
            <a:endParaRPr lang="en-GB" dirty="0"/>
          </a:p>
        </p:txBody>
      </p:sp>
    </p:spTree>
    <p:extLst>
      <p:ext uri="{BB962C8B-B14F-4D97-AF65-F5344CB8AC3E}">
        <p14:creationId xmlns:p14="http://schemas.microsoft.com/office/powerpoint/2010/main" val="81030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Love poetry </a:t>
            </a:r>
            <a:r>
              <a:rPr lang="en-GB" i="1" dirty="0" smtClean="0"/>
              <a:t>topoi</a:t>
            </a:r>
            <a:endParaRPr lang="en-GB" i="1" dirty="0"/>
          </a:p>
        </p:txBody>
      </p:sp>
      <p:sp>
        <p:nvSpPr>
          <p:cNvPr id="5" name="Content Placeholder 4"/>
          <p:cNvSpPr>
            <a:spLocks noGrp="1"/>
          </p:cNvSpPr>
          <p:nvPr>
            <p:ph sz="quarter" idx="1"/>
          </p:nvPr>
        </p:nvSpPr>
        <p:spPr/>
        <p:txBody>
          <a:bodyPr>
            <a:normAutofit fontScale="55000" lnSpcReduction="20000"/>
          </a:bodyPr>
          <a:lstStyle/>
          <a:p>
            <a:pPr marL="0" indent="0">
              <a:buNone/>
            </a:pPr>
            <a:r>
              <a:rPr lang="en-GB" dirty="0"/>
              <a:t>‘That rosy neck, those smooth and wax-white arms’ – Lydia, when you regale me with </a:t>
            </a:r>
            <a:r>
              <a:rPr lang="en-GB" dirty="0" err="1"/>
              <a:t>Telephus</a:t>
            </a:r>
            <a:r>
              <a:rPr lang="en-GB" dirty="0"/>
              <a:t>’ charms, bile boils and chokes me, my mind fails, tears – I can’t help them – trickle, my cheek pales: proof of the slow fires that gnaw at my entrails. And if one of your drunken rows has left scars behind on your snowy shoulders, or bites furiously signed on your lips, I burn! But listen to me: you will lose your ‘faithful’ lover, this savage whose kisses bruise that exquisite mouth which Aphrodite imbues with her quintessential nectar. A hundredfold happy are they alone whom affections hold inseparably united; those who stay friends without quarrels, and cannot be torn away from each other’s arms until their dying day. (Hor. </a:t>
            </a:r>
            <a:r>
              <a:rPr lang="en-GB" i="1" dirty="0" err="1"/>
              <a:t>Carm</a:t>
            </a:r>
            <a:r>
              <a:rPr lang="en-GB" dirty="0"/>
              <a:t>. 1.13)</a:t>
            </a:r>
          </a:p>
          <a:p>
            <a:pPr marL="0" indent="0">
              <a:buNone/>
            </a:pPr>
            <a:endParaRPr lang="en-GB" dirty="0"/>
          </a:p>
        </p:txBody>
      </p:sp>
      <p:sp>
        <p:nvSpPr>
          <p:cNvPr id="6" name="Content Placeholder 5"/>
          <p:cNvSpPr>
            <a:spLocks noGrp="1"/>
          </p:cNvSpPr>
          <p:nvPr>
            <p:ph sz="quarter" idx="2"/>
          </p:nvPr>
        </p:nvSpPr>
        <p:spPr/>
        <p:txBody>
          <a:bodyPr>
            <a:normAutofit fontScale="55000" lnSpcReduction="20000"/>
          </a:bodyPr>
          <a:lstStyle/>
          <a:p>
            <a:r>
              <a:rPr lang="en-GB" i="1" dirty="0" err="1" smtClean="0"/>
              <a:t>Servitium</a:t>
            </a:r>
            <a:r>
              <a:rPr lang="en-GB" i="1" dirty="0" smtClean="0"/>
              <a:t> </a:t>
            </a:r>
            <a:r>
              <a:rPr lang="en-GB" i="1" dirty="0" err="1" smtClean="0"/>
              <a:t>amoris</a:t>
            </a:r>
            <a:r>
              <a:rPr lang="en-GB" dirty="0" smtClean="0"/>
              <a:t>: emasculation of male lovers in the face of love</a:t>
            </a:r>
          </a:p>
          <a:p>
            <a:pPr lvl="1"/>
            <a:r>
              <a:rPr lang="en-GB" dirty="0" smtClean="0"/>
              <a:t>The acceptance of a rival</a:t>
            </a:r>
          </a:p>
          <a:p>
            <a:pPr lvl="1"/>
            <a:r>
              <a:rPr lang="en-GB" dirty="0" smtClean="0"/>
              <a:t>The emotional (and unmanly, from a Roman standpoint) reaction</a:t>
            </a:r>
          </a:p>
          <a:p>
            <a:pPr lvl="1"/>
            <a:r>
              <a:rPr lang="en-GB" dirty="0" smtClean="0"/>
              <a:t>The cuckold as a literary character</a:t>
            </a:r>
          </a:p>
          <a:p>
            <a:r>
              <a:rPr lang="en-GB" dirty="0" smtClean="0"/>
              <a:t>Praise for fidelity but from the spectator’s position: it is not what the narrator can hope for</a:t>
            </a:r>
          </a:p>
          <a:p>
            <a:r>
              <a:rPr lang="en-GB" dirty="0" smtClean="0"/>
              <a:t>The dream image of shared old age, cf. Tibullus</a:t>
            </a:r>
          </a:p>
          <a:p>
            <a:endParaRPr lang="en-GB" dirty="0"/>
          </a:p>
          <a:p>
            <a:r>
              <a:rPr lang="en-GB" dirty="0" smtClean="0"/>
              <a:t>Differences?</a:t>
            </a:r>
          </a:p>
          <a:p>
            <a:pPr lvl="1"/>
            <a:r>
              <a:rPr lang="en-GB" dirty="0" smtClean="0"/>
              <a:t>Less of swinging wildly between hate and love, desperation and hope</a:t>
            </a:r>
          </a:p>
          <a:p>
            <a:pPr lvl="1"/>
            <a:r>
              <a:rPr lang="en-GB" b="1" dirty="0" smtClean="0">
                <a:solidFill>
                  <a:srgbClr val="FF0000"/>
                </a:solidFill>
              </a:rPr>
              <a:t>Self-awareness </a:t>
            </a:r>
            <a:r>
              <a:rPr lang="en-GB" dirty="0" smtClean="0"/>
              <a:t>of the role played: the cuckold</a:t>
            </a:r>
          </a:p>
          <a:p>
            <a:pPr lvl="1"/>
            <a:r>
              <a:rPr lang="en-GB" dirty="0" smtClean="0"/>
              <a:t>Implicit: awareness of old age approaching</a:t>
            </a:r>
          </a:p>
          <a:p>
            <a:pPr marL="457200" lvl="1"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1753516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More importantly…</a:t>
            </a:r>
            <a:endParaRPr lang="en-GB" dirty="0"/>
          </a:p>
        </p:txBody>
      </p:sp>
      <p:sp>
        <p:nvSpPr>
          <p:cNvPr id="6" name="Content Placeholder 5"/>
          <p:cNvSpPr>
            <a:spLocks noGrp="1"/>
          </p:cNvSpPr>
          <p:nvPr>
            <p:ph sz="quarter" idx="1"/>
          </p:nvPr>
        </p:nvSpPr>
        <p:spPr/>
        <p:txBody>
          <a:bodyPr>
            <a:normAutofit/>
          </a:bodyPr>
          <a:lstStyle/>
          <a:p>
            <a:r>
              <a:rPr lang="en-GB" dirty="0" smtClean="0"/>
              <a:t>…love is but one of many topics in the </a:t>
            </a:r>
            <a:r>
              <a:rPr lang="en-GB" i="1" dirty="0" smtClean="0"/>
              <a:t>Odes</a:t>
            </a:r>
            <a:r>
              <a:rPr lang="en-GB" dirty="0" smtClean="0"/>
              <a:t>:</a:t>
            </a:r>
          </a:p>
          <a:p>
            <a:pPr lvl="1"/>
            <a:r>
              <a:rPr lang="en-GB" dirty="0" smtClean="0"/>
              <a:t>Unlike when we read elegy, there is no temptation to construct a linearly developing love story based on the love poems interspersed in the </a:t>
            </a:r>
            <a:r>
              <a:rPr lang="en-GB" i="1" dirty="0" smtClean="0"/>
              <a:t>Odes</a:t>
            </a:r>
          </a:p>
          <a:p>
            <a:pPr lvl="2"/>
            <a:r>
              <a:rPr lang="en-GB" dirty="0" smtClean="0"/>
              <a:t>This is underlined by the variation in metre: there is not one theme but many to this collection!</a:t>
            </a:r>
          </a:p>
          <a:p>
            <a:r>
              <a:rPr lang="en-GB" dirty="0" smtClean="0"/>
              <a:t>Love is a trifle, a pastime, not a key task: Horace’s appreciation of </a:t>
            </a:r>
            <a:r>
              <a:rPr lang="en-GB" i="1" dirty="0" err="1" smtClean="0"/>
              <a:t>otium</a:t>
            </a:r>
            <a:r>
              <a:rPr lang="en-GB" i="1" dirty="0" smtClean="0"/>
              <a:t> </a:t>
            </a:r>
            <a:r>
              <a:rPr lang="en-GB" dirty="0" smtClean="0"/>
              <a:t>and </a:t>
            </a:r>
            <a:r>
              <a:rPr lang="en-GB" i="1" dirty="0" err="1" smtClean="0"/>
              <a:t>negotium</a:t>
            </a:r>
            <a:r>
              <a:rPr lang="en-GB" dirty="0" smtClean="0"/>
              <a:t> differs from that of the elegists</a:t>
            </a:r>
          </a:p>
          <a:p>
            <a:pPr lvl="1"/>
            <a:r>
              <a:rPr lang="en-GB" dirty="0" smtClean="0"/>
              <a:t>Cf. that of Vergil’s shepherds</a:t>
            </a:r>
          </a:p>
          <a:p>
            <a:endParaRPr lang="en-GB" dirty="0" smtClean="0"/>
          </a:p>
          <a:p>
            <a:pPr lvl="1"/>
            <a:endParaRPr lang="en-GB" dirty="0"/>
          </a:p>
        </p:txBody>
      </p:sp>
    </p:spTree>
    <p:extLst>
      <p:ext uri="{BB962C8B-B14F-4D97-AF65-F5344CB8AC3E}">
        <p14:creationId xmlns:p14="http://schemas.microsoft.com/office/powerpoint/2010/main" val="538942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Horace on elegy (</a:t>
            </a:r>
            <a:r>
              <a:rPr lang="en-GB" i="1" dirty="0" err="1" smtClean="0"/>
              <a:t>Carm</a:t>
            </a:r>
            <a:r>
              <a:rPr lang="en-GB" dirty="0" smtClean="0"/>
              <a:t>. 1.33)</a:t>
            </a:r>
            <a:endParaRPr lang="en-GB" dirty="0"/>
          </a:p>
        </p:txBody>
      </p:sp>
      <p:sp>
        <p:nvSpPr>
          <p:cNvPr id="8" name="Content Placeholder 7"/>
          <p:cNvSpPr>
            <a:spLocks noGrp="1"/>
          </p:cNvSpPr>
          <p:nvPr>
            <p:ph sz="quarter" idx="1"/>
          </p:nvPr>
        </p:nvSpPr>
        <p:spPr>
          <a:xfrm>
            <a:off x="609600" y="1589566"/>
            <a:ext cx="3886200" cy="4863769"/>
          </a:xfrm>
        </p:spPr>
        <p:txBody>
          <a:bodyPr>
            <a:noAutofit/>
          </a:bodyPr>
          <a:lstStyle/>
          <a:p>
            <a:pPr>
              <a:buNone/>
            </a:pPr>
            <a:r>
              <a:rPr lang="en-GB" sz="1200" dirty="0" smtClean="0"/>
              <a:t>Tibullus, give up this extravagant grieving</a:t>
            </a:r>
          </a:p>
          <a:p>
            <a:pPr>
              <a:buNone/>
            </a:pPr>
            <a:r>
              <a:rPr lang="en-GB" sz="1200" dirty="0" smtClean="0"/>
              <a:t>For a sweetheart turned sour. ‘Why was she deceiving?’</a:t>
            </a:r>
          </a:p>
          <a:p>
            <a:pPr>
              <a:buNone/>
            </a:pPr>
            <a:r>
              <a:rPr lang="en-GB" sz="1200" dirty="0" smtClean="0"/>
              <a:t>You ask, and then </a:t>
            </a:r>
            <a:r>
              <a:rPr lang="en-GB" sz="1200" u="sng" dirty="0" smtClean="0">
                <a:solidFill>
                  <a:srgbClr val="FF0000"/>
                </a:solidFill>
              </a:rPr>
              <a:t>whimper long elegies </a:t>
            </a:r>
            <a:r>
              <a:rPr lang="en-GB" sz="1200" dirty="0" smtClean="0"/>
              <a:t>on</a:t>
            </a:r>
          </a:p>
          <a:p>
            <a:pPr>
              <a:buNone/>
            </a:pPr>
            <a:r>
              <a:rPr lang="en-GB" sz="1200" dirty="0" smtClean="0"/>
              <a:t>The theme of the older man being outshone.</a:t>
            </a:r>
          </a:p>
          <a:p>
            <a:pPr>
              <a:buNone/>
            </a:pPr>
            <a:r>
              <a:rPr lang="en-GB" sz="1200" dirty="0" err="1" smtClean="0"/>
              <a:t>Lycoris</a:t>
            </a:r>
            <a:r>
              <a:rPr lang="en-GB" sz="1200" dirty="0" smtClean="0"/>
              <a:t>, whose forehead is nearly all curls,</a:t>
            </a:r>
          </a:p>
          <a:p>
            <a:pPr>
              <a:buNone/>
            </a:pPr>
            <a:r>
              <a:rPr lang="en-GB" sz="1200" dirty="0" smtClean="0"/>
              <a:t>Is burning for Cyrus. </a:t>
            </a:r>
            <a:r>
              <a:rPr lang="en-GB" sz="1200" i="1" dirty="0" smtClean="0"/>
              <a:t>His </a:t>
            </a:r>
            <a:r>
              <a:rPr lang="en-GB" sz="1200" dirty="0" smtClean="0"/>
              <a:t>favourite girl’s </a:t>
            </a:r>
          </a:p>
          <a:p>
            <a:pPr>
              <a:buNone/>
            </a:pPr>
            <a:r>
              <a:rPr lang="en-GB" sz="1200" dirty="0" err="1" smtClean="0"/>
              <a:t>Pholoe</a:t>
            </a:r>
            <a:r>
              <a:rPr lang="en-GB" sz="1200" dirty="0" smtClean="0"/>
              <a:t>. </a:t>
            </a:r>
            <a:r>
              <a:rPr lang="en-GB" sz="1200" i="1" dirty="0" smtClean="0"/>
              <a:t>She</a:t>
            </a:r>
            <a:r>
              <a:rPr lang="en-GB" sz="1200" dirty="0" smtClean="0"/>
              <a:t> in turn throws him a frown </a:t>
            </a:r>
          </a:p>
          <a:p>
            <a:pPr>
              <a:buNone/>
            </a:pPr>
            <a:r>
              <a:rPr lang="en-GB" sz="1200" dirty="0" smtClean="0"/>
              <a:t>Meaning ‘Does and </a:t>
            </a:r>
            <a:r>
              <a:rPr lang="en-GB" sz="1200" dirty="0" err="1" smtClean="0"/>
              <a:t>Apulian</a:t>
            </a:r>
            <a:r>
              <a:rPr lang="en-GB" sz="1200" dirty="0" smtClean="0"/>
              <a:t> wolves will bed down</a:t>
            </a:r>
          </a:p>
          <a:p>
            <a:pPr>
              <a:buNone/>
            </a:pPr>
            <a:r>
              <a:rPr lang="en-GB" sz="1200" dirty="0" smtClean="0"/>
              <a:t>Sooner than I’ll take a cheat like him!’</a:t>
            </a:r>
          </a:p>
          <a:p>
            <a:pPr>
              <a:buNone/>
            </a:pPr>
            <a:r>
              <a:rPr lang="en-GB" sz="1200" dirty="0" smtClean="0"/>
              <a:t>That’s Venus’ method. According to whim</a:t>
            </a:r>
          </a:p>
          <a:p>
            <a:pPr>
              <a:buNone/>
            </a:pPr>
            <a:r>
              <a:rPr lang="en-GB" sz="1200" dirty="0" smtClean="0"/>
              <a:t>She puts bodies and minds to work her brass yoke</a:t>
            </a:r>
          </a:p>
          <a:p>
            <a:pPr>
              <a:buNone/>
            </a:pPr>
            <a:r>
              <a:rPr lang="en-GB" sz="1200" dirty="0" smtClean="0"/>
              <a:t>In </a:t>
            </a:r>
            <a:r>
              <a:rPr lang="en-GB" sz="1200" u="sng" dirty="0" smtClean="0">
                <a:solidFill>
                  <a:srgbClr val="FF0000"/>
                </a:solidFill>
              </a:rPr>
              <a:t>incongruous pairs </a:t>
            </a:r>
            <a:r>
              <a:rPr lang="en-GB" sz="1200" dirty="0" smtClean="0"/>
              <a:t>– and enjoys the bad </a:t>
            </a:r>
            <a:r>
              <a:rPr lang="en-GB" sz="1200" u="sng" dirty="0" smtClean="0">
                <a:solidFill>
                  <a:srgbClr val="FF0000"/>
                </a:solidFill>
              </a:rPr>
              <a:t>joke</a:t>
            </a:r>
            <a:r>
              <a:rPr lang="en-GB" sz="1200" dirty="0" smtClean="0"/>
              <a:t>.</a:t>
            </a:r>
          </a:p>
          <a:p>
            <a:pPr>
              <a:buNone/>
            </a:pPr>
            <a:endParaRPr lang="en-GB" sz="1200" u="sng" dirty="0" smtClean="0">
              <a:solidFill>
                <a:srgbClr val="FF0000"/>
              </a:solidFill>
            </a:endParaRPr>
          </a:p>
          <a:p>
            <a:pPr>
              <a:buNone/>
            </a:pPr>
            <a:r>
              <a:rPr lang="en-GB" sz="1200" u="sng" dirty="0" smtClean="0">
                <a:solidFill>
                  <a:srgbClr val="FF0000"/>
                </a:solidFill>
              </a:rPr>
              <a:t>I know</a:t>
            </a:r>
            <a:r>
              <a:rPr lang="en-GB" sz="1200" dirty="0" smtClean="0"/>
              <a:t>. When a far better chance was presented</a:t>
            </a:r>
          </a:p>
          <a:p>
            <a:pPr>
              <a:buNone/>
            </a:pPr>
            <a:r>
              <a:rPr lang="en-GB" sz="1200" dirty="0" smtClean="0"/>
              <a:t>I stayed with my freed-woman, chained and contented,</a:t>
            </a:r>
          </a:p>
          <a:p>
            <a:pPr>
              <a:buNone/>
            </a:pPr>
            <a:r>
              <a:rPr lang="en-GB" sz="1200" dirty="0" smtClean="0"/>
              <a:t>Though she handed out stormier treatment to me</a:t>
            </a:r>
          </a:p>
          <a:p>
            <a:pPr>
              <a:buNone/>
            </a:pPr>
            <a:r>
              <a:rPr lang="en-GB" sz="1200" dirty="0" smtClean="0"/>
              <a:t>Than dented Calabria gets from the sea.</a:t>
            </a:r>
            <a:endParaRPr lang="en-GB" sz="1200" dirty="0"/>
          </a:p>
        </p:txBody>
      </p:sp>
      <p:sp>
        <p:nvSpPr>
          <p:cNvPr id="9" name="Content Placeholder 8"/>
          <p:cNvSpPr>
            <a:spLocks noGrp="1"/>
          </p:cNvSpPr>
          <p:nvPr>
            <p:ph sz="quarter" idx="2"/>
          </p:nvPr>
        </p:nvSpPr>
        <p:spPr/>
        <p:txBody>
          <a:bodyPr>
            <a:normAutofit fontScale="70000" lnSpcReduction="20000"/>
          </a:bodyPr>
          <a:lstStyle/>
          <a:p>
            <a:r>
              <a:rPr lang="en-GB" dirty="0" smtClean="0"/>
              <a:t>Elegy from the outside?</a:t>
            </a:r>
          </a:p>
          <a:p>
            <a:pPr lvl="1"/>
            <a:r>
              <a:rPr lang="en-GB" dirty="0" smtClean="0"/>
              <a:t>Incorporates elegiac vocabulary in 1</a:t>
            </a:r>
            <a:r>
              <a:rPr lang="en-GB" baseline="30000" dirty="0" smtClean="0"/>
              <a:t>st</a:t>
            </a:r>
            <a:r>
              <a:rPr lang="en-GB" dirty="0" smtClean="0"/>
              <a:t> half (</a:t>
            </a:r>
            <a:r>
              <a:rPr lang="en-GB" i="1" dirty="0" smtClean="0"/>
              <a:t>fides, </a:t>
            </a:r>
            <a:r>
              <a:rPr lang="en-GB" i="1" dirty="0" err="1" smtClean="0"/>
              <a:t>laesus</a:t>
            </a:r>
            <a:r>
              <a:rPr lang="en-GB" i="1" dirty="0" smtClean="0"/>
              <a:t>, </a:t>
            </a:r>
            <a:r>
              <a:rPr lang="en-GB" i="1" dirty="0" err="1" smtClean="0"/>
              <a:t>tenuis</a:t>
            </a:r>
            <a:r>
              <a:rPr lang="en-GB" i="1" dirty="0" smtClean="0"/>
              <a:t>, </a:t>
            </a:r>
            <a:r>
              <a:rPr lang="en-GB" i="1" dirty="0" err="1" smtClean="0"/>
              <a:t>amor</a:t>
            </a:r>
            <a:r>
              <a:rPr lang="en-GB" dirty="0" smtClean="0"/>
              <a:t>…) but not in 2</a:t>
            </a:r>
            <a:r>
              <a:rPr lang="en-GB" baseline="30000" dirty="0" smtClean="0"/>
              <a:t>nd</a:t>
            </a:r>
            <a:r>
              <a:rPr lang="en-GB" dirty="0" smtClean="0"/>
              <a:t> (</a:t>
            </a:r>
            <a:r>
              <a:rPr lang="en-GB" i="1" dirty="0" err="1" smtClean="0"/>
              <a:t>detinuit</a:t>
            </a:r>
            <a:r>
              <a:rPr lang="en-GB" i="1" dirty="0" smtClean="0"/>
              <a:t> </a:t>
            </a:r>
            <a:r>
              <a:rPr lang="en-GB" dirty="0" smtClean="0"/>
              <a:t>only hint)</a:t>
            </a:r>
          </a:p>
          <a:p>
            <a:r>
              <a:rPr lang="en-GB" dirty="0" smtClean="0"/>
              <a:t>Humorous take on (break-down of?) elegiac narrative</a:t>
            </a:r>
          </a:p>
          <a:p>
            <a:pPr lvl="1"/>
            <a:r>
              <a:rPr lang="en-GB" dirty="0" smtClean="0"/>
              <a:t>Use of names – who is known from elegy here?</a:t>
            </a:r>
          </a:p>
          <a:p>
            <a:r>
              <a:rPr lang="en-GB" dirty="0" smtClean="0"/>
              <a:t>Incongruity as important in elegy</a:t>
            </a:r>
          </a:p>
          <a:p>
            <a:pPr lvl="1"/>
            <a:r>
              <a:rPr lang="en-GB" dirty="0" smtClean="0"/>
              <a:t>Humour theory</a:t>
            </a:r>
          </a:p>
          <a:p>
            <a:r>
              <a:rPr lang="en-GB" dirty="0" smtClean="0"/>
              <a:t>Spelling it out: Elegiac reality?</a:t>
            </a:r>
          </a:p>
          <a:p>
            <a:pPr lvl="1"/>
            <a:r>
              <a:rPr lang="en-GB" dirty="0" smtClean="0"/>
              <a:t>‘Cheat’ = </a:t>
            </a:r>
            <a:r>
              <a:rPr lang="en-GB" i="1" dirty="0" err="1" smtClean="0"/>
              <a:t>adultero</a:t>
            </a:r>
            <a:endParaRPr lang="en-GB" dirty="0" smtClean="0"/>
          </a:p>
          <a:p>
            <a:r>
              <a:rPr lang="en-GB" dirty="0" smtClean="0"/>
              <a:t>=&gt; May we use this as an indication of contemporary reader response?</a:t>
            </a:r>
            <a:endParaRPr lang="en-GB" dirty="0"/>
          </a:p>
        </p:txBody>
      </p:sp>
    </p:spTree>
    <p:extLst>
      <p:ext uri="{BB962C8B-B14F-4D97-AF65-F5344CB8AC3E}">
        <p14:creationId xmlns:p14="http://schemas.microsoft.com/office/powerpoint/2010/main" val="2140372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Horace </a:t>
            </a:r>
            <a:r>
              <a:rPr lang="en-GB" dirty="0" err="1" smtClean="0"/>
              <a:t>vs</a:t>
            </a:r>
            <a:r>
              <a:rPr lang="en-GB" dirty="0" smtClean="0"/>
              <a:t> </a:t>
            </a:r>
            <a:r>
              <a:rPr lang="en-GB" smtClean="0"/>
              <a:t>the elegists</a:t>
            </a:r>
            <a:endParaRPr lang="en-GB"/>
          </a:p>
        </p:txBody>
      </p:sp>
      <p:sp>
        <p:nvSpPr>
          <p:cNvPr id="6" name="Content Placeholder 5"/>
          <p:cNvSpPr>
            <a:spLocks noGrp="1"/>
          </p:cNvSpPr>
          <p:nvPr>
            <p:ph sz="quarter" idx="1"/>
          </p:nvPr>
        </p:nvSpPr>
        <p:spPr/>
        <p:txBody>
          <a:bodyPr>
            <a:normAutofit lnSpcReduction="10000"/>
          </a:bodyPr>
          <a:lstStyle/>
          <a:p>
            <a:r>
              <a:rPr lang="en-GB" dirty="0" smtClean="0"/>
              <a:t>Love is like a species of musical chairs. In the sequence of days as well as seasons, love begins and ends. And since love in conventional eyes belongs to the amusing margins of youthful life, that in conventional eyes would probably be deemed right – or at least inevitable. It is a truth which permeates the </a:t>
            </a:r>
            <a:r>
              <a:rPr lang="en-GB" i="1" dirty="0" smtClean="0"/>
              <a:t>Odes</a:t>
            </a:r>
            <a:r>
              <a:rPr lang="en-GB" dirty="0" smtClean="0"/>
              <a:t>. But again of course it is one that is normally anathema to the Elegists, to Tibullus as well as Propertius. (Lyne, 1980, 217)</a:t>
            </a:r>
          </a:p>
          <a:p>
            <a:pPr lvl="1"/>
            <a:r>
              <a:rPr lang="en-GB" dirty="0" smtClean="0"/>
              <a:t>But cf. Trevor Fear’s reading of elegy</a:t>
            </a:r>
            <a:endParaRPr lang="en-GB" dirty="0"/>
          </a:p>
        </p:txBody>
      </p:sp>
    </p:spTree>
    <p:extLst>
      <p:ext uri="{BB962C8B-B14F-4D97-AF65-F5344CB8AC3E}">
        <p14:creationId xmlns:p14="http://schemas.microsoft.com/office/powerpoint/2010/main" val="3181807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260648"/>
            <a:ext cx="8229600" cy="760900"/>
          </a:xfrm>
        </p:spPr>
        <p:txBody>
          <a:bodyPr>
            <a:normAutofit fontScale="90000"/>
          </a:bodyPr>
          <a:lstStyle/>
          <a:p>
            <a:r>
              <a:rPr lang="en-GB" dirty="0" smtClean="0"/>
              <a:t>Hor. </a:t>
            </a:r>
            <a:r>
              <a:rPr lang="en-GB" i="1" dirty="0" err="1" smtClean="0"/>
              <a:t>Carm</a:t>
            </a:r>
            <a:r>
              <a:rPr lang="en-GB" dirty="0" smtClean="0"/>
              <a:t>. 1.25</a:t>
            </a:r>
            <a:endParaRPr lang="en-GB" dirty="0"/>
          </a:p>
        </p:txBody>
      </p:sp>
      <p:sp>
        <p:nvSpPr>
          <p:cNvPr id="5" name="Content Placeholder 4"/>
          <p:cNvSpPr>
            <a:spLocks noGrp="1"/>
          </p:cNvSpPr>
          <p:nvPr>
            <p:ph sz="quarter" idx="1"/>
          </p:nvPr>
        </p:nvSpPr>
        <p:spPr>
          <a:xfrm>
            <a:off x="179512" y="1484784"/>
            <a:ext cx="4258816" cy="5373216"/>
          </a:xfrm>
        </p:spPr>
        <p:txBody>
          <a:bodyPr>
            <a:normAutofit fontScale="40000" lnSpcReduction="20000"/>
          </a:bodyPr>
          <a:lstStyle/>
          <a:p>
            <a:pPr>
              <a:buNone/>
            </a:pPr>
            <a:endParaRPr lang="en-GB" dirty="0" smtClean="0"/>
          </a:p>
          <a:p>
            <a:pPr>
              <a:buNone/>
            </a:pPr>
            <a:r>
              <a:rPr lang="en-GB" dirty="0" smtClean="0"/>
              <a:t>The young bloods come round less often now</a:t>
            </a:r>
          </a:p>
          <a:p>
            <a:pPr>
              <a:buNone/>
            </a:pPr>
            <a:r>
              <a:rPr lang="en-GB" dirty="0" smtClean="0"/>
              <a:t>Pelting your shutters and making a row</a:t>
            </a:r>
          </a:p>
          <a:p>
            <a:pPr>
              <a:buNone/>
            </a:pPr>
            <a:r>
              <a:rPr lang="en-GB" dirty="0" smtClean="0"/>
              <a:t>And robbing your beauty sleep. Now the door</a:t>
            </a:r>
          </a:p>
          <a:p>
            <a:pPr>
              <a:buNone/>
            </a:pPr>
            <a:r>
              <a:rPr lang="en-GB" dirty="0" smtClean="0"/>
              <a:t>Clings lovingly close to the jamb – though, before,</a:t>
            </a:r>
          </a:p>
          <a:p>
            <a:pPr>
              <a:buNone/>
            </a:pPr>
            <a:r>
              <a:rPr lang="en-GB" dirty="0" smtClean="0"/>
              <a:t>It used to move on its hinge pretty fast.</a:t>
            </a:r>
          </a:p>
          <a:p>
            <a:pPr>
              <a:buNone/>
            </a:pPr>
            <a:r>
              <a:rPr lang="en-GB" dirty="0" smtClean="0"/>
              <a:t>Those were the days – and they are almost past – </a:t>
            </a:r>
          </a:p>
          <a:p>
            <a:pPr>
              <a:buNone/>
            </a:pPr>
            <a:r>
              <a:rPr lang="en-GB" dirty="0" smtClean="0"/>
              <a:t>When lovers stood out all night long crying,</a:t>
            </a:r>
          </a:p>
          <a:p>
            <a:pPr>
              <a:buNone/>
            </a:pPr>
            <a:r>
              <a:rPr lang="en-GB" dirty="0" smtClean="0"/>
              <a:t>‘Lydia, wake up! Save me! I’m dying!’</a:t>
            </a:r>
          </a:p>
          <a:p>
            <a:pPr>
              <a:buNone/>
            </a:pPr>
            <a:r>
              <a:rPr lang="en-GB" dirty="0" smtClean="0"/>
              <a:t>Soon your time’s coming to be turned down</a:t>
            </a:r>
          </a:p>
          <a:p>
            <a:pPr>
              <a:buNone/>
            </a:pPr>
            <a:r>
              <a:rPr lang="en-GB" dirty="0" smtClean="0"/>
              <a:t>And to feel the scorn of the men about town – </a:t>
            </a:r>
          </a:p>
          <a:p>
            <a:pPr>
              <a:buNone/>
            </a:pPr>
            <a:r>
              <a:rPr lang="en-GB" dirty="0" smtClean="0"/>
              <a:t>A cheap hag haunting alley places</a:t>
            </a:r>
          </a:p>
          <a:p>
            <a:pPr>
              <a:buNone/>
            </a:pPr>
            <a:r>
              <a:rPr lang="en-GB" dirty="0" smtClean="0"/>
              <a:t>On moonless nights when the wind from Thrace is </a:t>
            </a:r>
          </a:p>
          <a:p>
            <a:pPr>
              <a:buNone/>
            </a:pPr>
            <a:r>
              <a:rPr lang="en-GB" dirty="0" smtClean="0"/>
              <a:t>Rising and raging, and so is the fire</a:t>
            </a:r>
          </a:p>
          <a:p>
            <a:pPr>
              <a:buNone/>
            </a:pPr>
            <a:r>
              <a:rPr lang="en-GB" dirty="0" smtClean="0"/>
              <a:t>In your raddled loins, the brute desire</a:t>
            </a:r>
          </a:p>
          <a:p>
            <a:pPr>
              <a:buNone/>
            </a:pPr>
            <a:r>
              <a:rPr lang="en-GB" dirty="0" smtClean="0"/>
              <a:t>That drives the mothers of horses mad.</a:t>
            </a:r>
          </a:p>
          <a:p>
            <a:pPr>
              <a:buNone/>
            </a:pPr>
            <a:r>
              <a:rPr lang="en-GB" dirty="0" smtClean="0"/>
              <a:t>You’ll be lonely then and complain how sad</a:t>
            </a:r>
          </a:p>
          <a:p>
            <a:pPr>
              <a:buNone/>
            </a:pPr>
            <a:r>
              <a:rPr lang="en-GB" dirty="0" smtClean="0"/>
              <a:t>That the gay young boys enjoy the sheen</a:t>
            </a:r>
          </a:p>
          <a:p>
            <a:pPr>
              <a:buNone/>
            </a:pPr>
            <a:r>
              <a:rPr lang="en-GB" dirty="0" smtClean="0"/>
              <a:t>Of ivy best or the darker green</a:t>
            </a:r>
          </a:p>
          <a:p>
            <a:pPr>
              <a:buNone/>
            </a:pPr>
            <a:r>
              <a:rPr lang="en-GB" dirty="0" smtClean="0"/>
              <a:t>Of myrtle: dry old leaves they send</a:t>
            </a:r>
          </a:p>
          <a:p>
            <a:pPr>
              <a:buNone/>
            </a:pPr>
            <a:r>
              <a:rPr lang="en-GB" dirty="0" smtClean="0"/>
              <a:t>As a gift to the east wind, winter’s friend.</a:t>
            </a:r>
          </a:p>
        </p:txBody>
      </p:sp>
      <p:sp>
        <p:nvSpPr>
          <p:cNvPr id="6" name="Content Placeholder 5"/>
          <p:cNvSpPr>
            <a:spLocks noGrp="1"/>
          </p:cNvSpPr>
          <p:nvPr>
            <p:ph sz="quarter" idx="2"/>
          </p:nvPr>
        </p:nvSpPr>
        <p:spPr>
          <a:xfrm>
            <a:off x="4648200" y="1484784"/>
            <a:ext cx="4038600" cy="4641379"/>
          </a:xfrm>
        </p:spPr>
        <p:txBody>
          <a:bodyPr>
            <a:noAutofit/>
          </a:bodyPr>
          <a:lstStyle/>
          <a:p>
            <a:r>
              <a:rPr lang="en-GB" sz="2400" i="1" dirty="0" err="1" smtClean="0"/>
              <a:t>Topoi</a:t>
            </a:r>
            <a:r>
              <a:rPr lang="en-GB" sz="2400" dirty="0" smtClean="0"/>
              <a:t>:</a:t>
            </a:r>
          </a:p>
          <a:p>
            <a:pPr lvl="1"/>
            <a:r>
              <a:rPr lang="en-GB" sz="2000" dirty="0" err="1" smtClean="0"/>
              <a:t>Paraklausithyron</a:t>
            </a:r>
            <a:endParaRPr lang="en-GB" sz="2000" dirty="0" smtClean="0"/>
          </a:p>
          <a:p>
            <a:pPr lvl="1"/>
            <a:r>
              <a:rPr lang="en-GB" sz="2000" dirty="0" smtClean="0"/>
              <a:t>Characters: the hard-hearted </a:t>
            </a:r>
            <a:r>
              <a:rPr lang="en-GB" sz="2000" i="1" dirty="0" smtClean="0"/>
              <a:t>puella</a:t>
            </a:r>
            <a:r>
              <a:rPr lang="en-GB" sz="2000" dirty="0" smtClean="0"/>
              <a:t> turning into the bawd</a:t>
            </a:r>
          </a:p>
          <a:p>
            <a:pPr lvl="2"/>
            <a:r>
              <a:rPr lang="en-GB" sz="1800" i="1" dirty="0" smtClean="0"/>
              <a:t>Where are the connotations to witch-craft here?</a:t>
            </a:r>
          </a:p>
          <a:p>
            <a:pPr lvl="1"/>
            <a:r>
              <a:rPr lang="en-GB" sz="2000" dirty="0" smtClean="0"/>
              <a:t>Characters: the slave of love</a:t>
            </a:r>
          </a:p>
          <a:p>
            <a:pPr lvl="2"/>
            <a:r>
              <a:rPr lang="en-GB" sz="1800" dirty="0" smtClean="0"/>
              <a:t>Imitation of elegiac discourse</a:t>
            </a:r>
          </a:p>
          <a:p>
            <a:r>
              <a:rPr lang="en-GB" sz="2400" dirty="0" smtClean="0"/>
              <a:t>Is there a difference in tone?</a:t>
            </a:r>
          </a:p>
          <a:p>
            <a:r>
              <a:rPr lang="en-GB" sz="2400" dirty="0" smtClean="0"/>
              <a:t>Is there a difference in approach and technique?</a:t>
            </a:r>
            <a:r>
              <a:rPr lang="en-GB" sz="2000" dirty="0" smtClean="0"/>
              <a:t> </a:t>
            </a:r>
          </a:p>
          <a:p>
            <a:pPr lvl="1"/>
            <a:endParaRPr lang="en-GB" dirty="0"/>
          </a:p>
        </p:txBody>
      </p:sp>
    </p:spTree>
    <p:extLst>
      <p:ext uri="{BB962C8B-B14F-4D97-AF65-F5344CB8AC3E}">
        <p14:creationId xmlns:p14="http://schemas.microsoft.com/office/powerpoint/2010/main" val="2640025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 two-way street</a:t>
            </a:r>
            <a:endParaRPr lang="en-GB" dirty="0"/>
          </a:p>
        </p:txBody>
      </p:sp>
      <p:sp>
        <p:nvSpPr>
          <p:cNvPr id="6" name="Content Placeholder 5"/>
          <p:cNvSpPr>
            <a:spLocks noGrp="1"/>
          </p:cNvSpPr>
          <p:nvPr>
            <p:ph sz="quarter" idx="1"/>
          </p:nvPr>
        </p:nvSpPr>
        <p:spPr/>
        <p:txBody>
          <a:bodyPr>
            <a:normAutofit fontScale="92500"/>
          </a:bodyPr>
          <a:lstStyle/>
          <a:p>
            <a:r>
              <a:rPr lang="en-GB" dirty="0" smtClean="0"/>
              <a:t>We’ve seen elegiac responses to Vergil’s </a:t>
            </a:r>
            <a:r>
              <a:rPr lang="en-GB" i="1" dirty="0" smtClean="0"/>
              <a:t>Eclogues</a:t>
            </a:r>
            <a:r>
              <a:rPr lang="en-GB" dirty="0" smtClean="0"/>
              <a:t> in Propertius (1.18)</a:t>
            </a:r>
          </a:p>
          <a:p>
            <a:r>
              <a:rPr lang="en-GB" dirty="0" smtClean="0"/>
              <a:t>Clearer engagement with Horace’s </a:t>
            </a:r>
            <a:r>
              <a:rPr lang="en-GB" i="1" dirty="0" smtClean="0"/>
              <a:t>Odes</a:t>
            </a:r>
            <a:r>
              <a:rPr lang="en-GB" dirty="0" smtClean="0"/>
              <a:t> occurs only when elegy itself begins to change to embrace wider themes</a:t>
            </a:r>
          </a:p>
          <a:p>
            <a:pPr lvl="1"/>
            <a:r>
              <a:rPr lang="en-GB" dirty="0" err="1" smtClean="0"/>
              <a:t>Poetological</a:t>
            </a:r>
            <a:endParaRPr lang="en-GB" dirty="0" smtClean="0"/>
          </a:p>
          <a:p>
            <a:pPr lvl="1"/>
            <a:r>
              <a:rPr lang="en-GB" dirty="0" smtClean="0"/>
              <a:t>Contemporary</a:t>
            </a:r>
          </a:p>
          <a:p>
            <a:pPr lvl="1"/>
            <a:r>
              <a:rPr lang="en-GB" dirty="0" smtClean="0"/>
              <a:t>Mythological</a:t>
            </a:r>
          </a:p>
          <a:p>
            <a:r>
              <a:rPr lang="en-GB" dirty="0" smtClean="0"/>
              <a:t>Especially in the opening sequence of Prop. 3, but across Book 3 as a whole as well (cf. Keith, 2008, 62ff)</a:t>
            </a:r>
            <a:endParaRPr lang="en-GB" dirty="0"/>
          </a:p>
        </p:txBody>
      </p:sp>
    </p:spTree>
    <p:extLst>
      <p:ext uri="{BB962C8B-B14F-4D97-AF65-F5344CB8AC3E}">
        <p14:creationId xmlns:p14="http://schemas.microsoft.com/office/powerpoint/2010/main" val="35714266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31</TotalTime>
  <Words>1235</Words>
  <Application>Microsoft Office PowerPoint</Application>
  <PresentationFormat>On-screen Show (4:3)</PresentationFormat>
  <Paragraphs>97</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Median</vt:lpstr>
      <vt:lpstr>Elegy and Horace: Horace and Elegy</vt:lpstr>
      <vt:lpstr>Horace’s Odes and Elegy</vt:lpstr>
      <vt:lpstr>Have a look!</vt:lpstr>
      <vt:lpstr>Love poetry topoi</vt:lpstr>
      <vt:lpstr>More importantly…</vt:lpstr>
      <vt:lpstr>Horace on elegy (Carm. 1.33)</vt:lpstr>
      <vt:lpstr>Horace vs the elegists</vt:lpstr>
      <vt:lpstr>Hor. Carm. 1.25</vt:lpstr>
      <vt:lpstr>A two-way street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Elegy and Horace: Horace and Elegy</dc:title>
  <dc:creator>Magdalena Ohrman</dc:creator>
  <cp:lastModifiedBy>Magdalena Ohrman</cp:lastModifiedBy>
  <cp:revision>7</cp:revision>
  <cp:lastPrinted>2013-03-13T09:39:13Z</cp:lastPrinted>
  <dcterms:created xsi:type="dcterms:W3CDTF">2013-01-07T16:55:36Z</dcterms:created>
  <dcterms:modified xsi:type="dcterms:W3CDTF">2013-03-13T12:06:13Z</dcterms:modified>
</cp:coreProperties>
</file>