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12"/>
  </p:notesMasterIdLst>
  <p:sldIdLst>
    <p:sldId id="256" r:id="rId2"/>
    <p:sldId id="269" r:id="rId3"/>
    <p:sldId id="268" r:id="rId4"/>
    <p:sldId id="267" r:id="rId5"/>
    <p:sldId id="275" r:id="rId6"/>
    <p:sldId id="266" r:id="rId7"/>
    <p:sldId id="257" r:id="rId8"/>
    <p:sldId id="260" r:id="rId9"/>
    <p:sldId id="273" r:id="rId10"/>
    <p:sldId id="274"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4237" autoAdjust="0"/>
  </p:normalViewPr>
  <p:slideViewPr>
    <p:cSldViewPr>
      <p:cViewPr varScale="1">
        <p:scale>
          <a:sx n="56" d="100"/>
          <a:sy n="56" d="100"/>
        </p:scale>
        <p:origin x="1580" y="48"/>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Lst>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_rels/viewProps.xml.rels><?xml version="1.0" encoding="UTF-8" standalone="yes"?>
<Relationships xmlns="http://schemas.openxmlformats.org/package/2006/relationships"><Relationship Id="rId3" Type="http://schemas.openxmlformats.org/officeDocument/2006/relationships/slide" Target="slides/slide3.xml"/><Relationship Id="rId7" Type="http://schemas.openxmlformats.org/officeDocument/2006/relationships/slide" Target="slides/slide8.xml"/><Relationship Id="rId2" Type="http://schemas.openxmlformats.org/officeDocument/2006/relationships/slide" Target="slides/slide2.xml"/><Relationship Id="rId1" Type="http://schemas.openxmlformats.org/officeDocument/2006/relationships/slide" Target="slides/slide1.xml"/><Relationship Id="rId6" Type="http://schemas.openxmlformats.org/officeDocument/2006/relationships/slide" Target="slides/slide7.xml"/><Relationship Id="rId5" Type="http://schemas.openxmlformats.org/officeDocument/2006/relationships/slide" Target="slides/slide6.xml"/><Relationship Id="rId4"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AB8A31C-3894-4A18-8EC5-C33F0799A682}" type="datetimeFigureOut">
              <a:rPr lang="en-US" smtClean="0"/>
              <a:pPr/>
              <a:t>6/30/2022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D9826D3-41B5-4B80-9AC5-365B66B009DC}"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Speaker note: </a:t>
            </a:r>
            <a:r>
              <a:rPr lang="en-US" sz="1200" kern="1200" dirty="0">
                <a:solidFill>
                  <a:schemeClr val="tx1"/>
                </a:solidFill>
                <a:latin typeface="+mn-lt"/>
                <a:ea typeface="+mn-ea"/>
                <a:cs typeface="+mn-cs"/>
              </a:rPr>
              <a:t>The following report will help in understanding the approaches as well as the models of the Grit by Angela’s Duckworth. The report will show the Grit as the passion as well as perseverance for the long-time and the meaningful goals. The report will also show the DIKW pyramid theory that basically helps in delivering the collected, “</a:t>
            </a:r>
            <a:r>
              <a:rPr lang="en-US" sz="1200" kern="1200" dirty="0" err="1">
                <a:solidFill>
                  <a:schemeClr val="tx1"/>
                </a:solidFill>
                <a:latin typeface="+mn-lt"/>
                <a:ea typeface="+mn-ea"/>
                <a:cs typeface="+mn-cs"/>
              </a:rPr>
              <a:t>curated</a:t>
            </a:r>
            <a:r>
              <a:rPr lang="en-US" sz="1200" kern="1200" dirty="0">
                <a:solidFill>
                  <a:schemeClr val="tx1"/>
                </a:solidFill>
                <a:latin typeface="+mn-lt"/>
                <a:ea typeface="+mn-ea"/>
                <a:cs typeface="+mn-cs"/>
              </a:rPr>
              <a:t>” as well as the “</a:t>
            </a:r>
            <a:r>
              <a:rPr lang="en-US" sz="1200" kern="1200" dirty="0" err="1">
                <a:solidFill>
                  <a:schemeClr val="tx1"/>
                </a:solidFill>
                <a:latin typeface="+mn-lt"/>
                <a:ea typeface="+mn-ea"/>
                <a:cs typeface="+mn-cs"/>
              </a:rPr>
              <a:t>contextualised</a:t>
            </a:r>
            <a:r>
              <a:rPr lang="en-US" sz="1200" kern="1200" dirty="0">
                <a:solidFill>
                  <a:schemeClr val="tx1"/>
                </a:solidFill>
                <a:latin typeface="+mn-lt"/>
                <a:ea typeface="+mn-ea"/>
                <a:cs typeface="+mn-cs"/>
              </a:rPr>
              <a:t> data”. The report will also show the collection of the data using the Microsoft form.</a:t>
            </a:r>
          </a:p>
        </p:txBody>
      </p:sp>
      <p:sp>
        <p:nvSpPr>
          <p:cNvPr id="4" name="Slide Number Placeholder 3"/>
          <p:cNvSpPr>
            <a:spLocks noGrp="1"/>
          </p:cNvSpPr>
          <p:nvPr>
            <p:ph type="sldNum" sz="quarter" idx="10"/>
          </p:nvPr>
        </p:nvSpPr>
        <p:spPr/>
        <p:txBody>
          <a:bodyPr/>
          <a:lstStyle/>
          <a:p>
            <a:fld id="{BD9826D3-41B5-4B80-9AC5-365B66B009DC}"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Speaker notes: </a:t>
            </a:r>
            <a:r>
              <a:rPr lang="en-US" sz="1200" kern="1200" dirty="0">
                <a:solidFill>
                  <a:schemeClr val="tx1"/>
                </a:solidFill>
                <a:latin typeface="+mn-lt"/>
                <a:ea typeface="+mn-ea"/>
                <a:cs typeface="+mn-cs"/>
              </a:rPr>
              <a:t>Angela in her video in TED talk predicts achieving the challenging goals even when the other characteristics are basically held constant. The main reason for Angela in passing the CRAAP test was her reliable source of introduction to the Grit model that basically helps in motivating as well as combining the strong motivation in achieving the long-term goals with the basic “resilience” (Munro and Hope, 2019).</a:t>
            </a:r>
          </a:p>
        </p:txBody>
      </p:sp>
      <p:sp>
        <p:nvSpPr>
          <p:cNvPr id="4" name="Slide Number Placeholder 3"/>
          <p:cNvSpPr>
            <a:spLocks noGrp="1"/>
          </p:cNvSpPr>
          <p:nvPr>
            <p:ph type="sldNum" sz="quarter" idx="10"/>
          </p:nvPr>
        </p:nvSpPr>
        <p:spPr/>
        <p:txBody>
          <a:bodyPr/>
          <a:lstStyle/>
          <a:p>
            <a:fld id="{BD9826D3-41B5-4B80-9AC5-365B66B009DC}"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tx1"/>
                </a:solidFill>
                <a:latin typeface="+mn-lt"/>
                <a:ea typeface="+mn-ea"/>
                <a:cs typeface="+mn-cs"/>
              </a:rPr>
              <a:t>Speaker note: </a:t>
            </a:r>
            <a:r>
              <a:rPr lang="en-US" sz="1200" kern="1200" dirty="0">
                <a:solidFill>
                  <a:schemeClr val="tx1"/>
                </a:solidFill>
                <a:latin typeface="+mn-lt"/>
                <a:ea typeface="+mn-ea"/>
                <a:cs typeface="+mn-cs"/>
              </a:rPr>
              <a:t>Angela defined Grit as passion as well as perseverance for the long-time and meaningful goals. Duckworth explains how passion acts as the crucial manner in changing an individual's life. Some of the taught lesson for Angela’s ted talk that helped her in passing the CRAAP test includes “learning not to quit”, “knowing the struggles and the frustrations”, as well as “Celebrating the failure, and celebrating mistakes” (HU and </a:t>
            </a:r>
            <a:r>
              <a:rPr lang="en-US" sz="1200" kern="1200" dirty="0" err="1">
                <a:solidFill>
                  <a:schemeClr val="tx1"/>
                </a:solidFill>
                <a:latin typeface="+mn-lt"/>
                <a:ea typeface="+mn-ea"/>
                <a:cs typeface="+mn-cs"/>
              </a:rPr>
              <a:t>Duan</a:t>
            </a:r>
            <a:r>
              <a:rPr lang="en-US" sz="1200" kern="1200" dirty="0">
                <a:solidFill>
                  <a:schemeClr val="tx1"/>
                </a:solidFill>
                <a:latin typeface="+mn-lt"/>
                <a:ea typeface="+mn-ea"/>
                <a:cs typeface="+mn-cs"/>
              </a:rPr>
              <a:t>, 2021).</a:t>
            </a:r>
          </a:p>
          <a:p>
            <a:endParaRPr lang="en-US" dirty="0"/>
          </a:p>
        </p:txBody>
      </p:sp>
      <p:sp>
        <p:nvSpPr>
          <p:cNvPr id="4" name="Slide Number Placeholder 3"/>
          <p:cNvSpPr>
            <a:spLocks noGrp="1"/>
          </p:cNvSpPr>
          <p:nvPr>
            <p:ph type="sldNum" sz="quarter" idx="10"/>
          </p:nvPr>
        </p:nvSpPr>
        <p:spPr/>
        <p:txBody>
          <a:bodyPr/>
          <a:lstStyle/>
          <a:p>
            <a:fld id="{BD9826D3-41B5-4B80-9AC5-365B66B009DC}"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Speaker notes: </a:t>
            </a:r>
            <a:r>
              <a:rPr lang="en-US" sz="1200" kern="1200" dirty="0">
                <a:solidFill>
                  <a:schemeClr val="tx1"/>
                </a:solidFill>
                <a:latin typeface="+mn-lt"/>
                <a:ea typeface="+mn-ea"/>
                <a:cs typeface="+mn-cs"/>
              </a:rPr>
              <a:t>the DIKW pyramid theory basically helps in delivering the collected, “</a:t>
            </a:r>
            <a:r>
              <a:rPr lang="en-US" sz="1200" kern="1200" dirty="0" err="1">
                <a:solidFill>
                  <a:schemeClr val="tx1"/>
                </a:solidFill>
                <a:latin typeface="+mn-lt"/>
                <a:ea typeface="+mn-ea"/>
                <a:cs typeface="+mn-cs"/>
              </a:rPr>
              <a:t>curated</a:t>
            </a:r>
            <a:r>
              <a:rPr lang="en-US" sz="1200" kern="1200" dirty="0">
                <a:solidFill>
                  <a:schemeClr val="tx1"/>
                </a:solidFill>
                <a:latin typeface="+mn-lt"/>
                <a:ea typeface="+mn-ea"/>
                <a:cs typeface="+mn-cs"/>
              </a:rPr>
              <a:t>” as well as the “</a:t>
            </a:r>
            <a:r>
              <a:rPr lang="en-US" sz="1200" kern="1200" dirty="0" err="1">
                <a:solidFill>
                  <a:schemeClr val="tx1"/>
                </a:solidFill>
                <a:latin typeface="+mn-lt"/>
                <a:ea typeface="+mn-ea"/>
                <a:cs typeface="+mn-cs"/>
              </a:rPr>
              <a:t>contextualised</a:t>
            </a:r>
            <a:r>
              <a:rPr lang="en-US" sz="1200" kern="1200" dirty="0">
                <a:solidFill>
                  <a:schemeClr val="tx1"/>
                </a:solidFill>
                <a:latin typeface="+mn-lt"/>
                <a:ea typeface="+mn-ea"/>
                <a:cs typeface="+mn-cs"/>
              </a:rPr>
              <a:t> data to data engineers as well as the data scientists”. This will help the group in providing the dashboard like view and which takes the user on the basic data journey, with each separate set of questions about Angela’s Duckworth TED video on the grit model and adding the values. Using the DIKW pyramid as the base model the group used the raw data regarding Angela's Duckworth TED talk video on the grit model (</a:t>
            </a:r>
            <a:r>
              <a:rPr lang="en-US" sz="1200" kern="1200" dirty="0" err="1">
                <a:solidFill>
                  <a:schemeClr val="tx1"/>
                </a:solidFill>
                <a:latin typeface="+mn-lt"/>
                <a:ea typeface="+mn-ea"/>
                <a:cs typeface="+mn-cs"/>
              </a:rPr>
              <a:t>Kass</a:t>
            </a:r>
            <a:r>
              <a:rPr lang="en-US" sz="1200" kern="1200" dirty="0">
                <a:solidFill>
                  <a:schemeClr val="tx1"/>
                </a:solidFill>
                <a:latin typeface="+mn-lt"/>
                <a:ea typeface="+mn-ea"/>
                <a:cs typeface="+mn-cs"/>
              </a:rPr>
              <a:t>, 2018). DIKW will help the group in </a:t>
            </a:r>
            <a:r>
              <a:rPr lang="en-US" sz="1200" kern="1200" dirty="0" err="1">
                <a:solidFill>
                  <a:schemeClr val="tx1"/>
                </a:solidFill>
                <a:latin typeface="+mn-lt"/>
                <a:ea typeface="+mn-ea"/>
                <a:cs typeface="+mn-cs"/>
              </a:rPr>
              <a:t>analysing</a:t>
            </a:r>
            <a:r>
              <a:rPr lang="en-US" sz="1200" kern="1200" dirty="0">
                <a:solidFill>
                  <a:schemeClr val="tx1"/>
                </a:solidFill>
                <a:latin typeface="+mn-lt"/>
                <a:ea typeface="+mn-ea"/>
                <a:cs typeface="+mn-cs"/>
              </a:rPr>
              <a:t> as well as predicting the growth of the model.</a:t>
            </a:r>
          </a:p>
        </p:txBody>
      </p:sp>
      <p:sp>
        <p:nvSpPr>
          <p:cNvPr id="4" name="Slide Number Placeholder 3"/>
          <p:cNvSpPr>
            <a:spLocks noGrp="1"/>
          </p:cNvSpPr>
          <p:nvPr>
            <p:ph type="sldNum" sz="quarter" idx="10"/>
          </p:nvPr>
        </p:nvSpPr>
        <p:spPr/>
        <p:txBody>
          <a:bodyPr/>
          <a:lstStyle/>
          <a:p>
            <a:fld id="{BD9826D3-41B5-4B80-9AC5-365B66B009DC}"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Speaker note: </a:t>
            </a:r>
            <a:r>
              <a:rPr lang="en-US" sz="1200" kern="1200" dirty="0">
                <a:solidFill>
                  <a:schemeClr val="tx1"/>
                </a:solidFill>
                <a:latin typeface="+mn-lt"/>
                <a:ea typeface="+mn-ea"/>
                <a:cs typeface="+mn-cs"/>
              </a:rPr>
              <a:t>Collection of the data is basically done on the mass of people who have reviewed the TED talk video of Angela’s Duckworth on the Grit model. I will be taking in the survey process that will be basically conducted through an open survey using a Microsoft form (Grissom, 2018).</a:t>
            </a:r>
          </a:p>
        </p:txBody>
      </p:sp>
      <p:sp>
        <p:nvSpPr>
          <p:cNvPr id="4" name="Slide Number Placeholder 3"/>
          <p:cNvSpPr>
            <a:spLocks noGrp="1"/>
          </p:cNvSpPr>
          <p:nvPr>
            <p:ph type="sldNum" sz="quarter" idx="10"/>
          </p:nvPr>
        </p:nvSpPr>
        <p:spPr/>
        <p:txBody>
          <a:bodyPr/>
          <a:lstStyle/>
          <a:p>
            <a:fld id="{BD9826D3-41B5-4B80-9AC5-365B66B009DC}"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r>
              <a:rPr lang="en-US" sz="1200" b="1" kern="1200" dirty="0">
                <a:solidFill>
                  <a:schemeClr val="tx1"/>
                </a:solidFill>
                <a:latin typeface="+mn-lt"/>
                <a:ea typeface="+mn-ea"/>
                <a:cs typeface="+mn-cs"/>
              </a:rPr>
              <a:t>Speaker note:</a:t>
            </a:r>
            <a:r>
              <a:rPr lang="en-US" sz="1200" kern="1200" dirty="0">
                <a:solidFill>
                  <a:schemeClr val="tx1"/>
                </a:solidFill>
                <a:latin typeface="+mn-lt"/>
                <a:ea typeface="+mn-ea"/>
                <a:cs typeface="+mn-cs"/>
              </a:rPr>
              <a:t> The following report has shown the different models of the Grit cycle, the report has content relating to Angela’s Duckworth Ted talk video and why is it important to follow up the video. The report has also shown how the collection of data is done through the Microsoft form.</a:t>
            </a:r>
          </a:p>
        </p:txBody>
      </p:sp>
      <p:sp>
        <p:nvSpPr>
          <p:cNvPr id="4" name="Slide Number Placeholder 3"/>
          <p:cNvSpPr>
            <a:spLocks noGrp="1"/>
          </p:cNvSpPr>
          <p:nvPr>
            <p:ph type="sldNum" sz="quarter" idx="10"/>
          </p:nvPr>
        </p:nvSpPr>
        <p:spPr/>
        <p:txBody>
          <a:bodyPr/>
          <a:lstStyle/>
          <a:p>
            <a:fld id="{BD9826D3-41B5-4B80-9AC5-365B66B009DC}" type="slidenum">
              <a:rPr lang="en-US" smtClean="0"/>
              <a:pPr/>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E3590CEF-A093-4B6D-BA54-3FF35717F39D}" type="datetime1">
              <a:rPr lang="en-US" smtClean="0"/>
              <a:pPr/>
              <a:t>6/30/2022</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5A668AD2-8CF3-416B-8943-43AC5653FE5C}"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C5DB3BA-3AC7-4E04-8606-2098FE336DAE}" type="datetime1">
              <a:rPr lang="en-US" smtClean="0"/>
              <a:pPr/>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668AD2-8CF3-416B-8943-43AC5653FE5C}"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a:t>Click to edit Master title style</a:t>
            </a:r>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60C50F1-BD71-450C-8103-F89F78452537}" type="datetime1">
              <a:rPr lang="en-US" smtClean="0"/>
              <a:pPr/>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668AD2-8CF3-416B-8943-43AC5653FE5C}"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FB2A697-CDC8-43BD-B3C5-466751BF52E9}" type="datetime1">
              <a:rPr lang="en-US" smtClean="0"/>
              <a:pPr/>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668AD2-8CF3-416B-8943-43AC5653FE5C}"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43B54E4A-4AD4-404A-81A9-8B78480E8039}" type="datetime1">
              <a:rPr lang="en-US" smtClean="0"/>
              <a:pPr/>
              <a:t>6/30/2022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668AD2-8CF3-416B-8943-43AC5653FE5C}"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a:t>Click to edit Master title style</a:t>
            </a:r>
          </a:p>
        </p:txBody>
      </p:sp>
      <p:sp>
        <p:nvSpPr>
          <p:cNvPr id="7" name="Date Placeholder 6"/>
          <p:cNvSpPr>
            <a:spLocks noGrp="1"/>
          </p:cNvSpPr>
          <p:nvPr>
            <p:ph type="dt" sz="half" idx="10"/>
          </p:nvPr>
        </p:nvSpPr>
        <p:spPr/>
        <p:txBody>
          <a:bodyPr/>
          <a:lstStyle/>
          <a:p>
            <a:fld id="{25367FB4-78BE-43F2-A569-73036290FE00}" type="datetime1">
              <a:rPr lang="en-US" smtClean="0"/>
              <a:pPr/>
              <a:t>6/30/2022</a:t>
            </a:fld>
            <a:endParaRPr lang="en-US"/>
          </a:p>
        </p:txBody>
      </p:sp>
      <p:sp>
        <p:nvSpPr>
          <p:cNvPr id="8" name="Slide Number Placeholder 7"/>
          <p:cNvSpPr>
            <a:spLocks noGrp="1"/>
          </p:cNvSpPr>
          <p:nvPr>
            <p:ph type="sldNum" sz="quarter" idx="11"/>
          </p:nvPr>
        </p:nvSpPr>
        <p:spPr/>
        <p:txBody>
          <a:bodyPr/>
          <a:lstStyle/>
          <a:p>
            <a:fld id="{5A668AD2-8CF3-416B-8943-43AC5653FE5C}" type="slidenum">
              <a:rPr lang="en-US" smtClean="0"/>
              <a:pPr/>
              <a:t>‹#›</a:t>
            </a:fld>
            <a:endParaRPr lang="en-US"/>
          </a:p>
        </p:txBody>
      </p:sp>
      <p:sp>
        <p:nvSpPr>
          <p:cNvPr id="9" name="Footer Placeholder 8"/>
          <p:cNvSpPr>
            <a:spLocks noGrp="1"/>
          </p:cNvSpPr>
          <p:nvPr>
            <p:ph type="ftr" sz="quarter" idx="12"/>
          </p:nvPr>
        </p:nvSpPr>
        <p:spPr/>
        <p:txBody>
          <a:bodyPr/>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569C1B8-175D-4D68-990C-334071C81BEE}" type="datetime1">
              <a:rPr lang="en-US" smtClean="0"/>
              <a:pPr/>
              <a:t>6/30/2022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668AD2-8CF3-416B-8943-43AC5653FE5C}"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a:t>Click to edit Master title style</a:t>
            </a:r>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83630DC-FACB-450D-9348-211E9955FC7A}" type="datetime1">
              <a:rPr lang="en-US" smtClean="0"/>
              <a:pPr/>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156448" y="6422064"/>
            <a:ext cx="762000" cy="365125"/>
          </a:xfrm>
        </p:spPr>
        <p:txBody>
          <a:bodyPr/>
          <a:lstStyle/>
          <a:p>
            <a:fld id="{5A668AD2-8CF3-416B-8943-43AC5653FE5C}"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a:t>Click to edit Master title style</a:t>
            </a:r>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fld id="{62128084-5E86-4881-9118-088B8116CCED}" type="datetime1">
              <a:rPr lang="en-US" smtClean="0"/>
              <a:pPr/>
              <a:t>6/30/2022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668AD2-8CF3-416B-8943-43AC5653FE5C}"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6B72839-062A-4556-86EB-B602604ADA93}" type="datetime1">
              <a:rPr lang="en-US" smtClean="0"/>
              <a:pPr/>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668AD2-8CF3-416B-8943-43AC5653FE5C}"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6F4CBB3-D053-42B8-B402-9804D9029F3E}" type="datetime1">
              <a:rPr lang="en-US" smtClean="0"/>
              <a:pPr/>
              <a:t>6/30/2022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668AD2-8CF3-416B-8943-43AC5653FE5C}"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a:t>Click to edit Master title style</a:t>
            </a:r>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fld id="{D11EFB61-5502-4449-9CB7-BCB1545489AC}" type="datetime1">
              <a:rPr lang="en-US" smtClean="0"/>
              <a:pPr/>
              <a:t>6/30/2022</a:t>
            </a:fld>
            <a:endParaRPr lang="en-US"/>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endParaRPr lang="en-US"/>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fld id="{5A668AD2-8CF3-416B-8943-43AC5653FE5C}"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sldNum="0" hdr="0" ftr="0" dt="0"/>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0"/>
            <a:ext cx="7772400" cy="1470025"/>
          </a:xfrm>
        </p:spPr>
        <p:txBody>
          <a:bodyPr>
            <a:noAutofit/>
          </a:bodyPr>
          <a:lstStyle/>
          <a:p>
            <a:r>
              <a:rPr sz="4000" u="sng"/>
              <a:t> BMSW4003 Component 1 Research Methods – Presentation</a:t>
            </a:r>
            <a:endParaRPr sz="4000"/>
          </a:p>
        </p:txBody>
      </p:sp>
      <p:pic>
        <p:nvPicPr>
          <p:cNvPr id="4098" name="Picture 2"/>
          <p:cNvPicPr>
            <a:picLocks noChangeAspect="1" noChangeArrowheads="1"/>
          </p:cNvPicPr>
          <p:nvPr/>
        </p:nvPicPr>
        <p:blipFill>
          <a:blip r:embed="rId2"/>
          <a:srcRect/>
          <a:stretch>
            <a:fillRect/>
          </a:stretch>
        </p:blipFill>
        <p:spPr bwMode="auto">
          <a:xfrm>
            <a:off x="838200" y="2362200"/>
            <a:ext cx="3668846" cy="4096183"/>
          </a:xfrm>
          <a:prstGeom prst="roundRect">
            <a:avLst>
              <a:gd name="adj" fmla="val 4167"/>
            </a:avLst>
          </a:prstGeom>
          <a:solidFill>
            <a:srgbClr val="FFFFFF"/>
          </a:solidFill>
          <a:ln w="76200" cap="sq">
            <a:solidFill>
              <a:srgbClr val="292929"/>
            </a:solidFill>
            <a:miter lim="800000"/>
          </a:ln>
          <a:effectLst>
            <a:reflection blurRad="12700" stA="28000" endPos="28000" dist="5000" dir="5400000" sy="-100000" algn="bl" rotWithShape="0"/>
          </a:effectLst>
          <a:scene3d>
            <a:camera prst="orthographicFront"/>
            <a:lightRig rig="threePt" dir="t">
              <a:rot lat="0" lon="0" rev="2700000"/>
            </a:lightRig>
          </a:scene3d>
          <a:sp3d>
            <a:bevelT h="38100"/>
            <a:contourClr>
              <a:srgbClr val="C0C0C0"/>
            </a:contourClr>
          </a:sp3d>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Cooper Black" pitchFamily="18" charset="0"/>
              </a:rPr>
              <a:t>Table of contents  </a:t>
            </a:r>
          </a:p>
        </p:txBody>
      </p:sp>
      <p:sp>
        <p:nvSpPr>
          <p:cNvPr id="3" name="Content Placeholder 2"/>
          <p:cNvSpPr>
            <a:spLocks noGrp="1"/>
          </p:cNvSpPr>
          <p:nvPr>
            <p:ph idx="1"/>
          </p:nvPr>
        </p:nvSpPr>
        <p:spPr>
          <a:xfrm>
            <a:off x="457200" y="1882808"/>
            <a:ext cx="8458200" cy="4572000"/>
          </a:xfrm>
        </p:spPr>
        <p:txBody>
          <a:bodyPr>
            <a:normAutofit/>
          </a:bodyPr>
          <a:lstStyle/>
          <a:p>
            <a:pPr>
              <a:buNone/>
            </a:pPr>
            <a:br>
              <a:rPr lang="en-US" dirty="0"/>
            </a:br>
            <a:endParaRPr lang="en-US" dirty="0"/>
          </a:p>
          <a:p>
            <a:endParaRPr lang="en-US" dirty="0"/>
          </a:p>
        </p:txBody>
      </p:sp>
      <p:sp>
        <p:nvSpPr>
          <p:cNvPr id="4" name="TextBox 3"/>
          <p:cNvSpPr txBox="1"/>
          <p:nvPr/>
        </p:nvSpPr>
        <p:spPr>
          <a:xfrm>
            <a:off x="990600" y="1447800"/>
            <a:ext cx="6400800" cy="3416320"/>
          </a:xfrm>
          <a:prstGeom prst="rect">
            <a:avLst/>
          </a:prstGeom>
          <a:noFill/>
        </p:spPr>
        <p:txBody>
          <a:bodyPr wrap="square" rtlCol="0">
            <a:spAutoFit/>
          </a:bodyPr>
          <a:lstStyle/>
          <a:p>
            <a:r>
              <a:rPr lang="en-US" sz="2400" u="sng" dirty="0">
                <a:latin typeface="Times New Roman" pitchFamily="18" charset="0"/>
                <a:cs typeface="Times New Roman" pitchFamily="18" charset="0"/>
              </a:rPr>
              <a:t>Introduction	</a:t>
            </a:r>
          </a:p>
          <a:p>
            <a:r>
              <a:rPr lang="en-US" sz="2400" u="sng" dirty="0">
                <a:latin typeface="Times New Roman" pitchFamily="18" charset="0"/>
                <a:cs typeface="Times New Roman" pitchFamily="18" charset="0"/>
              </a:rPr>
              <a:t>“Why do you think Angela’s TED lecture passes the CRAAP test?”	</a:t>
            </a:r>
          </a:p>
          <a:p>
            <a:r>
              <a:rPr lang="en-US" sz="2400" u="sng" dirty="0">
                <a:latin typeface="Times New Roman" pitchFamily="18" charset="0"/>
                <a:cs typeface="Times New Roman" pitchFamily="18" charset="0"/>
              </a:rPr>
              <a:t>“How you are going to use the DIKW to see if her work is valid with your classmates”	</a:t>
            </a:r>
          </a:p>
          <a:p>
            <a:r>
              <a:rPr lang="en-US" sz="2400" u="sng" dirty="0">
                <a:latin typeface="Times New Roman" pitchFamily="18" charset="0"/>
                <a:cs typeface="Times New Roman" pitchFamily="18" charset="0"/>
              </a:rPr>
              <a:t>“How you are going to collect data using a Microsoft Form”	</a:t>
            </a:r>
          </a:p>
          <a:p>
            <a:r>
              <a:rPr lang="en-US" sz="2400" u="sng" dirty="0">
                <a:latin typeface="Times New Roman" pitchFamily="18" charset="0"/>
                <a:cs typeface="Times New Roman" pitchFamily="18" charset="0"/>
              </a:rPr>
              <a:t>Conclusion	</a:t>
            </a:r>
          </a:p>
          <a:p>
            <a:r>
              <a:rPr lang="en-US" sz="2400" u="sng" dirty="0">
                <a:latin typeface="Times New Roman" pitchFamily="18" charset="0"/>
                <a:cs typeface="Times New Roman" pitchFamily="18" charset="0"/>
              </a:rPr>
              <a:t>References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686800" cy="1600200"/>
          </a:xfrm>
        </p:spPr>
        <p:txBody>
          <a:bodyPr>
            <a:normAutofit/>
          </a:bodyPr>
          <a:lstStyle/>
          <a:p>
            <a:r>
              <a:rPr lang="en-US" sz="2800" dirty="0"/>
              <a:t>Introduction</a:t>
            </a:r>
            <a:endParaRPr lang="en-US" sz="2700" dirty="0"/>
          </a:p>
        </p:txBody>
      </p:sp>
      <p:sp>
        <p:nvSpPr>
          <p:cNvPr id="3" name="Content Placeholder 2"/>
          <p:cNvSpPr>
            <a:spLocks noGrp="1"/>
          </p:cNvSpPr>
          <p:nvPr>
            <p:ph idx="1"/>
          </p:nvPr>
        </p:nvSpPr>
        <p:spPr>
          <a:xfrm>
            <a:off x="4572000" y="1905000"/>
            <a:ext cx="3962400" cy="4572000"/>
          </a:xfrm>
        </p:spPr>
        <p:txBody>
          <a:bodyPr>
            <a:normAutofit/>
          </a:bodyPr>
          <a:lstStyle/>
          <a:p>
            <a:r>
              <a:rPr lang="en-US" sz="1800" dirty="0">
                <a:latin typeface="Times New Roman" pitchFamily="18" charset="0"/>
                <a:cs typeface="Times New Roman" pitchFamily="18" charset="0"/>
              </a:rPr>
              <a:t>The Grit models have different sections “grounding, reflection, implementation as well as transformations”</a:t>
            </a:r>
          </a:p>
          <a:p>
            <a:r>
              <a:rPr lang="en-US" sz="1800" dirty="0">
                <a:latin typeface="Times New Roman" pitchFamily="18" charset="0"/>
                <a:cs typeface="Times New Roman" pitchFamily="18" charset="0"/>
              </a:rPr>
              <a:t>The DIKW theory will show the different applications that are </a:t>
            </a:r>
            <a:r>
              <a:rPr lang="en-US" sz="1800" dirty="0" err="1">
                <a:latin typeface="Times New Roman" pitchFamily="18" charset="0"/>
                <a:cs typeface="Times New Roman" pitchFamily="18" charset="0"/>
              </a:rPr>
              <a:t>practised</a:t>
            </a:r>
            <a:r>
              <a:rPr lang="en-US" sz="1800" dirty="0">
                <a:latin typeface="Times New Roman" pitchFamily="18" charset="0"/>
                <a:cs typeface="Times New Roman" pitchFamily="18" charset="0"/>
              </a:rPr>
              <a:t> in the individual life</a:t>
            </a:r>
          </a:p>
          <a:p>
            <a:r>
              <a:rPr lang="en-US" sz="1800" dirty="0">
                <a:latin typeface="Times New Roman" pitchFamily="18" charset="0"/>
                <a:cs typeface="Times New Roman" pitchFamily="18" charset="0"/>
              </a:rPr>
              <a:t>The DIKW explains “wisdom, knowledge, information” as well as data in the individual collection of the data.</a:t>
            </a:r>
          </a:p>
          <a:p>
            <a:r>
              <a:rPr lang="en-US" sz="1800" dirty="0">
                <a:latin typeface="Times New Roman" pitchFamily="18" charset="0"/>
                <a:cs typeface="Times New Roman" pitchFamily="18" charset="0"/>
              </a:rPr>
              <a:t>Application of Angela’s Duckworth TED Talk clearly explains the importance of the Grit model</a:t>
            </a:r>
          </a:p>
        </p:txBody>
      </p:sp>
      <p:sp>
        <p:nvSpPr>
          <p:cNvPr id="23554" name="AutoShape 2" descr="Stakeholder - Learn About the Different Types of Stakeholder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1026" name="Picture 2"/>
          <p:cNvPicPr>
            <a:picLocks noChangeAspect="1" noChangeArrowheads="1"/>
          </p:cNvPicPr>
          <p:nvPr/>
        </p:nvPicPr>
        <p:blipFill>
          <a:blip r:embed="rId3"/>
          <a:srcRect/>
          <a:stretch>
            <a:fillRect/>
          </a:stretch>
        </p:blipFill>
        <p:spPr bwMode="auto">
          <a:xfrm>
            <a:off x="685800" y="2057399"/>
            <a:ext cx="2895600" cy="308444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t>“Why do you think Angela’s TED lecture passes the CRAAP test?”</a:t>
            </a:r>
          </a:p>
        </p:txBody>
      </p:sp>
      <p:sp>
        <p:nvSpPr>
          <p:cNvPr id="3" name="Content Placeholder 2"/>
          <p:cNvSpPr>
            <a:spLocks noGrp="1"/>
          </p:cNvSpPr>
          <p:nvPr>
            <p:ph idx="1"/>
          </p:nvPr>
        </p:nvSpPr>
        <p:spPr>
          <a:xfrm>
            <a:off x="457200" y="1882808"/>
            <a:ext cx="4953000" cy="1774792"/>
          </a:xfrm>
        </p:spPr>
        <p:txBody>
          <a:bodyPr>
            <a:normAutofit fontScale="47500" lnSpcReduction="20000"/>
          </a:bodyPr>
          <a:lstStyle/>
          <a:p>
            <a:r>
              <a:rPr lang="en-US" dirty="0">
                <a:latin typeface="Times New Roman" pitchFamily="18" charset="0"/>
                <a:cs typeface="Times New Roman" pitchFamily="18" charset="0"/>
              </a:rPr>
              <a:t>● Angela in her TED talk has shown a reflection on different approaches of the Grit models (Munro and Hope, 2019).</a:t>
            </a:r>
          </a:p>
          <a:p>
            <a:r>
              <a:rPr lang="en-US" dirty="0">
                <a:latin typeface="Times New Roman" pitchFamily="18" charset="0"/>
                <a:cs typeface="Times New Roman" pitchFamily="18" charset="0"/>
              </a:rPr>
              <a:t>● Grit model act as the vital element in an individual life</a:t>
            </a:r>
          </a:p>
          <a:p>
            <a:r>
              <a:rPr lang="en-US" dirty="0">
                <a:latin typeface="Times New Roman" pitchFamily="18" charset="0"/>
                <a:cs typeface="Times New Roman" pitchFamily="18" charset="0"/>
              </a:rPr>
              <a:t>●The TED Talk video of Angela’s Duckworth has been globally famous</a:t>
            </a:r>
          </a:p>
          <a:p>
            <a:r>
              <a:rPr lang="en-US" dirty="0">
                <a:latin typeface="Times New Roman" pitchFamily="18" charset="0"/>
                <a:cs typeface="Times New Roman" pitchFamily="18" charset="0"/>
              </a:rPr>
              <a:t>●The video of grit model by Angela has a vital effect on the youth </a:t>
            </a:r>
          </a:p>
        </p:txBody>
      </p:sp>
      <p:pic>
        <p:nvPicPr>
          <p:cNvPr id="2050" name="Picture 2"/>
          <p:cNvPicPr>
            <a:picLocks noChangeAspect="1" noChangeArrowheads="1"/>
          </p:cNvPicPr>
          <p:nvPr/>
        </p:nvPicPr>
        <p:blipFill>
          <a:blip r:embed="rId3"/>
          <a:srcRect/>
          <a:stretch>
            <a:fillRect/>
          </a:stretch>
        </p:blipFill>
        <p:spPr bwMode="auto">
          <a:xfrm>
            <a:off x="3581400" y="3505200"/>
            <a:ext cx="3448050" cy="299085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2800" b="1" dirty="0">
                <a:latin typeface="Times New Roman" pitchFamily="18" charset="0"/>
                <a:cs typeface="Times New Roman" pitchFamily="18" charset="0"/>
              </a:rPr>
              <a:t>“Why do you think Angela’s TED lecture passes the CRAAP test?”</a:t>
            </a:r>
            <a:endParaRPr lang="en-US" sz="2800" dirty="0">
              <a:latin typeface="Times New Roman" pitchFamily="18" charset="0"/>
              <a:cs typeface="Times New Roman" pitchFamily="18" charset="0"/>
            </a:endParaRPr>
          </a:p>
        </p:txBody>
      </p:sp>
      <p:sp>
        <p:nvSpPr>
          <p:cNvPr id="3" name="Content Placeholder 2"/>
          <p:cNvSpPr>
            <a:spLocks noGrp="1"/>
          </p:cNvSpPr>
          <p:nvPr>
            <p:ph idx="1"/>
          </p:nvPr>
        </p:nvSpPr>
        <p:spPr/>
        <p:txBody>
          <a:bodyPr>
            <a:normAutofit/>
          </a:bodyPr>
          <a:lstStyle/>
          <a:p>
            <a:r>
              <a:rPr lang="en-US" sz="2800" dirty="0">
                <a:latin typeface="Times New Roman" pitchFamily="18" charset="0"/>
                <a:cs typeface="Times New Roman" pitchFamily="18" charset="0"/>
              </a:rPr>
              <a:t>The CRAAP will help in better understanding of the different approaches</a:t>
            </a:r>
          </a:p>
          <a:p>
            <a:r>
              <a:rPr lang="en-US" sz="2800" dirty="0">
                <a:latin typeface="Times New Roman" pitchFamily="18" charset="0"/>
                <a:cs typeface="Times New Roman" pitchFamily="18" charset="0"/>
              </a:rPr>
              <a:t>Duckworth has explained the way of life in a crucial manner (HU and </a:t>
            </a:r>
            <a:r>
              <a:rPr lang="en-US" sz="2800" dirty="0" err="1">
                <a:latin typeface="Times New Roman" pitchFamily="18" charset="0"/>
                <a:cs typeface="Times New Roman" pitchFamily="18" charset="0"/>
              </a:rPr>
              <a:t>Duan</a:t>
            </a:r>
            <a:r>
              <a:rPr lang="en-US" sz="2800" dirty="0">
                <a:latin typeface="Times New Roman" pitchFamily="18" charset="0"/>
                <a:cs typeface="Times New Roman" pitchFamily="18" charset="0"/>
              </a:rPr>
              <a:t>, 2021).</a:t>
            </a:r>
          </a:p>
          <a:p>
            <a:r>
              <a:rPr lang="en-US" sz="2800" dirty="0">
                <a:latin typeface="Times New Roman" pitchFamily="18" charset="0"/>
                <a:cs typeface="Times New Roman" pitchFamily="18" charset="0"/>
              </a:rPr>
              <a:t>The Grit model is passion as well as sustained persistence</a:t>
            </a:r>
          </a:p>
          <a:p>
            <a:r>
              <a:rPr lang="en-US" sz="2800" dirty="0">
                <a:latin typeface="Times New Roman" pitchFamily="18" charset="0"/>
                <a:cs typeface="Times New Roman" pitchFamily="18" charset="0"/>
              </a:rPr>
              <a:t>It combines the basic resilience’s as well as self control</a:t>
            </a:r>
          </a:p>
          <a:p>
            <a:endParaRPr lang="en-US" sz="2800" dirty="0">
              <a:latin typeface="Times New Roman" pitchFamily="18" charset="0"/>
              <a:cs typeface="Times New Roman"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t>“How you are going to use the DIKW to see if her work is valid with your classmates”</a:t>
            </a:r>
          </a:p>
        </p:txBody>
      </p:sp>
      <p:sp>
        <p:nvSpPr>
          <p:cNvPr id="3" name="Content Placeholder 2"/>
          <p:cNvSpPr>
            <a:spLocks noGrp="1"/>
          </p:cNvSpPr>
          <p:nvPr>
            <p:ph idx="1"/>
          </p:nvPr>
        </p:nvSpPr>
        <p:spPr>
          <a:xfrm>
            <a:off x="457200" y="1524000"/>
            <a:ext cx="8382000" cy="2514600"/>
          </a:xfrm>
        </p:spPr>
        <p:txBody>
          <a:bodyPr>
            <a:noAutofit/>
          </a:bodyPr>
          <a:lstStyle/>
          <a:p>
            <a:r>
              <a:rPr lang="en-US" sz="1800" dirty="0">
                <a:latin typeface="Times New Roman" pitchFamily="18" charset="0"/>
                <a:cs typeface="Times New Roman" pitchFamily="18" charset="0"/>
              </a:rPr>
              <a:t>The DIKW pyramid helps in producing the best results </a:t>
            </a:r>
          </a:p>
          <a:p>
            <a:r>
              <a:rPr lang="en-US" sz="1800" dirty="0">
                <a:latin typeface="Times New Roman" pitchFamily="18" charset="0"/>
                <a:cs typeface="Times New Roman" pitchFamily="18" charset="0"/>
              </a:rPr>
              <a:t>The Angela Duckworth TED talks help in creating value and making good changes in individual life.</a:t>
            </a:r>
          </a:p>
          <a:p>
            <a:r>
              <a:rPr lang="en-US" sz="1800" dirty="0">
                <a:latin typeface="Times New Roman" pitchFamily="18" charset="0"/>
                <a:cs typeface="Times New Roman" pitchFamily="18" charset="0"/>
              </a:rPr>
              <a:t>The DIKW pyramid is important in implementing the data as well as information relating to the changes in the data (</a:t>
            </a:r>
            <a:r>
              <a:rPr lang="en-US" sz="1800" dirty="0" err="1">
                <a:latin typeface="Times New Roman" pitchFamily="18" charset="0"/>
                <a:cs typeface="Times New Roman" pitchFamily="18" charset="0"/>
              </a:rPr>
              <a:t>Kass</a:t>
            </a:r>
            <a:r>
              <a:rPr lang="en-US" sz="1800" dirty="0">
                <a:latin typeface="Times New Roman" pitchFamily="18" charset="0"/>
                <a:cs typeface="Times New Roman" pitchFamily="18" charset="0"/>
              </a:rPr>
              <a:t>, 2018).</a:t>
            </a:r>
          </a:p>
          <a:p>
            <a:r>
              <a:rPr lang="en-US" sz="1800" dirty="0">
                <a:latin typeface="Times New Roman" pitchFamily="18" charset="0"/>
                <a:cs typeface="Times New Roman" pitchFamily="18" charset="0"/>
              </a:rPr>
              <a:t>The DIKW will help in making the work productive and provide necessary information relating to the data required.</a:t>
            </a:r>
          </a:p>
        </p:txBody>
      </p:sp>
      <p:pic>
        <p:nvPicPr>
          <p:cNvPr id="1026" name="Picture 2"/>
          <p:cNvPicPr>
            <a:picLocks noChangeAspect="1" noChangeArrowheads="1"/>
          </p:cNvPicPr>
          <p:nvPr/>
        </p:nvPicPr>
        <p:blipFill>
          <a:blip r:embed="rId3"/>
          <a:srcRect/>
          <a:stretch>
            <a:fillRect/>
          </a:stretch>
        </p:blipFill>
        <p:spPr bwMode="auto">
          <a:xfrm>
            <a:off x="990600" y="3810000"/>
            <a:ext cx="3429000" cy="199565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400" y="762000"/>
            <a:ext cx="7239000" cy="1143000"/>
          </a:xfrm>
        </p:spPr>
        <p:txBody>
          <a:bodyPr>
            <a:normAutofit/>
          </a:bodyPr>
          <a:lstStyle/>
          <a:p>
            <a:r>
              <a:rPr lang="en-US" sz="2400" b="1" dirty="0"/>
              <a:t>“How you are going to collect data using a Microsoft Form”</a:t>
            </a:r>
          </a:p>
        </p:txBody>
      </p:sp>
      <p:sp>
        <p:nvSpPr>
          <p:cNvPr id="3" name="Content Placeholder 2"/>
          <p:cNvSpPr>
            <a:spLocks noGrp="1"/>
          </p:cNvSpPr>
          <p:nvPr>
            <p:ph idx="1"/>
          </p:nvPr>
        </p:nvSpPr>
        <p:spPr>
          <a:xfrm>
            <a:off x="457200" y="1981200"/>
            <a:ext cx="4267200" cy="4289392"/>
          </a:xfrm>
        </p:spPr>
        <p:txBody>
          <a:bodyPr>
            <a:normAutofit fontScale="62500" lnSpcReduction="20000"/>
          </a:bodyPr>
          <a:lstStyle/>
          <a:p>
            <a:r>
              <a:rPr lang="en-US" dirty="0">
                <a:latin typeface="Times New Roman" pitchFamily="18" charset="0"/>
                <a:cs typeface="Times New Roman" pitchFamily="18" charset="0"/>
              </a:rPr>
              <a:t>Microsoft form helps in bringing out the best result through a survey.</a:t>
            </a:r>
          </a:p>
          <a:p>
            <a:r>
              <a:rPr lang="en-US" dirty="0">
                <a:latin typeface="Times New Roman" pitchFamily="18" charset="0"/>
                <a:cs typeface="Times New Roman" pitchFamily="18" charset="0"/>
              </a:rPr>
              <a:t>The data is collected through a mass of individuals who have attended the TED talks video of Angela's Duckworth (Grissom, 2018).</a:t>
            </a:r>
          </a:p>
          <a:p>
            <a:r>
              <a:rPr lang="en-US" dirty="0">
                <a:latin typeface="Times New Roman" pitchFamily="18" charset="0"/>
                <a:cs typeface="Times New Roman" pitchFamily="18" charset="0"/>
              </a:rPr>
              <a:t>The Lecture by Angela Duckworth will help in understanding the importance of different practices of the lecture</a:t>
            </a:r>
          </a:p>
          <a:p>
            <a:r>
              <a:rPr lang="en-US" dirty="0">
                <a:latin typeface="Times New Roman" pitchFamily="18" charset="0"/>
                <a:cs typeface="Times New Roman" pitchFamily="18" charset="0"/>
              </a:rPr>
              <a:t>The personal reflection will help in giving a point of view on the collection of data through the Microsoft form.</a:t>
            </a:r>
          </a:p>
        </p:txBody>
      </p:sp>
      <p:pic>
        <p:nvPicPr>
          <p:cNvPr id="2050" name="Picture 2"/>
          <p:cNvPicPr>
            <a:picLocks noChangeAspect="1" noChangeArrowheads="1"/>
          </p:cNvPicPr>
          <p:nvPr/>
        </p:nvPicPr>
        <p:blipFill>
          <a:blip r:embed="rId3"/>
          <a:srcRect/>
          <a:stretch>
            <a:fillRect/>
          </a:stretch>
        </p:blipFill>
        <p:spPr bwMode="auto">
          <a:xfrm>
            <a:off x="5029199" y="2133600"/>
            <a:ext cx="3367401" cy="31242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dirty="0"/>
              <a:t>Conclusion</a:t>
            </a:r>
          </a:p>
        </p:txBody>
      </p:sp>
      <p:sp>
        <p:nvSpPr>
          <p:cNvPr id="3" name="Content Placeholder 2"/>
          <p:cNvSpPr>
            <a:spLocks noGrp="1"/>
          </p:cNvSpPr>
          <p:nvPr>
            <p:ph idx="1"/>
          </p:nvPr>
        </p:nvSpPr>
        <p:spPr>
          <a:xfrm>
            <a:off x="457200" y="1600200"/>
            <a:ext cx="7239000" cy="3048000"/>
          </a:xfrm>
        </p:spPr>
        <p:txBody>
          <a:bodyPr>
            <a:normAutofit/>
          </a:bodyPr>
          <a:lstStyle/>
          <a:p>
            <a:r>
              <a:rPr lang="en-US" sz="2000" dirty="0">
                <a:latin typeface="Times New Roman" pitchFamily="18" charset="0"/>
                <a:cs typeface="Times New Roman" pitchFamily="18" charset="0"/>
              </a:rPr>
              <a:t>Different models of the Grit cycle explains the different application</a:t>
            </a:r>
          </a:p>
          <a:p>
            <a:r>
              <a:rPr lang="en-US" sz="2000" dirty="0">
                <a:latin typeface="Times New Roman" pitchFamily="18" charset="0"/>
                <a:cs typeface="Times New Roman" pitchFamily="18" charset="0"/>
              </a:rPr>
              <a:t>Angela’s Duckworth TED talk has created a vast influence over the globe </a:t>
            </a:r>
          </a:p>
          <a:p>
            <a:r>
              <a:rPr lang="en-US" sz="2000" dirty="0">
                <a:latin typeface="Times New Roman" pitchFamily="18" charset="0"/>
                <a:cs typeface="Times New Roman" pitchFamily="18" charset="0"/>
              </a:rPr>
              <a:t>The DIKW model is helpful in bringing out the best results in collecting the knowledge</a:t>
            </a:r>
          </a:p>
          <a:p>
            <a:r>
              <a:rPr lang="en-US" sz="2000" dirty="0">
                <a:latin typeface="Times New Roman" pitchFamily="18" charset="0"/>
                <a:cs typeface="Times New Roman" pitchFamily="18" charset="0"/>
              </a:rPr>
              <a:t>The Microsoft form helped in the collection of the survey results from the TED talk viewers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 list</a:t>
            </a:r>
            <a:endParaRPr lang="en-US" dirty="0"/>
          </a:p>
        </p:txBody>
      </p:sp>
      <p:sp>
        <p:nvSpPr>
          <p:cNvPr id="3" name="Content Placeholder 2"/>
          <p:cNvSpPr>
            <a:spLocks noGrp="1"/>
          </p:cNvSpPr>
          <p:nvPr>
            <p:ph idx="1"/>
          </p:nvPr>
        </p:nvSpPr>
        <p:spPr/>
        <p:txBody>
          <a:bodyPr>
            <a:normAutofit fontScale="62500" lnSpcReduction="20000"/>
          </a:bodyPr>
          <a:lstStyle/>
          <a:p>
            <a:r>
              <a:rPr lang="en-US" dirty="0" err="1">
                <a:latin typeface="Times New Roman" pitchFamily="18" charset="0"/>
                <a:cs typeface="Times New Roman" pitchFamily="18" charset="0"/>
              </a:rPr>
              <a:t>Danilina</a:t>
            </a:r>
            <a:r>
              <a:rPr lang="en-US" dirty="0">
                <a:latin typeface="Times New Roman" pitchFamily="18" charset="0"/>
                <a:cs typeface="Times New Roman" pitchFamily="18" charset="0"/>
              </a:rPr>
              <a:t>, S. and </a:t>
            </a:r>
            <a:r>
              <a:rPr lang="en-US" dirty="0" err="1">
                <a:latin typeface="Times New Roman" pitchFamily="18" charset="0"/>
                <a:cs typeface="Times New Roman" pitchFamily="18" charset="0"/>
              </a:rPr>
              <a:t>Shabunina</a:t>
            </a:r>
            <a:r>
              <a:rPr lang="en-US" dirty="0">
                <a:latin typeface="Times New Roman" pitchFamily="18" charset="0"/>
                <a:cs typeface="Times New Roman" pitchFamily="18" charset="0"/>
              </a:rPr>
              <a:t>, V., 2019. TED TALK IN THE ESP CLASSROOM OF PHILOSOPHY STUDENTS. </a:t>
            </a:r>
            <a:r>
              <a:rPr lang="en-US" i="1" dirty="0">
                <a:latin typeface="Times New Roman" pitchFamily="18" charset="0"/>
                <a:cs typeface="Times New Roman" pitchFamily="18" charset="0"/>
              </a:rPr>
              <a:t>Advanced Education</a:t>
            </a:r>
            <a:r>
              <a:rPr lang="en-US" dirty="0">
                <a:latin typeface="Times New Roman" pitchFamily="18" charset="0"/>
                <a:cs typeface="Times New Roman" pitchFamily="18" charset="0"/>
              </a:rPr>
              <a:t>, 5(0), pp.47-54.</a:t>
            </a:r>
          </a:p>
          <a:p>
            <a:r>
              <a:rPr lang="en-US" dirty="0">
                <a:latin typeface="Times New Roman" pitchFamily="18" charset="0"/>
                <a:cs typeface="Times New Roman" pitchFamily="18" charset="0"/>
              </a:rPr>
              <a:t>Grissom, G., 2018. A Producer Perspective on Savory's TED Talk. </a:t>
            </a:r>
            <a:r>
              <a:rPr lang="en-US" i="1" dirty="0">
                <a:latin typeface="Times New Roman" pitchFamily="18" charset="0"/>
                <a:cs typeface="Times New Roman" pitchFamily="18" charset="0"/>
              </a:rPr>
              <a:t>Rangelands</a:t>
            </a:r>
            <a:r>
              <a:rPr lang="en-US" dirty="0">
                <a:latin typeface="Times New Roman" pitchFamily="18" charset="0"/>
                <a:cs typeface="Times New Roman" pitchFamily="18" charset="0"/>
              </a:rPr>
              <a:t>, 36(3), pp.30-31.</a:t>
            </a:r>
          </a:p>
          <a:p>
            <a:r>
              <a:rPr lang="en-US" dirty="0">
                <a:latin typeface="Times New Roman" pitchFamily="18" charset="0"/>
                <a:cs typeface="Times New Roman" pitchFamily="18" charset="0"/>
              </a:rPr>
              <a:t>Harms, P., 2020. Angela Duckworth. Grit: The Power of Passion and Perseverance. New York, NY: Scribner, 2016, 352 pages, $28.00 hardcover. </a:t>
            </a:r>
            <a:r>
              <a:rPr lang="en-US" i="1" dirty="0">
                <a:latin typeface="Times New Roman" pitchFamily="18" charset="0"/>
                <a:cs typeface="Times New Roman" pitchFamily="18" charset="0"/>
              </a:rPr>
              <a:t>Personnel Psychology</a:t>
            </a:r>
            <a:r>
              <a:rPr lang="en-US" dirty="0">
                <a:latin typeface="Times New Roman" pitchFamily="18" charset="0"/>
                <a:cs typeface="Times New Roman" pitchFamily="18" charset="0"/>
              </a:rPr>
              <a:t>, 69(4), pp.1021-1024.</a:t>
            </a:r>
          </a:p>
          <a:p>
            <a:r>
              <a:rPr lang="en-US" dirty="0" err="1">
                <a:latin typeface="Times New Roman" pitchFamily="18" charset="0"/>
                <a:cs typeface="Times New Roman" pitchFamily="18" charset="0"/>
              </a:rPr>
              <a:t>Hu</a:t>
            </a:r>
            <a:r>
              <a:rPr lang="en-US" dirty="0">
                <a:latin typeface="Times New Roman" pitchFamily="18" charset="0"/>
                <a:cs typeface="Times New Roman" pitchFamily="18" charset="0"/>
              </a:rPr>
              <a:t>, T. and </a:t>
            </a:r>
            <a:r>
              <a:rPr lang="en-US" dirty="0" err="1">
                <a:latin typeface="Times New Roman" pitchFamily="18" charset="0"/>
                <a:cs typeface="Times New Roman" pitchFamily="18" charset="0"/>
              </a:rPr>
              <a:t>Duan</a:t>
            </a:r>
            <a:r>
              <a:rPr lang="en-US" dirty="0">
                <a:latin typeface="Times New Roman" pitchFamily="18" charset="0"/>
                <a:cs typeface="Times New Roman" pitchFamily="18" charset="0"/>
              </a:rPr>
              <a:t>, Y., 2021, September. Modeling and Measuring for Emotion Communication based on DIKW. In </a:t>
            </a:r>
            <a:r>
              <a:rPr lang="en-US" i="1" dirty="0">
                <a:latin typeface="Times New Roman" pitchFamily="18" charset="0"/>
                <a:cs typeface="Times New Roman" pitchFamily="18" charset="0"/>
              </a:rPr>
              <a:t>2021 IEEE World Congress on Services (SERVICES)</a:t>
            </a:r>
            <a:r>
              <a:rPr lang="en-US" dirty="0">
                <a:latin typeface="Times New Roman" pitchFamily="18" charset="0"/>
                <a:cs typeface="Times New Roman" pitchFamily="18" charset="0"/>
              </a:rPr>
              <a:t> (pp. 21-26). IEEE.</a:t>
            </a:r>
          </a:p>
          <a:p>
            <a:r>
              <a:rPr lang="en-US" dirty="0" err="1">
                <a:latin typeface="Times New Roman" pitchFamily="18" charset="0"/>
                <a:cs typeface="Times New Roman" pitchFamily="18" charset="0"/>
              </a:rPr>
              <a:t>Kass</a:t>
            </a:r>
            <a:r>
              <a:rPr lang="en-US" dirty="0">
                <a:latin typeface="Times New Roman" pitchFamily="18" charset="0"/>
                <a:cs typeface="Times New Roman" pitchFamily="18" charset="0"/>
              </a:rPr>
              <a:t>, K., 2018. </a:t>
            </a:r>
            <a:r>
              <a:rPr lang="en-US" dirty="0" err="1">
                <a:latin typeface="Times New Roman" pitchFamily="18" charset="0"/>
                <a:cs typeface="Times New Roman" pitchFamily="18" charset="0"/>
              </a:rPr>
              <a:t>Millennials</a:t>
            </a:r>
            <a:r>
              <a:rPr lang="en-US" dirty="0">
                <a:latin typeface="Times New Roman" pitchFamily="18" charset="0"/>
                <a:cs typeface="Times New Roman" pitchFamily="18" charset="0"/>
              </a:rPr>
              <a:t>, Deliberate Learning, Motivation and Resilience. </a:t>
            </a:r>
            <a:r>
              <a:rPr lang="en-US" i="1" dirty="0">
                <a:latin typeface="Times New Roman" pitchFamily="18" charset="0"/>
                <a:cs typeface="Times New Roman" pitchFamily="18" charset="0"/>
              </a:rPr>
              <a:t>Learning Curve, Forthcoming, Valparaiso University Legal Studies Research Paper</a:t>
            </a:r>
            <a:r>
              <a:rPr lang="en-US" dirty="0">
                <a:latin typeface="Times New Roman" pitchFamily="18" charset="0"/>
                <a:cs typeface="Times New Roman" pitchFamily="18" charset="0"/>
              </a:rPr>
              <a:t>, (18-3).</a:t>
            </a:r>
          </a:p>
          <a:p>
            <a:r>
              <a:rPr lang="en-US" dirty="0">
                <a:latin typeface="Times New Roman" pitchFamily="18" charset="0"/>
                <a:cs typeface="Times New Roman" pitchFamily="18" charset="0"/>
              </a:rPr>
              <a:t>Munro, C.L. and Hope, A.A., 2019. Grit makes us unstoppable. </a:t>
            </a:r>
            <a:r>
              <a:rPr lang="en-US" i="1" dirty="0">
                <a:latin typeface="Times New Roman" pitchFamily="18" charset="0"/>
                <a:cs typeface="Times New Roman" pitchFamily="18" charset="0"/>
              </a:rPr>
              <a:t>American Journal of Critical Care</a:t>
            </a:r>
            <a:r>
              <a:rPr lang="en-US" dirty="0">
                <a:latin typeface="Times New Roman" pitchFamily="18" charset="0"/>
                <a:cs typeface="Times New Roman" pitchFamily="18" charset="0"/>
              </a:rPr>
              <a:t>, </a:t>
            </a:r>
            <a:r>
              <a:rPr lang="en-US" i="1" dirty="0">
                <a:latin typeface="Times New Roman" pitchFamily="18" charset="0"/>
                <a:cs typeface="Times New Roman" pitchFamily="18" charset="0"/>
              </a:rPr>
              <a:t>28</a:t>
            </a:r>
            <a:r>
              <a:rPr lang="en-US" dirty="0">
                <a:latin typeface="Times New Roman" pitchFamily="18" charset="0"/>
                <a:cs typeface="Times New Roman" pitchFamily="18" charset="0"/>
              </a:rPr>
              <a:t>(5), pp.334-336.</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4000" dirty="0">
                <a:latin typeface="Algerian" pitchFamily="82" charset="0"/>
              </a:rPr>
              <a:t>THANKYOU</a:t>
            </a:r>
          </a:p>
        </p:txBody>
      </p:sp>
      <p:pic>
        <p:nvPicPr>
          <p:cNvPr id="3074" name="Picture 2"/>
          <p:cNvPicPr>
            <a:picLocks noChangeAspect="1" noChangeArrowheads="1"/>
          </p:cNvPicPr>
          <p:nvPr/>
        </p:nvPicPr>
        <p:blipFill>
          <a:blip r:embed="rId2"/>
          <a:srcRect/>
          <a:stretch>
            <a:fillRect/>
          </a:stretch>
        </p:blipFill>
        <p:spPr bwMode="auto">
          <a:xfrm>
            <a:off x="685799" y="1447800"/>
            <a:ext cx="6354661" cy="3429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sld>
</file>

<file path=ppt/theme/theme1.xml><?xml version="1.0" encoding="utf-8"?>
<a:theme xmlns:a="http://schemas.openxmlformats.org/drawingml/2006/main" name="Technic">
  <a:themeElements>
    <a:clrScheme name="Technic">
      <a:dk1>
        <a:sysClr val="windowText" lastClr="000000"/>
      </a:dk1>
      <a:lt1>
        <a:sysClr val="window" lastClr="FFFFFF"/>
      </a:lt1>
      <a:dk2>
        <a:srgbClr val="3B3B3B"/>
      </a:dk2>
      <a:lt2>
        <a:srgbClr val="D4D2D0"/>
      </a:lt2>
      <a:accent1>
        <a:srgbClr val="6EA0B0"/>
      </a:accent1>
      <a:accent2>
        <a:srgbClr val="CCAF0A"/>
      </a:accent2>
      <a:accent3>
        <a:srgbClr val="8D89A4"/>
      </a:accent3>
      <a:accent4>
        <a:srgbClr val="748560"/>
      </a:accent4>
      <a:accent5>
        <a:srgbClr val="9E9273"/>
      </a:accent5>
      <a:accent6>
        <a:srgbClr val="7E848D"/>
      </a:accent6>
      <a:hlink>
        <a:srgbClr val="00C8C3"/>
      </a:hlink>
      <a:folHlink>
        <a:srgbClr val="A116E0"/>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209</TotalTime>
  <Words>1193</Words>
  <Application>Microsoft Office PowerPoint</Application>
  <PresentationFormat>On-screen Show (4:3)</PresentationFormat>
  <Paragraphs>59</Paragraphs>
  <Slides>10</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Algerian</vt:lpstr>
      <vt:lpstr>Arial</vt:lpstr>
      <vt:lpstr>Calibri</vt:lpstr>
      <vt:lpstr>Cooper Black</vt:lpstr>
      <vt:lpstr>Franklin Gothic Book</vt:lpstr>
      <vt:lpstr>Times New Roman</vt:lpstr>
      <vt:lpstr>Wingdings 2</vt:lpstr>
      <vt:lpstr>Technic</vt:lpstr>
      <vt:lpstr> BMSW4003 Component 1 Research Methods – Presentation</vt:lpstr>
      <vt:lpstr>Table of contents  </vt:lpstr>
      <vt:lpstr>Introduction</vt:lpstr>
      <vt:lpstr>“Why do you think Angela’s TED lecture passes the CRAAP test?”</vt:lpstr>
      <vt:lpstr>“Why do you think Angela’s TED lecture passes the CRAAP test?”</vt:lpstr>
      <vt:lpstr>“How you are going to use the DIKW to see if her work is valid with your classmates”</vt:lpstr>
      <vt:lpstr>“How you are going to collect data using a Microsoft Form”</vt:lpstr>
      <vt:lpstr>Conclusion</vt:lpstr>
      <vt:lpstr>References list</vt:lpstr>
      <vt:lpstr>THANKYOU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BMSW4003 Component 1 Research Methods – Presentation</dc:title>
  <dc:creator>Alina Stoleru</dc:creator>
  <cp:lastModifiedBy>Alina Stoleru</cp:lastModifiedBy>
  <cp:revision>1</cp:revision>
  <dcterms:created xsi:type="dcterms:W3CDTF">2022-03-03T13:04:42Z</dcterms:created>
  <dcterms:modified xsi:type="dcterms:W3CDTF">2022-06-30T14:03:09Z</dcterms:modified>
</cp:coreProperties>
</file>