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097" autoAdjust="0"/>
  </p:normalViewPr>
  <p:slideViewPr>
    <p:cSldViewPr snapToGrid="0" showGuides="1">
      <p:cViewPr varScale="1">
        <p:scale>
          <a:sx n="87" d="100"/>
          <a:sy n="87" d="100"/>
        </p:scale>
        <p:origin x="66" y="42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B7E849-FE45-415B-B847-FF4F628E1AED}"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7D1A88-CBB5-42CD-8708-77C5C6ABC132}" type="slidenum">
              <a:rPr lang="en-US" smtClean="0"/>
              <a:t>‹#›</a:t>
            </a:fld>
            <a:endParaRPr lang="en-US"/>
          </a:p>
        </p:txBody>
      </p:sp>
    </p:spTree>
    <p:extLst>
      <p:ext uri="{BB962C8B-B14F-4D97-AF65-F5344CB8AC3E}">
        <p14:creationId xmlns:p14="http://schemas.microsoft.com/office/powerpoint/2010/main" val="1617971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is a way of systematically helping people recognize their weak and strong points, as well as opportunities and threats for personal development and career development. There is a great deal of value, especially for people pursuing a career in health and social care, in this kind of reflection, as it helps people think deeply about themselves and their development plans (Cottrell, 2024). It links theory and practical experiences because it helps people learn through reflection and self-assessment, thereby improving work adaptability (Kolb, 2014).</a:t>
            </a:r>
          </a:p>
          <a:p>
            <a:endParaRPr lang="en-US" dirty="0"/>
          </a:p>
        </p:txBody>
      </p:sp>
      <p:sp>
        <p:nvSpPr>
          <p:cNvPr id="4" name="Slide Number Placeholder 3"/>
          <p:cNvSpPr>
            <a:spLocks noGrp="1"/>
          </p:cNvSpPr>
          <p:nvPr>
            <p:ph type="sldNum" sz="quarter" idx="5"/>
          </p:nvPr>
        </p:nvSpPr>
        <p:spPr/>
        <p:txBody>
          <a:bodyPr/>
          <a:lstStyle/>
          <a:p>
            <a:fld id="{857D1A88-CBB5-42CD-8708-77C5C6ABC132}" type="slidenum">
              <a:rPr lang="en-US" smtClean="0"/>
              <a:t>5</a:t>
            </a:fld>
            <a:endParaRPr lang="en-US"/>
          </a:p>
        </p:txBody>
      </p:sp>
    </p:spTree>
    <p:extLst>
      <p:ext uri="{BB962C8B-B14F-4D97-AF65-F5344CB8AC3E}">
        <p14:creationId xmlns:p14="http://schemas.microsoft.com/office/powerpoint/2010/main" val="232659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Increased NHS-funded apprenticeship opportunities are an opportunity to achieve a great access point to hand-on experience with remuneration, lower barriers to entry, and widespread workforce growth (Skills for Care, 2023). Such opportunities are congruent with the needs of the sector and have a well-organized way of progression, including NVQs. Nevertheless, the problem of emotional burnout has continued to be a dangerous issue. Although it is taken into account in policy reforms (DHSC, 2021), in practice, systemic support is often behind. Employee turnover and stress of work exacerbate this risk, with strong emotional resilience, ongoing oversight, and workplace wellbeing interventions needed to maintain long-term viability of a career in the industry.</a:t>
            </a:r>
            <a:endParaRPr lang="en-US" dirty="0"/>
          </a:p>
        </p:txBody>
      </p:sp>
      <p:sp>
        <p:nvSpPr>
          <p:cNvPr id="4" name="Slide Number Placeholder 3"/>
          <p:cNvSpPr>
            <a:spLocks noGrp="1"/>
          </p:cNvSpPr>
          <p:nvPr>
            <p:ph type="sldNum" sz="quarter" idx="5"/>
          </p:nvPr>
        </p:nvSpPr>
        <p:spPr/>
        <p:txBody>
          <a:bodyPr/>
          <a:lstStyle/>
          <a:p>
            <a:fld id="{857D1A88-CBB5-42CD-8708-77C5C6ABC132}" type="slidenum">
              <a:rPr lang="en-US" smtClean="0"/>
              <a:t>6</a:t>
            </a:fld>
            <a:endParaRPr lang="en-US"/>
          </a:p>
        </p:txBody>
      </p:sp>
    </p:spTree>
    <p:extLst>
      <p:ext uri="{BB962C8B-B14F-4D97-AF65-F5344CB8AC3E}">
        <p14:creationId xmlns:p14="http://schemas.microsoft.com/office/powerpoint/2010/main" val="966040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Leverage Strengths to Overcome Weaknesses/Threats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counteract this weakness, I would like to leverage my essential skills of communication and empathy to develop strong relationship-building skills with clients and get practical experience through volunteering. Overcoming nervousness in a formal environment requires me to develop my confidence through reflection and feedback. Even reflection is widely adopted within care courses, and it helps towards personal development and experiential learning (Kolb, 2014). By appreciating that my personal strengths enable me to perform effectively under pressures, it will enhance my emotional intelligence, and care settings demand this resilience (Cottrell, 2024).</a:t>
            </a:r>
          </a:p>
          <a:p>
            <a:endParaRPr lang="en-US" dirty="0"/>
          </a:p>
        </p:txBody>
      </p:sp>
      <p:sp>
        <p:nvSpPr>
          <p:cNvPr id="4" name="Slide Number Placeholder 3"/>
          <p:cNvSpPr>
            <a:spLocks noGrp="1"/>
          </p:cNvSpPr>
          <p:nvPr>
            <p:ph type="sldNum" sz="quarter" idx="5"/>
          </p:nvPr>
        </p:nvSpPr>
        <p:spPr/>
        <p:txBody>
          <a:bodyPr/>
          <a:lstStyle/>
          <a:p>
            <a:fld id="{857D1A88-CBB5-42CD-8708-77C5C6ABC132}" type="slidenum">
              <a:rPr lang="en-US" smtClean="0"/>
              <a:t>7</a:t>
            </a:fld>
            <a:endParaRPr lang="en-US"/>
          </a:p>
        </p:txBody>
      </p:sp>
    </p:spTree>
    <p:extLst>
      <p:ext uri="{BB962C8B-B14F-4D97-AF65-F5344CB8AC3E}">
        <p14:creationId xmlns:p14="http://schemas.microsoft.com/office/powerpoint/2010/main" val="3485150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enhance these skills, especially teamwork and flexibility, I aim to apply for available apprenticeships that are funded by the NHS and involve on-the-job training opportunities. There are more than 150,000 job vacancies available each year within the adult social care sector, emphasizing a great need for entry-level employees (Skills for Care, 2023). Also, I would like to undertake my NVQ while working, as recently proposed changes have made way for employee development and growth (Department of Health and Social Care, 2021).</a:t>
            </a:r>
          </a:p>
          <a:p>
            <a:endParaRPr lang="en-US" dirty="0"/>
          </a:p>
        </p:txBody>
      </p:sp>
      <p:sp>
        <p:nvSpPr>
          <p:cNvPr id="4" name="Slide Number Placeholder 3"/>
          <p:cNvSpPr>
            <a:spLocks noGrp="1"/>
          </p:cNvSpPr>
          <p:nvPr>
            <p:ph type="sldNum" sz="quarter" idx="5"/>
          </p:nvPr>
        </p:nvSpPr>
        <p:spPr/>
        <p:txBody>
          <a:bodyPr/>
          <a:lstStyle/>
          <a:p>
            <a:fld id="{857D1A88-CBB5-42CD-8708-77C5C6ABC132}" type="slidenum">
              <a:rPr lang="en-US" smtClean="0"/>
              <a:t>8</a:t>
            </a:fld>
            <a:endParaRPr lang="en-US"/>
          </a:p>
        </p:txBody>
      </p:sp>
    </p:spTree>
    <p:extLst>
      <p:ext uri="{BB962C8B-B14F-4D97-AF65-F5344CB8AC3E}">
        <p14:creationId xmlns:p14="http://schemas.microsoft.com/office/powerpoint/2010/main" val="13083982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pPr>
              <a:defRPr/>
            </a:pPr>
            <a:fld id="{FA356D0D-2478-47FE-8DAB-B92005DC1F0F}" type="datetime1">
              <a:rPr lang="en-GB" altLang="en-US" smtClean="0"/>
              <a:pPr>
                <a:defRPr/>
              </a:pPr>
              <a:t>09/11/2025</a:t>
            </a:fld>
            <a:endParaRPr lang="en-GB" altLang="en-US"/>
          </a:p>
        </p:txBody>
      </p:sp>
      <p:sp>
        <p:nvSpPr>
          <p:cNvPr id="5" name="Footer Placeholder 4"/>
          <p:cNvSpPr>
            <a:spLocks noGrp="1"/>
          </p:cNvSpPr>
          <p:nvPr>
            <p:ph type="ftr" sz="quarter" idx="11"/>
          </p:nvPr>
        </p:nvSpPr>
        <p:spPr>
          <a:xfrm>
            <a:off x="2692397" y="5037663"/>
            <a:ext cx="5214635" cy="279400"/>
          </a:xfrm>
        </p:spPr>
        <p:txBody>
          <a:bodyPr/>
          <a:lstStyle/>
          <a:p>
            <a:pPr>
              <a:defRPr/>
            </a:pPr>
            <a:endParaRPr lang="en-GB" altLang="en-US"/>
          </a:p>
        </p:txBody>
      </p:sp>
      <p:sp>
        <p:nvSpPr>
          <p:cNvPr id="6" name="Slide Number Placeholder 5"/>
          <p:cNvSpPr>
            <a:spLocks noGrp="1"/>
          </p:cNvSpPr>
          <p:nvPr>
            <p:ph type="sldNum" sz="quarter" idx="12"/>
          </p:nvPr>
        </p:nvSpPr>
        <p:spPr>
          <a:xfrm>
            <a:off x="8956900" y="5037663"/>
            <a:ext cx="551167" cy="279400"/>
          </a:xfrm>
        </p:spPr>
        <p:txBody>
          <a:bodyPr/>
          <a:lstStyle/>
          <a:p>
            <a:pPr>
              <a:defRPr/>
            </a:pPr>
            <a:fld id="{A8346AB5-70ED-450A-9530-2033B8E8E0D8}" type="slidenum">
              <a:rPr lang="en-GB" altLang="en-US" smtClean="0"/>
              <a:pPr>
                <a:defRPr/>
              </a:pPr>
              <a:t>‹#›</a:t>
            </a:fld>
            <a:endParaRPr lang="en-GB" alt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3043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1182357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91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09/11/2025</a:t>
            </a:fld>
            <a:endParaRPr lang="en-GB" altLang="en-US"/>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0299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09/11/2025</a:t>
            </a:fld>
            <a:endParaRPr lang="en-GB" altLang="en-US"/>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8771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09/11/2025</a:t>
            </a:fld>
            <a:endParaRPr lang="en-GB" altLang="en-US"/>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9757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09/11/2025</a:t>
            </a:fld>
            <a:endParaRPr lang="en-GB" altLang="en-US"/>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1204407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09/11/2025</a:t>
            </a:fld>
            <a:endParaRPr lang="en-GB" altLang="en-US"/>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0961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09/11/2025</a:t>
            </a:fld>
            <a:endParaRPr lang="en-GB" altLang="en-US"/>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3652148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09/11/2025</a:t>
            </a:fld>
            <a:endParaRPr lang="en-GB" altLang="en-US"/>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83595917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3278246"/>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368413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712430018"/>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4579604"/>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8417004"/>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5051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09/11/2025</a:t>
            </a:fld>
            <a:endParaRPr lang="en-GB" altLang="en-US"/>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4977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A4021392-CAC7-450A-8667-583C0A183C4A}" type="datetime1">
              <a:rPr lang="en-GB" altLang="en-US" smtClean="0"/>
              <a:pPr>
                <a:defRPr/>
              </a:pPr>
              <a:t>09/11/2025</a:t>
            </a:fld>
            <a:endParaRPr lang="en-GB" alt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
              </a:t>
            </a:r>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28168427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lthcareers.nhs.uk/explore-roles/healthcare-support-worker/roles-healthcare-support-worker/healthcare-support-worker" TargetMode="External"/><Relationship Id="rId2" Type="http://schemas.openxmlformats.org/officeDocument/2006/relationships/hyperlink" Target="https://www.gov.uk/government/publications/people-at-the-heart-of-care-adult-social-care-reform-white-paper" TargetMode="External"/><Relationship Id="rId1" Type="http://schemas.openxmlformats.org/officeDocument/2006/relationships/slideLayout" Target="../slideLayouts/slideLayout2.xml"/><Relationship Id="rId4" Type="http://schemas.openxmlformats.org/officeDocument/2006/relationships/hyperlink" Target="https://www.skillsforcare.org.uk/Adult-Social-Care-Workforce-Data/workforceintelligence/Reports-and-visualisations/National-information/The-State-of-repor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pic>
        <p:nvPicPr>
          <p:cNvPr id="2" name="Picture 1">
            <a:extLst>
              <a:ext uri="{FF2B5EF4-FFF2-40B4-BE49-F238E27FC236}">
                <a16:creationId xmlns:a16="http://schemas.microsoft.com/office/drawing/2014/main" id="{FD1CC4F6-62F7-C9A6-CA70-6E4DD2F5D456}"/>
              </a:ext>
            </a:extLst>
          </p:cNvPr>
          <p:cNvPicPr>
            <a:picLocks noChangeAspect="1"/>
          </p:cNvPicPr>
          <p:nvPr/>
        </p:nvPicPr>
        <p:blipFill>
          <a:blip r:embed="rId2"/>
          <a:stretch>
            <a:fillRect/>
          </a:stretch>
        </p:blipFill>
        <p:spPr>
          <a:xfrm>
            <a:off x="586509" y="749300"/>
            <a:ext cx="10936947" cy="5359400"/>
          </a:xfrm>
          <a:prstGeom prst="rect">
            <a:avLst/>
          </a:prstGeom>
        </p:spPr>
      </p:pic>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7919090" y="4702319"/>
            <a:ext cx="3604366" cy="1406381"/>
          </a:xfrm>
        </p:spPr>
        <p:txBody>
          <a:bodyPr>
            <a:normAutofit/>
          </a:bodyPr>
          <a:lstStyle/>
          <a:p>
            <a:pPr>
              <a:spcBef>
                <a:spcPts val="0"/>
              </a:spcBef>
              <a:spcAft>
                <a:spcPts val="0"/>
              </a:spcAft>
            </a:pPr>
            <a:r>
              <a:rPr lang="en-GB" altLang="en-US" sz="1200" dirty="0"/>
              <a:t>Module Title: </a:t>
            </a:r>
            <a:r>
              <a:rPr lang="en-GB" altLang="en-US" sz="1200" b="1" i="1" dirty="0"/>
              <a:t>Professional Career Development within H&amp;SC</a:t>
            </a:r>
          </a:p>
          <a:p>
            <a:pPr>
              <a:spcBef>
                <a:spcPts val="0"/>
              </a:spcBef>
              <a:spcAft>
                <a:spcPts val="0"/>
              </a:spcAft>
            </a:pPr>
            <a:r>
              <a:rPr lang="en-GB" altLang="en-US" sz="1200" u="sng" dirty="0"/>
              <a:t>Module Number</a:t>
            </a:r>
            <a:r>
              <a:rPr lang="en-GB" altLang="en-US" sz="1200" dirty="0"/>
              <a:t>: </a:t>
            </a:r>
            <a:r>
              <a:rPr lang="en-GB" altLang="en-US" sz="1200" b="1" i="1" dirty="0"/>
              <a:t>LCHS 4009 (LON)</a:t>
            </a:r>
          </a:p>
          <a:p>
            <a:pPr>
              <a:spcBef>
                <a:spcPts val="0"/>
              </a:spcBef>
              <a:spcAft>
                <a:spcPts val="0"/>
              </a:spcAft>
            </a:pPr>
            <a:r>
              <a:rPr lang="en-GB" altLang="en-US" sz="1200" u="sng" dirty="0"/>
              <a:t>Assignment No</a:t>
            </a:r>
            <a:r>
              <a:rPr lang="en-GB" altLang="en-US" sz="1200" b="1" i="1" dirty="0"/>
              <a:t>:     ASSIGNMENT 1</a:t>
            </a:r>
          </a:p>
          <a:p>
            <a:pPr>
              <a:spcBef>
                <a:spcPts val="0"/>
              </a:spcBef>
              <a:spcAft>
                <a:spcPts val="0"/>
              </a:spcAft>
            </a:pPr>
            <a:r>
              <a:rPr lang="en-GB" altLang="en-US" sz="1200" u="sng" dirty="0"/>
              <a:t>Student Name</a:t>
            </a:r>
            <a:r>
              <a:rPr lang="en-GB" altLang="en-US" sz="1200" b="1" i="1" dirty="0"/>
              <a:t>:      FARIDAH  NAMUKASA</a:t>
            </a:r>
          </a:p>
          <a:p>
            <a:pPr>
              <a:spcBef>
                <a:spcPts val="0"/>
              </a:spcBef>
              <a:spcAft>
                <a:spcPts val="0"/>
              </a:spcAft>
            </a:pPr>
            <a:r>
              <a:rPr lang="en-GB" altLang="en-US" sz="1200" u="sng" dirty="0"/>
              <a:t>Student ID:   2429800</a:t>
            </a:r>
            <a:endParaRPr lang="en-GB" altLang="en-US" sz="1200" b="1" i="1" dirty="0"/>
          </a:p>
          <a:p>
            <a:pPr>
              <a:spcBef>
                <a:spcPts val="0"/>
              </a:spcBef>
              <a:spcAft>
                <a:spcPts val="0"/>
              </a:spcAft>
            </a:pPr>
            <a:r>
              <a:rPr lang="en-GB" altLang="en-US" sz="1200" u="sng" dirty="0"/>
              <a:t>Lecturer’s Name</a:t>
            </a:r>
            <a:r>
              <a:rPr lang="en-GB" altLang="en-US" sz="1200" b="1" i="1" dirty="0"/>
              <a:t>:   CHRISTOPHER MAFUVA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solidFill>
            <a:schemeClr val="accent1">
              <a:lumMod val="20000"/>
              <a:lumOff val="80000"/>
            </a:schemeClr>
          </a:solidFill>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solidFill>
            <a:schemeClr val="accent6">
              <a:lumMod val="20000"/>
              <a:lumOff val="80000"/>
            </a:schemeClr>
          </a:solidFill>
        </p:spPr>
        <p:txBody>
          <a:bodyPr/>
          <a:lstStyle/>
          <a:p>
            <a:pPr marL="0" indent="0" algn="ctr">
              <a:buNone/>
            </a:pPr>
            <a:r>
              <a:rPr lang="en-US" b="1" dirty="0"/>
              <a:t>AI has not been used for content generation on this homework assignment. </a:t>
            </a:r>
            <a:endParaRPr lang="en-GB" b="1"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710120" y="915515"/>
            <a:ext cx="10787974" cy="923013"/>
          </a:xfrm>
          <a:solidFill>
            <a:schemeClr val="accent1">
              <a:lumMod val="20000"/>
              <a:lumOff val="80000"/>
            </a:schemeClr>
          </a:solidFill>
        </p:spPr>
        <p:txBody>
          <a:bodyPr/>
          <a:lstStyle/>
          <a:p>
            <a:r>
              <a:rPr lang="en-GB" altLang="en-US" b="1" dirty="0"/>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3025302"/>
            <a:ext cx="8229600" cy="2635724"/>
          </a:xfrm>
        </p:spPr>
        <p:txBody>
          <a:bodyPr>
            <a:normAutofit fontScale="77500" lnSpcReduction="20000"/>
          </a:bodyPr>
          <a:lstStyle/>
          <a:p>
            <a:pPr marL="457200" indent="-457200">
              <a:buFont typeface="+mj-lt"/>
              <a:buAutoNum type="arabicPeriod"/>
              <a:defRPr/>
            </a:pPr>
            <a:r>
              <a:rPr lang="en-GB" altLang="en-US" b="1" dirty="0"/>
              <a:t>Introduction </a:t>
            </a:r>
          </a:p>
          <a:p>
            <a:pPr marL="457200" indent="-457200">
              <a:buFont typeface="+mj-lt"/>
              <a:buAutoNum type="arabicPeriod"/>
              <a:defRPr/>
            </a:pPr>
            <a:r>
              <a:rPr lang="en-GB" altLang="en-US" b="1" dirty="0"/>
              <a:t>SWOT Analysis Importance</a:t>
            </a:r>
          </a:p>
          <a:p>
            <a:pPr marL="457200" indent="-457200">
              <a:buFont typeface="+mj-lt"/>
              <a:buAutoNum type="arabicPeriod"/>
              <a:defRPr/>
            </a:pPr>
            <a:r>
              <a:rPr lang="en-US" altLang="en-US" b="1" dirty="0"/>
              <a:t>Own strengths, weaknesses, opportunities, and threats</a:t>
            </a:r>
          </a:p>
          <a:p>
            <a:pPr marL="457200" indent="-457200">
              <a:buFont typeface="+mj-lt"/>
              <a:buAutoNum type="arabicPeriod"/>
              <a:defRPr/>
            </a:pPr>
            <a:r>
              <a:rPr lang="en-US" altLang="en-US" b="1" dirty="0"/>
              <a:t>Leverage Strengths to Overcome Weaknesses/Threats</a:t>
            </a:r>
          </a:p>
          <a:p>
            <a:pPr marL="457200" indent="-457200">
              <a:buFont typeface="+mj-lt"/>
              <a:buAutoNum type="arabicPeriod"/>
              <a:defRPr/>
            </a:pPr>
            <a:r>
              <a:rPr lang="en-GB" altLang="en-US" b="1" dirty="0"/>
              <a:t>Leveraging Opportunities through Strengths</a:t>
            </a:r>
          </a:p>
          <a:p>
            <a:pPr marL="457200" indent="-457200">
              <a:buFont typeface="+mj-lt"/>
              <a:buAutoNum type="arabicPeriod"/>
              <a:defRPr/>
            </a:pPr>
            <a:r>
              <a:rPr lang="en-GB" altLang="en-US" b="1" dirty="0"/>
              <a:t>Conclusion </a:t>
            </a:r>
          </a:p>
          <a:p>
            <a:pPr marL="457200" indent="-457200">
              <a:buFont typeface="+mj-lt"/>
              <a:buAutoNum type="arabicPeriod"/>
              <a:defRPr/>
            </a:pPr>
            <a:r>
              <a:rPr lang="en-GB" altLang="en-US" b="1" dirty="0"/>
              <a:t>References </a:t>
            </a: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p:txBody>
          <a:bodyPr/>
          <a:lstStyle/>
          <a:p>
            <a:pPr>
              <a:defRPr/>
            </a:pPr>
            <a:fld id="{9F458A58-9170-4293-9FCB-97B777C99F2B}" type="datetime1">
              <a:rPr lang="en-GB" altLang="en-US" smtClean="0"/>
              <a:pPr>
                <a:defRPr/>
              </a:pPr>
              <a:t>09/11/2025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690664" y="751294"/>
            <a:ext cx="10807430" cy="777875"/>
          </a:xfrm>
          <a:solidFill>
            <a:schemeClr val="accent1">
              <a:lumMod val="20000"/>
              <a:lumOff val="80000"/>
            </a:schemeClr>
          </a:solidFill>
        </p:spPr>
        <p:txBody>
          <a:bodyPr>
            <a:normAutofit/>
          </a:bodyPr>
          <a:lstStyle/>
          <a:p>
            <a:r>
              <a:rPr lang="en-GB" altLang="en-US" sz="3200" b="1" dirty="0"/>
              <a:t>Introduction</a:t>
            </a:r>
            <a:endParaRPr lang="en-US" altLang="en-US" sz="3200" b="1" i="1" dirty="0">
              <a:solidFill>
                <a:srgbClr val="FF0000"/>
              </a:solidFill>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2461097"/>
            <a:ext cx="8229600" cy="3055465"/>
          </a:xfrm>
          <a:solidFill>
            <a:schemeClr val="tx2">
              <a:lumMod val="10000"/>
              <a:lumOff val="90000"/>
            </a:schemeClr>
          </a:solidFill>
        </p:spPr>
        <p:txBody>
          <a:bodyPr>
            <a:normAutofit/>
          </a:bodyPr>
          <a:lstStyle/>
          <a:p>
            <a:pPr>
              <a:lnSpc>
                <a:spcPct val="150000"/>
              </a:lnSpc>
              <a:spcBef>
                <a:spcPts val="0"/>
              </a:spcBef>
              <a:spcAft>
                <a:spcPts val="0"/>
              </a:spcAft>
              <a:buFont typeface="Wingdings" panose="05000000000000000000" pitchFamily="2" charset="2"/>
              <a:buChar char="v"/>
              <a:defRPr/>
            </a:pPr>
            <a:r>
              <a:rPr lang="en-US" sz="1800" dirty="0"/>
              <a:t>At present, I am pursuing studies for entry into a career within this sector, aiming to become a Support Worker. </a:t>
            </a:r>
          </a:p>
          <a:p>
            <a:pPr>
              <a:lnSpc>
                <a:spcPct val="150000"/>
              </a:lnSpc>
              <a:spcBef>
                <a:spcPts val="0"/>
              </a:spcBef>
              <a:spcAft>
                <a:spcPts val="0"/>
              </a:spcAft>
              <a:buFont typeface="Wingdings" panose="05000000000000000000" pitchFamily="2" charset="2"/>
              <a:buChar char="v"/>
              <a:defRPr/>
            </a:pPr>
            <a:r>
              <a:rPr lang="en-US" sz="1800" dirty="0"/>
              <a:t>As a Support Worker, one is able to care and assist people with kindness and help them through their daily lives. </a:t>
            </a:r>
          </a:p>
          <a:p>
            <a:pPr>
              <a:lnSpc>
                <a:spcPct val="150000"/>
              </a:lnSpc>
              <a:spcBef>
                <a:spcPts val="0"/>
              </a:spcBef>
              <a:spcAft>
                <a:spcPts val="0"/>
              </a:spcAft>
              <a:buFont typeface="Wingdings" panose="05000000000000000000" pitchFamily="2" charset="2"/>
              <a:buChar char="v"/>
              <a:defRPr/>
            </a:pPr>
            <a:r>
              <a:rPr lang="en-US" sz="1800" dirty="0"/>
              <a:t>Support Workers have proven extremely valuable for people’s quality of life (NHS, 2021)</a:t>
            </a:r>
            <a:endParaRPr lang="en-GB" sz="1800" b="1" dirty="0"/>
          </a:p>
          <a:p>
            <a:pPr>
              <a:defRPr/>
            </a:pPr>
            <a:endParaRPr lang="en-GB" b="1" dirty="0"/>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549203"/>
            <a:ext cx="10972800" cy="1159330"/>
          </a:xfrm>
          <a:solidFill>
            <a:schemeClr val="accent1">
              <a:lumMod val="20000"/>
              <a:lumOff val="80000"/>
            </a:schemeClr>
          </a:solidFill>
        </p:spPr>
        <p:txBody>
          <a:bodyPr>
            <a:normAutofit/>
          </a:bodyPr>
          <a:lstStyle/>
          <a:p>
            <a:r>
              <a:rPr lang="en-GB" sz="3200" b="1" dirty="0"/>
              <a:t>SWOT Analysis Importance</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1115439" y="2556199"/>
            <a:ext cx="4156952" cy="3591681"/>
          </a:xfrm>
          <a:prstGeom prst="rect">
            <a:avLst/>
          </a:prstGeom>
          <a:solidFill>
            <a:schemeClr val="tx2">
              <a:lumMod val="10000"/>
              <a:lumOff val="90000"/>
            </a:schemeClr>
          </a:solidFill>
          <a:ln>
            <a:solidFill>
              <a:schemeClr val="tx1">
                <a:lumMod val="65000"/>
                <a:lumOff val="35000"/>
              </a:schemeClr>
            </a:solid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v"/>
              <a:defRPr/>
            </a:pPr>
            <a:r>
              <a:rPr lang="en-US" sz="1800" dirty="0"/>
              <a:t>A too for screening weak and strong points and opportunities and threats for personal development and career development. </a:t>
            </a:r>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US" sz="1800" dirty="0"/>
          </a:p>
          <a:p>
            <a:pPr marL="0" indent="0">
              <a:buNone/>
              <a:defRPr/>
            </a:pPr>
            <a:r>
              <a:rPr lang="en-US" sz="1800" dirty="0"/>
              <a:t>               (Cottrell, 2024). </a:t>
            </a:r>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US" sz="1800" dirty="0"/>
          </a:p>
          <a:p>
            <a:pPr>
              <a:buFont typeface="Wingdings" panose="05000000000000000000" pitchFamily="2" charset="2"/>
              <a:buChar char="v"/>
              <a:defRPr/>
            </a:pPr>
            <a:endParaRPr lang="en-GB" sz="1800" dirty="0"/>
          </a:p>
        </p:txBody>
      </p:sp>
      <p:sp>
        <p:nvSpPr>
          <p:cNvPr id="3" name="Content Placeholder 1">
            <a:extLst>
              <a:ext uri="{FF2B5EF4-FFF2-40B4-BE49-F238E27FC236}">
                <a16:creationId xmlns:a16="http://schemas.microsoft.com/office/drawing/2014/main" id="{26248CDC-4898-D461-09B3-1A292933F299}"/>
              </a:ext>
            </a:extLst>
          </p:cNvPr>
          <p:cNvSpPr txBox="1">
            <a:spLocks/>
          </p:cNvSpPr>
          <p:nvPr/>
        </p:nvSpPr>
        <p:spPr bwMode="auto">
          <a:xfrm>
            <a:off x="6238000" y="2556200"/>
            <a:ext cx="4526601" cy="3412800"/>
          </a:xfrm>
          <a:prstGeom prst="rect">
            <a:avLst/>
          </a:prstGeom>
          <a:solidFill>
            <a:schemeClr val="tx2">
              <a:lumMod val="10000"/>
              <a:lumOff val="90000"/>
            </a:schemeClr>
          </a:solidFill>
          <a:ln>
            <a:solidFill>
              <a:schemeClr val="tx1">
                <a:lumMod val="65000"/>
                <a:lumOff val="35000"/>
              </a:schemeClr>
            </a:solid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v"/>
              <a:defRPr/>
            </a:pPr>
            <a:r>
              <a:rPr lang="en-US" sz="1800" dirty="0"/>
              <a:t>Helps People Think Deeply About Themselves And Their Development Plans (Cottrell, 2024). </a:t>
            </a:r>
          </a:p>
          <a:p>
            <a:pPr algn="just">
              <a:buFont typeface="Wingdings" panose="05000000000000000000" pitchFamily="2" charset="2"/>
              <a:buChar char="v"/>
              <a:defRPr/>
            </a:pPr>
            <a:r>
              <a:rPr lang="en-US" sz="1800" dirty="0"/>
              <a:t>Helps People Learn Through Reflection And Self-assessment</a:t>
            </a:r>
          </a:p>
          <a:p>
            <a:pPr algn="just">
              <a:buFont typeface="Wingdings" panose="05000000000000000000" pitchFamily="2" charset="2"/>
              <a:buChar char="v"/>
              <a:defRPr/>
            </a:pPr>
            <a:r>
              <a:rPr lang="en-US" sz="1800" dirty="0"/>
              <a:t>Improving Work Adaptability (Kolb, 2014).</a:t>
            </a:r>
            <a:endParaRPr lang="en-GB" sz="1800" dirty="0"/>
          </a:p>
        </p:txBody>
      </p:sp>
      <p:pic>
        <p:nvPicPr>
          <p:cNvPr id="5" name="Picture 4">
            <a:extLst>
              <a:ext uri="{FF2B5EF4-FFF2-40B4-BE49-F238E27FC236}">
                <a16:creationId xmlns:a16="http://schemas.microsoft.com/office/drawing/2014/main" id="{088E5522-DD0D-A139-00A5-E44EE050B37C}"/>
              </a:ext>
            </a:extLst>
          </p:cNvPr>
          <p:cNvPicPr>
            <a:picLocks noChangeAspect="1"/>
          </p:cNvPicPr>
          <p:nvPr/>
        </p:nvPicPr>
        <p:blipFill>
          <a:blip r:embed="rId3"/>
          <a:stretch>
            <a:fillRect/>
          </a:stretch>
        </p:blipFill>
        <p:spPr>
          <a:xfrm>
            <a:off x="1637659" y="3705307"/>
            <a:ext cx="2693143" cy="201010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17236" y="490293"/>
            <a:ext cx="11120582" cy="859535"/>
          </a:xfrm>
          <a:solidFill>
            <a:schemeClr val="accent1">
              <a:lumMod val="20000"/>
              <a:lumOff val="80000"/>
            </a:schemeClr>
          </a:solidFill>
        </p:spPr>
        <p:txBody>
          <a:bodyPr>
            <a:normAutofit fontScale="90000"/>
          </a:bodyPr>
          <a:lstStyle/>
          <a:p>
            <a:r>
              <a:rPr lang="en-GB" sz="3600" b="1" dirty="0"/>
              <a:t>Own Strengths, Weaknesses, Opportunities, And Threats</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787940" y="1493408"/>
            <a:ext cx="4992371" cy="1883296"/>
          </a:xfrm>
          <a:prstGeom prst="rect">
            <a:avLst/>
          </a:prstGeom>
          <a:solidFill>
            <a:schemeClr val="tx2">
              <a:lumMod val="10000"/>
              <a:lumOff val="90000"/>
            </a:schemeClr>
          </a:solidFill>
          <a:ln w="19050">
            <a:solidFill>
              <a:srgbClr val="4BACC6"/>
            </a:solidFill>
          </a:ln>
        </p:spPr>
        <p:txBody>
          <a:bodyPr wrap="square" rtlCol="0">
            <a:noAutofit/>
          </a:bodyPr>
          <a:lstStyle/>
          <a:p>
            <a:r>
              <a:rPr lang="en-GB" b="1" dirty="0"/>
              <a:t>STRENGTHS</a:t>
            </a:r>
          </a:p>
          <a:p>
            <a:endParaRPr lang="en-GB" b="1" dirty="0"/>
          </a:p>
          <a:p>
            <a:pPr marL="285750" indent="-285750">
              <a:buFont typeface="Wingdings" panose="05000000000000000000" pitchFamily="2" charset="2"/>
              <a:buChar char="v"/>
            </a:pPr>
            <a:r>
              <a:rPr lang="en-US" dirty="0"/>
              <a:t>Empathy and emotional resilience</a:t>
            </a:r>
          </a:p>
          <a:p>
            <a:pPr marL="285750" indent="-285750">
              <a:buFont typeface="Wingdings" panose="05000000000000000000" pitchFamily="2" charset="2"/>
              <a:buChar char="v"/>
            </a:pPr>
            <a:r>
              <a:rPr lang="en-US" dirty="0"/>
              <a:t>Strong communication skills</a:t>
            </a:r>
          </a:p>
          <a:p>
            <a:pPr marL="285750" indent="-285750">
              <a:buFont typeface="Wingdings" panose="05000000000000000000" pitchFamily="2" charset="2"/>
              <a:buChar char="v"/>
            </a:pPr>
            <a:r>
              <a:rPr lang="en-US" dirty="0"/>
              <a:t>Teamwork and adaptability</a:t>
            </a:r>
            <a:endParaRPr lang="en-GB"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90" y="1481696"/>
            <a:ext cx="4921034" cy="1883296"/>
          </a:xfrm>
          <a:prstGeom prst="rect">
            <a:avLst/>
          </a:prstGeom>
          <a:solidFill>
            <a:schemeClr val="accent2">
              <a:lumMod val="20000"/>
              <a:lumOff val="80000"/>
            </a:schemeClr>
          </a:solidFill>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b="1" dirty="0"/>
          </a:p>
          <a:p>
            <a:pPr marL="285750" indent="-285750">
              <a:buFont typeface="Wingdings" panose="05000000000000000000" pitchFamily="2" charset="2"/>
              <a:buChar char="v"/>
            </a:pPr>
            <a:r>
              <a:rPr lang="en-US" dirty="0"/>
              <a:t>Limited hands-on care experience</a:t>
            </a:r>
          </a:p>
          <a:p>
            <a:pPr marL="285750" indent="-285750">
              <a:buFont typeface="Wingdings" panose="05000000000000000000" pitchFamily="2" charset="2"/>
              <a:buChar char="v"/>
            </a:pPr>
            <a:r>
              <a:rPr lang="en-US" dirty="0"/>
              <a:t>Occasional self-doubt in new settings</a:t>
            </a:r>
          </a:p>
          <a:p>
            <a:pPr marL="285750" indent="-285750">
              <a:buFont typeface="Wingdings" panose="05000000000000000000" pitchFamily="2" charset="2"/>
              <a:buChar char="v"/>
            </a:pPr>
            <a:r>
              <a:rPr lang="en-US" dirty="0"/>
              <a:t>Nervousness during formal interactions</a:t>
            </a:r>
            <a:endParaRPr lang="en-GB"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875490" y="3520285"/>
            <a:ext cx="4904822" cy="1883296"/>
          </a:xfrm>
          <a:prstGeom prst="rect">
            <a:avLst/>
          </a:prstGeom>
          <a:solidFill>
            <a:schemeClr val="accent2">
              <a:lumMod val="20000"/>
              <a:lumOff val="80000"/>
            </a:schemeClr>
          </a:solidFill>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endParaRPr lang="en-GB" b="1" dirty="0"/>
          </a:p>
          <a:p>
            <a:pPr marL="285750" indent="-285750">
              <a:buFont typeface="Wingdings" panose="05000000000000000000" pitchFamily="2" charset="2"/>
              <a:buChar char="v"/>
            </a:pPr>
            <a:r>
              <a:rPr lang="en-US" dirty="0"/>
              <a:t>NHS-funded apprenticeships and training pathways</a:t>
            </a:r>
          </a:p>
          <a:p>
            <a:pPr marL="285750" indent="-285750">
              <a:buFont typeface="Wingdings" panose="05000000000000000000" pitchFamily="2" charset="2"/>
              <a:buChar char="v"/>
            </a:pPr>
            <a:r>
              <a:rPr lang="en-US" dirty="0"/>
              <a:t>Sector growth and high demand in adult care</a:t>
            </a:r>
          </a:p>
          <a:p>
            <a:pPr marL="285750" indent="-285750">
              <a:buFont typeface="Wingdings" panose="05000000000000000000" pitchFamily="2" charset="2"/>
              <a:buChar char="v"/>
            </a:pPr>
            <a:r>
              <a:rPr lang="en-US" dirty="0"/>
              <a:t>NVQ Level 2 and 3 qualification routes available</a:t>
            </a:r>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90" y="3493007"/>
            <a:ext cx="4921034" cy="1883296"/>
          </a:xfrm>
          <a:prstGeom prst="rect">
            <a:avLst/>
          </a:prstGeom>
          <a:solidFill>
            <a:schemeClr val="tx2">
              <a:lumMod val="10000"/>
              <a:lumOff val="90000"/>
            </a:schemeClr>
          </a:solidFill>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b="1" dirty="0"/>
          </a:p>
          <a:p>
            <a:pPr marL="285750" indent="-285750">
              <a:buFont typeface="Wingdings" panose="05000000000000000000" pitchFamily="2" charset="2"/>
              <a:buChar char="v"/>
            </a:pPr>
            <a:r>
              <a:rPr lang="en-US" dirty="0"/>
              <a:t>Emotional burnout and compassion fatigue</a:t>
            </a:r>
          </a:p>
          <a:p>
            <a:pPr marL="285750" indent="-285750">
              <a:buFont typeface="Wingdings" panose="05000000000000000000" pitchFamily="2" charset="2"/>
              <a:buChar char="v"/>
            </a:pPr>
            <a:r>
              <a:rPr lang="en-US" dirty="0"/>
              <a:t>Competitive entry into NHS roles</a:t>
            </a:r>
          </a:p>
          <a:p>
            <a:pPr marL="285750" indent="-285750">
              <a:buFont typeface="Wingdings" panose="05000000000000000000" pitchFamily="2" charset="2"/>
              <a:buChar char="v"/>
            </a:pPr>
            <a:r>
              <a:rPr lang="en-US" dirty="0"/>
              <a:t>High staff turnover impacting team consistency</a:t>
            </a:r>
            <a:endParaRPr lang="en-GB"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787940" y="982132"/>
            <a:ext cx="10418324" cy="1303867"/>
          </a:xfrm>
          <a:solidFill>
            <a:schemeClr val="accent1">
              <a:lumMod val="20000"/>
              <a:lumOff val="80000"/>
            </a:schemeClr>
          </a:solidFill>
        </p:spPr>
        <p:txBody>
          <a:bodyPr>
            <a:normAutofit/>
          </a:bodyPr>
          <a:lstStyle/>
          <a:p>
            <a:r>
              <a:rPr lang="en-US" sz="3200" b="1" dirty="0"/>
              <a:t>Leverage Strengths to Overcome Weaknesses/Threats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1314856" y="2986392"/>
            <a:ext cx="4998395" cy="2607374"/>
          </a:xfrm>
          <a:solidFill>
            <a:schemeClr val="tx2">
              <a:lumMod val="10000"/>
              <a:lumOff val="90000"/>
            </a:schemeClr>
          </a:solidFill>
        </p:spPr>
        <p:txBody>
          <a:bodyPr>
            <a:normAutofit/>
          </a:bodyPr>
          <a:lstStyle/>
          <a:p>
            <a:r>
              <a:rPr lang="en-US" sz="1800" dirty="0"/>
              <a:t>leverage my essential skills like communication</a:t>
            </a:r>
          </a:p>
          <a:p>
            <a:r>
              <a:rPr lang="en-US" sz="1800" dirty="0"/>
              <a:t>Be more empathy </a:t>
            </a:r>
          </a:p>
          <a:p>
            <a:r>
              <a:rPr lang="en-US" sz="1800" dirty="0"/>
              <a:t>Overcoming nervousness</a:t>
            </a:r>
            <a:endParaRPr lang="en-GB" sz="18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6" name="Picture 5">
            <a:extLst>
              <a:ext uri="{FF2B5EF4-FFF2-40B4-BE49-F238E27FC236}">
                <a16:creationId xmlns:a16="http://schemas.microsoft.com/office/drawing/2014/main" id="{4E8F7A0F-1BDC-2306-8E3C-BB44566352BD}"/>
              </a:ext>
            </a:extLst>
          </p:cNvPr>
          <p:cNvPicPr>
            <a:picLocks noChangeAspect="1"/>
          </p:cNvPicPr>
          <p:nvPr/>
        </p:nvPicPr>
        <p:blipFill>
          <a:blip r:embed="rId3"/>
          <a:stretch>
            <a:fillRect/>
          </a:stretch>
        </p:blipFill>
        <p:spPr>
          <a:xfrm>
            <a:off x="6788727" y="2540000"/>
            <a:ext cx="4551662" cy="3053766"/>
          </a:xfrm>
          <a:prstGeom prst="rect">
            <a:avLst/>
          </a:prstGeom>
        </p:spPr>
      </p:pic>
      <p:sp>
        <p:nvSpPr>
          <p:cNvPr id="8" name="TextBox 7">
            <a:extLst>
              <a:ext uri="{FF2B5EF4-FFF2-40B4-BE49-F238E27FC236}">
                <a16:creationId xmlns:a16="http://schemas.microsoft.com/office/drawing/2014/main" id="{D2F396CA-04E1-E7E9-E3DE-635EACC4A7CA}"/>
              </a:ext>
            </a:extLst>
          </p:cNvPr>
          <p:cNvSpPr txBox="1"/>
          <p:nvPr/>
        </p:nvSpPr>
        <p:spPr>
          <a:xfrm>
            <a:off x="7832374" y="5506536"/>
            <a:ext cx="2521527" cy="369332"/>
          </a:xfrm>
          <a:prstGeom prst="rect">
            <a:avLst/>
          </a:prstGeom>
          <a:noFill/>
        </p:spPr>
        <p:txBody>
          <a:bodyPr wrap="square">
            <a:spAutoFit/>
          </a:bodyPr>
          <a:lstStyle/>
          <a:p>
            <a:r>
              <a:rPr lang="en-US" dirty="0"/>
              <a:t>(Kolb, 2014)</a:t>
            </a:r>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solidFill>
            <a:schemeClr val="accent1">
              <a:lumMod val="20000"/>
              <a:lumOff val="80000"/>
            </a:schemeClr>
          </a:solidFill>
        </p:spPr>
        <p:txBody>
          <a:bodyPr/>
          <a:lstStyle/>
          <a:p>
            <a:r>
              <a:rPr lang="en-GB" sz="3200" b="1" dirty="0"/>
              <a:t>Leveraging Opportunities through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295401" y="2556932"/>
            <a:ext cx="4726020" cy="3318936"/>
          </a:xfrm>
          <a:solidFill>
            <a:schemeClr val="tx2">
              <a:lumMod val="10000"/>
              <a:lumOff val="90000"/>
            </a:schemeClr>
          </a:solidFill>
        </p:spPr>
        <p:txBody>
          <a:bodyPr>
            <a:normAutofit/>
          </a:bodyPr>
          <a:lstStyle/>
          <a:p>
            <a:r>
              <a:rPr lang="en-US" sz="1800" dirty="0"/>
              <a:t>To enhance teamwork and flexibility</a:t>
            </a:r>
          </a:p>
          <a:p>
            <a:r>
              <a:rPr lang="en-US" sz="1800" dirty="0"/>
              <a:t> I aim to apply for available apprenticeships </a:t>
            </a:r>
          </a:p>
          <a:p>
            <a:r>
              <a:rPr lang="en-US" sz="1800" dirty="0"/>
              <a:t> Undertake my NVQ</a:t>
            </a:r>
            <a:endParaRPr lang="en-GB" sz="18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pic>
        <p:nvPicPr>
          <p:cNvPr id="8" name="Picture 7" descr="A graph of a blue line&#10;&#10;AI-generated content may be incorrect.">
            <a:extLst>
              <a:ext uri="{FF2B5EF4-FFF2-40B4-BE49-F238E27FC236}">
                <a16:creationId xmlns:a16="http://schemas.microsoft.com/office/drawing/2014/main" id="{582609AF-0883-EBF0-1666-E134C0849B40}"/>
              </a:ext>
            </a:extLst>
          </p:cNvPr>
          <p:cNvPicPr>
            <a:picLocks noChangeAspect="1"/>
          </p:cNvPicPr>
          <p:nvPr/>
        </p:nvPicPr>
        <p:blipFill>
          <a:blip r:embed="rId3"/>
          <a:stretch>
            <a:fillRect/>
          </a:stretch>
        </p:blipFill>
        <p:spPr>
          <a:xfrm>
            <a:off x="6170581" y="2556932"/>
            <a:ext cx="4766734" cy="2927673"/>
          </a:xfrm>
          <a:prstGeom prst="rect">
            <a:avLst/>
          </a:prstGeom>
        </p:spPr>
      </p:pic>
      <p:sp>
        <p:nvSpPr>
          <p:cNvPr id="10" name="TextBox 9">
            <a:extLst>
              <a:ext uri="{FF2B5EF4-FFF2-40B4-BE49-F238E27FC236}">
                <a16:creationId xmlns:a16="http://schemas.microsoft.com/office/drawing/2014/main" id="{1283F137-1981-6113-845D-34142352389C}"/>
              </a:ext>
            </a:extLst>
          </p:cNvPr>
          <p:cNvSpPr txBox="1"/>
          <p:nvPr/>
        </p:nvSpPr>
        <p:spPr>
          <a:xfrm>
            <a:off x="6429601" y="5599668"/>
            <a:ext cx="4726020" cy="369332"/>
          </a:xfrm>
          <a:prstGeom prst="rect">
            <a:avLst/>
          </a:prstGeom>
          <a:noFill/>
        </p:spPr>
        <p:txBody>
          <a:bodyPr wrap="square">
            <a:spAutoFit/>
          </a:bodyPr>
          <a:lstStyle/>
          <a:p>
            <a:r>
              <a:rPr lang="en-US" dirty="0"/>
              <a:t>(Department of Health and Social Care, 2021).</a:t>
            </a:r>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71209" y="769936"/>
            <a:ext cx="10807429" cy="1143000"/>
          </a:xfrm>
          <a:solidFill>
            <a:schemeClr val="accent1">
              <a:lumMod val="20000"/>
              <a:lumOff val="80000"/>
            </a:schemeClr>
          </a:solidFill>
        </p:spPr>
        <p:txBody>
          <a:bodyPr>
            <a:normAutofit/>
          </a:bodyPr>
          <a:lstStyle/>
          <a:p>
            <a:r>
              <a:rPr lang="en-GB" altLang="en-US" sz="3200" b="1" dirty="0"/>
              <a:t>Conclusion</a:t>
            </a:r>
            <a:endParaRPr lang="en-GB" altLang="en-US" sz="32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65761" y="2616740"/>
            <a:ext cx="10525327" cy="2607013"/>
          </a:xfrm>
          <a:solidFill>
            <a:schemeClr val="tx2">
              <a:lumMod val="10000"/>
              <a:lumOff val="90000"/>
            </a:schemeClr>
          </a:solidFill>
        </p:spPr>
        <p:txBody>
          <a:bodyPr>
            <a:normAutofit/>
          </a:bodyPr>
          <a:lstStyle/>
          <a:p>
            <a:pPr>
              <a:lnSpc>
                <a:spcPct val="150000"/>
              </a:lnSpc>
              <a:spcBef>
                <a:spcPts val="0"/>
              </a:spcBef>
              <a:spcAft>
                <a:spcPts val="0"/>
              </a:spcAft>
              <a:buFont typeface="Wingdings" panose="05000000000000000000" pitchFamily="2" charset="2"/>
              <a:buChar char="v"/>
            </a:pPr>
            <a:r>
              <a:rPr lang="en-US" altLang="en-US" sz="1800" dirty="0"/>
              <a:t>Undertaking this SWOT analysis has enabled me to better comprehend my present position and what I need to work on for future development as a Support Worker professional. </a:t>
            </a:r>
          </a:p>
          <a:p>
            <a:pPr>
              <a:lnSpc>
                <a:spcPct val="150000"/>
              </a:lnSpc>
              <a:spcBef>
                <a:spcPts val="0"/>
              </a:spcBef>
              <a:spcAft>
                <a:spcPts val="0"/>
              </a:spcAft>
              <a:buFont typeface="Wingdings" panose="05000000000000000000" pitchFamily="2" charset="2"/>
              <a:buChar char="v"/>
            </a:pPr>
            <a:r>
              <a:rPr lang="en-US" altLang="en-US" sz="1800" dirty="0"/>
              <a:t>It has enabled me to recognize just how I can capitalize on these elements of myself that have been identified as strengths and leverage them for successfully addressing weaknesses and making the most of opportunities available to me</a:t>
            </a:r>
            <a:endParaRPr lang="en-GB" altLang="en-US" sz="1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solidFill>
            <a:schemeClr val="accent1">
              <a:lumMod val="20000"/>
              <a:lumOff val="80000"/>
            </a:schemeClr>
          </a:solidFill>
        </p:spPr>
        <p:txBody>
          <a:bodyPr>
            <a:normAutofit/>
          </a:bodyPr>
          <a:lstStyle/>
          <a:p>
            <a:r>
              <a:rPr lang="en-GB" altLang="en-US" sz="3200" b="1" dirty="0">
                <a:solidFill>
                  <a:srgbClr val="000000"/>
                </a:solidFill>
              </a:rPr>
              <a:t>References List</a:t>
            </a:r>
            <a:endParaRPr lang="en-GB" altLang="en-US" sz="32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134893" y="2428965"/>
            <a:ext cx="9922213" cy="3186843"/>
          </a:xfrm>
          <a:solidFill>
            <a:schemeClr val="accent5">
              <a:lumMod val="40000"/>
              <a:lumOff val="60000"/>
            </a:schemeClr>
          </a:solidFill>
        </p:spPr>
        <p:txBody>
          <a:bodyPr>
            <a:noAutofit/>
          </a:bodyPr>
          <a:lstStyle/>
          <a:p>
            <a:pPr marL="457200" marR="0" indent="-457200">
              <a:lnSpc>
                <a:spcPct val="120000"/>
              </a:lnSpc>
              <a:spcBef>
                <a:spcPts val="0"/>
              </a:spcBef>
              <a:spcAft>
                <a:spcPts val="0"/>
              </a:spcAft>
              <a:buNone/>
            </a:pP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Cottrell, S., 2024. </a:t>
            </a:r>
            <a:r>
              <a:rPr lang="en-US" sz="1600" i="1" kern="100" dirty="0">
                <a:effectLst/>
                <a:latin typeface="Times New Roman" panose="02020603050405020304" pitchFamily="18" charset="0"/>
                <a:ea typeface="Aptos" panose="020B0004020202020204" pitchFamily="34" charset="0"/>
                <a:cs typeface="Times New Roman" panose="02020603050405020304" pitchFamily="18" charset="0"/>
              </a:rPr>
              <a:t>The study skills handbook</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 Bloomsbury Publishing.</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nSpc>
                <a:spcPct val="120000"/>
              </a:lnSpc>
              <a:spcBef>
                <a:spcPts val="0"/>
              </a:spcBef>
              <a:spcAft>
                <a:spcPts val="0"/>
              </a:spcAft>
              <a:buNone/>
            </a:pP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Department of Health and Social Care (2021) </a:t>
            </a:r>
            <a:r>
              <a:rPr lang="en-US" sz="1600" i="1" kern="100" dirty="0">
                <a:effectLst/>
                <a:latin typeface="Times New Roman" panose="02020603050405020304" pitchFamily="18" charset="0"/>
                <a:ea typeface="Aptos" panose="020B0004020202020204" pitchFamily="34" charset="0"/>
                <a:cs typeface="Times New Roman" panose="02020603050405020304" pitchFamily="18" charset="0"/>
              </a:rPr>
              <a:t>People at the heart of care: adult social care reform white paper</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 [online] GOV.UK. Available at: </a:t>
            </a:r>
            <a:r>
              <a:rPr lang="en-US"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https://www.gov.uk/government/publications/people-at-the-heart-of-care-adult-social-care-reform-white-paper</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nSpc>
                <a:spcPct val="120000"/>
              </a:lnSpc>
              <a:spcBef>
                <a:spcPts val="0"/>
              </a:spcBef>
              <a:spcAft>
                <a:spcPts val="0"/>
              </a:spcAft>
              <a:buNone/>
            </a:pP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Kolb, D.A., 2014. </a:t>
            </a:r>
            <a:r>
              <a:rPr lang="en-US" sz="1600" i="1" kern="100" dirty="0">
                <a:effectLst/>
                <a:latin typeface="Times New Roman" panose="02020603050405020304" pitchFamily="18" charset="0"/>
                <a:ea typeface="Aptos" panose="020B0004020202020204" pitchFamily="34" charset="0"/>
                <a:cs typeface="Times New Roman" panose="02020603050405020304" pitchFamily="18" charset="0"/>
              </a:rPr>
              <a:t>Experiential learning: Experience as the source of learning and development</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 FT press.</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nSpc>
                <a:spcPct val="120000"/>
              </a:lnSpc>
              <a:spcBef>
                <a:spcPts val="0"/>
              </a:spcBef>
              <a:spcAft>
                <a:spcPts val="0"/>
              </a:spcAft>
              <a:buNone/>
            </a:pP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NHS (2021) </a:t>
            </a:r>
            <a:r>
              <a:rPr lang="en-US" sz="1600" i="1" kern="100" dirty="0">
                <a:effectLst/>
                <a:latin typeface="Times New Roman" panose="02020603050405020304" pitchFamily="18" charset="0"/>
                <a:ea typeface="Aptos" panose="020B0004020202020204" pitchFamily="34" charset="0"/>
                <a:cs typeface="Times New Roman" panose="02020603050405020304" pitchFamily="18" charset="0"/>
              </a:rPr>
              <a:t>Healthcare support worker</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 [online] Available at: </a:t>
            </a:r>
            <a:r>
              <a:rPr lang="en-US"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https://www.healthcareers.nhs.uk/explore-roles/healthcare-support-worker/roles-healthcare-support-worker/healthcare-support-worker</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nSpc>
                <a:spcPct val="120000"/>
              </a:lnSpc>
              <a:spcBef>
                <a:spcPts val="0"/>
              </a:spcBef>
              <a:spcAft>
                <a:spcPts val="0"/>
              </a:spcAft>
              <a:buNone/>
            </a:pP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Skills for Care (2023) </a:t>
            </a:r>
            <a:r>
              <a:rPr lang="en-US" sz="1600" i="1" kern="100" dirty="0">
                <a:effectLst/>
                <a:latin typeface="Times New Roman" panose="02020603050405020304" pitchFamily="18" charset="0"/>
                <a:ea typeface="Aptos" panose="020B0004020202020204" pitchFamily="34" charset="0"/>
                <a:cs typeface="Times New Roman" panose="02020603050405020304" pitchFamily="18" charset="0"/>
              </a:rPr>
              <a:t>The state of the adult social care sector and workforce in England</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 [online] Available at: </a:t>
            </a:r>
            <a:r>
              <a:rPr lang="en-US"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https://www.skillsforcare.org.uk/Adult-Social-Care-Workforce-Data/workforceintelligence/Reports-and-visualisations/National-information/The-State-of-report.aspx</a:t>
            </a:r>
            <a:r>
              <a:rPr lang="en-US" sz="16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US"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116</TotalTime>
  <Words>1015</Words>
  <Application>Microsoft Office PowerPoint</Application>
  <PresentationFormat>Widescreen</PresentationFormat>
  <Paragraphs>102</Paragraphs>
  <Slides>10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Garamond</vt:lpstr>
      <vt:lpstr>Myriad Pro</vt:lpstr>
      <vt:lpstr>Times New Roman</vt:lpstr>
      <vt:lpstr>Wingdings</vt:lpstr>
      <vt:lpstr>Organic</vt:lpstr>
      <vt:lpstr>PowerPoint Presentation</vt:lpstr>
      <vt:lpstr>Acknowledge use of AI</vt:lpstr>
      <vt:lpstr>Overview</vt:lpstr>
      <vt:lpstr>Introduction</vt:lpstr>
      <vt:lpstr>SWOT Analysis Importance</vt:lpstr>
      <vt:lpstr>Own Strengths, Weaknesses, Opportunities, And Threats</vt:lpstr>
      <vt:lpstr>Leverage Strengths to Overcome Weaknesses/Threats</vt:lpstr>
      <vt:lpstr>Leveraging Opportunities through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Faridah Namukasa (2429800)</cp:lastModifiedBy>
  <cp:revision>28</cp:revision>
  <dcterms:created xsi:type="dcterms:W3CDTF">2025-02-21T18:28:54Z</dcterms:created>
  <dcterms:modified xsi:type="dcterms:W3CDTF">2025-11-09T22:11:45Z</dcterms:modified>
</cp:coreProperties>
</file>