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5" r:id="rId2"/>
    <p:sldId id="276" r:id="rId3"/>
    <p:sldId id="277" r:id="rId4"/>
    <p:sldId id="278" r:id="rId5"/>
    <p:sldId id="273" r:id="rId6"/>
    <p:sldId id="256" r:id="rId7"/>
    <p:sldId id="259" r:id="rId8"/>
    <p:sldId id="262" r:id="rId9"/>
    <p:sldId id="260" r:id="rId10"/>
    <p:sldId id="263" r:id="rId11"/>
    <p:sldId id="261" r:id="rId12"/>
    <p:sldId id="264" r:id="rId13"/>
    <p:sldId id="265" r:id="rId14"/>
    <p:sldId id="266" r:id="rId15"/>
    <p:sldId id="267" r:id="rId16"/>
    <p:sldId id="274" r:id="rId17"/>
    <p:sldId id="268" r:id="rId18"/>
    <p:sldId id="269"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19" autoAdjust="0"/>
    <p:restoredTop sz="94660"/>
  </p:normalViewPr>
  <p:slideViewPr>
    <p:cSldViewPr snapToGrid="0" snapToObjects="1">
      <p:cViewPr varScale="1">
        <p:scale>
          <a:sx n="110" d="100"/>
          <a:sy n="110" d="100"/>
        </p:scale>
        <p:origin x="1032" y="6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2/25/2026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drive.google.com/drive/folders/1wzLLWFidfbaEzfYaNDdC6uenWr9p7ZJO"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53001-8E18-6580-475B-1D0A85232733}"/>
              </a:ext>
            </a:extLst>
          </p:cNvPr>
          <p:cNvSpPr>
            <a:spLocks noGrp="1"/>
          </p:cNvSpPr>
          <p:nvPr>
            <p:ph type="title"/>
          </p:nvPr>
        </p:nvSpPr>
        <p:spPr/>
        <p:txBody>
          <a:bodyPr>
            <a:normAutofit fontScale="90000"/>
          </a:bodyPr>
          <a:lstStyle/>
          <a:p>
            <a:r>
              <a:rPr lang="en-GB" dirty="0"/>
              <a:t>My Path</a:t>
            </a:r>
            <a:br>
              <a:rPr lang="en-GB" dirty="0"/>
            </a:br>
            <a:r>
              <a:rPr lang="en-GB" dirty="0"/>
              <a:t>Lowri Sion </a:t>
            </a:r>
          </a:p>
        </p:txBody>
      </p:sp>
      <p:sp>
        <p:nvSpPr>
          <p:cNvPr id="3" name="Content Placeholder 2">
            <a:extLst>
              <a:ext uri="{FF2B5EF4-FFF2-40B4-BE49-F238E27FC236}">
                <a16:creationId xmlns:a16="http://schemas.microsoft.com/office/drawing/2014/main" id="{53CA6F87-B3CC-91C2-5373-26B81A62FBF4}"/>
              </a:ext>
            </a:extLst>
          </p:cNvPr>
          <p:cNvSpPr>
            <a:spLocks noGrp="1"/>
          </p:cNvSpPr>
          <p:nvPr>
            <p:ph idx="1"/>
          </p:nvPr>
        </p:nvSpPr>
        <p:spPr>
          <a:solidFill>
            <a:srgbClr val="FFFFCC"/>
          </a:solidFill>
        </p:spPr>
        <p:txBody>
          <a:bodyPr>
            <a:normAutofit fontScale="85000" lnSpcReduction="20000"/>
          </a:bodyPr>
          <a:lstStyle/>
          <a:p>
            <a:r>
              <a:rPr lang="en-GB" dirty="0"/>
              <a:t>Always loved creating stories and using my imagination</a:t>
            </a:r>
          </a:p>
          <a:p>
            <a:r>
              <a:rPr lang="en-GB" dirty="0"/>
              <a:t>Left school at 16 to become a nurse</a:t>
            </a:r>
          </a:p>
          <a:p>
            <a:r>
              <a:rPr lang="en-GB" dirty="0"/>
              <a:t>Saw an opportunity </a:t>
            </a:r>
          </a:p>
          <a:p>
            <a:r>
              <a:rPr lang="en-GB" dirty="0"/>
              <a:t>Trinity</a:t>
            </a:r>
          </a:p>
          <a:p>
            <a:r>
              <a:rPr lang="en-GB" dirty="0"/>
              <a:t>Panto / Arad Goch </a:t>
            </a:r>
          </a:p>
          <a:p>
            <a:r>
              <a:rPr lang="en-GB" dirty="0"/>
              <a:t>Actress</a:t>
            </a:r>
          </a:p>
          <a:p>
            <a:r>
              <a:rPr lang="en-GB" dirty="0"/>
              <a:t>Writing </a:t>
            </a:r>
          </a:p>
          <a:p>
            <a:r>
              <a:rPr lang="en-GB" dirty="0"/>
              <a:t>Stage management </a:t>
            </a:r>
          </a:p>
          <a:p>
            <a:r>
              <a:rPr lang="en-GB" dirty="0"/>
              <a:t>Yr Egin / workshops </a:t>
            </a:r>
          </a:p>
          <a:p>
            <a:r>
              <a:rPr lang="en-GB" dirty="0"/>
              <a:t>Creating my own ‘story and movement’ sessions </a:t>
            </a:r>
          </a:p>
        </p:txBody>
      </p:sp>
    </p:spTree>
    <p:extLst>
      <p:ext uri="{BB962C8B-B14F-4D97-AF65-F5344CB8AC3E}">
        <p14:creationId xmlns:p14="http://schemas.microsoft.com/office/powerpoint/2010/main" val="2781943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F03AC-23B7-6BEE-35A0-EC0410657D48}"/>
              </a:ext>
            </a:extLst>
          </p:cNvPr>
          <p:cNvSpPr>
            <a:spLocks noGrp="1"/>
          </p:cNvSpPr>
          <p:nvPr>
            <p:ph type="title"/>
          </p:nvPr>
        </p:nvSpPr>
        <p:spPr/>
        <p:txBody>
          <a:bodyPr/>
          <a:lstStyle/>
          <a:p>
            <a:r>
              <a:rPr lang="en-GB" dirty="0"/>
              <a:t>Module learning outcomes </a:t>
            </a:r>
          </a:p>
        </p:txBody>
      </p:sp>
      <p:sp>
        <p:nvSpPr>
          <p:cNvPr id="3" name="Content Placeholder 2">
            <a:extLst>
              <a:ext uri="{FF2B5EF4-FFF2-40B4-BE49-F238E27FC236}">
                <a16:creationId xmlns:a16="http://schemas.microsoft.com/office/drawing/2014/main" id="{C2E13735-0051-FF0A-A377-4E11E0922EB7}"/>
              </a:ext>
            </a:extLst>
          </p:cNvPr>
          <p:cNvSpPr>
            <a:spLocks noGrp="1"/>
          </p:cNvSpPr>
          <p:nvPr>
            <p:ph idx="1"/>
          </p:nvPr>
        </p:nvSpPr>
        <p:spPr>
          <a:solidFill>
            <a:schemeClr val="accent1">
              <a:lumMod val="40000"/>
              <a:lumOff val="60000"/>
            </a:schemeClr>
          </a:solidFill>
        </p:spPr>
        <p:txBody>
          <a:bodyPr>
            <a:normAutofit/>
          </a:bodyPr>
          <a:lstStyle/>
          <a:p>
            <a:r>
              <a:rPr lang="en-GB" sz="2000" dirty="0"/>
              <a:t>Demonstrate and illustrate a well-developed awareness of the role and value of drama and/ or theatre practice in educational settings.</a:t>
            </a:r>
          </a:p>
          <a:p>
            <a:r>
              <a:rPr lang="en-GB" sz="2000" dirty="0"/>
              <a:t>  Apply performance skills and knowledge of Drama-in-Education and Theatre-in-Education to preparing, managing and delivering a workshop or performance in an appropriate setting. </a:t>
            </a:r>
          </a:p>
          <a:p>
            <a:r>
              <a:rPr lang="en-GB" sz="2000" dirty="0"/>
              <a:t> Engage in creative, reflective and critical exploration of the agreed project brief. </a:t>
            </a:r>
          </a:p>
          <a:p>
            <a:r>
              <a:rPr lang="en-GB" sz="2000" dirty="0"/>
              <a:t> Prepare, rehearse and resource your workshop and / or performance thoroughly and professionally for delivery in a school or simulated setting.</a:t>
            </a:r>
          </a:p>
        </p:txBody>
      </p:sp>
    </p:spTree>
    <p:extLst>
      <p:ext uri="{BB962C8B-B14F-4D97-AF65-F5344CB8AC3E}">
        <p14:creationId xmlns:p14="http://schemas.microsoft.com/office/powerpoint/2010/main" val="2227663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71E7F-77A6-6B94-C76B-1A72A074835A}"/>
              </a:ext>
            </a:extLst>
          </p:cNvPr>
          <p:cNvSpPr>
            <a:spLocks noGrp="1"/>
          </p:cNvSpPr>
          <p:nvPr>
            <p:ph type="title"/>
          </p:nvPr>
        </p:nvSpPr>
        <p:spPr/>
        <p:txBody>
          <a:bodyPr/>
          <a:lstStyle/>
          <a:p>
            <a:r>
              <a:rPr lang="en-GB" dirty="0"/>
              <a:t>Drama in Education Workshop</a:t>
            </a:r>
          </a:p>
        </p:txBody>
      </p:sp>
      <p:sp>
        <p:nvSpPr>
          <p:cNvPr id="3" name="Content Placeholder 2">
            <a:extLst>
              <a:ext uri="{FF2B5EF4-FFF2-40B4-BE49-F238E27FC236}">
                <a16:creationId xmlns:a16="http://schemas.microsoft.com/office/drawing/2014/main" id="{F08E73CE-AD96-17D2-FE5F-EE184DC7092E}"/>
              </a:ext>
            </a:extLst>
          </p:cNvPr>
          <p:cNvSpPr>
            <a:spLocks noGrp="1"/>
          </p:cNvSpPr>
          <p:nvPr>
            <p:ph idx="1"/>
          </p:nvPr>
        </p:nvSpPr>
        <p:spPr>
          <a:solidFill>
            <a:schemeClr val="accent6">
              <a:lumMod val="40000"/>
              <a:lumOff val="60000"/>
            </a:schemeClr>
          </a:solidFill>
        </p:spPr>
        <p:txBody>
          <a:bodyPr>
            <a:normAutofit/>
          </a:bodyPr>
          <a:lstStyle/>
          <a:p>
            <a:pPr>
              <a:buFontTx/>
              <a:buChar char="-"/>
            </a:pPr>
            <a:r>
              <a:rPr lang="en-GB" sz="2000" dirty="0"/>
              <a:t>Drama-in-Education Workshop: You will work in groups of 2 or 3 to plan, prepare, deliver and evaluate a Drama-in-Education workshop for a group of Key Stage 2 children in a school setting. </a:t>
            </a:r>
          </a:p>
          <a:p>
            <a:pPr>
              <a:buFontTx/>
              <a:buChar char="-"/>
            </a:pPr>
            <a:r>
              <a:rPr lang="en-GB" sz="2000" dirty="0"/>
              <a:t>The theme of your workshop will be determined in agreement with the school where the workshop will take place during the module or with your tutor in a simulated workshop environment. </a:t>
            </a:r>
          </a:p>
          <a:p>
            <a:pPr>
              <a:buFontTx/>
              <a:buChar char="-"/>
            </a:pPr>
            <a:r>
              <a:rPr lang="en-GB" sz="2000" dirty="0"/>
              <a:t>The workshop will last between 1 hour and 1hour 20mins, dependent on group size. Each student will responsible for leading 20mins of the workshop and then supporting co-facilitators for the remainder.</a:t>
            </a:r>
          </a:p>
          <a:p>
            <a:pPr>
              <a:buFontTx/>
              <a:buChar char="-"/>
            </a:pPr>
            <a:r>
              <a:rPr lang="en-GB" sz="2000" dirty="0"/>
              <a:t> You will present the following to your tutor before the workshop begins: • Workshop plan </a:t>
            </a:r>
          </a:p>
        </p:txBody>
      </p:sp>
    </p:spTree>
    <p:extLst>
      <p:ext uri="{BB962C8B-B14F-4D97-AF65-F5344CB8AC3E}">
        <p14:creationId xmlns:p14="http://schemas.microsoft.com/office/powerpoint/2010/main" val="3347032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05387-3571-4B4F-11E0-18E61BDCEFA3}"/>
              </a:ext>
            </a:extLst>
          </p:cNvPr>
          <p:cNvSpPr>
            <a:spLocks noGrp="1"/>
          </p:cNvSpPr>
          <p:nvPr>
            <p:ph type="title"/>
          </p:nvPr>
        </p:nvSpPr>
        <p:spPr/>
        <p:txBody>
          <a:bodyPr/>
          <a:lstStyle/>
          <a:p>
            <a:r>
              <a:rPr lang="en-GB" dirty="0"/>
              <a:t>Process Workbook </a:t>
            </a:r>
          </a:p>
        </p:txBody>
      </p:sp>
      <p:sp>
        <p:nvSpPr>
          <p:cNvPr id="3" name="Content Placeholder 2">
            <a:extLst>
              <a:ext uri="{FF2B5EF4-FFF2-40B4-BE49-F238E27FC236}">
                <a16:creationId xmlns:a16="http://schemas.microsoft.com/office/drawing/2014/main" id="{838E227D-3AE9-DF0B-186B-2423ED1E8DA4}"/>
              </a:ext>
            </a:extLst>
          </p:cNvPr>
          <p:cNvSpPr>
            <a:spLocks noGrp="1"/>
          </p:cNvSpPr>
          <p:nvPr>
            <p:ph idx="1"/>
          </p:nvPr>
        </p:nvSpPr>
        <p:spPr>
          <a:solidFill>
            <a:schemeClr val="bg2"/>
          </a:solidFill>
        </p:spPr>
        <p:txBody>
          <a:bodyPr>
            <a:normAutofit fontScale="92500" lnSpcReduction="10000"/>
          </a:bodyPr>
          <a:lstStyle/>
          <a:p>
            <a:pPr marL="0" indent="0">
              <a:buNone/>
            </a:pPr>
            <a:r>
              <a:rPr lang="en-GB" sz="2000" b="1" dirty="0"/>
              <a:t>Following the workshop you will submit a 1,500 word process workbook that supports your learning and shows critical reflection throughout the module and assessment. Your process workbook should include: </a:t>
            </a:r>
          </a:p>
          <a:p>
            <a:r>
              <a:rPr lang="en-GB" sz="2000" dirty="0"/>
              <a:t> Critical evaluation of your choices and decisions made in the devising and delivery of your workshop</a:t>
            </a:r>
          </a:p>
          <a:p>
            <a:r>
              <a:rPr lang="en-GB" sz="2000" dirty="0"/>
              <a:t>  Your key learning points/moments from the module</a:t>
            </a:r>
          </a:p>
          <a:p>
            <a:r>
              <a:rPr lang="en-GB" sz="2000" dirty="0"/>
              <a:t>  A reflection of your assessment workshop</a:t>
            </a:r>
          </a:p>
          <a:p>
            <a:r>
              <a:rPr lang="en-GB" sz="2000" dirty="0"/>
              <a:t>  Appendix containing your Workshop Plan (not included in the word count) </a:t>
            </a:r>
          </a:p>
          <a:p>
            <a:r>
              <a:rPr lang="en-GB" sz="2000" dirty="0"/>
              <a:t> Bibliography (Harvard System)</a:t>
            </a:r>
          </a:p>
          <a:p>
            <a:r>
              <a:rPr lang="en-GB" sz="2000" dirty="0"/>
              <a:t> You may utilise AI to generate visual images included in your Process Workbook and to proofread your document. You cannot use AI for any research, structure, writing or programming elements in your Process Workbook. Your Process Workbook should be submitted via the Turnitin portal on the Drama and Theatre in Education module Moodle page before the deadline on Friday 27th March 2026, at 6pm.</a:t>
            </a:r>
          </a:p>
        </p:txBody>
      </p:sp>
    </p:spTree>
    <p:extLst>
      <p:ext uri="{BB962C8B-B14F-4D97-AF65-F5344CB8AC3E}">
        <p14:creationId xmlns:p14="http://schemas.microsoft.com/office/powerpoint/2010/main" val="3022555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C2C33-051A-8B05-AB53-1F6D97AF0DBD}"/>
              </a:ext>
            </a:extLst>
          </p:cNvPr>
          <p:cNvSpPr>
            <a:spLocks noGrp="1"/>
          </p:cNvSpPr>
          <p:nvPr>
            <p:ph type="title"/>
          </p:nvPr>
        </p:nvSpPr>
        <p:spPr/>
        <p:txBody>
          <a:bodyPr>
            <a:normAutofit fontScale="90000"/>
          </a:bodyPr>
          <a:lstStyle/>
          <a:p>
            <a:br>
              <a:rPr lang="en-GB" sz="3600" dirty="0"/>
            </a:br>
            <a:r>
              <a:rPr lang="en-GB" sz="3600" dirty="0"/>
              <a:t>Being creative together</a:t>
            </a:r>
            <a:br>
              <a:rPr lang="en-GB" sz="3600" dirty="0"/>
            </a:br>
            <a:r>
              <a:rPr lang="en-GB" sz="3600" dirty="0"/>
              <a:t>What we expect!</a:t>
            </a:r>
            <a:br>
              <a:rPr lang="en-GB" sz="3600" dirty="0"/>
            </a:br>
            <a:r>
              <a:rPr lang="en-GB" sz="3600" dirty="0"/>
              <a:t>“Teamwork make the dream work” </a:t>
            </a:r>
            <a:br>
              <a:rPr lang="en-GB" dirty="0"/>
            </a:br>
            <a:r>
              <a:rPr lang="en-GB" dirty="0"/>
              <a:t> </a:t>
            </a:r>
          </a:p>
        </p:txBody>
      </p:sp>
      <p:sp>
        <p:nvSpPr>
          <p:cNvPr id="3" name="Content Placeholder 2">
            <a:extLst>
              <a:ext uri="{FF2B5EF4-FFF2-40B4-BE49-F238E27FC236}">
                <a16:creationId xmlns:a16="http://schemas.microsoft.com/office/drawing/2014/main" id="{BC1FEA1F-A081-9675-6EA8-23564235940C}"/>
              </a:ext>
            </a:extLst>
          </p:cNvPr>
          <p:cNvSpPr>
            <a:spLocks noGrp="1"/>
          </p:cNvSpPr>
          <p:nvPr>
            <p:ph idx="1"/>
          </p:nvPr>
        </p:nvSpPr>
        <p:spPr>
          <a:solidFill>
            <a:schemeClr val="accent2">
              <a:lumMod val="20000"/>
              <a:lumOff val="80000"/>
            </a:schemeClr>
          </a:solidFill>
        </p:spPr>
        <p:txBody>
          <a:bodyPr>
            <a:normAutofit fontScale="70000" lnSpcReduction="20000"/>
          </a:bodyPr>
          <a:lstStyle/>
          <a:p>
            <a:pPr marL="0" indent="0">
              <a:buNone/>
            </a:pPr>
            <a:r>
              <a:rPr lang="en-GB" dirty="0"/>
              <a:t>1. Attend classes regularly and punctually and engage positively with all assigned tasks including practical activities, reading, research, discussions and preparation of materials. </a:t>
            </a:r>
          </a:p>
          <a:p>
            <a:pPr marL="0" indent="0">
              <a:buNone/>
            </a:pPr>
            <a:r>
              <a:rPr lang="en-GB" dirty="0"/>
              <a:t>2. Undertake your own research into suggested stimuli, identified practitioners, techniques and methodologies </a:t>
            </a:r>
          </a:p>
          <a:p>
            <a:pPr marL="0" indent="0">
              <a:buNone/>
            </a:pPr>
            <a:r>
              <a:rPr lang="en-GB" dirty="0"/>
              <a:t>3. Familiarise yourself with the reading and resources lists through Moodle.</a:t>
            </a:r>
          </a:p>
          <a:p>
            <a:pPr marL="0" indent="0">
              <a:buNone/>
            </a:pPr>
            <a:r>
              <a:rPr lang="en-GB" dirty="0"/>
              <a:t> 4. Take detailed notes of practical work and how this links to theoretical concepts </a:t>
            </a:r>
          </a:p>
          <a:p>
            <a:pPr marL="0" indent="0">
              <a:buNone/>
            </a:pPr>
            <a:r>
              <a:rPr lang="en-GB" dirty="0"/>
              <a:t>5. Apply theoretical understanding through your practice </a:t>
            </a:r>
          </a:p>
          <a:p>
            <a:pPr marL="0" indent="0">
              <a:buNone/>
            </a:pPr>
            <a:r>
              <a:rPr lang="en-GB" dirty="0"/>
              <a:t>6. Demonstrate independent preparation and research of appropriate material and stimuli to contribute to the process, including undertaking assigned reading for lectures and seminars</a:t>
            </a:r>
          </a:p>
          <a:p>
            <a:pPr marL="0" indent="0">
              <a:buNone/>
            </a:pPr>
            <a:r>
              <a:rPr lang="en-GB" dirty="0"/>
              <a:t> 7. Maintain a process journal analysing and assessing the development of your work throughout the process </a:t>
            </a:r>
          </a:p>
        </p:txBody>
      </p:sp>
    </p:spTree>
    <p:extLst>
      <p:ext uri="{BB962C8B-B14F-4D97-AF65-F5344CB8AC3E}">
        <p14:creationId xmlns:p14="http://schemas.microsoft.com/office/powerpoint/2010/main" val="28057499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What is TIE?</a:t>
            </a:r>
          </a:p>
        </p:txBody>
      </p:sp>
      <p:sp>
        <p:nvSpPr>
          <p:cNvPr id="3" name="Content Placeholder 2"/>
          <p:cNvSpPr>
            <a:spLocks noGrp="1"/>
          </p:cNvSpPr>
          <p:nvPr>
            <p:ph idx="1"/>
          </p:nvPr>
        </p:nvSpPr>
        <p:spPr>
          <a:solidFill>
            <a:schemeClr val="accent5">
              <a:lumMod val="40000"/>
              <a:lumOff val="60000"/>
            </a:schemeClr>
          </a:solidFill>
        </p:spPr>
        <p:txBody>
          <a:bodyPr/>
          <a:lstStyle/>
          <a:p>
            <a:r>
              <a:rPr dirty="0"/>
              <a:t>Theatre created for young audiences in educational settings.</a:t>
            </a:r>
          </a:p>
          <a:p>
            <a:r>
              <a:rPr dirty="0"/>
              <a:t> Combines performance and interactive workshops.</a:t>
            </a:r>
          </a:p>
          <a:p>
            <a:r>
              <a:rPr dirty="0"/>
              <a:t> Encourages participation and critical thinking.</a:t>
            </a:r>
            <a:endParaRPr lang="en-GB" dirty="0"/>
          </a:p>
          <a:p>
            <a:r>
              <a:rPr lang="en-GB" dirty="0"/>
              <a:t>Exploring themes in a creative manor. </a:t>
            </a:r>
          </a:p>
          <a:p>
            <a:r>
              <a:rPr lang="en-GB" dirty="0"/>
              <a:t>Imagination.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Dorothy Heathcote</a:t>
            </a:r>
          </a:p>
        </p:txBody>
      </p:sp>
      <p:sp>
        <p:nvSpPr>
          <p:cNvPr id="3" name="Content Placeholder 2"/>
          <p:cNvSpPr>
            <a:spLocks noGrp="1"/>
          </p:cNvSpPr>
          <p:nvPr>
            <p:ph idx="1"/>
          </p:nvPr>
        </p:nvSpPr>
        <p:spPr>
          <a:solidFill>
            <a:schemeClr val="accent2">
              <a:lumMod val="40000"/>
              <a:lumOff val="60000"/>
            </a:schemeClr>
          </a:solidFill>
        </p:spPr>
        <p:txBody>
          <a:bodyPr/>
          <a:lstStyle/>
          <a:p>
            <a:r>
              <a:rPr dirty="0"/>
              <a:t>Mantle of the Expert.</a:t>
            </a:r>
            <a:endParaRPr lang="en-GB" dirty="0"/>
          </a:p>
          <a:p>
            <a:r>
              <a:rPr dirty="0"/>
              <a:t> Teacher in Role.</a:t>
            </a:r>
          </a:p>
          <a:p>
            <a:r>
              <a:rPr dirty="0"/>
              <a:t> Process-focused learning.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D4B970-061F-09D6-95BF-8D24CB890E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AC1733-E64E-0F1F-49FA-1134F3128C8C}"/>
              </a:ext>
            </a:extLst>
          </p:cNvPr>
          <p:cNvSpPr>
            <a:spLocks noGrp="1"/>
          </p:cNvSpPr>
          <p:nvPr>
            <p:ph type="title"/>
          </p:nvPr>
        </p:nvSpPr>
        <p:spPr>
          <a:xfrm>
            <a:off x="457200" y="274638"/>
            <a:ext cx="5171243" cy="346799"/>
          </a:xfrm>
        </p:spPr>
        <p:txBody>
          <a:bodyPr>
            <a:normAutofit fontScale="90000"/>
          </a:bodyPr>
          <a:lstStyle/>
          <a:p>
            <a:r>
              <a:rPr dirty="0"/>
              <a:t>Dorothy Heathcote</a:t>
            </a:r>
          </a:p>
        </p:txBody>
      </p:sp>
      <p:sp>
        <p:nvSpPr>
          <p:cNvPr id="3" name="Content Placeholder 2">
            <a:extLst>
              <a:ext uri="{FF2B5EF4-FFF2-40B4-BE49-F238E27FC236}">
                <a16:creationId xmlns:a16="http://schemas.microsoft.com/office/drawing/2014/main" id="{B3AFD702-029F-9824-B352-4A2518983B86}"/>
              </a:ext>
            </a:extLst>
          </p:cNvPr>
          <p:cNvSpPr>
            <a:spLocks noGrp="1"/>
          </p:cNvSpPr>
          <p:nvPr>
            <p:ph idx="1"/>
          </p:nvPr>
        </p:nvSpPr>
        <p:spPr>
          <a:xfrm>
            <a:off x="390617" y="772357"/>
            <a:ext cx="8296183" cy="6085643"/>
          </a:xfrm>
          <a:solidFill>
            <a:schemeClr val="accent2">
              <a:lumMod val="40000"/>
              <a:lumOff val="60000"/>
            </a:schemeClr>
          </a:solidFill>
        </p:spPr>
        <p:txBody>
          <a:bodyPr>
            <a:normAutofit fontScale="25000" lnSpcReduction="20000"/>
          </a:bodyPr>
          <a:lstStyle/>
          <a:p>
            <a:pPr marL="0" indent="0">
              <a:buNone/>
            </a:pPr>
            <a:r>
              <a:rPr lang="en-US" sz="4400" b="1" dirty="0"/>
              <a:t>Drama Workshop Based on Dorothy Heathcote Theory</a:t>
            </a:r>
            <a:endParaRPr lang="en-GB" sz="4400" b="1" dirty="0"/>
          </a:p>
          <a:p>
            <a:pPr marL="0" indent="0">
              <a:buNone/>
            </a:pPr>
            <a:r>
              <a:rPr lang="en-US" sz="4400" b="1" dirty="0"/>
              <a:t>Workshop Theme: The Museum Mystery</a:t>
            </a:r>
            <a:endParaRPr lang="en-GB" sz="4400" b="1" dirty="0"/>
          </a:p>
          <a:p>
            <a:r>
              <a:rPr lang="en-US" sz="4400" dirty="0"/>
              <a:t>Approach: Mantle of the Expert</a:t>
            </a:r>
            <a:endParaRPr lang="en-GB" sz="4400" dirty="0"/>
          </a:p>
          <a:p>
            <a:r>
              <a:rPr lang="en-US" sz="4400" dirty="0"/>
              <a:t>Age: 10+ (adaptable)</a:t>
            </a:r>
            <a:endParaRPr lang="en-GB" sz="4400" dirty="0"/>
          </a:p>
          <a:p>
            <a:r>
              <a:rPr lang="en-US" sz="4400" dirty="0"/>
              <a:t>Length: 60–75 minutes</a:t>
            </a:r>
            <a:endParaRPr lang="en-GB" sz="4400" dirty="0"/>
          </a:p>
          <a:p>
            <a:pPr marL="0" indent="0">
              <a:buNone/>
            </a:pPr>
            <a:r>
              <a:rPr lang="en-US" sz="4400" b="1" dirty="0"/>
              <a:t>Learning Focus</a:t>
            </a:r>
            <a:endParaRPr lang="en-GB" sz="4400" b="1" dirty="0"/>
          </a:p>
          <a:p>
            <a:r>
              <a:rPr lang="en-US" sz="4400" dirty="0"/>
              <a:t>• Collaboration</a:t>
            </a:r>
            <a:endParaRPr lang="en-GB" sz="4400" dirty="0"/>
          </a:p>
          <a:p>
            <a:r>
              <a:rPr lang="en-US" sz="4400" dirty="0"/>
              <a:t>• Problem-solving</a:t>
            </a:r>
            <a:endParaRPr lang="en-GB" sz="4400" dirty="0"/>
          </a:p>
          <a:p>
            <a:r>
              <a:rPr lang="en-US" sz="4400" dirty="0"/>
              <a:t>• Speaking &amp; listening</a:t>
            </a:r>
            <a:endParaRPr lang="en-GB" sz="4400" dirty="0"/>
          </a:p>
          <a:p>
            <a:r>
              <a:rPr lang="en-US" sz="4400" dirty="0"/>
              <a:t>• Critical thinking</a:t>
            </a:r>
            <a:endParaRPr lang="en-GB" sz="4400" dirty="0"/>
          </a:p>
          <a:p>
            <a:r>
              <a:rPr lang="en-US" sz="4400" dirty="0"/>
              <a:t>• Role immersion</a:t>
            </a:r>
            <a:endParaRPr lang="en-GB" sz="4400" dirty="0"/>
          </a:p>
          <a:p>
            <a:pPr marL="0" indent="0">
              <a:buNone/>
            </a:pPr>
            <a:r>
              <a:rPr lang="en-US" sz="4400" b="1" dirty="0"/>
              <a:t>1. Entry Into Fiction (10 minutes)</a:t>
            </a:r>
            <a:endParaRPr lang="en-GB" sz="4400" b="1" dirty="0"/>
          </a:p>
          <a:p>
            <a:r>
              <a:rPr lang="en-US" sz="4400" dirty="0"/>
              <a:t>Teacher enters in role as the Director of a National Museum. A valuable historical artifact has disappeared overnight. Students are told they have been selected as the Museum’s top Artifact Investigation Team.</a:t>
            </a:r>
            <a:endParaRPr lang="en-GB" sz="4400" dirty="0"/>
          </a:p>
          <a:p>
            <a:pPr marL="0" indent="0">
              <a:buNone/>
            </a:pPr>
            <a:r>
              <a:rPr lang="en-US" sz="4400" b="1" dirty="0"/>
              <a:t>2. Establishing the Expert Team (10 minutes)</a:t>
            </a:r>
            <a:endParaRPr lang="en-GB" sz="4400" b="1" dirty="0"/>
          </a:p>
          <a:p>
            <a:r>
              <a:rPr lang="en-US" sz="4400" dirty="0"/>
              <a:t>Students work in groups to create a team name, assign specialist roles (forensics, historian, security analyst, media spokesperson), and develop a team code of conduct. Groups present their credentials to the Director (teacher in role).</a:t>
            </a:r>
            <a:endParaRPr lang="en-GB" sz="4400" dirty="0"/>
          </a:p>
          <a:p>
            <a:pPr marL="0" indent="0">
              <a:buNone/>
            </a:pPr>
            <a:r>
              <a:rPr lang="en-US" sz="4400" b="1" dirty="0"/>
              <a:t>3. The Problem Deepens (15 minutes)</a:t>
            </a:r>
            <a:endParaRPr lang="en-GB" sz="4400" b="1" dirty="0"/>
          </a:p>
          <a:p>
            <a:r>
              <a:rPr lang="en-US" sz="4400" dirty="0"/>
              <a:t>The Director reveals new evidence: a suspicious security report, a torn piece of fabric, and a witness statement. Students examine clues, debate possibilities, reconstruct timelines, and question the Director.</a:t>
            </a:r>
            <a:endParaRPr lang="en-GB" sz="4400" dirty="0"/>
          </a:p>
          <a:p>
            <a:pPr marL="0" indent="0">
              <a:buNone/>
            </a:pPr>
            <a:r>
              <a:rPr lang="en-US" sz="4400" b="1" dirty="0"/>
              <a:t>4. Hot Seating (10 minutes)</a:t>
            </a:r>
            <a:endParaRPr lang="en-GB" sz="4400" b="1" dirty="0"/>
          </a:p>
          <a:p>
            <a:r>
              <a:rPr lang="en-US" sz="4400" dirty="0"/>
              <a:t>Teacher shifts role to become the Night Security Guard. Students interview the guard to gather more information and challenge inconsistencies.</a:t>
            </a:r>
            <a:endParaRPr lang="en-GB" sz="4400" dirty="0"/>
          </a:p>
          <a:p>
            <a:pPr marL="0" indent="0">
              <a:buNone/>
            </a:pPr>
            <a:r>
              <a:rPr lang="en-US" sz="4400" b="1" dirty="0"/>
              <a:t>5. Freeze Frames &amp; Thought Tracking (10 minutes)</a:t>
            </a:r>
            <a:endParaRPr lang="en-GB" sz="4400" b="1" dirty="0"/>
          </a:p>
          <a:p>
            <a:r>
              <a:rPr lang="en-US" sz="4400" dirty="0"/>
              <a:t>Groups create a freeze frame showing the moment of the theft. Characters are tapped on the shoulder to reveal internal thoughts.</a:t>
            </a:r>
            <a:endParaRPr lang="en-GB" sz="4400" dirty="0"/>
          </a:p>
          <a:p>
            <a:pPr marL="0" indent="0">
              <a:buNone/>
            </a:pPr>
            <a:r>
              <a:rPr lang="en-US" sz="4400" b="1" dirty="0"/>
              <a:t>6. Resolution &amp; Reflection (10–15 minutes)</a:t>
            </a:r>
            <a:endParaRPr lang="en-GB" sz="4400" b="1" dirty="0"/>
          </a:p>
          <a:p>
            <a:r>
              <a:rPr lang="en-US" sz="4400" dirty="0"/>
              <a:t>Teams present their conclusions, evidence, and recommended actions. Teacher steps out of role and facilitates reflection about teamwork, tension, and learning.</a:t>
            </a:r>
            <a:endParaRPr lang="en-GB" sz="4400" dirty="0"/>
          </a:p>
          <a:p>
            <a:pPr marL="0" indent="0">
              <a:buNone/>
            </a:pPr>
            <a:r>
              <a:rPr lang="en-US" sz="4400" b="1" dirty="0"/>
              <a:t>Key Heathcote Principles</a:t>
            </a:r>
            <a:endParaRPr lang="en-GB" sz="4400" b="1" dirty="0"/>
          </a:p>
          <a:p>
            <a:r>
              <a:rPr lang="en-US" sz="4400" dirty="0"/>
              <a:t>• Students operate at high status as experts</a:t>
            </a:r>
            <a:endParaRPr lang="en-GB" sz="4400" dirty="0"/>
          </a:p>
          <a:p>
            <a:r>
              <a:rPr lang="en-US" sz="4400" dirty="0"/>
              <a:t>• Teacher uses Teacher-in-Role strategy</a:t>
            </a:r>
            <a:endParaRPr lang="en-GB" sz="4400" dirty="0"/>
          </a:p>
          <a:p>
            <a:r>
              <a:rPr lang="en-US" sz="4400" dirty="0"/>
              <a:t>• Learning is embedded in drama</a:t>
            </a:r>
            <a:endParaRPr lang="en-GB" sz="4400" dirty="0"/>
          </a:p>
          <a:p>
            <a:r>
              <a:rPr lang="en-US" sz="4400" dirty="0"/>
              <a:t>• Focus is on process rather than performance</a:t>
            </a:r>
            <a:endParaRPr lang="en-GB" sz="4400" dirty="0"/>
          </a:p>
          <a:p>
            <a:r>
              <a:rPr lang="en-US" sz="4400" dirty="0"/>
              <a:t>• Reflection deepens understanding</a:t>
            </a:r>
            <a:endParaRPr lang="en-GB" sz="4400" dirty="0"/>
          </a:p>
          <a:p>
            <a:endParaRPr dirty="0"/>
          </a:p>
        </p:txBody>
      </p:sp>
    </p:spTree>
    <p:extLst>
      <p:ext uri="{BB962C8B-B14F-4D97-AF65-F5344CB8AC3E}">
        <p14:creationId xmlns:p14="http://schemas.microsoft.com/office/powerpoint/2010/main" val="1239092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Augusto Boal</a:t>
            </a:r>
          </a:p>
        </p:txBody>
      </p:sp>
      <p:sp>
        <p:nvSpPr>
          <p:cNvPr id="3" name="Content Placeholder 2"/>
          <p:cNvSpPr>
            <a:spLocks noGrp="1"/>
          </p:cNvSpPr>
          <p:nvPr>
            <p:ph idx="1"/>
          </p:nvPr>
        </p:nvSpPr>
        <p:spPr>
          <a:solidFill>
            <a:schemeClr val="accent3">
              <a:lumMod val="40000"/>
              <a:lumOff val="60000"/>
            </a:schemeClr>
          </a:solidFill>
        </p:spPr>
        <p:txBody>
          <a:bodyPr/>
          <a:lstStyle/>
          <a:p>
            <a:r>
              <a:rPr dirty="0"/>
              <a:t>Theatre of the Oppressed.</a:t>
            </a:r>
          </a:p>
          <a:p>
            <a:r>
              <a:rPr dirty="0"/>
              <a:t> Forum Theatre.</a:t>
            </a:r>
            <a:endParaRPr lang="en-GB" dirty="0"/>
          </a:p>
          <a:p>
            <a:pPr marL="0" indent="0">
              <a:buNone/>
            </a:pP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5664EF-A5A8-09AD-FA2A-4CDC2D391B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ECDD7C-CF95-C3FB-FEF9-FE6B4637C7DF}"/>
              </a:ext>
            </a:extLst>
          </p:cNvPr>
          <p:cNvSpPr>
            <a:spLocks noGrp="1"/>
          </p:cNvSpPr>
          <p:nvPr>
            <p:ph type="title"/>
          </p:nvPr>
        </p:nvSpPr>
        <p:spPr/>
        <p:txBody>
          <a:bodyPr/>
          <a:lstStyle/>
          <a:p>
            <a:r>
              <a:t>Augusto Boal</a:t>
            </a:r>
          </a:p>
        </p:txBody>
      </p:sp>
      <p:sp>
        <p:nvSpPr>
          <p:cNvPr id="3" name="Content Placeholder 2">
            <a:extLst>
              <a:ext uri="{FF2B5EF4-FFF2-40B4-BE49-F238E27FC236}">
                <a16:creationId xmlns:a16="http://schemas.microsoft.com/office/drawing/2014/main" id="{971149CE-4E01-D937-B16B-77482B7AB894}"/>
              </a:ext>
            </a:extLst>
          </p:cNvPr>
          <p:cNvSpPr>
            <a:spLocks noGrp="1"/>
          </p:cNvSpPr>
          <p:nvPr>
            <p:ph idx="1"/>
          </p:nvPr>
        </p:nvSpPr>
        <p:spPr>
          <a:xfrm>
            <a:off x="400050" y="1714500"/>
            <a:ext cx="8229600" cy="4525963"/>
          </a:xfrm>
          <a:solidFill>
            <a:schemeClr val="accent3">
              <a:lumMod val="40000"/>
              <a:lumOff val="60000"/>
            </a:schemeClr>
          </a:solidFill>
        </p:spPr>
        <p:txBody>
          <a:bodyPr>
            <a:normAutofit fontScale="70000" lnSpcReduction="20000"/>
          </a:bodyPr>
          <a:lstStyle/>
          <a:p>
            <a:pPr marL="0" indent="0">
              <a:buNone/>
            </a:pPr>
            <a:r>
              <a:rPr lang="en-US" dirty="0"/>
              <a:t>Theme: Finding Your Voice</a:t>
            </a:r>
            <a:br>
              <a:rPr lang="en-US" dirty="0"/>
            </a:br>
            <a:r>
              <a:rPr lang="en-US" dirty="0"/>
              <a:t>Age: 10+</a:t>
            </a:r>
            <a:br>
              <a:rPr lang="en-US" dirty="0"/>
            </a:br>
            <a:r>
              <a:rPr lang="en-US" dirty="0"/>
              <a:t>Length: 60–90 minutes</a:t>
            </a:r>
            <a:endParaRPr lang="en-GB" dirty="0"/>
          </a:p>
          <a:p>
            <a:pPr marL="0" indent="0">
              <a:buNone/>
            </a:pPr>
            <a:r>
              <a:rPr lang="en-US" b="1" dirty="0"/>
              <a:t>Workshop Outline</a:t>
            </a:r>
            <a:endParaRPr lang="en-GB" b="1" dirty="0"/>
          </a:p>
          <a:p>
            <a:r>
              <a:rPr lang="en-US" dirty="0"/>
              <a:t>1. World War 2  (For and against going to war)</a:t>
            </a:r>
          </a:p>
          <a:p>
            <a:pPr marL="0" indent="0">
              <a:buNone/>
            </a:pPr>
            <a:r>
              <a:rPr lang="en-US" dirty="0"/>
              <a:t>     Physical theater: Explore power dynamics in pairs.</a:t>
            </a:r>
            <a:endParaRPr lang="en-GB" dirty="0"/>
          </a:p>
          <a:p>
            <a:r>
              <a:rPr lang="en-US" dirty="0"/>
              <a:t>2. Image Theatre – Create frozen images of Power, Oppression, Freedom.</a:t>
            </a:r>
            <a:endParaRPr lang="en-GB" dirty="0"/>
          </a:p>
          <a:p>
            <a:r>
              <a:rPr lang="en-US" dirty="0"/>
              <a:t>3. Problem Scene – Devise a short scene ending at crisis point.</a:t>
            </a:r>
            <a:endParaRPr lang="en-GB" dirty="0"/>
          </a:p>
          <a:p>
            <a:r>
              <a:rPr lang="en-US" dirty="0"/>
              <a:t>4. Forum Theatre – Audience replaces characters to attempt change.</a:t>
            </a:r>
            <a:endParaRPr lang="en-GB" dirty="0"/>
          </a:p>
          <a:p>
            <a:r>
              <a:rPr lang="en-US" dirty="0"/>
              <a:t>5. Reflection – Discuss interventions and real-life links</a:t>
            </a:r>
            <a:endParaRPr dirty="0"/>
          </a:p>
        </p:txBody>
      </p:sp>
    </p:spTree>
    <p:extLst>
      <p:ext uri="{BB962C8B-B14F-4D97-AF65-F5344CB8AC3E}">
        <p14:creationId xmlns:p14="http://schemas.microsoft.com/office/powerpoint/2010/main" val="1670620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Bertolt Brecht</a:t>
            </a:r>
          </a:p>
        </p:txBody>
      </p:sp>
      <p:sp>
        <p:nvSpPr>
          <p:cNvPr id="3" name="Content Placeholder 2"/>
          <p:cNvSpPr>
            <a:spLocks noGrp="1"/>
          </p:cNvSpPr>
          <p:nvPr>
            <p:ph idx="1"/>
          </p:nvPr>
        </p:nvSpPr>
        <p:spPr>
          <a:xfrm>
            <a:off x="272005" y="1600200"/>
            <a:ext cx="8229600" cy="4525963"/>
          </a:xfrm>
          <a:solidFill>
            <a:schemeClr val="accent4">
              <a:lumMod val="40000"/>
              <a:lumOff val="60000"/>
            </a:schemeClr>
          </a:solidFill>
          <a:ln>
            <a:solidFill>
              <a:schemeClr val="accent4">
                <a:lumMod val="40000"/>
                <a:lumOff val="60000"/>
              </a:schemeClr>
            </a:solidFill>
          </a:ln>
        </p:spPr>
        <p:txBody>
          <a:bodyPr/>
          <a:lstStyle/>
          <a:p>
            <a:r>
              <a:rPr lang="en-US" dirty="0"/>
              <a:t>Breaking the Fourth Wall</a:t>
            </a:r>
          </a:p>
          <a:p>
            <a:pPr marL="0" indent="0">
              <a:buNone/>
            </a:pP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669EDC-E77E-7F3A-1119-936D21C1DC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2A2659-326F-4D5A-929B-82AF62458932}"/>
              </a:ext>
            </a:extLst>
          </p:cNvPr>
          <p:cNvSpPr>
            <a:spLocks noGrp="1"/>
          </p:cNvSpPr>
          <p:nvPr>
            <p:ph type="title"/>
          </p:nvPr>
        </p:nvSpPr>
        <p:spPr/>
        <p:txBody>
          <a:bodyPr/>
          <a:lstStyle/>
          <a:p>
            <a:r>
              <a:t>Bertolt Brecht</a:t>
            </a:r>
          </a:p>
        </p:txBody>
      </p:sp>
      <p:sp>
        <p:nvSpPr>
          <p:cNvPr id="3" name="Content Placeholder 2">
            <a:extLst>
              <a:ext uri="{FF2B5EF4-FFF2-40B4-BE49-F238E27FC236}">
                <a16:creationId xmlns:a16="http://schemas.microsoft.com/office/drawing/2014/main" id="{4C38ACA6-7B9E-E7F1-3F66-03E24B36A68F}"/>
              </a:ext>
            </a:extLst>
          </p:cNvPr>
          <p:cNvSpPr>
            <a:spLocks noGrp="1"/>
          </p:cNvSpPr>
          <p:nvPr>
            <p:ph idx="1"/>
          </p:nvPr>
        </p:nvSpPr>
        <p:spPr>
          <a:solidFill>
            <a:schemeClr val="accent4">
              <a:lumMod val="40000"/>
              <a:lumOff val="60000"/>
            </a:schemeClr>
          </a:solidFill>
          <a:ln>
            <a:solidFill>
              <a:schemeClr val="accent4">
                <a:lumMod val="40000"/>
                <a:lumOff val="60000"/>
              </a:schemeClr>
            </a:solidFill>
          </a:ln>
        </p:spPr>
        <p:txBody>
          <a:bodyPr>
            <a:normAutofit fontScale="55000" lnSpcReduction="20000"/>
          </a:bodyPr>
          <a:lstStyle/>
          <a:p>
            <a:r>
              <a:rPr lang="en-GB" dirty="0"/>
              <a:t>Workshop example </a:t>
            </a:r>
          </a:p>
          <a:p>
            <a:pPr marL="0" indent="0">
              <a:buNone/>
            </a:pPr>
            <a:r>
              <a:rPr lang="en-US" dirty="0"/>
              <a:t>Breaking the Fourth Wall</a:t>
            </a:r>
          </a:p>
          <a:p>
            <a:pPr marL="0" indent="0">
              <a:buNone/>
            </a:pPr>
            <a:endParaRPr lang="en-US" dirty="0"/>
          </a:p>
          <a:p>
            <a:pPr marL="0" indent="0">
              <a:buNone/>
            </a:pPr>
            <a:r>
              <a:rPr lang="en-US" dirty="0"/>
              <a:t>Activity: Play It Normally vs Play It Brechtian</a:t>
            </a:r>
            <a:endParaRPr lang="en-GB" dirty="0"/>
          </a:p>
          <a:p>
            <a:r>
              <a:rPr lang="en-US" dirty="0"/>
              <a:t>1. Perform a short scene in a naturalistic style.</a:t>
            </a:r>
            <a:endParaRPr lang="en-GB" dirty="0"/>
          </a:p>
          <a:p>
            <a:r>
              <a:rPr lang="en-US" dirty="0"/>
              <a:t>2. Perform it again using Brechtian techniques:</a:t>
            </a:r>
            <a:endParaRPr lang="en-GB" dirty="0"/>
          </a:p>
          <a:p>
            <a:r>
              <a:rPr lang="en-US" dirty="0"/>
              <a:t>   Narration</a:t>
            </a:r>
            <a:endParaRPr lang="en-GB" dirty="0"/>
          </a:p>
          <a:p>
            <a:r>
              <a:rPr lang="en-US" dirty="0"/>
              <a:t>    Direct address to audience</a:t>
            </a:r>
            <a:endParaRPr lang="en-GB" dirty="0"/>
          </a:p>
          <a:p>
            <a:r>
              <a:rPr lang="en-US" dirty="0"/>
              <a:t>   Freeze and commentary</a:t>
            </a:r>
            <a:endParaRPr lang="en-GB" dirty="0"/>
          </a:p>
          <a:p>
            <a:r>
              <a:rPr lang="en-US" dirty="0"/>
              <a:t>   Visible lighting changes</a:t>
            </a:r>
            <a:endParaRPr lang="en-GB" dirty="0"/>
          </a:p>
          <a:p>
            <a:r>
              <a:rPr lang="en-US" dirty="0"/>
              <a:t>   Actors stepping out of character</a:t>
            </a:r>
            <a:endParaRPr lang="en-GB" dirty="0"/>
          </a:p>
          <a:p>
            <a:r>
              <a:rPr lang="en-US" dirty="0"/>
              <a:t> </a:t>
            </a:r>
            <a:endParaRPr lang="en-GB" dirty="0"/>
          </a:p>
          <a:p>
            <a:r>
              <a:rPr lang="en-US" dirty="0"/>
              <a:t>Reflection:</a:t>
            </a:r>
            <a:endParaRPr lang="en-GB" dirty="0"/>
          </a:p>
          <a:p>
            <a:r>
              <a:rPr lang="en-US" dirty="0"/>
              <a:t>• How did the second version feel different?</a:t>
            </a:r>
            <a:endParaRPr lang="en-GB" dirty="0"/>
          </a:p>
          <a:p>
            <a:r>
              <a:rPr lang="en-US" dirty="0"/>
              <a:t>• Did it encourage critical thinking?</a:t>
            </a:r>
            <a:endParaRPr lang="en-GB" dirty="0"/>
          </a:p>
          <a:p>
            <a:endParaRPr dirty="0"/>
          </a:p>
        </p:txBody>
      </p:sp>
    </p:spTree>
    <p:extLst>
      <p:ext uri="{BB962C8B-B14F-4D97-AF65-F5344CB8AC3E}">
        <p14:creationId xmlns:p14="http://schemas.microsoft.com/office/powerpoint/2010/main" val="33320287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37D72-D24E-2BF9-43A2-F2AB22857B70}"/>
              </a:ext>
            </a:extLst>
          </p:cNvPr>
          <p:cNvSpPr>
            <a:spLocks noGrp="1"/>
          </p:cNvSpPr>
          <p:nvPr>
            <p:ph type="title"/>
          </p:nvPr>
        </p:nvSpPr>
        <p:spPr/>
        <p:txBody>
          <a:bodyPr/>
          <a:lstStyle/>
          <a:p>
            <a:r>
              <a:rPr lang="en-GB" dirty="0"/>
              <a:t>Drama workshop techniques </a:t>
            </a:r>
          </a:p>
        </p:txBody>
      </p:sp>
      <p:sp>
        <p:nvSpPr>
          <p:cNvPr id="3" name="Content Placeholder 2">
            <a:extLst>
              <a:ext uri="{FF2B5EF4-FFF2-40B4-BE49-F238E27FC236}">
                <a16:creationId xmlns:a16="http://schemas.microsoft.com/office/drawing/2014/main" id="{50895A0F-1076-5FDD-E4FD-EBFADE1DB401}"/>
              </a:ext>
            </a:extLst>
          </p:cNvPr>
          <p:cNvSpPr>
            <a:spLocks noGrp="1"/>
          </p:cNvSpPr>
          <p:nvPr>
            <p:ph idx="1"/>
          </p:nvPr>
        </p:nvSpPr>
        <p:spPr>
          <a:solidFill>
            <a:schemeClr val="accent6">
              <a:lumMod val="40000"/>
              <a:lumOff val="60000"/>
            </a:schemeClr>
          </a:solidFill>
        </p:spPr>
        <p:txBody>
          <a:bodyPr>
            <a:normAutofit fontScale="62500" lnSpcReduction="20000"/>
          </a:bodyPr>
          <a:lstStyle/>
          <a:p>
            <a:pPr marL="0" indent="0">
              <a:buNone/>
            </a:pPr>
            <a:endParaRPr lang="en-GB" sz="2000" b="1" dirty="0"/>
          </a:p>
          <a:p>
            <a:pPr marL="0" lvl="0" indent="0">
              <a:buNone/>
            </a:pPr>
            <a:r>
              <a:rPr lang="en-US" sz="2600" b="1" dirty="0"/>
              <a:t>Freeze &amp; Replace</a:t>
            </a:r>
            <a:endParaRPr lang="en-GB" sz="2600" dirty="0"/>
          </a:p>
          <a:p>
            <a:r>
              <a:rPr lang="en-US" sz="2600" dirty="0"/>
              <a:t>Two actors improvise. Someone shouts 'Freeze,' replaces one actor, and starts a new scene from the same pose.</a:t>
            </a:r>
            <a:endParaRPr lang="en-GB" sz="2600" dirty="0"/>
          </a:p>
          <a:p>
            <a:pPr marL="0" lvl="0" indent="0">
              <a:buNone/>
            </a:pPr>
            <a:r>
              <a:rPr lang="en-US" sz="2600" b="1" dirty="0"/>
              <a:t>Secret Objective</a:t>
            </a:r>
            <a:endParaRPr lang="en-GB" sz="2600" dirty="0"/>
          </a:p>
          <a:p>
            <a:r>
              <a:rPr lang="en-US" sz="2600" dirty="0"/>
              <a:t>Each actor gets a secret note with a scenario written on it, they plays the scene without revealing it. Audience guesses motivations afterward.</a:t>
            </a:r>
          </a:p>
          <a:p>
            <a:pPr marL="0" lvl="0" indent="0">
              <a:buNone/>
            </a:pPr>
            <a:r>
              <a:rPr lang="en-US" sz="2600" b="1" dirty="0"/>
              <a:t>Character Hot Seat</a:t>
            </a:r>
            <a:endParaRPr lang="en-GB" sz="2600" dirty="0"/>
          </a:p>
          <a:p>
            <a:r>
              <a:rPr lang="en-US" sz="2600" dirty="0"/>
              <a:t>One participant becomes a character and is interviewed about their life, fears, secrets, and dreams.</a:t>
            </a:r>
            <a:endParaRPr lang="en-GB" sz="2600" dirty="0"/>
          </a:p>
          <a:p>
            <a:pPr marL="0" lvl="0" indent="0">
              <a:buNone/>
            </a:pPr>
            <a:r>
              <a:rPr lang="en-US" sz="2600" b="1" dirty="0"/>
              <a:t>Character Walk Transformation</a:t>
            </a:r>
            <a:endParaRPr lang="en-GB" sz="2600" dirty="0"/>
          </a:p>
          <a:p>
            <a:r>
              <a:rPr lang="en-US" sz="2600" dirty="0"/>
              <a:t>Start walking as yourself and gradually transform into different characters using physicality and voice.</a:t>
            </a:r>
          </a:p>
          <a:p>
            <a:r>
              <a:rPr lang="en-US" sz="2600" dirty="0"/>
              <a:t>Pick a random object and create a dramatic monologue from its perspective.</a:t>
            </a:r>
          </a:p>
          <a:p>
            <a:pPr marL="0" lvl="0" indent="0">
              <a:buNone/>
            </a:pPr>
            <a:r>
              <a:rPr lang="en-US" sz="2600" b="1" dirty="0"/>
              <a:t>3-Line Scenes</a:t>
            </a:r>
            <a:endParaRPr lang="en-GB" sz="2600" dirty="0"/>
          </a:p>
          <a:p>
            <a:r>
              <a:rPr lang="en-US" sz="2600" dirty="0"/>
              <a:t>Write a scene with only three lines and perform it in different genres.</a:t>
            </a:r>
            <a:endParaRPr lang="en-GB" sz="2600" dirty="0"/>
          </a:p>
          <a:p>
            <a:pPr marL="0" lvl="0" indent="0">
              <a:buNone/>
            </a:pPr>
            <a:r>
              <a:rPr lang="en-US" sz="2600" b="1" dirty="0"/>
              <a:t>Silent Scene</a:t>
            </a:r>
            <a:endParaRPr lang="en-GB" sz="2600" dirty="0"/>
          </a:p>
          <a:p>
            <a:r>
              <a:rPr lang="en-US" sz="2600" dirty="0"/>
              <a:t>Perform a complete scene with no dialogue, focusing on body language and expression.</a:t>
            </a:r>
            <a:endParaRPr lang="en-GB" sz="2600" dirty="0"/>
          </a:p>
          <a:p>
            <a:r>
              <a:rPr lang="en-US" sz="2600" dirty="0"/>
              <a:t>One narrator tells a story while others create live sound effects.</a:t>
            </a:r>
            <a:endParaRPr lang="en-GB" sz="2600" dirty="0"/>
          </a:p>
          <a:p>
            <a:endParaRPr lang="en-GB" dirty="0"/>
          </a:p>
          <a:p>
            <a:endParaRPr lang="en-GB" sz="2000" dirty="0"/>
          </a:p>
          <a:p>
            <a:endParaRPr lang="en-GB" dirty="0"/>
          </a:p>
          <a:p>
            <a:endParaRPr lang="en-GB" dirty="0"/>
          </a:p>
        </p:txBody>
      </p:sp>
    </p:spTree>
    <p:extLst>
      <p:ext uri="{BB962C8B-B14F-4D97-AF65-F5344CB8AC3E}">
        <p14:creationId xmlns:p14="http://schemas.microsoft.com/office/powerpoint/2010/main" val="31749788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CB40D-EF4C-EE87-22F3-60B6B48AA8CA}"/>
              </a:ext>
            </a:extLst>
          </p:cNvPr>
          <p:cNvSpPr>
            <a:spLocks noGrp="1"/>
          </p:cNvSpPr>
          <p:nvPr>
            <p:ph type="title"/>
          </p:nvPr>
        </p:nvSpPr>
        <p:spPr/>
        <p:txBody>
          <a:bodyPr/>
          <a:lstStyle/>
          <a:p>
            <a:r>
              <a:rPr lang="en-GB" dirty="0"/>
              <a:t>Planning a workshop </a:t>
            </a:r>
          </a:p>
        </p:txBody>
      </p:sp>
      <p:sp>
        <p:nvSpPr>
          <p:cNvPr id="3" name="Content Placeholder 2">
            <a:extLst>
              <a:ext uri="{FF2B5EF4-FFF2-40B4-BE49-F238E27FC236}">
                <a16:creationId xmlns:a16="http://schemas.microsoft.com/office/drawing/2014/main" id="{49D2878A-4E23-5F9E-EB75-EC859D338098}"/>
              </a:ext>
            </a:extLst>
          </p:cNvPr>
          <p:cNvSpPr>
            <a:spLocks noGrp="1"/>
          </p:cNvSpPr>
          <p:nvPr>
            <p:ph idx="1"/>
          </p:nvPr>
        </p:nvSpPr>
        <p:spPr>
          <a:solidFill>
            <a:schemeClr val="accent2">
              <a:lumMod val="60000"/>
              <a:lumOff val="40000"/>
            </a:schemeClr>
          </a:solidFill>
        </p:spPr>
        <p:txBody>
          <a:bodyPr>
            <a:normAutofit fontScale="70000" lnSpcReduction="20000"/>
          </a:bodyPr>
          <a:lstStyle/>
          <a:p>
            <a:r>
              <a:rPr lang="en-US" b="1" dirty="0"/>
              <a:t>Drama Workshop Plan – The Sound Collector (Year 6)</a:t>
            </a:r>
            <a:endParaRPr lang="en-GB" b="1" dirty="0"/>
          </a:p>
          <a:p>
            <a:r>
              <a:rPr lang="en-US" b="1" dirty="0"/>
              <a:t>Workshop Overview</a:t>
            </a:r>
            <a:endParaRPr lang="en-GB" b="1" dirty="0"/>
          </a:p>
          <a:p>
            <a:r>
              <a:rPr lang="en-US" dirty="0"/>
              <a:t>Poem: The Sound Collector by Roger McGough</a:t>
            </a:r>
            <a:endParaRPr lang="en-GB" dirty="0"/>
          </a:p>
          <a:p>
            <a:r>
              <a:rPr lang="en-US" dirty="0"/>
              <a:t>Year Group: Year 6</a:t>
            </a:r>
            <a:endParaRPr lang="en-GB" dirty="0"/>
          </a:p>
          <a:p>
            <a:r>
              <a:rPr lang="en-US" dirty="0"/>
              <a:t>Duration: 60–75 minutes</a:t>
            </a:r>
            <a:endParaRPr lang="en-GB" dirty="0"/>
          </a:p>
          <a:p>
            <a:pPr marL="0" indent="0">
              <a:buNone/>
            </a:pPr>
            <a:r>
              <a:rPr lang="en-US" b="1" dirty="0"/>
              <a:t>Learning Objectives</a:t>
            </a:r>
            <a:endParaRPr lang="en-GB" b="1" dirty="0"/>
          </a:p>
          <a:p>
            <a:r>
              <a:rPr lang="en-US" dirty="0"/>
              <a:t>Pupils will:</a:t>
            </a:r>
            <a:endParaRPr lang="en-GB" dirty="0"/>
          </a:p>
          <a:p>
            <a:r>
              <a:rPr lang="en-US" dirty="0"/>
              <a:t> Explore how sound creates atmosphere.</a:t>
            </a:r>
            <a:endParaRPr lang="en-GB" dirty="0"/>
          </a:p>
          <a:p>
            <a:r>
              <a:rPr lang="en-US" dirty="0"/>
              <a:t> Use voice and body to create a soundscape.</a:t>
            </a:r>
            <a:endParaRPr lang="en-GB" dirty="0"/>
          </a:p>
          <a:p>
            <a:r>
              <a:rPr lang="en-US" dirty="0"/>
              <a:t> Devise and perform short dramatic scenes.</a:t>
            </a:r>
          </a:p>
          <a:p>
            <a:r>
              <a:rPr lang="en-US" dirty="0"/>
              <a:t>Use imagination. </a:t>
            </a:r>
          </a:p>
          <a:p>
            <a:pPr marL="0" indent="0">
              <a:buNone/>
            </a:pPr>
            <a:r>
              <a:rPr lang="en-US" b="1" dirty="0"/>
              <a:t>Curriculum Focus</a:t>
            </a:r>
            <a:r>
              <a:rPr lang="en-US" dirty="0"/>
              <a:t>: Spoken language, performance, creative response</a:t>
            </a:r>
            <a:endParaRPr lang="en-GB" dirty="0"/>
          </a:p>
          <a:p>
            <a:pPr marL="0" indent="0">
              <a:buNone/>
            </a:pPr>
            <a:r>
              <a:rPr lang="en-US" b="1" dirty="0" err="1"/>
              <a:t>Evaulation</a:t>
            </a:r>
            <a:r>
              <a:rPr lang="en-US" b="1" dirty="0"/>
              <a:t> </a:t>
            </a:r>
          </a:p>
          <a:p>
            <a:endParaRPr lang="en-US" dirty="0"/>
          </a:p>
          <a:p>
            <a:endParaRPr lang="en-GB" dirty="0"/>
          </a:p>
          <a:p>
            <a:endParaRPr lang="en-GB" dirty="0"/>
          </a:p>
          <a:p>
            <a:endParaRPr lang="en-GB" dirty="0"/>
          </a:p>
        </p:txBody>
      </p:sp>
    </p:spTree>
    <p:extLst>
      <p:ext uri="{BB962C8B-B14F-4D97-AF65-F5344CB8AC3E}">
        <p14:creationId xmlns:p14="http://schemas.microsoft.com/office/powerpoint/2010/main" val="19657401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B4155-988E-AC8E-0154-4D4A3BE84EFC}"/>
              </a:ext>
            </a:extLst>
          </p:cNvPr>
          <p:cNvSpPr>
            <a:spLocks noGrp="1"/>
          </p:cNvSpPr>
          <p:nvPr>
            <p:ph type="title"/>
          </p:nvPr>
        </p:nvSpPr>
        <p:spPr/>
        <p:txBody>
          <a:bodyPr/>
          <a:lstStyle/>
          <a:p>
            <a:r>
              <a:rPr lang="en-GB" dirty="0"/>
              <a:t>Facilitating a workshop</a:t>
            </a:r>
          </a:p>
        </p:txBody>
      </p:sp>
      <p:sp>
        <p:nvSpPr>
          <p:cNvPr id="3" name="Content Placeholder 2">
            <a:extLst>
              <a:ext uri="{FF2B5EF4-FFF2-40B4-BE49-F238E27FC236}">
                <a16:creationId xmlns:a16="http://schemas.microsoft.com/office/drawing/2014/main" id="{A03BF6B5-E0D3-C0BB-D783-0D82E0E9222F}"/>
              </a:ext>
            </a:extLst>
          </p:cNvPr>
          <p:cNvSpPr>
            <a:spLocks noGrp="1"/>
          </p:cNvSpPr>
          <p:nvPr>
            <p:ph idx="1"/>
          </p:nvPr>
        </p:nvSpPr>
        <p:spPr>
          <a:solidFill>
            <a:schemeClr val="bg2">
              <a:lumMod val="75000"/>
            </a:schemeClr>
          </a:solidFill>
        </p:spPr>
        <p:txBody>
          <a:bodyPr/>
          <a:lstStyle/>
          <a:p>
            <a:r>
              <a:rPr lang="en-GB" dirty="0"/>
              <a:t>Well-being and safety</a:t>
            </a:r>
          </a:p>
          <a:p>
            <a:r>
              <a:rPr lang="en-GB" dirty="0"/>
              <a:t>Clear instructions</a:t>
            </a:r>
          </a:p>
          <a:p>
            <a:r>
              <a:rPr lang="en-GB" dirty="0"/>
              <a:t>Clear structure </a:t>
            </a:r>
          </a:p>
          <a:p>
            <a:r>
              <a:rPr lang="en-GB" dirty="0"/>
              <a:t>Energy and Engagement</a:t>
            </a:r>
          </a:p>
          <a:p>
            <a:r>
              <a:rPr lang="en-GB" dirty="0"/>
              <a:t>Inclusivity and Accessibility </a:t>
            </a:r>
          </a:p>
          <a:p>
            <a:r>
              <a:rPr lang="en-GB" dirty="0"/>
              <a:t>Reflection and Evaluation </a:t>
            </a:r>
          </a:p>
        </p:txBody>
      </p:sp>
    </p:spTree>
    <p:extLst>
      <p:ext uri="{BB962C8B-B14F-4D97-AF65-F5344CB8AC3E}">
        <p14:creationId xmlns:p14="http://schemas.microsoft.com/office/powerpoint/2010/main" val="1285876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4D183-B443-30AD-01E4-5239AE39DCF4}"/>
              </a:ext>
            </a:extLst>
          </p:cNvPr>
          <p:cNvSpPr>
            <a:spLocks noGrp="1"/>
          </p:cNvSpPr>
          <p:nvPr>
            <p:ph type="title"/>
          </p:nvPr>
        </p:nvSpPr>
        <p:spPr/>
        <p:txBody>
          <a:bodyPr/>
          <a:lstStyle/>
          <a:p>
            <a:r>
              <a:rPr lang="en-GB" dirty="0"/>
              <a:t>Education pack</a:t>
            </a:r>
          </a:p>
        </p:txBody>
      </p:sp>
      <p:sp>
        <p:nvSpPr>
          <p:cNvPr id="3" name="Content Placeholder 2">
            <a:extLst>
              <a:ext uri="{FF2B5EF4-FFF2-40B4-BE49-F238E27FC236}">
                <a16:creationId xmlns:a16="http://schemas.microsoft.com/office/drawing/2014/main" id="{C9CC5F21-C6A2-F22B-6A7D-1110A50681F1}"/>
              </a:ext>
            </a:extLst>
          </p:cNvPr>
          <p:cNvSpPr>
            <a:spLocks noGrp="1"/>
          </p:cNvSpPr>
          <p:nvPr>
            <p:ph idx="1"/>
          </p:nvPr>
        </p:nvSpPr>
        <p:spPr>
          <a:solidFill>
            <a:schemeClr val="accent3">
              <a:lumMod val="20000"/>
              <a:lumOff val="80000"/>
            </a:schemeClr>
          </a:solidFill>
        </p:spPr>
        <p:txBody>
          <a:bodyPr/>
          <a:lstStyle/>
          <a:p>
            <a:r>
              <a:rPr lang="en-GB" dirty="0"/>
              <a:t>Link to an example </a:t>
            </a:r>
            <a:r>
              <a:rPr lang="en-GB" dirty="0" err="1">
                <a:hlinkClick r:id="rId2"/>
              </a:rPr>
              <a:t>Pecyn</a:t>
            </a:r>
            <a:r>
              <a:rPr lang="en-GB" dirty="0">
                <a:hlinkClick r:id="rId2"/>
              </a:rPr>
              <a:t> </a:t>
            </a:r>
            <a:r>
              <a:rPr lang="en-GB" dirty="0" err="1">
                <a:hlinkClick r:id="rId2"/>
              </a:rPr>
              <a:t>Athrawon</a:t>
            </a:r>
            <a:r>
              <a:rPr lang="en-GB" dirty="0">
                <a:hlinkClick r:id="rId2"/>
              </a:rPr>
              <a:t> </a:t>
            </a:r>
            <a:r>
              <a:rPr lang="en-GB" dirty="0" err="1">
                <a:hlinkClick r:id="rId2"/>
              </a:rPr>
              <a:t>Natur</a:t>
            </a:r>
            <a:r>
              <a:rPr lang="en-GB" dirty="0">
                <a:hlinkClick r:id="rId2"/>
              </a:rPr>
              <a:t> / Nature Teachers Pack - Google Drive</a:t>
            </a:r>
            <a:endParaRPr lang="en-GB" dirty="0"/>
          </a:p>
          <a:p>
            <a:endParaRPr lang="en-GB" dirty="0"/>
          </a:p>
        </p:txBody>
      </p:sp>
    </p:spTree>
    <p:extLst>
      <p:ext uri="{BB962C8B-B14F-4D97-AF65-F5344CB8AC3E}">
        <p14:creationId xmlns:p14="http://schemas.microsoft.com/office/powerpoint/2010/main" val="35539356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4A6DC-C275-E554-419A-AFE0411BAA68}"/>
              </a:ext>
            </a:extLst>
          </p:cNvPr>
          <p:cNvSpPr>
            <a:spLocks noGrp="1"/>
          </p:cNvSpPr>
          <p:nvPr>
            <p:ph type="title"/>
          </p:nvPr>
        </p:nvSpPr>
        <p:spPr/>
        <p:txBody>
          <a:bodyPr>
            <a:normAutofit fontScale="90000"/>
          </a:bodyPr>
          <a:lstStyle/>
          <a:p>
            <a:r>
              <a:rPr lang="en-GB" dirty="0"/>
              <a:t>Health and safety / Iechyd a </a:t>
            </a:r>
            <a:r>
              <a:rPr lang="en-GB" dirty="0" err="1"/>
              <a:t>dioglewch</a:t>
            </a:r>
            <a:endParaRPr lang="en-GB" dirty="0"/>
          </a:p>
        </p:txBody>
      </p:sp>
      <p:sp>
        <p:nvSpPr>
          <p:cNvPr id="3" name="Content Placeholder 2">
            <a:extLst>
              <a:ext uri="{FF2B5EF4-FFF2-40B4-BE49-F238E27FC236}">
                <a16:creationId xmlns:a16="http://schemas.microsoft.com/office/drawing/2014/main" id="{1A6C3F95-9BE2-28E0-EC87-F5CF46333510}"/>
              </a:ext>
            </a:extLst>
          </p:cNvPr>
          <p:cNvSpPr>
            <a:spLocks noGrp="1"/>
          </p:cNvSpPr>
          <p:nvPr>
            <p:ph idx="1"/>
          </p:nvPr>
        </p:nvSpPr>
        <p:spPr>
          <a:xfrm>
            <a:off x="457200" y="1151681"/>
            <a:ext cx="8229600" cy="4974482"/>
          </a:xfrm>
          <a:solidFill>
            <a:schemeClr val="tx2">
              <a:lumMod val="20000"/>
              <a:lumOff val="80000"/>
            </a:schemeClr>
          </a:solidFill>
        </p:spPr>
        <p:txBody>
          <a:bodyPr/>
          <a:lstStyle/>
          <a:p>
            <a:pPr marL="0" indent="0">
              <a:buNone/>
            </a:pPr>
            <a:endParaRPr lang="en-GB" dirty="0"/>
          </a:p>
          <a:p>
            <a:r>
              <a:rPr lang="en-GB" dirty="0" err="1"/>
              <a:t>Lles</a:t>
            </a:r>
            <a:r>
              <a:rPr lang="en-GB" dirty="0"/>
              <a:t> plant a </a:t>
            </a:r>
            <a:r>
              <a:rPr lang="en-GB" dirty="0" err="1"/>
              <a:t>phobl</a:t>
            </a:r>
            <a:r>
              <a:rPr lang="en-GB" dirty="0"/>
              <a:t> </a:t>
            </a:r>
            <a:r>
              <a:rPr lang="en-GB" dirty="0" err="1"/>
              <a:t>ifanc</a:t>
            </a:r>
            <a:r>
              <a:rPr lang="en-GB" dirty="0"/>
              <a:t> </a:t>
            </a:r>
            <a:r>
              <a:rPr lang="en-GB" b="1" dirty="0"/>
              <a:t>/ </a:t>
            </a:r>
            <a:r>
              <a:rPr lang="en-GB" b="1" dirty="0" err="1"/>
              <a:t>Wellbing</a:t>
            </a:r>
            <a:r>
              <a:rPr lang="en-GB" b="1" dirty="0"/>
              <a:t> of children and young people</a:t>
            </a:r>
          </a:p>
          <a:p>
            <a:r>
              <a:rPr lang="en-GB" dirty="0" err="1"/>
              <a:t>Cyffredinol</a:t>
            </a:r>
            <a:r>
              <a:rPr lang="en-GB" dirty="0"/>
              <a:t> / </a:t>
            </a:r>
            <a:r>
              <a:rPr lang="en-GB" b="1" dirty="0"/>
              <a:t>General</a:t>
            </a:r>
          </a:p>
          <a:p>
            <a:r>
              <a:rPr lang="cy-GB" dirty="0"/>
              <a:t>Mewn ysgol / </a:t>
            </a:r>
            <a:r>
              <a:rPr lang="cy-GB" b="1" dirty="0" err="1"/>
              <a:t>In</a:t>
            </a:r>
            <a:r>
              <a:rPr lang="cy-GB" b="1" dirty="0"/>
              <a:t> a </a:t>
            </a:r>
            <a:r>
              <a:rPr lang="cy-GB" b="1" dirty="0" err="1"/>
              <a:t>school</a:t>
            </a:r>
            <a:endParaRPr lang="cy-GB" b="1" dirty="0"/>
          </a:p>
          <a:p>
            <a:r>
              <a:rPr lang="en-GB" dirty="0" err="1"/>
              <a:t>Wrth</a:t>
            </a:r>
            <a:r>
              <a:rPr lang="en-GB" dirty="0"/>
              <a:t> </a:t>
            </a:r>
            <a:r>
              <a:rPr lang="en-GB" dirty="0" err="1"/>
              <a:t>gynnal</a:t>
            </a:r>
            <a:r>
              <a:rPr lang="en-GB" dirty="0"/>
              <a:t> </a:t>
            </a:r>
            <a:r>
              <a:rPr lang="en-GB" dirty="0" err="1"/>
              <a:t>gweithdy</a:t>
            </a:r>
            <a:r>
              <a:rPr lang="en-GB" dirty="0"/>
              <a:t> </a:t>
            </a:r>
            <a:r>
              <a:rPr lang="en-GB" dirty="0" err="1"/>
              <a:t>ymarferol</a:t>
            </a:r>
            <a:r>
              <a:rPr lang="en-GB" dirty="0"/>
              <a:t>/ </a:t>
            </a:r>
            <a:r>
              <a:rPr lang="en-GB" b="1" dirty="0"/>
              <a:t>When delivering / running a practical workshop </a:t>
            </a:r>
          </a:p>
          <a:p>
            <a:endParaRPr lang="en-GB" b="1" u="sng" dirty="0"/>
          </a:p>
          <a:p>
            <a:pPr marL="0" indent="0">
              <a:buNone/>
            </a:pPr>
            <a:endParaRPr lang="en-GB" dirty="0"/>
          </a:p>
        </p:txBody>
      </p:sp>
    </p:spTree>
    <p:extLst>
      <p:ext uri="{BB962C8B-B14F-4D97-AF65-F5344CB8AC3E}">
        <p14:creationId xmlns:p14="http://schemas.microsoft.com/office/powerpoint/2010/main" val="13890767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73D21-085B-DCEE-31D3-6448C140117B}"/>
              </a:ext>
            </a:extLst>
          </p:cNvPr>
          <p:cNvSpPr>
            <a:spLocks noGrp="1"/>
          </p:cNvSpPr>
          <p:nvPr>
            <p:ph type="title"/>
          </p:nvPr>
        </p:nvSpPr>
        <p:spPr/>
        <p:txBody>
          <a:bodyPr/>
          <a:lstStyle/>
          <a:p>
            <a:r>
              <a:rPr lang="en-GB" dirty="0"/>
              <a:t>Evaluation </a:t>
            </a:r>
          </a:p>
        </p:txBody>
      </p:sp>
      <p:sp>
        <p:nvSpPr>
          <p:cNvPr id="3" name="Content Placeholder 2">
            <a:extLst>
              <a:ext uri="{FF2B5EF4-FFF2-40B4-BE49-F238E27FC236}">
                <a16:creationId xmlns:a16="http://schemas.microsoft.com/office/drawing/2014/main" id="{ABFB4956-971E-CA91-345C-59C77B05BFD7}"/>
              </a:ext>
            </a:extLst>
          </p:cNvPr>
          <p:cNvSpPr>
            <a:spLocks noGrp="1"/>
          </p:cNvSpPr>
          <p:nvPr>
            <p:ph idx="1"/>
          </p:nvPr>
        </p:nvSpPr>
        <p:spPr>
          <a:solidFill>
            <a:schemeClr val="accent2">
              <a:lumMod val="20000"/>
              <a:lumOff val="80000"/>
            </a:schemeClr>
          </a:solidFill>
        </p:spPr>
        <p:txBody>
          <a:bodyPr>
            <a:normAutofit fontScale="77500" lnSpcReduction="20000"/>
          </a:bodyPr>
          <a:lstStyle/>
          <a:p>
            <a:pPr marL="0" indent="0">
              <a:buNone/>
            </a:pPr>
            <a:r>
              <a:rPr lang="en-GB" sz="2300" b="1" dirty="0"/>
              <a:t>Evaluation helps you understand:</a:t>
            </a:r>
          </a:p>
          <a:p>
            <a:pPr lvl="0"/>
            <a:r>
              <a:rPr lang="en-GB" sz="2300" dirty="0"/>
              <a:t>What pupils learned</a:t>
            </a:r>
          </a:p>
          <a:p>
            <a:pPr lvl="0"/>
            <a:r>
              <a:rPr lang="en-GB" sz="2300" dirty="0"/>
              <a:t>What you learned</a:t>
            </a:r>
          </a:p>
          <a:p>
            <a:pPr lvl="0"/>
            <a:r>
              <a:rPr lang="en-GB" sz="2300" dirty="0"/>
              <a:t>What worked well</a:t>
            </a:r>
          </a:p>
          <a:p>
            <a:pPr lvl="0"/>
            <a:r>
              <a:rPr lang="en-GB" sz="2300" dirty="0"/>
              <a:t>What needs adapting next time</a:t>
            </a:r>
          </a:p>
          <a:p>
            <a:r>
              <a:rPr lang="en-GB" sz="2300" dirty="0"/>
              <a:t>Did pupils meet the objective?</a:t>
            </a:r>
          </a:p>
          <a:p>
            <a:r>
              <a:rPr lang="en-GB" sz="2300" dirty="0"/>
              <a:t>Did all pupils Participation, if not why? </a:t>
            </a:r>
          </a:p>
          <a:p>
            <a:pPr marL="0" lvl="0" indent="0">
              <a:buNone/>
            </a:pPr>
            <a:r>
              <a:rPr lang="en-GB" sz="2300" dirty="0"/>
              <a:t>Evidence: Pupils voice </a:t>
            </a:r>
          </a:p>
          <a:p>
            <a:r>
              <a:rPr lang="en-GB" sz="2300" dirty="0"/>
              <a:t>Reflect on Structure &amp; Timing</a:t>
            </a:r>
          </a:p>
          <a:p>
            <a:r>
              <a:rPr lang="en-GB" sz="2300" dirty="0"/>
              <a:t>Inclusion &amp; Differentiation</a:t>
            </a:r>
          </a:p>
          <a:p>
            <a:r>
              <a:rPr lang="en-GB" sz="2300" dirty="0"/>
              <a:t>Clear messaging </a:t>
            </a:r>
          </a:p>
          <a:p>
            <a:r>
              <a:rPr lang="en-GB" sz="2300" dirty="0"/>
              <a:t>What worked well</a:t>
            </a:r>
          </a:p>
          <a:p>
            <a:r>
              <a:rPr lang="en-GB" sz="2300" dirty="0"/>
              <a:t>Evidence of learning</a:t>
            </a:r>
          </a:p>
          <a:p>
            <a:r>
              <a:rPr lang="en-GB" sz="2300" dirty="0"/>
              <a:t> Challenges</a:t>
            </a:r>
          </a:p>
          <a:p>
            <a:r>
              <a:rPr lang="en-GB" sz="2300" dirty="0"/>
              <a:t>Pupils needing support next time</a:t>
            </a:r>
          </a:p>
          <a:p>
            <a:r>
              <a:rPr lang="en-GB" sz="2300" dirty="0"/>
              <a:t> What I will change next time</a:t>
            </a:r>
          </a:p>
          <a:p>
            <a:endParaRPr lang="en-GB" dirty="0"/>
          </a:p>
          <a:p>
            <a:pPr lvl="0"/>
            <a:endParaRPr lang="en-GB" sz="2000" dirty="0"/>
          </a:p>
          <a:p>
            <a:pPr marL="0" indent="0">
              <a:buNone/>
            </a:pPr>
            <a:endParaRPr lang="en-GB" dirty="0"/>
          </a:p>
        </p:txBody>
      </p:sp>
    </p:spTree>
    <p:extLst>
      <p:ext uri="{BB962C8B-B14F-4D97-AF65-F5344CB8AC3E}">
        <p14:creationId xmlns:p14="http://schemas.microsoft.com/office/powerpoint/2010/main" val="960359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1499</Words>
  <Application>Microsoft Office PowerPoint</Application>
  <PresentationFormat>On-screen Show (4:3)</PresentationFormat>
  <Paragraphs>174</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Office Theme</vt:lpstr>
      <vt:lpstr>My Path Lowri Sion </vt:lpstr>
      <vt:lpstr>Module learning outcomes </vt:lpstr>
      <vt:lpstr>Drama in Education Workshop</vt:lpstr>
      <vt:lpstr>Process Workbook </vt:lpstr>
      <vt:lpstr> Being creative together What we expect! “Teamwork make the dream work”   </vt:lpstr>
      <vt:lpstr>What is TIE?</vt:lpstr>
      <vt:lpstr>Dorothy Heathcote</vt:lpstr>
      <vt:lpstr>Dorothy Heathcote</vt:lpstr>
      <vt:lpstr>Augusto Boal</vt:lpstr>
      <vt:lpstr>Augusto Boal</vt:lpstr>
      <vt:lpstr>Bertolt Brecht</vt:lpstr>
      <vt:lpstr>Bertolt Brecht</vt:lpstr>
      <vt:lpstr>Drama workshop techniques </vt:lpstr>
      <vt:lpstr>Planning a workshop </vt:lpstr>
      <vt:lpstr>Facilitating a workshop</vt:lpstr>
      <vt:lpstr>Education pack</vt:lpstr>
      <vt:lpstr>Health and safety / Iechyd a dioglewch</vt:lpstr>
      <vt:lpstr>Evaluation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Lowri Sion Evans</cp:lastModifiedBy>
  <cp:revision>8</cp:revision>
  <dcterms:created xsi:type="dcterms:W3CDTF">2013-01-27T09:14:16Z</dcterms:created>
  <dcterms:modified xsi:type="dcterms:W3CDTF">2026-02-25T08:36:53Z</dcterms:modified>
  <cp:category/>
</cp:coreProperties>
</file>