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55"/>
  </p:notesMasterIdLst>
  <p:sldIdLst>
    <p:sldId id="256" r:id="rId6"/>
    <p:sldId id="323" r:id="rId7"/>
    <p:sldId id="329" r:id="rId8"/>
    <p:sldId id="328" r:id="rId9"/>
    <p:sldId id="315" r:id="rId10"/>
    <p:sldId id="257" r:id="rId11"/>
    <p:sldId id="258" r:id="rId12"/>
    <p:sldId id="259" r:id="rId13"/>
    <p:sldId id="327" r:id="rId14"/>
    <p:sldId id="272" r:id="rId15"/>
    <p:sldId id="274" r:id="rId16"/>
    <p:sldId id="275" r:id="rId17"/>
    <p:sldId id="316" r:id="rId18"/>
    <p:sldId id="317" r:id="rId19"/>
    <p:sldId id="262" r:id="rId20"/>
    <p:sldId id="319" r:id="rId21"/>
    <p:sldId id="320" r:id="rId22"/>
    <p:sldId id="321" r:id="rId23"/>
    <p:sldId id="322" r:id="rId24"/>
    <p:sldId id="260" r:id="rId25"/>
    <p:sldId id="261" r:id="rId26"/>
    <p:sldId id="263" r:id="rId27"/>
    <p:sldId id="264" r:id="rId28"/>
    <p:sldId id="265" r:id="rId29"/>
    <p:sldId id="266" r:id="rId30"/>
    <p:sldId id="267" r:id="rId31"/>
    <p:sldId id="330" r:id="rId32"/>
    <p:sldId id="331" r:id="rId33"/>
    <p:sldId id="300" r:id="rId34"/>
    <p:sldId id="298" r:id="rId35"/>
    <p:sldId id="332" r:id="rId36"/>
    <p:sldId id="287" r:id="rId37"/>
    <p:sldId id="334" r:id="rId38"/>
    <p:sldId id="338" r:id="rId39"/>
    <p:sldId id="309" r:id="rId40"/>
    <p:sldId id="308" r:id="rId41"/>
    <p:sldId id="339" r:id="rId42"/>
    <p:sldId id="314" r:id="rId43"/>
    <p:sldId id="268" r:id="rId44"/>
    <p:sldId id="299" r:id="rId45"/>
    <p:sldId id="276" r:id="rId46"/>
    <p:sldId id="296" r:id="rId47"/>
    <p:sldId id="310" r:id="rId48"/>
    <p:sldId id="277" r:id="rId49"/>
    <p:sldId id="311" r:id="rId50"/>
    <p:sldId id="312" r:id="rId51"/>
    <p:sldId id="313" r:id="rId52"/>
    <p:sldId id="294" r:id="rId53"/>
    <p:sldId id="326"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E1D519-6F6C-4DB9-83A8-B0FC18ADF1F2}" v="30" dt="2022-02-03T09:40:27.4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57286" autoAdjust="0"/>
  </p:normalViewPr>
  <p:slideViewPr>
    <p:cSldViewPr snapToGrid="0">
      <p:cViewPr varScale="1">
        <p:scale>
          <a:sx n="48" d="100"/>
          <a:sy n="48" d="100"/>
        </p:scale>
        <p:origin x="87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notesMaster" Target="notesMasters/notesMaster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theme" Target="theme/theme1.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viewProps" Target="viewProps.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43E1D519-6F6C-4DB9-83A8-B0FC18ADF1F2}"/>
    <pc:docChg chg="undo custSel addSld delSld modSld sldOrd modMainMaster">
      <pc:chgData name="Alexander Scott" userId="60900361-c968-457a-be84-5b7d7c948694" providerId="ADAL" clId="{43E1D519-6F6C-4DB9-83A8-B0FC18ADF1F2}" dt="2022-02-03T09:44:08.474" v="736" actId="27636"/>
      <pc:docMkLst>
        <pc:docMk/>
      </pc:docMkLst>
      <pc:sldChg chg="add del setBg">
        <pc:chgData name="Alexander Scott" userId="60900361-c968-457a-be84-5b7d7c948694" providerId="ADAL" clId="{43E1D519-6F6C-4DB9-83A8-B0FC18ADF1F2}" dt="2022-02-03T09:09:29.051" v="30"/>
        <pc:sldMkLst>
          <pc:docMk/>
          <pc:sldMk cId="2577051550" sldId="256"/>
        </pc:sldMkLst>
      </pc:sldChg>
      <pc:sldChg chg="del">
        <pc:chgData name="Alexander Scott" userId="60900361-c968-457a-be84-5b7d7c948694" providerId="ADAL" clId="{43E1D519-6F6C-4DB9-83A8-B0FC18ADF1F2}" dt="2022-02-03T09:09:31.751" v="31"/>
        <pc:sldMkLst>
          <pc:docMk/>
          <pc:sldMk cId="3014060964" sldId="256"/>
        </pc:sldMkLst>
      </pc:sldChg>
      <pc:sldChg chg="del setBg">
        <pc:chgData name="Alexander Scott" userId="60900361-c968-457a-be84-5b7d7c948694" providerId="ADAL" clId="{43E1D519-6F6C-4DB9-83A8-B0FC18ADF1F2}" dt="2022-02-03T09:09:22.092" v="27" actId="2696"/>
        <pc:sldMkLst>
          <pc:docMk/>
          <pc:sldMk cId="4265403103" sldId="256"/>
        </pc:sldMkLst>
      </pc:sldChg>
      <pc:sldChg chg="addSp modSp mod">
        <pc:chgData name="Alexander Scott" userId="60900361-c968-457a-be84-5b7d7c948694" providerId="ADAL" clId="{43E1D519-6F6C-4DB9-83A8-B0FC18ADF1F2}" dt="2022-02-03T09:14:11.363" v="100" actId="27636"/>
        <pc:sldMkLst>
          <pc:docMk/>
          <pc:sldMk cId="2592688345" sldId="263"/>
        </pc:sldMkLst>
        <pc:spChg chg="mod">
          <ac:chgData name="Alexander Scott" userId="60900361-c968-457a-be84-5b7d7c948694" providerId="ADAL" clId="{43E1D519-6F6C-4DB9-83A8-B0FC18ADF1F2}" dt="2022-02-03T09:14:11.363" v="100" actId="27636"/>
          <ac:spMkLst>
            <pc:docMk/>
            <pc:sldMk cId="2592688345" sldId="263"/>
            <ac:spMk id="3" creationId="{00000000-0000-0000-0000-000000000000}"/>
          </ac:spMkLst>
        </pc:spChg>
        <pc:picChg chg="add mod">
          <ac:chgData name="Alexander Scott" userId="60900361-c968-457a-be84-5b7d7c948694" providerId="ADAL" clId="{43E1D519-6F6C-4DB9-83A8-B0FC18ADF1F2}" dt="2022-02-03T09:14:06.039" v="97" actId="1076"/>
          <ac:picMkLst>
            <pc:docMk/>
            <pc:sldMk cId="2592688345" sldId="263"/>
            <ac:picMk id="4" creationId="{CB89EC61-24BD-4D73-B04A-5E31297C95E9}"/>
          </ac:picMkLst>
        </pc:picChg>
      </pc:sldChg>
      <pc:sldChg chg="modSp mod">
        <pc:chgData name="Alexander Scott" userId="60900361-c968-457a-be84-5b7d7c948694" providerId="ADAL" clId="{43E1D519-6F6C-4DB9-83A8-B0FC18ADF1F2}" dt="2022-02-03T09:24:53.711" v="455" actId="207"/>
        <pc:sldMkLst>
          <pc:docMk/>
          <pc:sldMk cId="2584490597" sldId="264"/>
        </pc:sldMkLst>
        <pc:spChg chg="mod">
          <ac:chgData name="Alexander Scott" userId="60900361-c968-457a-be84-5b7d7c948694" providerId="ADAL" clId="{43E1D519-6F6C-4DB9-83A8-B0FC18ADF1F2}" dt="2022-02-03T09:24:53.711" v="455" actId="207"/>
          <ac:spMkLst>
            <pc:docMk/>
            <pc:sldMk cId="2584490597" sldId="264"/>
            <ac:spMk id="3" creationId="{00000000-0000-0000-0000-000000000000}"/>
          </ac:spMkLst>
        </pc:spChg>
      </pc:sldChg>
      <pc:sldChg chg="modSp mod">
        <pc:chgData name="Alexander Scott" userId="60900361-c968-457a-be84-5b7d7c948694" providerId="ADAL" clId="{43E1D519-6F6C-4DB9-83A8-B0FC18ADF1F2}" dt="2022-02-03T09:24:40.072" v="454" actId="207"/>
        <pc:sldMkLst>
          <pc:docMk/>
          <pc:sldMk cId="634513936" sldId="265"/>
        </pc:sldMkLst>
        <pc:spChg chg="mod">
          <ac:chgData name="Alexander Scott" userId="60900361-c968-457a-be84-5b7d7c948694" providerId="ADAL" clId="{43E1D519-6F6C-4DB9-83A8-B0FC18ADF1F2}" dt="2022-02-03T09:24:34.624" v="450" actId="1076"/>
          <ac:spMkLst>
            <pc:docMk/>
            <pc:sldMk cId="634513936" sldId="265"/>
            <ac:spMk id="2" creationId="{00000000-0000-0000-0000-000000000000}"/>
          </ac:spMkLst>
        </pc:spChg>
        <pc:spChg chg="mod">
          <ac:chgData name="Alexander Scott" userId="60900361-c968-457a-be84-5b7d7c948694" providerId="ADAL" clId="{43E1D519-6F6C-4DB9-83A8-B0FC18ADF1F2}" dt="2022-02-03T09:24:40.072" v="454" actId="207"/>
          <ac:spMkLst>
            <pc:docMk/>
            <pc:sldMk cId="634513936" sldId="265"/>
            <ac:spMk id="3" creationId="{00000000-0000-0000-0000-000000000000}"/>
          </ac:spMkLst>
        </pc:spChg>
      </pc:sldChg>
      <pc:sldChg chg="modSp mod">
        <pc:chgData name="Alexander Scott" userId="60900361-c968-457a-be84-5b7d7c948694" providerId="ADAL" clId="{43E1D519-6F6C-4DB9-83A8-B0FC18ADF1F2}" dt="2022-02-03T09:43:22.073" v="708" actId="6549"/>
        <pc:sldMkLst>
          <pc:docMk/>
          <pc:sldMk cId="1056972215" sldId="266"/>
        </pc:sldMkLst>
        <pc:spChg chg="mod">
          <ac:chgData name="Alexander Scott" userId="60900361-c968-457a-be84-5b7d7c948694" providerId="ADAL" clId="{43E1D519-6F6C-4DB9-83A8-B0FC18ADF1F2}" dt="2022-02-03T09:43:22.073" v="708" actId="6549"/>
          <ac:spMkLst>
            <pc:docMk/>
            <pc:sldMk cId="1056972215" sldId="266"/>
            <ac:spMk id="2" creationId="{00000000-0000-0000-0000-000000000000}"/>
          </ac:spMkLst>
        </pc:spChg>
      </pc:sldChg>
      <pc:sldChg chg="add">
        <pc:chgData name="Alexander Scott" userId="60900361-c968-457a-be84-5b7d7c948694" providerId="ADAL" clId="{43E1D519-6F6C-4DB9-83A8-B0FC18ADF1F2}" dt="2022-02-03T09:35:28.748" v="573"/>
        <pc:sldMkLst>
          <pc:docMk/>
          <pc:sldMk cId="3221412785" sldId="287"/>
        </pc:sldMkLst>
      </pc:sldChg>
      <pc:sldChg chg="modSp add mod">
        <pc:chgData name="Alexander Scott" userId="60900361-c968-457a-be84-5b7d7c948694" providerId="ADAL" clId="{43E1D519-6F6C-4DB9-83A8-B0FC18ADF1F2}" dt="2022-02-03T09:40:55.251" v="613" actId="113"/>
        <pc:sldMkLst>
          <pc:docMk/>
          <pc:sldMk cId="1088529619" sldId="298"/>
        </pc:sldMkLst>
        <pc:spChg chg="mod">
          <ac:chgData name="Alexander Scott" userId="60900361-c968-457a-be84-5b7d7c948694" providerId="ADAL" clId="{43E1D519-6F6C-4DB9-83A8-B0FC18ADF1F2}" dt="2022-02-03T09:35:36.745" v="575" actId="113"/>
          <ac:spMkLst>
            <pc:docMk/>
            <pc:sldMk cId="1088529619" sldId="298"/>
            <ac:spMk id="2" creationId="{7AFE845C-2A65-4C3D-9D6A-B6F423394889}"/>
          </ac:spMkLst>
        </pc:spChg>
        <pc:spChg chg="mod">
          <ac:chgData name="Alexander Scott" userId="60900361-c968-457a-be84-5b7d7c948694" providerId="ADAL" clId="{43E1D519-6F6C-4DB9-83A8-B0FC18ADF1F2}" dt="2022-02-03T09:40:55.251" v="613" actId="113"/>
          <ac:spMkLst>
            <pc:docMk/>
            <pc:sldMk cId="1088529619" sldId="298"/>
            <ac:spMk id="3" creationId="{EFCA941A-2AFE-489D-AD7F-392069389A10}"/>
          </ac:spMkLst>
        </pc:spChg>
      </pc:sldChg>
      <pc:sldChg chg="addSp modSp del mod">
        <pc:chgData name="Alexander Scott" userId="60900361-c968-457a-be84-5b7d7c948694" providerId="ADAL" clId="{43E1D519-6F6C-4DB9-83A8-B0FC18ADF1F2}" dt="2022-02-03T09:33:38.893" v="572" actId="113"/>
        <pc:sldMkLst>
          <pc:docMk/>
          <pc:sldMk cId="2041058114" sldId="300"/>
        </pc:sldMkLst>
        <pc:spChg chg="mod">
          <ac:chgData name="Alexander Scott" userId="60900361-c968-457a-be84-5b7d7c948694" providerId="ADAL" clId="{43E1D519-6F6C-4DB9-83A8-B0FC18ADF1F2}" dt="2022-02-03T09:33:38.893" v="572" actId="113"/>
          <ac:spMkLst>
            <pc:docMk/>
            <pc:sldMk cId="2041058114" sldId="300"/>
            <ac:spMk id="3" creationId="{B397D111-0A6C-4E52-B458-47E8016C4555}"/>
          </ac:spMkLst>
        </pc:spChg>
        <pc:spChg chg="mod">
          <ac:chgData name="Alexander Scott" userId="60900361-c968-457a-be84-5b7d7c948694" providerId="ADAL" clId="{43E1D519-6F6C-4DB9-83A8-B0FC18ADF1F2}" dt="2022-02-03T09:33:00.371" v="496" actId="1076"/>
          <ac:spMkLst>
            <pc:docMk/>
            <pc:sldMk cId="2041058114" sldId="300"/>
            <ac:spMk id="4" creationId="{CC0544FA-5761-4C4B-865F-A97AEBF481ED}"/>
          </ac:spMkLst>
        </pc:spChg>
        <pc:spChg chg="mod">
          <ac:chgData name="Alexander Scott" userId="60900361-c968-457a-be84-5b7d7c948694" providerId="ADAL" clId="{43E1D519-6F6C-4DB9-83A8-B0FC18ADF1F2}" dt="2022-02-03T09:33:31.610" v="567" actId="1076"/>
          <ac:spMkLst>
            <pc:docMk/>
            <pc:sldMk cId="2041058114" sldId="300"/>
            <ac:spMk id="5" creationId="{38237638-3E50-414F-9D16-9A0C69A2B2BB}"/>
          </ac:spMkLst>
        </pc:spChg>
        <pc:picChg chg="add mod">
          <ac:chgData name="Alexander Scott" userId="60900361-c968-457a-be84-5b7d7c948694" providerId="ADAL" clId="{43E1D519-6F6C-4DB9-83A8-B0FC18ADF1F2}" dt="2022-02-03T09:32:37.564" v="489" actId="1076"/>
          <ac:picMkLst>
            <pc:docMk/>
            <pc:sldMk cId="2041058114" sldId="300"/>
            <ac:picMk id="2" creationId="{9C92831B-A747-4A18-8E9F-53740E542AF7}"/>
          </ac:picMkLst>
        </pc:picChg>
        <pc:picChg chg="add mod">
          <ac:chgData name="Alexander Scott" userId="60900361-c968-457a-be84-5b7d7c948694" providerId="ADAL" clId="{43E1D519-6F6C-4DB9-83A8-B0FC18ADF1F2}" dt="2022-02-03T09:30:35.440" v="469"/>
          <ac:picMkLst>
            <pc:docMk/>
            <pc:sldMk cId="2041058114" sldId="300"/>
            <ac:picMk id="6" creationId="{5792FB32-F8D9-4E6B-BDE9-988AEB5D90C0}"/>
          </ac:picMkLst>
        </pc:picChg>
      </pc:sldChg>
      <pc:sldChg chg="ord">
        <pc:chgData name="Alexander Scott" userId="60900361-c968-457a-be84-5b7d7c948694" providerId="ADAL" clId="{43E1D519-6F6C-4DB9-83A8-B0FC18ADF1F2}" dt="2022-02-03T09:42:33.520" v="641"/>
        <pc:sldMkLst>
          <pc:docMk/>
          <pc:sldMk cId="2293275300" sldId="308"/>
        </pc:sldMkLst>
      </pc:sldChg>
      <pc:sldChg chg="ord">
        <pc:chgData name="Alexander Scott" userId="60900361-c968-457a-be84-5b7d7c948694" providerId="ADAL" clId="{43E1D519-6F6C-4DB9-83A8-B0FC18ADF1F2}" dt="2022-02-03T09:19:29.559" v="248"/>
        <pc:sldMkLst>
          <pc:docMk/>
          <pc:sldMk cId="1496884582" sldId="315"/>
        </pc:sldMkLst>
      </pc:sldChg>
      <pc:sldChg chg="modSp mod">
        <pc:chgData name="Alexander Scott" userId="60900361-c968-457a-be84-5b7d7c948694" providerId="ADAL" clId="{43E1D519-6F6C-4DB9-83A8-B0FC18ADF1F2}" dt="2022-02-03T09:08:28.489" v="16" actId="113"/>
        <pc:sldMkLst>
          <pc:docMk/>
          <pc:sldMk cId="3802952300" sldId="319"/>
        </pc:sldMkLst>
        <pc:spChg chg="mod">
          <ac:chgData name="Alexander Scott" userId="60900361-c968-457a-be84-5b7d7c948694" providerId="ADAL" clId="{43E1D519-6F6C-4DB9-83A8-B0FC18ADF1F2}" dt="2022-02-03T09:08:28.489" v="16" actId="113"/>
          <ac:spMkLst>
            <pc:docMk/>
            <pc:sldMk cId="3802952300" sldId="319"/>
            <ac:spMk id="3" creationId="{00000000-0000-0000-0000-000000000000}"/>
          </ac:spMkLst>
        </pc:spChg>
      </pc:sldChg>
      <pc:sldChg chg="modSp mod">
        <pc:chgData name="Alexander Scott" userId="60900361-c968-457a-be84-5b7d7c948694" providerId="ADAL" clId="{43E1D519-6F6C-4DB9-83A8-B0FC18ADF1F2}" dt="2022-02-03T09:08:51.043" v="20" actId="14100"/>
        <pc:sldMkLst>
          <pc:docMk/>
          <pc:sldMk cId="2008934639" sldId="321"/>
        </pc:sldMkLst>
        <pc:spChg chg="mod">
          <ac:chgData name="Alexander Scott" userId="60900361-c968-457a-be84-5b7d7c948694" providerId="ADAL" clId="{43E1D519-6F6C-4DB9-83A8-B0FC18ADF1F2}" dt="2022-02-03T09:08:51.043" v="20" actId="14100"/>
          <ac:spMkLst>
            <pc:docMk/>
            <pc:sldMk cId="2008934639" sldId="321"/>
            <ac:spMk id="8" creationId="{00000000-0000-0000-0000-000000000000}"/>
          </ac:spMkLst>
        </pc:spChg>
      </pc:sldChg>
      <pc:sldChg chg="addSp modSp mod">
        <pc:chgData name="Alexander Scott" userId="60900361-c968-457a-be84-5b7d7c948694" providerId="ADAL" clId="{43E1D519-6F6C-4DB9-83A8-B0FC18ADF1F2}" dt="2022-02-03T09:13:01.871" v="95" actId="14100"/>
        <pc:sldMkLst>
          <pc:docMk/>
          <pc:sldMk cId="3474420005" sldId="322"/>
        </pc:sldMkLst>
        <pc:spChg chg="add mod">
          <ac:chgData name="Alexander Scott" userId="60900361-c968-457a-be84-5b7d7c948694" providerId="ADAL" clId="{43E1D519-6F6C-4DB9-83A8-B0FC18ADF1F2}" dt="2022-02-03T09:12:57.202" v="94" actId="6549"/>
          <ac:spMkLst>
            <pc:docMk/>
            <pc:sldMk cId="3474420005" sldId="322"/>
            <ac:spMk id="6" creationId="{52D7CECA-869D-4F00-A8D7-735D3FD32FF6}"/>
          </ac:spMkLst>
        </pc:spChg>
        <pc:spChg chg="add mod">
          <ac:chgData name="Alexander Scott" userId="60900361-c968-457a-be84-5b7d7c948694" providerId="ADAL" clId="{43E1D519-6F6C-4DB9-83A8-B0FC18ADF1F2}" dt="2022-02-03T09:13:01.871" v="95" actId="14100"/>
          <ac:spMkLst>
            <pc:docMk/>
            <pc:sldMk cId="3474420005" sldId="322"/>
            <ac:spMk id="7" creationId="{C5924A86-FF01-47D6-96C7-AD1C23987C93}"/>
          </ac:spMkLst>
        </pc:spChg>
        <pc:picChg chg="mod">
          <ac:chgData name="Alexander Scott" userId="60900361-c968-457a-be84-5b7d7c948694" providerId="ADAL" clId="{43E1D519-6F6C-4DB9-83A8-B0FC18ADF1F2}" dt="2022-02-03T09:12:53.238" v="92" actId="1076"/>
          <ac:picMkLst>
            <pc:docMk/>
            <pc:sldMk cId="3474420005" sldId="322"/>
            <ac:picMk id="2" creationId="{00000000-0000-0000-0000-000000000000}"/>
          </ac:picMkLst>
        </pc:picChg>
        <pc:picChg chg="mod">
          <ac:chgData name="Alexander Scott" userId="60900361-c968-457a-be84-5b7d7c948694" providerId="ADAL" clId="{43E1D519-6F6C-4DB9-83A8-B0FC18ADF1F2}" dt="2022-02-03T09:12:00.832" v="36" actId="14100"/>
          <ac:picMkLst>
            <pc:docMk/>
            <pc:sldMk cId="3474420005" sldId="322"/>
            <ac:picMk id="3" creationId="{00000000-0000-0000-0000-000000000000}"/>
          </ac:picMkLst>
        </pc:picChg>
        <pc:picChg chg="add mod">
          <ac:chgData name="Alexander Scott" userId="60900361-c968-457a-be84-5b7d7c948694" providerId="ADAL" clId="{43E1D519-6F6C-4DB9-83A8-B0FC18ADF1F2}" dt="2022-02-03T09:12:01.912" v="37" actId="1076"/>
          <ac:picMkLst>
            <pc:docMk/>
            <pc:sldMk cId="3474420005" sldId="322"/>
            <ac:picMk id="4" creationId="{EED87373-41A6-4519-BA91-1AC58632703D}"/>
          </ac:picMkLst>
        </pc:picChg>
      </pc:sldChg>
      <pc:sldChg chg="modSp mod ord">
        <pc:chgData name="Alexander Scott" userId="60900361-c968-457a-be84-5b7d7c948694" providerId="ADAL" clId="{43E1D519-6F6C-4DB9-83A8-B0FC18ADF1F2}" dt="2022-02-03T09:43:35.387" v="709" actId="313"/>
        <pc:sldMkLst>
          <pc:docMk/>
          <pc:sldMk cId="4223367640" sldId="323"/>
        </pc:sldMkLst>
        <pc:spChg chg="mod">
          <ac:chgData name="Alexander Scott" userId="60900361-c968-457a-be84-5b7d7c948694" providerId="ADAL" clId="{43E1D519-6F6C-4DB9-83A8-B0FC18ADF1F2}" dt="2022-02-03T09:43:35.387" v="709" actId="313"/>
          <ac:spMkLst>
            <pc:docMk/>
            <pc:sldMk cId="4223367640" sldId="323"/>
            <ac:spMk id="3" creationId="{7F7E08E5-9B33-4F4E-A55C-8D7E8CF87E96}"/>
          </ac:spMkLst>
        </pc:spChg>
      </pc:sldChg>
      <pc:sldChg chg="modSp del mod">
        <pc:chgData name="Alexander Scott" userId="60900361-c968-457a-be84-5b7d7c948694" providerId="ADAL" clId="{43E1D519-6F6C-4DB9-83A8-B0FC18ADF1F2}" dt="2022-02-03T09:43:00.262" v="650" actId="47"/>
        <pc:sldMkLst>
          <pc:docMk/>
          <pc:sldMk cId="1904830777" sldId="325"/>
        </pc:sldMkLst>
        <pc:spChg chg="mod">
          <ac:chgData name="Alexander Scott" userId="60900361-c968-457a-be84-5b7d7c948694" providerId="ADAL" clId="{43E1D519-6F6C-4DB9-83A8-B0FC18ADF1F2}" dt="2022-02-03T09:17:37.592" v="246" actId="207"/>
          <ac:spMkLst>
            <pc:docMk/>
            <pc:sldMk cId="1904830777" sldId="325"/>
            <ac:spMk id="3" creationId="{3DE45F09-5B42-4ED4-95CF-06C2D46E0F6A}"/>
          </ac:spMkLst>
        </pc:spChg>
      </pc:sldChg>
      <pc:sldChg chg="modSp mod">
        <pc:chgData name="Alexander Scott" userId="60900361-c968-457a-be84-5b7d7c948694" providerId="ADAL" clId="{43E1D519-6F6C-4DB9-83A8-B0FC18ADF1F2}" dt="2022-02-03T09:44:08.474" v="736" actId="27636"/>
        <pc:sldMkLst>
          <pc:docMk/>
          <pc:sldMk cId="928574597" sldId="326"/>
        </pc:sldMkLst>
        <pc:spChg chg="mod">
          <ac:chgData name="Alexander Scott" userId="60900361-c968-457a-be84-5b7d7c948694" providerId="ADAL" clId="{43E1D519-6F6C-4DB9-83A8-B0FC18ADF1F2}" dt="2022-02-03T09:44:08.474" v="736" actId="27636"/>
          <ac:spMkLst>
            <pc:docMk/>
            <pc:sldMk cId="928574597" sldId="326"/>
            <ac:spMk id="3" creationId="{8F730A92-4BDF-490C-A885-9CDA13F21C18}"/>
          </ac:spMkLst>
        </pc:spChg>
      </pc:sldChg>
      <pc:sldChg chg="addSp delSp modSp new mod setBg">
        <pc:chgData name="Alexander Scott" userId="60900361-c968-457a-be84-5b7d7c948694" providerId="ADAL" clId="{43E1D519-6F6C-4DB9-83A8-B0FC18ADF1F2}" dt="2022-02-03T09:09:23.717" v="28"/>
        <pc:sldMkLst>
          <pc:docMk/>
          <pc:sldMk cId="171489075" sldId="328"/>
        </pc:sldMkLst>
        <pc:spChg chg="add del">
          <ac:chgData name="Alexander Scott" userId="60900361-c968-457a-be84-5b7d7c948694" providerId="ADAL" clId="{43E1D519-6F6C-4DB9-83A8-B0FC18ADF1F2}" dt="2022-02-03T09:06:20.689" v="2" actId="22"/>
          <ac:spMkLst>
            <pc:docMk/>
            <pc:sldMk cId="171489075" sldId="328"/>
            <ac:spMk id="5" creationId="{00B20DDC-9A90-4AC8-9F21-196D90A8FE11}"/>
          </ac:spMkLst>
        </pc:spChg>
        <pc:picChg chg="add mod modCrop">
          <ac:chgData name="Alexander Scott" userId="60900361-c968-457a-be84-5b7d7c948694" providerId="ADAL" clId="{43E1D519-6F6C-4DB9-83A8-B0FC18ADF1F2}" dt="2022-02-03T09:06:35.608" v="6" actId="1076"/>
          <ac:picMkLst>
            <pc:docMk/>
            <pc:sldMk cId="171489075" sldId="328"/>
            <ac:picMk id="7" creationId="{E7E59033-C435-4C6F-B85A-1B8086F50743}"/>
          </ac:picMkLst>
        </pc:picChg>
        <pc:picChg chg="add mod modCrop">
          <ac:chgData name="Alexander Scott" userId="60900361-c968-457a-be84-5b7d7c948694" providerId="ADAL" clId="{43E1D519-6F6C-4DB9-83A8-B0FC18ADF1F2}" dt="2022-02-03T09:07:38.831" v="14" actId="14100"/>
          <ac:picMkLst>
            <pc:docMk/>
            <pc:sldMk cId="171489075" sldId="328"/>
            <ac:picMk id="9" creationId="{DD2A9D3B-9EAA-44CB-A947-DF7622774253}"/>
          </ac:picMkLst>
        </pc:picChg>
      </pc:sldChg>
      <pc:sldChg chg="new del">
        <pc:chgData name="Alexander Scott" userId="60900361-c968-457a-be84-5b7d7c948694" providerId="ADAL" clId="{43E1D519-6F6C-4DB9-83A8-B0FC18ADF1F2}" dt="2022-02-03T09:15:01.839" v="102" actId="680"/>
        <pc:sldMkLst>
          <pc:docMk/>
          <pc:sldMk cId="855315168" sldId="329"/>
        </pc:sldMkLst>
      </pc:sldChg>
      <pc:sldChg chg="add">
        <pc:chgData name="Alexander Scott" userId="60900361-c968-457a-be84-5b7d7c948694" providerId="ADAL" clId="{43E1D519-6F6C-4DB9-83A8-B0FC18ADF1F2}" dt="2022-02-03T09:15:06.182" v="105" actId="2890"/>
        <pc:sldMkLst>
          <pc:docMk/>
          <pc:sldMk cId="1007686647" sldId="329"/>
        </pc:sldMkLst>
      </pc:sldChg>
      <pc:sldChg chg="addSp delSp modSp new mod modAnim">
        <pc:chgData name="Alexander Scott" userId="60900361-c968-457a-be84-5b7d7c948694" providerId="ADAL" clId="{43E1D519-6F6C-4DB9-83A8-B0FC18ADF1F2}" dt="2022-02-03T09:26:03.349" v="460" actId="1076"/>
        <pc:sldMkLst>
          <pc:docMk/>
          <pc:sldMk cId="1273985669" sldId="330"/>
        </pc:sldMkLst>
        <pc:spChg chg="del">
          <ac:chgData name="Alexander Scott" userId="60900361-c968-457a-be84-5b7d7c948694" providerId="ADAL" clId="{43E1D519-6F6C-4DB9-83A8-B0FC18ADF1F2}" dt="2022-02-03T09:25:54.596" v="456"/>
          <ac:spMkLst>
            <pc:docMk/>
            <pc:sldMk cId="1273985669" sldId="330"/>
            <ac:spMk id="3" creationId="{EE9B2A23-7A5E-403C-99AC-BB733C53ED4D}"/>
          </ac:spMkLst>
        </pc:spChg>
        <pc:picChg chg="add mod">
          <ac:chgData name="Alexander Scott" userId="60900361-c968-457a-be84-5b7d7c948694" providerId="ADAL" clId="{43E1D519-6F6C-4DB9-83A8-B0FC18ADF1F2}" dt="2022-02-03T09:26:03.349" v="460" actId="1076"/>
          <ac:picMkLst>
            <pc:docMk/>
            <pc:sldMk cId="1273985669" sldId="330"/>
            <ac:picMk id="4" creationId="{1265C10B-1406-459B-962E-6610F55BFBCC}"/>
          </ac:picMkLst>
        </pc:picChg>
      </pc:sldChg>
      <pc:sldChg chg="modSp new mod">
        <pc:chgData name="Alexander Scott" userId="60900361-c968-457a-be84-5b7d7c948694" providerId="ADAL" clId="{43E1D519-6F6C-4DB9-83A8-B0FC18ADF1F2}" dt="2022-02-03T09:26:20.673" v="463" actId="20577"/>
        <pc:sldMkLst>
          <pc:docMk/>
          <pc:sldMk cId="3025561953" sldId="331"/>
        </pc:sldMkLst>
        <pc:spChg chg="mod">
          <ac:chgData name="Alexander Scott" userId="60900361-c968-457a-be84-5b7d7c948694" providerId="ADAL" clId="{43E1D519-6F6C-4DB9-83A8-B0FC18ADF1F2}" dt="2022-02-03T09:26:20.673" v="463" actId="20577"/>
          <ac:spMkLst>
            <pc:docMk/>
            <pc:sldMk cId="3025561953" sldId="331"/>
            <ac:spMk id="2" creationId="{3C655B12-ABD3-4040-9776-BEBFFBE5839B}"/>
          </ac:spMkLst>
        </pc:spChg>
      </pc:sldChg>
      <pc:sldChg chg="del">
        <pc:chgData name="Alexander Scott" userId="60900361-c968-457a-be84-5b7d7c948694" providerId="ADAL" clId="{43E1D519-6F6C-4DB9-83A8-B0FC18ADF1F2}" dt="2022-02-03T09:22:25.962" v="250"/>
        <pc:sldMkLst>
          <pc:docMk/>
          <pc:sldMk cId="3819095478" sldId="331"/>
        </pc:sldMkLst>
      </pc:sldChg>
      <pc:sldChg chg="add">
        <pc:chgData name="Alexander Scott" userId="60900361-c968-457a-be84-5b7d7c948694" providerId="ADAL" clId="{43E1D519-6F6C-4DB9-83A8-B0FC18ADF1F2}" dt="2022-02-03T09:35:28.748" v="573"/>
        <pc:sldMkLst>
          <pc:docMk/>
          <pc:sldMk cId="2206225916" sldId="332"/>
        </pc:sldMkLst>
      </pc:sldChg>
      <pc:sldChg chg="add del">
        <pc:chgData name="Alexander Scott" userId="60900361-c968-457a-be84-5b7d7c948694" providerId="ADAL" clId="{43E1D519-6F6C-4DB9-83A8-B0FC18ADF1F2}" dt="2022-02-03T09:41:07.984" v="614" actId="47"/>
        <pc:sldMkLst>
          <pc:docMk/>
          <pc:sldMk cId="3481866814" sldId="333"/>
        </pc:sldMkLst>
      </pc:sldChg>
      <pc:sldChg chg="add">
        <pc:chgData name="Alexander Scott" userId="60900361-c968-457a-be84-5b7d7c948694" providerId="ADAL" clId="{43E1D519-6F6C-4DB9-83A8-B0FC18ADF1F2}" dt="2022-02-03T09:35:28.748" v="573"/>
        <pc:sldMkLst>
          <pc:docMk/>
          <pc:sldMk cId="1053524397" sldId="334"/>
        </pc:sldMkLst>
      </pc:sldChg>
      <pc:sldChg chg="add">
        <pc:chgData name="Alexander Scott" userId="60900361-c968-457a-be84-5b7d7c948694" providerId="ADAL" clId="{43E1D519-6F6C-4DB9-83A8-B0FC18ADF1F2}" dt="2022-02-03T09:35:28.748" v="573"/>
        <pc:sldMkLst>
          <pc:docMk/>
          <pc:sldMk cId="1747402057" sldId="338"/>
        </pc:sldMkLst>
      </pc:sldChg>
      <pc:sldChg chg="modSp new mod">
        <pc:chgData name="Alexander Scott" userId="60900361-c968-457a-be84-5b7d7c948694" providerId="ADAL" clId="{43E1D519-6F6C-4DB9-83A8-B0FC18ADF1F2}" dt="2022-02-03T09:43:58.938" v="731" actId="5793"/>
        <pc:sldMkLst>
          <pc:docMk/>
          <pc:sldMk cId="617504974" sldId="339"/>
        </pc:sldMkLst>
        <pc:spChg chg="mod">
          <ac:chgData name="Alexander Scott" userId="60900361-c968-457a-be84-5b7d7c948694" providerId="ADAL" clId="{43E1D519-6F6C-4DB9-83A8-B0FC18ADF1F2}" dt="2022-02-03T09:43:58.938" v="731" actId="5793"/>
          <ac:spMkLst>
            <pc:docMk/>
            <pc:sldMk cId="617504974" sldId="339"/>
            <ac:spMk id="3" creationId="{7CED9F10-14E0-4620-9F73-97E25FB7D220}"/>
          </ac:spMkLst>
        </pc:spChg>
      </pc:sldChg>
      <pc:sldMasterChg chg="setBg modSldLayout">
        <pc:chgData name="Alexander Scott" userId="60900361-c968-457a-be84-5b7d7c948694" providerId="ADAL" clId="{43E1D519-6F6C-4DB9-83A8-B0FC18ADF1F2}" dt="2022-02-03T09:09:23.717" v="28"/>
        <pc:sldMasterMkLst>
          <pc:docMk/>
          <pc:sldMasterMk cId="563600027" sldId="2147483648"/>
        </pc:sldMasterMkLst>
        <pc:sldLayoutChg chg="setBg">
          <pc:chgData name="Alexander Scott" userId="60900361-c968-457a-be84-5b7d7c948694" providerId="ADAL" clId="{43E1D519-6F6C-4DB9-83A8-B0FC18ADF1F2}" dt="2022-02-03T09:09:23.717" v="28"/>
          <pc:sldLayoutMkLst>
            <pc:docMk/>
            <pc:sldMasterMk cId="563600027" sldId="2147483648"/>
            <pc:sldLayoutMk cId="135042691" sldId="2147483649"/>
          </pc:sldLayoutMkLst>
        </pc:sldLayoutChg>
        <pc:sldLayoutChg chg="setBg">
          <pc:chgData name="Alexander Scott" userId="60900361-c968-457a-be84-5b7d7c948694" providerId="ADAL" clId="{43E1D519-6F6C-4DB9-83A8-B0FC18ADF1F2}" dt="2022-02-03T09:09:23.717" v="28"/>
          <pc:sldLayoutMkLst>
            <pc:docMk/>
            <pc:sldMasterMk cId="563600027" sldId="2147483648"/>
            <pc:sldLayoutMk cId="507921756" sldId="2147483650"/>
          </pc:sldLayoutMkLst>
        </pc:sldLayoutChg>
        <pc:sldLayoutChg chg="setBg">
          <pc:chgData name="Alexander Scott" userId="60900361-c968-457a-be84-5b7d7c948694" providerId="ADAL" clId="{43E1D519-6F6C-4DB9-83A8-B0FC18ADF1F2}" dt="2022-02-03T09:09:23.717" v="28"/>
          <pc:sldLayoutMkLst>
            <pc:docMk/>
            <pc:sldMasterMk cId="563600027" sldId="2147483648"/>
            <pc:sldLayoutMk cId="1714988339" sldId="2147483651"/>
          </pc:sldLayoutMkLst>
        </pc:sldLayoutChg>
        <pc:sldLayoutChg chg="setBg">
          <pc:chgData name="Alexander Scott" userId="60900361-c968-457a-be84-5b7d7c948694" providerId="ADAL" clId="{43E1D519-6F6C-4DB9-83A8-B0FC18ADF1F2}" dt="2022-02-03T09:09:23.717" v="28"/>
          <pc:sldLayoutMkLst>
            <pc:docMk/>
            <pc:sldMasterMk cId="563600027" sldId="2147483648"/>
            <pc:sldLayoutMk cId="919157755" sldId="2147483652"/>
          </pc:sldLayoutMkLst>
        </pc:sldLayoutChg>
        <pc:sldLayoutChg chg="setBg">
          <pc:chgData name="Alexander Scott" userId="60900361-c968-457a-be84-5b7d7c948694" providerId="ADAL" clId="{43E1D519-6F6C-4DB9-83A8-B0FC18ADF1F2}" dt="2022-02-03T09:09:23.717" v="28"/>
          <pc:sldLayoutMkLst>
            <pc:docMk/>
            <pc:sldMasterMk cId="563600027" sldId="2147483648"/>
            <pc:sldLayoutMk cId="510437256" sldId="2147483653"/>
          </pc:sldLayoutMkLst>
        </pc:sldLayoutChg>
        <pc:sldLayoutChg chg="setBg">
          <pc:chgData name="Alexander Scott" userId="60900361-c968-457a-be84-5b7d7c948694" providerId="ADAL" clId="{43E1D519-6F6C-4DB9-83A8-B0FC18ADF1F2}" dt="2022-02-03T09:09:23.717" v="28"/>
          <pc:sldLayoutMkLst>
            <pc:docMk/>
            <pc:sldMasterMk cId="563600027" sldId="2147483648"/>
            <pc:sldLayoutMk cId="1194112530" sldId="2147483654"/>
          </pc:sldLayoutMkLst>
        </pc:sldLayoutChg>
        <pc:sldLayoutChg chg="setBg">
          <pc:chgData name="Alexander Scott" userId="60900361-c968-457a-be84-5b7d7c948694" providerId="ADAL" clId="{43E1D519-6F6C-4DB9-83A8-B0FC18ADF1F2}" dt="2022-02-03T09:09:23.717" v="28"/>
          <pc:sldLayoutMkLst>
            <pc:docMk/>
            <pc:sldMasterMk cId="563600027" sldId="2147483648"/>
            <pc:sldLayoutMk cId="2684681169" sldId="2147483655"/>
          </pc:sldLayoutMkLst>
        </pc:sldLayoutChg>
        <pc:sldLayoutChg chg="setBg">
          <pc:chgData name="Alexander Scott" userId="60900361-c968-457a-be84-5b7d7c948694" providerId="ADAL" clId="{43E1D519-6F6C-4DB9-83A8-B0FC18ADF1F2}" dt="2022-02-03T09:09:23.717" v="28"/>
          <pc:sldLayoutMkLst>
            <pc:docMk/>
            <pc:sldMasterMk cId="563600027" sldId="2147483648"/>
            <pc:sldLayoutMk cId="3310735614" sldId="2147483656"/>
          </pc:sldLayoutMkLst>
        </pc:sldLayoutChg>
        <pc:sldLayoutChg chg="setBg">
          <pc:chgData name="Alexander Scott" userId="60900361-c968-457a-be84-5b7d7c948694" providerId="ADAL" clId="{43E1D519-6F6C-4DB9-83A8-B0FC18ADF1F2}" dt="2022-02-03T09:09:23.717" v="28"/>
          <pc:sldLayoutMkLst>
            <pc:docMk/>
            <pc:sldMasterMk cId="563600027" sldId="2147483648"/>
            <pc:sldLayoutMk cId="1240187282" sldId="2147483657"/>
          </pc:sldLayoutMkLst>
        </pc:sldLayoutChg>
        <pc:sldLayoutChg chg="setBg">
          <pc:chgData name="Alexander Scott" userId="60900361-c968-457a-be84-5b7d7c948694" providerId="ADAL" clId="{43E1D519-6F6C-4DB9-83A8-B0FC18ADF1F2}" dt="2022-02-03T09:09:23.717" v="28"/>
          <pc:sldLayoutMkLst>
            <pc:docMk/>
            <pc:sldMasterMk cId="563600027" sldId="2147483648"/>
            <pc:sldLayoutMk cId="3555017003" sldId="2147483658"/>
          </pc:sldLayoutMkLst>
        </pc:sldLayoutChg>
        <pc:sldLayoutChg chg="setBg">
          <pc:chgData name="Alexander Scott" userId="60900361-c968-457a-be84-5b7d7c948694" providerId="ADAL" clId="{43E1D519-6F6C-4DB9-83A8-B0FC18ADF1F2}" dt="2022-02-03T09:09:23.717" v="28"/>
          <pc:sldLayoutMkLst>
            <pc:docMk/>
            <pc:sldMasterMk cId="563600027" sldId="2147483648"/>
            <pc:sldLayoutMk cId="1453239284"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9B8DAB-69FF-47AC-8337-EA0831B8DF35}" type="datetimeFigureOut">
              <a:rPr lang="en-GB" smtClean="0"/>
              <a:t>03/02/2022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135A95-68A5-40FA-B782-00355353BD10}" type="slidenum">
              <a:rPr lang="en-GB" smtClean="0"/>
              <a:t>‹#›</a:t>
            </a:fld>
            <a:endParaRPr lang="en-GB"/>
          </a:p>
        </p:txBody>
      </p:sp>
    </p:spTree>
    <p:extLst>
      <p:ext uri="{BB962C8B-B14F-4D97-AF65-F5344CB8AC3E}">
        <p14:creationId xmlns:p14="http://schemas.microsoft.com/office/powerpoint/2010/main" val="1083046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uwtsd.ac.uk/rbla/a-z-list-of-collections/thomas-phillips-collection/"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bbc.co.uk/news/uk-england-bristol-47670756" TargetMode="External"/><Relationship Id="rId2" Type="http://schemas.openxmlformats.org/officeDocument/2006/relationships/slide" Target="../slides/slide44.xml"/><Relationship Id="rId1" Type="http://schemas.openxmlformats.org/officeDocument/2006/relationships/notesMaster" Target="../notesMasters/notesMaster1.xml"/><Relationship Id="rId4" Type="http://schemas.openxmlformats.org/officeDocument/2006/relationships/hyperlink" Target="https://www.theguardian.com/commentisfree/2020/jun/08/edward-colston-statue-history-slave-trader-bristol-protest"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ucl.ac.uk/lbs/person/view/19118"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7</a:t>
            </a:fld>
            <a:endParaRPr lang="en-GB" dirty="0"/>
          </a:p>
        </p:txBody>
      </p:sp>
    </p:spTree>
    <p:extLst>
      <p:ext uri="{BB962C8B-B14F-4D97-AF65-F5344CB8AC3E}">
        <p14:creationId xmlns:p14="http://schemas.microsoft.com/office/powerpoint/2010/main" val="6560790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8</a:t>
            </a:fld>
            <a:endParaRPr lang="en-GB" dirty="0"/>
          </a:p>
        </p:txBody>
      </p:sp>
    </p:spTree>
    <p:extLst>
      <p:ext uri="{BB962C8B-B14F-4D97-AF65-F5344CB8AC3E}">
        <p14:creationId xmlns:p14="http://schemas.microsoft.com/office/powerpoint/2010/main" val="3719099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21</a:t>
            </a:fld>
            <a:endParaRPr lang="en-GB" dirty="0"/>
          </a:p>
        </p:txBody>
      </p:sp>
    </p:spTree>
    <p:extLst>
      <p:ext uri="{BB962C8B-B14F-4D97-AF65-F5344CB8AC3E}">
        <p14:creationId xmlns:p14="http://schemas.microsoft.com/office/powerpoint/2010/main" val="1045480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E6A36E-D6DE-4D67-9D9D-2F9B34447643}" type="slidenum">
              <a:rPr lang="en-GB" smtClean="0"/>
              <a:t>32</a:t>
            </a:fld>
            <a:endParaRPr lang="en-GB" dirty="0"/>
          </a:p>
        </p:txBody>
      </p:sp>
    </p:spTree>
    <p:extLst>
      <p:ext uri="{BB962C8B-B14F-4D97-AF65-F5344CB8AC3E}">
        <p14:creationId xmlns:p14="http://schemas.microsoft.com/office/powerpoint/2010/main" val="16760175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E6A36E-D6DE-4D67-9D9D-2F9B34447643}" type="slidenum">
              <a:rPr lang="en-GB" smtClean="0"/>
              <a:t>33</a:t>
            </a:fld>
            <a:endParaRPr lang="en-GB" dirty="0"/>
          </a:p>
        </p:txBody>
      </p:sp>
    </p:spTree>
    <p:extLst>
      <p:ext uri="{BB962C8B-B14F-4D97-AF65-F5344CB8AC3E}">
        <p14:creationId xmlns:p14="http://schemas.microsoft.com/office/powerpoint/2010/main" val="1505883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BB4D10-D9D9-4096-8693-D7CA53731658}" type="slidenum">
              <a:rPr lang="en-GB" smtClean="0"/>
              <a:t>36</a:t>
            </a:fld>
            <a:endParaRPr lang="en-GB"/>
          </a:p>
        </p:txBody>
      </p:sp>
    </p:spTree>
    <p:extLst>
      <p:ext uri="{BB962C8B-B14F-4D97-AF65-F5344CB8AC3E}">
        <p14:creationId xmlns:p14="http://schemas.microsoft.com/office/powerpoint/2010/main" val="21047401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If Miles and </a:t>
            </a:r>
            <a:r>
              <a:rPr lang="en-GB" sz="1200" b="0" i="0" kern="1200" dirty="0" err="1">
                <a:solidFill>
                  <a:schemeClr val="tx1"/>
                </a:solidFill>
                <a:effectLst/>
                <a:latin typeface="+mn-lt"/>
                <a:ea typeface="+mn-ea"/>
                <a:cs typeface="+mn-cs"/>
              </a:rPr>
              <a:t>Harford's</a:t>
            </a:r>
            <a:r>
              <a:rPr lang="en-GB" sz="1200" b="0" i="0" kern="1200" dirty="0">
                <a:solidFill>
                  <a:schemeClr val="tx1"/>
                </a:solidFill>
                <a:effectLst/>
                <a:latin typeface="+mn-lt"/>
                <a:ea typeface="+mn-ea"/>
                <a:cs typeface="+mn-cs"/>
              </a:rPr>
              <a:t> partnership represents a tangential link between the university and slave ownership, the figure of Thomas Phillips offers a concrete one.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Phillips, who also founded Llandovery school in Carmarthenshire, was a major benefactor of St David's College, endowing several scholarships and donating it 20,000 books – </a:t>
            </a:r>
            <a:r>
              <a:rPr lang="en-GB" sz="1200" b="0" i="0" u="sng" kern="1200" dirty="0">
                <a:solidFill>
                  <a:schemeClr val="tx1"/>
                </a:solidFill>
                <a:effectLst/>
                <a:latin typeface="+mn-lt"/>
                <a:ea typeface="+mn-ea"/>
                <a:cs typeface="+mn-cs"/>
                <a:hlinkClick r:id="rId3"/>
              </a:rPr>
              <a:t>a contribution which marks one of the foundations of the university library's special collections</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learned and well-travelled surgeon for the British East India Company, Phillips's various business interests included ownership of the Camden Park plantation in St Vincent – a property for which he, like Miles and other slave owners, received compensation upon the abolition of slavery in 1836.</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9BB4D10-D9D9-4096-8693-D7CA53731658}" type="slidenum">
              <a:rPr lang="en-GB" smtClean="0"/>
              <a:t>38</a:t>
            </a:fld>
            <a:endParaRPr lang="en-GB"/>
          </a:p>
        </p:txBody>
      </p:sp>
    </p:spTree>
    <p:extLst>
      <p:ext uri="{BB962C8B-B14F-4D97-AF65-F5344CB8AC3E}">
        <p14:creationId xmlns:p14="http://schemas.microsoft.com/office/powerpoint/2010/main" val="3481252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Price’s book in turn opts not to discuss slavery or abolition – even in relation to Burgess.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More recent appraisals of Phillips and the university’s history have tended to pussyfoot around these issues – or to assume a defensive posture. For instance, the catalogue for an exhibition celebrating Phillips’ life, infers that Phillips was merely “an absentee landlord” of the St Vincent plantation and, moreover, that he “was solicitous of the welfare of his slaves before manumission.”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Egregious as notion of the ‘good slave-owner’ would be in its own terms, this image sits uneasily alongside a portrayal of Phillips by Nicholas Draper, one of the leading historians of the legacies of slavery. Draper notes that records show that that one quarter of Camden Park’s  enslaved population died recorded between 1822 and 1825,  and that the same proportion of deaths was recorded in 1825 to 1828 – a fairly high death toll even by the appalling standards of new world slavery.</a:t>
            </a:r>
          </a:p>
          <a:p>
            <a:endParaRPr lang="en-GB" dirty="0"/>
          </a:p>
          <a:p>
            <a:endParaRPr lang="en-GB" dirty="0"/>
          </a:p>
        </p:txBody>
      </p:sp>
      <p:sp>
        <p:nvSpPr>
          <p:cNvPr id="4" name="Slide Number Placeholder 3"/>
          <p:cNvSpPr>
            <a:spLocks noGrp="1"/>
          </p:cNvSpPr>
          <p:nvPr>
            <p:ph type="sldNum" sz="quarter" idx="10"/>
          </p:nvPr>
        </p:nvSpPr>
        <p:spPr/>
        <p:txBody>
          <a:bodyPr/>
          <a:lstStyle/>
          <a:p>
            <a:fld id="{E9BB4D10-D9D9-4096-8693-D7CA53731658}" type="slidenum">
              <a:rPr lang="en-GB" smtClean="0"/>
              <a:t>39</a:t>
            </a:fld>
            <a:endParaRPr lang="en-GB"/>
          </a:p>
        </p:txBody>
      </p:sp>
    </p:spTree>
    <p:extLst>
      <p:ext uri="{BB962C8B-B14F-4D97-AF65-F5344CB8AC3E}">
        <p14:creationId xmlns:p14="http://schemas.microsoft.com/office/powerpoint/2010/main" val="1161111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Phillips status as a slave-owner has, I think, been underplayed in existing historiography. As the entry on University College London’s Legacies of Slave-ownership website points out, no mention of his slave interests are included in Phillips’s pen picture for the </a:t>
            </a:r>
            <a:r>
              <a:rPr lang="en-GB" sz="1200" i="1" kern="1200" dirty="0">
                <a:solidFill>
                  <a:schemeClr val="tx1"/>
                </a:solidFill>
                <a:effectLst/>
                <a:latin typeface="+mn-lt"/>
                <a:ea typeface="+mn-ea"/>
                <a:cs typeface="+mn-cs"/>
              </a:rPr>
              <a:t>Oxford Dictionary of National Biograph</a:t>
            </a:r>
            <a:r>
              <a:rPr lang="en-GB" sz="1200" kern="1200" dirty="0">
                <a:solidFill>
                  <a:schemeClr val="tx1"/>
                </a:solidFill>
                <a:effectLst/>
                <a:latin typeface="+mn-lt"/>
                <a:ea typeface="+mn-ea"/>
                <a:cs typeface="+mn-cs"/>
              </a:rPr>
              <a:t>y. Significantly, this entry was written by Canon DT William Price, a former </a:t>
            </a:r>
            <a:r>
              <a:rPr lang="en-GB" sz="1200" kern="1200" dirty="0" err="1">
                <a:solidFill>
                  <a:schemeClr val="tx1"/>
                </a:solidFill>
                <a:effectLst/>
                <a:latin typeface="+mn-lt"/>
                <a:ea typeface="+mn-ea"/>
                <a:cs typeface="+mn-cs"/>
              </a:rPr>
              <a:t>Lampeter</a:t>
            </a:r>
            <a:r>
              <a:rPr lang="en-GB" sz="1200" kern="1200" dirty="0">
                <a:solidFill>
                  <a:schemeClr val="tx1"/>
                </a:solidFill>
                <a:effectLst/>
                <a:latin typeface="+mn-lt"/>
                <a:ea typeface="+mn-ea"/>
                <a:cs typeface="+mn-cs"/>
              </a:rPr>
              <a:t> lecturer and the author of what until now has been the authoritative history of St David’s College, first published 1977. </a:t>
            </a:r>
          </a:p>
          <a:p>
            <a:endParaRPr lang="en-GB" dirty="0"/>
          </a:p>
        </p:txBody>
      </p:sp>
      <p:sp>
        <p:nvSpPr>
          <p:cNvPr id="4" name="Slide Number Placeholder 3"/>
          <p:cNvSpPr>
            <a:spLocks noGrp="1"/>
          </p:cNvSpPr>
          <p:nvPr>
            <p:ph type="sldNum" sz="quarter" idx="10"/>
          </p:nvPr>
        </p:nvSpPr>
        <p:spPr/>
        <p:txBody>
          <a:bodyPr/>
          <a:lstStyle/>
          <a:p>
            <a:fld id="{E9BB4D10-D9D9-4096-8693-D7CA53731658}" type="slidenum">
              <a:rPr lang="en-GB" smtClean="0"/>
              <a:t>40</a:t>
            </a:fld>
            <a:endParaRPr lang="en-GB"/>
          </a:p>
        </p:txBody>
      </p:sp>
    </p:spTree>
    <p:extLst>
      <p:ext uri="{BB962C8B-B14F-4D97-AF65-F5344CB8AC3E}">
        <p14:creationId xmlns:p14="http://schemas.microsoft.com/office/powerpoint/2010/main" val="2812925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first of these is Thomas Burgess, the Bishop of Sf David’s, the main instigator of the founding of the university.  While he had no previous connections to Wales, once appointed Bishop of St David’s in 1803, Burgess became a keen champion of educational reform in the principality – in part as a response to the rising tide of nonconformity amongst Welsh churchgoers. Burgess decried the impoverished state of schooling in his diocese, which he deemed especially inadequate for preparing scholars to enter the ministry. The founding of St David’s College was the result of Burgess’s lengthy campaign to establish a training school for Anglican minister which would offer an alternative to the theological colleges in Oxford and Cambridge, while simultaneously operating as a sort of ‘Oxbridge-</a:t>
            </a:r>
            <a:r>
              <a:rPr lang="en-GB" sz="1200" kern="1200" dirty="0" err="1">
                <a:solidFill>
                  <a:schemeClr val="tx1"/>
                </a:solidFill>
                <a:effectLst/>
                <a:latin typeface="+mn-lt"/>
                <a:ea typeface="+mn-ea"/>
                <a:cs typeface="+mn-cs"/>
              </a:rPr>
              <a:t>lite</a:t>
            </a:r>
            <a:r>
              <a:rPr lang="en-GB" sz="1200" kern="1200" dirty="0">
                <a:solidFill>
                  <a:schemeClr val="tx1"/>
                </a:solidFill>
                <a:effectLst/>
                <a:latin typeface="+mn-lt"/>
                <a:ea typeface="+mn-ea"/>
                <a:cs typeface="+mn-cs"/>
              </a:rPr>
              <a:t>’ institution.</a:t>
            </a:r>
          </a:p>
          <a:p>
            <a:r>
              <a:rPr lang="en-GB" sz="1200" kern="1200" dirty="0">
                <a:solidFill>
                  <a:schemeClr val="tx1"/>
                </a:solidFill>
                <a:effectLst/>
                <a:latin typeface="+mn-lt"/>
                <a:ea typeface="+mn-ea"/>
                <a:cs typeface="+mn-cs"/>
              </a:rPr>
              <a:t>Prior to his involvements with the university, Burgess had been part of the British effort to abolish the slave trade and slavery itself. Burgess was provoked in particular by the 1788 publication of the </a:t>
            </a:r>
            <a:r>
              <a:rPr lang="en-GB" sz="1200" i="1" kern="1200" dirty="0">
                <a:solidFill>
                  <a:schemeClr val="tx1"/>
                </a:solidFill>
                <a:effectLst/>
                <a:latin typeface="+mn-lt"/>
                <a:ea typeface="+mn-ea"/>
                <a:cs typeface="+mn-cs"/>
              </a:rPr>
              <a:t>Scriptural Researches On The </a:t>
            </a:r>
            <a:r>
              <a:rPr lang="en-GB" sz="1200" i="1" kern="1200" dirty="0" err="1">
                <a:solidFill>
                  <a:schemeClr val="tx1"/>
                </a:solidFill>
                <a:effectLst/>
                <a:latin typeface="+mn-lt"/>
                <a:ea typeface="+mn-ea"/>
                <a:cs typeface="+mn-cs"/>
              </a:rPr>
              <a:t>Licitness</a:t>
            </a:r>
            <a:r>
              <a:rPr lang="en-GB" sz="1200" i="1" kern="1200" dirty="0">
                <a:solidFill>
                  <a:schemeClr val="tx1"/>
                </a:solidFill>
                <a:effectLst/>
                <a:latin typeface="+mn-lt"/>
                <a:ea typeface="+mn-ea"/>
                <a:cs typeface="+mn-cs"/>
              </a:rPr>
              <a:t> Of The Slave-Trade </a:t>
            </a:r>
            <a:r>
              <a:rPr lang="en-GB" sz="1200" kern="1200" dirty="0">
                <a:solidFill>
                  <a:schemeClr val="tx1"/>
                </a:solidFill>
                <a:effectLst/>
                <a:latin typeface="+mn-lt"/>
                <a:ea typeface="+mn-ea"/>
                <a:cs typeface="+mn-cs"/>
              </a:rPr>
              <a:t>in which Liverpool-based Jesuit Reverend Raymond Harris used Old Testament theology to uphold the rectitude of the practice of slavery. In response, in 1789 Burgess published </a:t>
            </a:r>
            <a:r>
              <a:rPr lang="en-GB" sz="1200" i="1" kern="1200" dirty="0">
                <a:solidFill>
                  <a:schemeClr val="tx1"/>
                </a:solidFill>
                <a:effectLst/>
                <a:latin typeface="+mn-lt"/>
                <a:ea typeface="+mn-ea"/>
                <a:cs typeface="+mn-cs"/>
              </a:rPr>
              <a:t>Considerations On The Abolition Of Slavery And The Slave Trade Upon The Grounds of Natural, Religious And Political Duty</a:t>
            </a:r>
            <a:r>
              <a:rPr lang="en-GB" sz="1200" kern="1200" dirty="0">
                <a:solidFill>
                  <a:schemeClr val="tx1"/>
                </a:solidFill>
                <a:effectLst/>
                <a:latin typeface="+mn-lt"/>
                <a:ea typeface="+mn-ea"/>
                <a:cs typeface="+mn-cs"/>
              </a:rPr>
              <a:t>. This treatise presented an alternative analysis of scripture, arguing that slavery was a violation of both common and canon law: ‘The absolute dominion of man over man is inconsistence with the rights of society </a:t>
            </a:r>
            <a:r>
              <a:rPr lang="en-GB" sz="1200" u="sng" kern="1200" dirty="0">
                <a:solidFill>
                  <a:schemeClr val="tx1"/>
                </a:solidFill>
                <a:effectLst/>
                <a:latin typeface="+mn-lt"/>
                <a:ea typeface="+mn-ea"/>
                <a:cs typeface="+mn-cs"/>
              </a:rPr>
              <a:t>deducible</a:t>
            </a:r>
            <a:r>
              <a:rPr lang="en-GB" sz="1200" kern="1200" dirty="0">
                <a:solidFill>
                  <a:schemeClr val="tx1"/>
                </a:solidFill>
                <a:effectLst/>
                <a:latin typeface="+mn-lt"/>
                <a:ea typeface="+mn-ea"/>
                <a:cs typeface="+mn-cs"/>
              </a:rPr>
              <a:t> from Scripture.’ While not shorn of paternalistic attitudes towards Africans, Burgess’s </a:t>
            </a:r>
            <a:r>
              <a:rPr lang="en-GB" sz="1200" i="1" kern="1200" dirty="0">
                <a:solidFill>
                  <a:schemeClr val="tx1"/>
                </a:solidFill>
                <a:effectLst/>
                <a:latin typeface="+mn-lt"/>
                <a:ea typeface="+mn-ea"/>
                <a:cs typeface="+mn-cs"/>
              </a:rPr>
              <a:t>Considerations </a:t>
            </a:r>
            <a:r>
              <a:rPr lang="en-GB" sz="1200" kern="1200" dirty="0">
                <a:solidFill>
                  <a:schemeClr val="tx1"/>
                </a:solidFill>
                <a:effectLst/>
                <a:latin typeface="+mn-lt"/>
                <a:ea typeface="+mn-ea"/>
                <a:cs typeface="+mn-cs"/>
              </a:rPr>
              <a:t>is interesting in that implies that the nascent ideas of the rights of man that emerged circa the French Revolution might be extended to slaves, basing this belief on an understanding that the British constitution was rooted in Biblical teachings.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Burgess’s campaigning on slavery seems to have diminished once he became bishop of St David’s. Nonetheless, the university founders’ collections give lasting expression to this aspect of his life. Burgess donated his personal library to what is now the </a:t>
            </a:r>
            <a:r>
              <a:rPr lang="en-GB" sz="1200" kern="1200" dirty="0" err="1">
                <a:solidFill>
                  <a:schemeClr val="tx1"/>
                </a:solidFill>
                <a:effectLst/>
                <a:latin typeface="+mn-lt"/>
                <a:ea typeface="+mn-ea"/>
                <a:cs typeface="+mn-cs"/>
              </a:rPr>
              <a:t>Roderic</a:t>
            </a:r>
            <a:r>
              <a:rPr lang="en-GB" sz="1200" kern="1200" dirty="0">
                <a:solidFill>
                  <a:schemeClr val="tx1"/>
                </a:solidFill>
                <a:effectLst/>
                <a:latin typeface="+mn-lt"/>
                <a:ea typeface="+mn-ea"/>
                <a:cs typeface="+mn-cs"/>
              </a:rPr>
              <a:t> Bowen Library and Archive, the holdings of which feature books and pamphlets by abolitionist luminaries such as John Wesley, Granville Sharp, Anthony </a:t>
            </a:r>
            <a:r>
              <a:rPr lang="en-GB" sz="1200" kern="1200" dirty="0" err="1">
                <a:solidFill>
                  <a:schemeClr val="tx1"/>
                </a:solidFill>
                <a:effectLst/>
                <a:latin typeface="+mn-lt"/>
                <a:ea typeface="+mn-ea"/>
                <a:cs typeface="+mn-cs"/>
              </a:rPr>
              <a:t>Benezet</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Olaudah</a:t>
            </a:r>
            <a:r>
              <a:rPr lang="en-GB" sz="1200" kern="1200" dirty="0">
                <a:solidFill>
                  <a:schemeClr val="tx1"/>
                </a:solidFill>
                <a:effectLst/>
                <a:latin typeface="+mn-lt"/>
                <a:ea typeface="+mn-ea"/>
                <a:cs typeface="+mn-cs"/>
              </a:rPr>
              <a:t> Equiano. Moreover, the collections include correspondence between Burgess and leading campaigners against slavery including William Wilberforce and Hannah More – each of whom were involved with the founding of the university. More was an especially generous and longstanding benefactor to the university, making subscriptions to its building fund and then establishing a series of scholarships at the college.</a:t>
            </a:r>
          </a:p>
          <a:p>
            <a:pPr marL="171450" indent="-171450">
              <a:buFont typeface="Arial" panose="020B0604020202020204" pitchFamily="34" charset="0"/>
              <a:buChar char="•"/>
            </a:pPr>
            <a:endParaRPr lang="en-GB" i="0" baseline="0" dirty="0"/>
          </a:p>
          <a:p>
            <a:pPr marL="171450" indent="-171450">
              <a:buFont typeface="Arial" panose="020B0604020202020204" pitchFamily="34" charset="0"/>
              <a:buChar char="•"/>
            </a:pPr>
            <a:endParaRPr lang="en-GB" i="0" baseline="0" dirty="0"/>
          </a:p>
        </p:txBody>
      </p:sp>
      <p:sp>
        <p:nvSpPr>
          <p:cNvPr id="4" name="Slide Number Placeholder 3"/>
          <p:cNvSpPr>
            <a:spLocks noGrp="1"/>
          </p:cNvSpPr>
          <p:nvPr>
            <p:ph type="sldNum" sz="quarter" idx="10"/>
          </p:nvPr>
        </p:nvSpPr>
        <p:spPr/>
        <p:txBody>
          <a:bodyPr/>
          <a:lstStyle/>
          <a:p>
            <a:fld id="{E9BB4D10-D9D9-4096-8693-D7CA53731658}" type="slidenum">
              <a:rPr lang="en-GB" smtClean="0"/>
              <a:t>41</a:t>
            </a:fld>
            <a:endParaRPr lang="en-GB"/>
          </a:p>
        </p:txBody>
      </p:sp>
    </p:spTree>
    <p:extLst>
      <p:ext uri="{BB962C8B-B14F-4D97-AF65-F5344CB8AC3E}">
        <p14:creationId xmlns:p14="http://schemas.microsoft.com/office/powerpoint/2010/main" val="34153283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Moreover, the collections include correspondence between Burgess and leading campaigners against slavery including </a:t>
            </a:r>
            <a:r>
              <a:rPr lang="en-GB" sz="1200" b="0" i="1" kern="1200" dirty="0">
                <a:solidFill>
                  <a:schemeClr val="tx1"/>
                </a:solidFill>
                <a:effectLst/>
                <a:latin typeface="+mn-lt"/>
                <a:ea typeface="+mn-ea"/>
                <a:cs typeface="+mn-cs"/>
              </a:rPr>
              <a:t>Burgess William Wilberforce, Hannah More, Henry Thornton and other members of the Clapham Sect, a set of evangelical reformers noted for their opposition to slavery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More was an especially generous and longstanding benefactor to the university, making subscriptions to its building fund and then establishing a series of scholarships at the college.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this sense, the founding of the university emerged from an abolitionist milieu. </a:t>
            </a:r>
            <a:endParaRPr lang="en-GB" dirty="0"/>
          </a:p>
          <a:p>
            <a:endParaRPr lang="en-GB" dirty="0"/>
          </a:p>
          <a:p>
            <a:endParaRPr lang="en-GB" dirty="0"/>
          </a:p>
          <a:p>
            <a:r>
              <a:rPr lang="en-GB" sz="1200" b="0" i="1" kern="1200" dirty="0">
                <a:solidFill>
                  <a:schemeClr val="tx1"/>
                </a:solidFill>
                <a:effectLst/>
                <a:latin typeface="+mn-lt"/>
                <a:ea typeface="+mn-ea"/>
                <a:cs typeface="+mn-cs"/>
              </a:rPr>
              <a:t>. More, Wilberforce and Thornton all became patrons of St David's College.</a:t>
            </a:r>
            <a:endParaRPr lang="en-GB" dirty="0"/>
          </a:p>
        </p:txBody>
      </p:sp>
      <p:sp>
        <p:nvSpPr>
          <p:cNvPr id="4" name="Slide Number Placeholder 3"/>
          <p:cNvSpPr>
            <a:spLocks noGrp="1"/>
          </p:cNvSpPr>
          <p:nvPr>
            <p:ph type="sldNum" sz="quarter" idx="10"/>
          </p:nvPr>
        </p:nvSpPr>
        <p:spPr/>
        <p:txBody>
          <a:bodyPr/>
          <a:lstStyle/>
          <a:p>
            <a:fld id="{E9BB4D10-D9D9-4096-8693-D7CA53731658}" type="slidenum">
              <a:rPr lang="en-GB" smtClean="0"/>
              <a:t>42</a:t>
            </a:fld>
            <a:endParaRPr lang="en-GB"/>
          </a:p>
        </p:txBody>
      </p:sp>
    </p:spTree>
    <p:extLst>
      <p:ext uri="{BB962C8B-B14F-4D97-AF65-F5344CB8AC3E}">
        <p14:creationId xmlns:p14="http://schemas.microsoft.com/office/powerpoint/2010/main" val="22409058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Indeed, More and Wilberforce were also personal acquaintances friends of John </a:t>
            </a:r>
            <a:r>
              <a:rPr lang="en-GB" sz="1200" kern="1200" dirty="0" err="1">
                <a:solidFill>
                  <a:schemeClr val="tx1"/>
                </a:solidFill>
                <a:effectLst/>
                <a:latin typeface="+mn-lt"/>
                <a:ea typeface="+mn-ea"/>
                <a:cs typeface="+mn-cs"/>
              </a:rPr>
              <a:t>Scandrett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Harford</a:t>
            </a:r>
            <a:r>
              <a:rPr lang="en-GB" sz="1200" kern="1200" dirty="0">
                <a:solidFill>
                  <a:schemeClr val="tx1"/>
                </a:solidFill>
                <a:effectLst/>
                <a:latin typeface="+mn-lt"/>
                <a:ea typeface="+mn-ea"/>
                <a:cs typeface="+mn-cs"/>
              </a:rPr>
              <a:t>, the second key early figure in the university’s history. A wealthy merchant, </a:t>
            </a:r>
            <a:r>
              <a:rPr lang="en-GB" sz="1200" kern="1200" dirty="0" err="1">
                <a:solidFill>
                  <a:schemeClr val="tx1"/>
                </a:solidFill>
                <a:effectLst/>
                <a:latin typeface="+mn-lt"/>
                <a:ea typeface="+mn-ea"/>
                <a:cs typeface="+mn-cs"/>
              </a:rPr>
              <a:t>Harford</a:t>
            </a:r>
            <a:r>
              <a:rPr lang="en-GB" sz="1200" kern="1200" dirty="0">
                <a:solidFill>
                  <a:schemeClr val="tx1"/>
                </a:solidFill>
                <a:effectLst/>
                <a:latin typeface="+mn-lt"/>
                <a:ea typeface="+mn-ea"/>
                <a:cs typeface="+mn-cs"/>
              </a:rPr>
              <a:t> had assumed ownership of land in </a:t>
            </a:r>
            <a:r>
              <a:rPr lang="en-GB" sz="1200" kern="1200" dirty="0" err="1">
                <a:solidFill>
                  <a:schemeClr val="tx1"/>
                </a:solidFill>
                <a:effectLst/>
                <a:latin typeface="+mn-lt"/>
                <a:ea typeface="+mn-ea"/>
                <a:cs typeface="+mn-cs"/>
              </a:rPr>
              <a:t>Lampeter</a:t>
            </a:r>
            <a:r>
              <a:rPr lang="en-GB" sz="1200" kern="1200" dirty="0">
                <a:solidFill>
                  <a:schemeClr val="tx1"/>
                </a:solidFill>
                <a:effectLst/>
                <a:latin typeface="+mn-lt"/>
                <a:ea typeface="+mn-ea"/>
                <a:cs typeface="+mn-cs"/>
              </a:rPr>
              <a:t> from his father-in-law and business partner Richard Hart Davis, after the latter had been declared bankrupt in 1819. The following year </a:t>
            </a:r>
            <a:r>
              <a:rPr lang="en-GB" sz="1200" kern="1200" dirty="0" err="1">
                <a:solidFill>
                  <a:schemeClr val="tx1"/>
                </a:solidFill>
                <a:effectLst/>
                <a:latin typeface="+mn-lt"/>
                <a:ea typeface="+mn-ea"/>
                <a:cs typeface="+mn-cs"/>
              </a:rPr>
              <a:t>Harford</a:t>
            </a:r>
            <a:r>
              <a:rPr lang="en-GB" sz="1200" kern="1200" dirty="0">
                <a:solidFill>
                  <a:schemeClr val="tx1"/>
                </a:solidFill>
                <a:effectLst/>
                <a:latin typeface="+mn-lt"/>
                <a:ea typeface="+mn-ea"/>
                <a:cs typeface="+mn-cs"/>
              </a:rPr>
              <a:t> met Burgess for the first time, and the pair entered a lengthy friendship – to the extent that </a:t>
            </a:r>
            <a:r>
              <a:rPr lang="en-GB" sz="1200" kern="1200" dirty="0" err="1">
                <a:solidFill>
                  <a:schemeClr val="tx1"/>
                </a:solidFill>
                <a:effectLst/>
                <a:latin typeface="+mn-lt"/>
                <a:ea typeface="+mn-ea"/>
                <a:cs typeface="+mn-cs"/>
              </a:rPr>
              <a:t>Harford</a:t>
            </a:r>
            <a:r>
              <a:rPr lang="en-GB" sz="1200" kern="1200" dirty="0">
                <a:solidFill>
                  <a:schemeClr val="tx1"/>
                </a:solidFill>
                <a:effectLst/>
                <a:latin typeface="+mn-lt"/>
                <a:ea typeface="+mn-ea"/>
                <a:cs typeface="+mn-cs"/>
              </a:rPr>
              <a:t> later published a rather hagiographic biography of the bishop in 1841. </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sz="1200" kern="1200" dirty="0" err="1">
                <a:solidFill>
                  <a:schemeClr val="tx1"/>
                </a:solidFill>
                <a:effectLst/>
                <a:latin typeface="+mn-lt"/>
                <a:ea typeface="+mn-ea"/>
                <a:cs typeface="+mn-cs"/>
              </a:rPr>
              <a:t>Harford</a:t>
            </a:r>
            <a:r>
              <a:rPr lang="en-GB" sz="1200" kern="1200" dirty="0">
                <a:solidFill>
                  <a:schemeClr val="tx1"/>
                </a:solidFill>
                <a:effectLst/>
                <a:latin typeface="+mn-lt"/>
                <a:ea typeface="+mn-ea"/>
                <a:cs typeface="+mn-cs"/>
              </a:rPr>
              <a:t> was a staunch Quaker, and a committed abolitionist.  This point is emphatic in the </a:t>
            </a:r>
            <a:r>
              <a:rPr lang="en-GB" sz="1200" i="1" kern="1200" dirty="0">
                <a:solidFill>
                  <a:schemeClr val="tx1"/>
                </a:solidFill>
                <a:effectLst/>
                <a:latin typeface="+mn-lt"/>
                <a:ea typeface="+mn-ea"/>
                <a:cs typeface="+mn-cs"/>
              </a:rPr>
              <a:t>Annals of the </a:t>
            </a:r>
            <a:r>
              <a:rPr lang="en-GB" sz="1200" i="1" kern="1200" dirty="0" err="1">
                <a:solidFill>
                  <a:schemeClr val="tx1"/>
                </a:solidFill>
                <a:effectLst/>
                <a:latin typeface="+mn-lt"/>
                <a:ea typeface="+mn-ea"/>
                <a:cs typeface="+mn-cs"/>
              </a:rPr>
              <a:t>Harford</a:t>
            </a:r>
            <a:r>
              <a:rPr lang="en-GB" sz="1200" i="1" kern="1200" dirty="0">
                <a:solidFill>
                  <a:schemeClr val="tx1"/>
                </a:solidFill>
                <a:effectLst/>
                <a:latin typeface="+mn-lt"/>
                <a:ea typeface="+mn-ea"/>
                <a:cs typeface="+mn-cs"/>
              </a:rPr>
              <a:t> Family, </a:t>
            </a:r>
            <a:r>
              <a:rPr lang="en-GB" sz="1200" kern="1200" dirty="0">
                <a:solidFill>
                  <a:schemeClr val="tx1"/>
                </a:solidFill>
                <a:effectLst/>
                <a:latin typeface="+mn-lt"/>
                <a:ea typeface="+mn-ea"/>
                <a:cs typeface="+mn-cs"/>
              </a:rPr>
              <a:t>a collection of notes assembled together from old books, letters and papers collated by his daughter Alice </a:t>
            </a:r>
            <a:r>
              <a:rPr lang="en-GB" sz="1200" kern="1200" dirty="0" err="1">
                <a:solidFill>
                  <a:schemeClr val="tx1"/>
                </a:solidFill>
                <a:effectLst/>
                <a:latin typeface="+mn-lt"/>
                <a:ea typeface="+mn-ea"/>
                <a:cs typeface="+mn-cs"/>
              </a:rPr>
              <a:t>Harford</a:t>
            </a:r>
            <a:r>
              <a:rPr lang="en-GB" sz="1200" kern="1200" dirty="0">
                <a:solidFill>
                  <a:schemeClr val="tx1"/>
                </a:solidFill>
                <a:effectLst/>
                <a:latin typeface="+mn-lt"/>
                <a:ea typeface="+mn-ea"/>
                <a:cs typeface="+mn-cs"/>
              </a:rPr>
              <a:t>.</a:t>
            </a:r>
            <a:r>
              <a:rPr lang="en-GB" sz="1200" kern="1200" baseline="300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a:t>
            </a:r>
            <a:r>
              <a:rPr lang="en-GB" sz="1200" i="1" kern="1200" dirty="0">
                <a:solidFill>
                  <a:schemeClr val="tx1"/>
                </a:solidFill>
                <a:effectLst/>
                <a:latin typeface="+mn-lt"/>
                <a:ea typeface="+mn-ea"/>
                <a:cs typeface="+mn-cs"/>
              </a:rPr>
              <a:t>Annals</a:t>
            </a:r>
            <a:r>
              <a:rPr lang="en-GB" sz="1200" kern="1200" dirty="0">
                <a:solidFill>
                  <a:schemeClr val="tx1"/>
                </a:solidFill>
                <a:effectLst/>
                <a:latin typeface="+mn-lt"/>
                <a:ea typeface="+mn-ea"/>
                <a:cs typeface="+mn-cs"/>
              </a:rPr>
              <a:t> includes letters in which </a:t>
            </a:r>
            <a:r>
              <a:rPr lang="en-GB" sz="1200" kern="1200" dirty="0" err="1">
                <a:solidFill>
                  <a:schemeClr val="tx1"/>
                </a:solidFill>
                <a:effectLst/>
                <a:latin typeface="+mn-lt"/>
                <a:ea typeface="+mn-ea"/>
                <a:cs typeface="+mn-cs"/>
              </a:rPr>
              <a:t>Harford</a:t>
            </a:r>
            <a:r>
              <a:rPr lang="en-GB" sz="1200" kern="1200" dirty="0">
                <a:solidFill>
                  <a:schemeClr val="tx1"/>
                </a:solidFill>
                <a:effectLst/>
                <a:latin typeface="+mn-lt"/>
                <a:ea typeface="+mn-ea"/>
                <a:cs typeface="+mn-cs"/>
              </a:rPr>
              <a:t> lobbied for support against the slave trade, including a memorandum he appears to have set to Pope Pius the Seventh in Rome. Making the point absolutely plain, </a:t>
            </a:r>
            <a:r>
              <a:rPr lang="en-GB" sz="1200" i="1" kern="1200" dirty="0">
                <a:solidFill>
                  <a:schemeClr val="tx1"/>
                </a:solidFill>
                <a:effectLst/>
                <a:latin typeface="+mn-lt"/>
                <a:ea typeface="+mn-ea"/>
                <a:cs typeface="+mn-cs"/>
              </a:rPr>
              <a:t>the Annals of the </a:t>
            </a:r>
            <a:r>
              <a:rPr lang="en-GB" sz="1200" i="1" kern="1200" dirty="0" err="1">
                <a:solidFill>
                  <a:schemeClr val="tx1"/>
                </a:solidFill>
                <a:effectLst/>
                <a:latin typeface="+mn-lt"/>
                <a:ea typeface="+mn-ea"/>
                <a:cs typeface="+mn-cs"/>
              </a:rPr>
              <a:t>Harford</a:t>
            </a:r>
            <a:r>
              <a:rPr lang="en-GB" sz="1200" i="1" kern="1200" dirty="0">
                <a:solidFill>
                  <a:schemeClr val="tx1"/>
                </a:solidFill>
                <a:effectLst/>
                <a:latin typeface="+mn-lt"/>
                <a:ea typeface="+mn-ea"/>
                <a:cs typeface="+mn-cs"/>
              </a:rPr>
              <a:t> Family</a:t>
            </a:r>
            <a:r>
              <a:rPr lang="en-GB" sz="1200" kern="1200" dirty="0">
                <a:solidFill>
                  <a:schemeClr val="tx1"/>
                </a:solidFill>
                <a:effectLst/>
                <a:latin typeface="+mn-lt"/>
                <a:ea typeface="+mn-ea"/>
                <a:cs typeface="+mn-cs"/>
              </a:rPr>
              <a:t> confidently assert that there is ‘no record of slave dealing among the </a:t>
            </a:r>
            <a:r>
              <a:rPr lang="en-GB" sz="1200" kern="1200" dirty="0" err="1">
                <a:solidFill>
                  <a:schemeClr val="tx1"/>
                </a:solidFill>
                <a:effectLst/>
                <a:latin typeface="+mn-lt"/>
                <a:ea typeface="+mn-ea"/>
                <a:cs typeface="+mn-cs"/>
              </a:rPr>
              <a:t>Harford</a:t>
            </a:r>
            <a:r>
              <a:rPr lang="en-GB" sz="1200" kern="1200" dirty="0">
                <a:solidFill>
                  <a:schemeClr val="tx1"/>
                </a:solidFill>
                <a:effectLst/>
                <a:latin typeface="+mn-lt"/>
                <a:ea typeface="+mn-ea"/>
                <a:cs typeface="+mn-cs"/>
              </a:rPr>
              <a:t> papers; it was strictly forbidden by the Quakers’</a:t>
            </a:r>
          </a:p>
          <a:p>
            <a:endParaRPr lang="en-GB" baseline="0" dirty="0"/>
          </a:p>
        </p:txBody>
      </p:sp>
      <p:sp>
        <p:nvSpPr>
          <p:cNvPr id="4" name="Slide Number Placeholder 3"/>
          <p:cNvSpPr>
            <a:spLocks noGrp="1"/>
          </p:cNvSpPr>
          <p:nvPr>
            <p:ph type="sldNum" sz="quarter" idx="10"/>
          </p:nvPr>
        </p:nvSpPr>
        <p:spPr/>
        <p:txBody>
          <a:bodyPr/>
          <a:lstStyle/>
          <a:p>
            <a:fld id="{E9BB4D10-D9D9-4096-8693-D7CA53731658}" type="slidenum">
              <a:rPr lang="en-GB" smtClean="0"/>
              <a:t>43</a:t>
            </a:fld>
            <a:endParaRPr lang="en-GB"/>
          </a:p>
        </p:txBody>
      </p:sp>
    </p:spTree>
    <p:extLst>
      <p:ext uri="{BB962C8B-B14F-4D97-AF65-F5344CB8AC3E}">
        <p14:creationId xmlns:p14="http://schemas.microsoft.com/office/powerpoint/2010/main" val="24990772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This is true; but it this tells too neat a story. John </a:t>
            </a:r>
            <a:r>
              <a:rPr lang="en-GB" sz="1200" kern="1200" dirty="0" err="1">
                <a:solidFill>
                  <a:schemeClr val="tx1"/>
                </a:solidFill>
                <a:effectLst/>
                <a:latin typeface="+mn-lt"/>
                <a:ea typeface="+mn-ea"/>
                <a:cs typeface="+mn-cs"/>
              </a:rPr>
              <a:t>Scandrett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Harford</a:t>
            </a:r>
            <a:r>
              <a:rPr lang="en-GB" sz="1200" kern="1200" dirty="0">
                <a:solidFill>
                  <a:schemeClr val="tx1"/>
                </a:solidFill>
                <a:effectLst/>
                <a:latin typeface="+mn-lt"/>
                <a:ea typeface="+mn-ea"/>
                <a:cs typeface="+mn-cs"/>
              </a:rPr>
              <a:t> and Richard Hart Davis were natives of Bristol, and their families’ wealth derived in large part from transatlantic commerce – and as such it is difficult to disentangle their business interests from the slave economy</a:t>
            </a:r>
          </a:p>
          <a:p>
            <a:pPr marL="171450" indent="-171450">
              <a:buFont typeface="Arial" panose="020B0604020202020204" pitchFamily="34" charset="0"/>
              <a:buChar cha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Whatever their political convictions, being active members of Bristol society necessarily placed </a:t>
            </a:r>
            <a:r>
              <a:rPr lang="en-GB" sz="1200" kern="1200" dirty="0" err="1">
                <a:solidFill>
                  <a:schemeClr val="tx1"/>
                </a:solidFill>
                <a:effectLst/>
                <a:latin typeface="+mn-lt"/>
                <a:ea typeface="+mn-ea"/>
                <a:cs typeface="+mn-cs"/>
              </a:rPr>
              <a:t>Harford</a:t>
            </a:r>
            <a:r>
              <a:rPr lang="en-GB" sz="1200" kern="1200" dirty="0">
                <a:solidFill>
                  <a:schemeClr val="tx1"/>
                </a:solidFill>
                <a:effectLst/>
                <a:latin typeface="+mn-lt"/>
                <a:ea typeface="+mn-ea"/>
                <a:cs typeface="+mn-cs"/>
              </a:rPr>
              <a:t> and Davis’s business and personal lives in close proximity to one of the  nexuses of the African slave trade. Indeed, both men were fellows of the Bristol Society of Merchant </a:t>
            </a:r>
            <a:r>
              <a:rPr lang="en-GB" sz="1200" kern="1200" dirty="0" err="1">
                <a:solidFill>
                  <a:schemeClr val="tx1"/>
                </a:solidFill>
                <a:effectLst/>
                <a:latin typeface="+mn-lt"/>
                <a:ea typeface="+mn-ea"/>
                <a:cs typeface="+mn-cs"/>
              </a:rPr>
              <a:t>Venturers</a:t>
            </a:r>
            <a:r>
              <a:rPr lang="en-GB" sz="1200" kern="1200" dirty="0">
                <a:solidFill>
                  <a:schemeClr val="tx1"/>
                </a:solidFill>
                <a:effectLst/>
                <a:latin typeface="+mn-lt"/>
                <a:ea typeface="+mn-ea"/>
                <a:cs typeface="+mn-cs"/>
              </a:rPr>
              <a:t> – an organisation which counted numerous slavers as members, and which played a critical role in breaking the Royal Africa Company’s monopoly on the slave trade.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mn-lt"/>
                <a:ea typeface="+mn-ea"/>
                <a:cs typeface="+mn-cs"/>
              </a:rPr>
              <a:t>The Merchant</a:t>
            </a:r>
            <a:r>
              <a:rPr lang="en-GB" sz="1200" b="0" i="0" kern="1200" baseline="0" dirty="0">
                <a:solidFill>
                  <a:schemeClr val="tx1"/>
                </a:solidFill>
                <a:effectLst/>
                <a:latin typeface="+mn-lt"/>
                <a:ea typeface="+mn-ea"/>
                <a:cs typeface="+mn-cs"/>
              </a:rPr>
              <a:t> Ventures have fo</a:t>
            </a:r>
            <a:r>
              <a:rPr lang="en-GB" sz="1200" b="0" i="0" kern="1200" dirty="0">
                <a:solidFill>
                  <a:schemeClr val="tx1"/>
                </a:solidFill>
                <a:effectLst/>
                <a:latin typeface="+mn-lt"/>
                <a:ea typeface="+mn-ea"/>
                <a:cs typeface="+mn-cs"/>
              </a:rPr>
              <a:t>r several centuries has played an active role in Bristol's civic life. In 1895, the Merchant </a:t>
            </a:r>
            <a:r>
              <a:rPr lang="en-GB" sz="1200" b="0" i="0" kern="1200" dirty="0" err="1">
                <a:solidFill>
                  <a:schemeClr val="tx1"/>
                </a:solidFill>
                <a:effectLst/>
                <a:latin typeface="+mn-lt"/>
                <a:ea typeface="+mn-ea"/>
                <a:cs typeface="+mn-cs"/>
              </a:rPr>
              <a:t>Venturers</a:t>
            </a:r>
            <a:r>
              <a:rPr lang="en-GB" sz="1200" b="0" i="0" kern="1200" dirty="0">
                <a:solidFill>
                  <a:schemeClr val="tx1"/>
                </a:solidFill>
                <a:effectLst/>
                <a:latin typeface="+mn-lt"/>
                <a:ea typeface="+mn-ea"/>
                <a:cs typeface="+mn-cs"/>
              </a:rPr>
              <a:t> helped fund the erection of a statue dedicated to Edward </a:t>
            </a:r>
            <a:r>
              <a:rPr lang="en-GB" sz="1200" b="0" i="0" kern="1200" dirty="0" err="1">
                <a:solidFill>
                  <a:schemeClr val="tx1"/>
                </a:solidFill>
                <a:effectLst/>
                <a:latin typeface="+mn-lt"/>
                <a:ea typeface="+mn-ea"/>
                <a:cs typeface="+mn-cs"/>
              </a:rPr>
              <a:t>Colston</a:t>
            </a:r>
            <a:r>
              <a:rPr lang="en-GB" sz="1200" b="0" i="0" kern="1200" dirty="0">
                <a:solidFill>
                  <a:schemeClr val="tx1"/>
                </a:solidFill>
                <a:effectLst/>
                <a:latin typeface="+mn-lt"/>
                <a:ea typeface="+mn-ea"/>
                <a:cs typeface="+mn-cs"/>
              </a:rPr>
              <a:t>, an official for the Royal African Company and a major figure in the slave trade. In 2019,  </a:t>
            </a:r>
            <a:r>
              <a:rPr lang="en-GB" sz="1200" b="0" i="0" u="sng" kern="1200" dirty="0">
                <a:solidFill>
                  <a:schemeClr val="tx1"/>
                </a:solidFill>
                <a:effectLst/>
                <a:latin typeface="+mn-lt"/>
                <a:ea typeface="+mn-ea"/>
                <a:cs typeface="+mn-cs"/>
                <a:hlinkClick r:id="rId3"/>
              </a:rPr>
              <a:t>the society obstructed efforts to have a new plaque placed besides </a:t>
            </a:r>
            <a:r>
              <a:rPr lang="en-GB" sz="1200" b="0" i="0" u="sng" kern="1200" dirty="0" err="1">
                <a:solidFill>
                  <a:schemeClr val="tx1"/>
                </a:solidFill>
                <a:effectLst/>
                <a:latin typeface="+mn-lt"/>
                <a:ea typeface="+mn-ea"/>
                <a:cs typeface="+mn-cs"/>
                <a:hlinkClick r:id="rId3"/>
              </a:rPr>
              <a:t>Colston's</a:t>
            </a:r>
            <a:r>
              <a:rPr lang="en-GB" sz="1200" b="0" i="0" u="sng" kern="1200" dirty="0">
                <a:solidFill>
                  <a:schemeClr val="tx1"/>
                </a:solidFill>
                <a:effectLst/>
                <a:latin typeface="+mn-lt"/>
                <a:ea typeface="+mn-ea"/>
                <a:cs typeface="+mn-cs"/>
                <a:hlinkClick r:id="rId3"/>
              </a:rPr>
              <a:t> statue</a:t>
            </a:r>
            <a:r>
              <a:rPr lang="en-GB" sz="1200" b="0" i="0" kern="1200" dirty="0">
                <a:solidFill>
                  <a:schemeClr val="tx1"/>
                </a:solidFill>
                <a:effectLst/>
                <a:latin typeface="+mn-lt"/>
                <a:ea typeface="+mn-ea"/>
                <a:cs typeface="+mn-cs"/>
              </a:rPr>
              <a:t>, the toppling of which on 7 June </a:t>
            </a:r>
            <a:r>
              <a:rPr lang="en-GB" sz="1200" b="0" i="0" u="sng" kern="1200" dirty="0">
                <a:solidFill>
                  <a:schemeClr val="tx1"/>
                </a:solidFill>
                <a:effectLst/>
                <a:latin typeface="+mn-lt"/>
                <a:ea typeface="+mn-ea"/>
                <a:cs typeface="+mn-cs"/>
                <a:hlinkClick r:id="rId4"/>
              </a:rPr>
              <a:t>is already an epochal moment in British history</a:t>
            </a:r>
            <a:r>
              <a:rPr lang="en-GB" sz="1200" b="0" i="0" kern="1200" dirty="0">
                <a:solidFill>
                  <a:schemeClr val="tx1"/>
                </a:solidFill>
                <a:effectLst/>
                <a:latin typeface="+mn-lt"/>
                <a:ea typeface="+mn-ea"/>
                <a:cs typeface="+mn-cs"/>
              </a:rPr>
              <a: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9BB4D10-D9D9-4096-8693-D7CA53731658}" type="slidenum">
              <a:rPr lang="en-GB" smtClean="0"/>
              <a:t>44</a:t>
            </a:fld>
            <a:endParaRPr lang="en-GB"/>
          </a:p>
        </p:txBody>
      </p:sp>
    </p:spTree>
    <p:extLst>
      <p:ext uri="{BB962C8B-B14F-4D97-AF65-F5344CB8AC3E}">
        <p14:creationId xmlns:p14="http://schemas.microsoft.com/office/powerpoint/2010/main" val="15559987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More to the point, abolitionists like </a:t>
            </a:r>
            <a:r>
              <a:rPr lang="en-GB" sz="1200" kern="1200" dirty="0" err="1">
                <a:solidFill>
                  <a:schemeClr val="tx1"/>
                </a:solidFill>
                <a:effectLst/>
                <a:latin typeface="+mn-lt"/>
                <a:ea typeface="+mn-ea"/>
                <a:cs typeface="+mn-cs"/>
              </a:rPr>
              <a:t>Harford</a:t>
            </a:r>
            <a:r>
              <a:rPr lang="en-GB" sz="1200" kern="1200" dirty="0">
                <a:solidFill>
                  <a:schemeClr val="tx1"/>
                </a:solidFill>
                <a:effectLst/>
                <a:latin typeface="+mn-lt"/>
                <a:ea typeface="+mn-ea"/>
                <a:cs typeface="+mn-cs"/>
              </a:rPr>
              <a:t> were often friends, business partners and relatives of people who were beneficiaries of slavery. </a:t>
            </a:r>
            <a:r>
              <a:rPr lang="en-GB" sz="1200" kern="1200" dirty="0" err="1">
                <a:solidFill>
                  <a:schemeClr val="tx1"/>
                </a:solidFill>
                <a:effectLst/>
                <a:latin typeface="+mn-lt"/>
                <a:ea typeface="+mn-ea"/>
                <a:cs typeface="+mn-cs"/>
              </a:rPr>
              <a:t>Harford’s</a:t>
            </a:r>
            <a:r>
              <a:rPr lang="en-GB" sz="1200" kern="1200" dirty="0">
                <a:solidFill>
                  <a:schemeClr val="tx1"/>
                </a:solidFill>
                <a:effectLst/>
                <a:latin typeface="+mn-lt"/>
                <a:ea typeface="+mn-ea"/>
                <a:cs typeface="+mn-cs"/>
              </a:rPr>
              <a:t> brother-in-law Edward </a:t>
            </a:r>
            <a:r>
              <a:rPr lang="en-GB" sz="1200" kern="1200" dirty="0" err="1">
                <a:solidFill>
                  <a:schemeClr val="tx1"/>
                </a:solidFill>
                <a:effectLst/>
                <a:latin typeface="+mn-lt"/>
                <a:ea typeface="+mn-ea"/>
                <a:cs typeface="+mn-cs"/>
              </a:rPr>
              <a:t>Gray</a:t>
            </a:r>
            <a:r>
              <a:rPr lang="en-GB" sz="1200" kern="1200" dirty="0">
                <a:solidFill>
                  <a:schemeClr val="tx1"/>
                </a:solidFill>
                <a:effectLst/>
                <a:latin typeface="+mn-lt"/>
                <a:ea typeface="+mn-ea"/>
                <a:cs typeface="+mn-cs"/>
              </a:rPr>
              <a:t>, for instance, was amongst those </a:t>
            </a:r>
            <a:r>
              <a:rPr lang="en-GB" sz="1200" kern="1200" dirty="0" err="1">
                <a:solidFill>
                  <a:schemeClr val="tx1"/>
                </a:solidFill>
                <a:effectLst/>
                <a:latin typeface="+mn-lt"/>
                <a:ea typeface="+mn-ea"/>
                <a:cs typeface="+mn-cs"/>
              </a:rPr>
              <a:t>slaveowners</a:t>
            </a:r>
            <a:r>
              <a:rPr lang="en-GB" sz="1200" kern="1200" dirty="0">
                <a:solidFill>
                  <a:schemeClr val="tx1"/>
                </a:solidFill>
                <a:effectLst/>
                <a:latin typeface="+mn-lt"/>
                <a:ea typeface="+mn-ea"/>
                <a:cs typeface="+mn-cs"/>
              </a:rPr>
              <a:t> who received compensation after the Slavery Abolition Act of 1833.</a:t>
            </a:r>
            <a:endParaRPr lang="en-GB" dirty="0"/>
          </a:p>
        </p:txBody>
      </p:sp>
      <p:sp>
        <p:nvSpPr>
          <p:cNvPr id="4" name="Slide Number Placeholder 3"/>
          <p:cNvSpPr>
            <a:spLocks noGrp="1"/>
          </p:cNvSpPr>
          <p:nvPr>
            <p:ph type="sldNum" sz="quarter" idx="10"/>
          </p:nvPr>
        </p:nvSpPr>
        <p:spPr/>
        <p:txBody>
          <a:bodyPr/>
          <a:lstStyle/>
          <a:p>
            <a:fld id="{E9BB4D10-D9D9-4096-8693-D7CA53731658}" type="slidenum">
              <a:rPr lang="en-GB" smtClean="0"/>
              <a:t>46</a:t>
            </a:fld>
            <a:endParaRPr lang="en-GB"/>
          </a:p>
        </p:txBody>
      </p:sp>
    </p:spTree>
    <p:extLst>
      <p:ext uri="{BB962C8B-B14F-4D97-AF65-F5344CB8AC3E}">
        <p14:creationId xmlns:p14="http://schemas.microsoft.com/office/powerpoint/2010/main" val="1861754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b="0" i="1" kern="1200" dirty="0">
                <a:solidFill>
                  <a:schemeClr val="tx1"/>
                </a:solidFill>
                <a:effectLst/>
                <a:latin typeface="+mn-lt"/>
                <a:ea typeface="+mn-ea"/>
                <a:cs typeface="+mn-cs"/>
              </a:rPr>
              <a:t>Underlining his connectedness to transatlantic slavery, </a:t>
            </a:r>
            <a:r>
              <a:rPr lang="en-GB" sz="1200" b="0" i="1" kern="1200" dirty="0" err="1">
                <a:solidFill>
                  <a:schemeClr val="tx1"/>
                </a:solidFill>
                <a:effectLst/>
                <a:latin typeface="+mn-lt"/>
                <a:ea typeface="+mn-ea"/>
                <a:cs typeface="+mn-cs"/>
              </a:rPr>
              <a:t>Harford</a:t>
            </a:r>
            <a:r>
              <a:rPr lang="en-GB" sz="1200" b="0" i="1" kern="1200" dirty="0">
                <a:solidFill>
                  <a:schemeClr val="tx1"/>
                </a:solidFill>
                <a:effectLst/>
                <a:latin typeface="+mn-lt"/>
                <a:ea typeface="+mn-ea"/>
                <a:cs typeface="+mn-cs"/>
              </a:rPr>
              <a:t> had a close relationship with </a:t>
            </a:r>
            <a:r>
              <a:rPr lang="en-GB" sz="1200" b="0" i="1" u="sng" kern="1200" dirty="0">
                <a:solidFill>
                  <a:schemeClr val="tx1"/>
                </a:solidFill>
                <a:effectLst/>
                <a:latin typeface="+mn-lt"/>
                <a:ea typeface="+mn-ea"/>
                <a:cs typeface="+mn-cs"/>
                <a:hlinkClick r:id="rId3"/>
              </a:rPr>
              <a:t>Philip John Miles, a millionaire banker who owned sugar plantations in Jamaica and Trinidad</a:t>
            </a:r>
            <a:r>
              <a:rPr lang="en-GB" sz="1200" b="0" i="1" kern="1200" dirty="0">
                <a:solidFill>
                  <a:schemeClr val="tx1"/>
                </a:solidFill>
                <a:effectLst/>
                <a:latin typeface="+mn-lt"/>
                <a:ea typeface="+mn-ea"/>
                <a:cs typeface="+mn-cs"/>
              </a:rPr>
              <a:t>. The pair were partners in the Miles </a:t>
            </a:r>
            <a:r>
              <a:rPr lang="en-GB" sz="1200" b="0" i="1" kern="1200" dirty="0" err="1">
                <a:solidFill>
                  <a:schemeClr val="tx1"/>
                </a:solidFill>
                <a:effectLst/>
                <a:latin typeface="+mn-lt"/>
                <a:ea typeface="+mn-ea"/>
                <a:cs typeface="+mn-cs"/>
              </a:rPr>
              <a:t>Harford</a:t>
            </a:r>
            <a:r>
              <a:rPr lang="en-GB" sz="1200" b="0" i="1" kern="1200" dirty="0">
                <a:solidFill>
                  <a:schemeClr val="tx1"/>
                </a:solidFill>
                <a:effectLst/>
                <a:latin typeface="+mn-lt"/>
                <a:ea typeface="+mn-ea"/>
                <a:cs typeface="+mn-cs"/>
              </a:rPr>
              <a:t> bank, an institution into which subscriptions for the founding of the </a:t>
            </a:r>
            <a:r>
              <a:rPr lang="en-GB" sz="1200" b="0" i="1" kern="1200" dirty="0" err="1">
                <a:solidFill>
                  <a:schemeClr val="tx1"/>
                </a:solidFill>
                <a:effectLst/>
                <a:latin typeface="+mn-lt"/>
                <a:ea typeface="+mn-ea"/>
                <a:cs typeface="+mn-cs"/>
              </a:rPr>
              <a:t>Lampeter</a:t>
            </a:r>
            <a:r>
              <a:rPr lang="en-GB" sz="1200" b="0" i="1" kern="1200" dirty="0">
                <a:solidFill>
                  <a:schemeClr val="tx1"/>
                </a:solidFill>
                <a:effectLst/>
                <a:latin typeface="+mn-lt"/>
                <a:ea typeface="+mn-ea"/>
                <a:cs typeface="+mn-cs"/>
              </a:rPr>
              <a:t> college were deposited. Philip John Miles also followed </a:t>
            </a:r>
            <a:r>
              <a:rPr lang="en-GB" sz="1200" b="0" i="1" kern="1200" dirty="0" err="1">
                <a:solidFill>
                  <a:schemeClr val="tx1"/>
                </a:solidFill>
                <a:effectLst/>
                <a:latin typeface="+mn-lt"/>
                <a:ea typeface="+mn-ea"/>
                <a:cs typeface="+mn-cs"/>
              </a:rPr>
              <a:t>Harford's</a:t>
            </a:r>
            <a:r>
              <a:rPr lang="en-GB" sz="1200" b="0" i="1" kern="1200" dirty="0">
                <a:solidFill>
                  <a:schemeClr val="tx1"/>
                </a:solidFill>
                <a:effectLst/>
                <a:latin typeface="+mn-lt"/>
                <a:ea typeface="+mn-ea"/>
                <a:cs typeface="+mn-cs"/>
              </a:rPr>
              <a:t> example in combining business interests in Bristol and Wales, purchasing the Cardigan Priory estate in 1832.</a:t>
            </a:r>
            <a:endParaRPr lang="en-GB" dirty="0"/>
          </a:p>
        </p:txBody>
      </p:sp>
      <p:sp>
        <p:nvSpPr>
          <p:cNvPr id="4" name="Slide Number Placeholder 3"/>
          <p:cNvSpPr>
            <a:spLocks noGrp="1"/>
          </p:cNvSpPr>
          <p:nvPr>
            <p:ph type="sldNum" sz="quarter" idx="10"/>
          </p:nvPr>
        </p:nvSpPr>
        <p:spPr/>
        <p:txBody>
          <a:bodyPr/>
          <a:lstStyle/>
          <a:p>
            <a:fld id="{E9BB4D10-D9D9-4096-8693-D7CA53731658}" type="slidenum">
              <a:rPr lang="en-GB" smtClean="0"/>
              <a:t>47</a:t>
            </a:fld>
            <a:endParaRPr lang="en-GB"/>
          </a:p>
        </p:txBody>
      </p:sp>
    </p:spTree>
    <p:extLst>
      <p:ext uri="{BB962C8B-B14F-4D97-AF65-F5344CB8AC3E}">
        <p14:creationId xmlns:p14="http://schemas.microsoft.com/office/powerpoint/2010/main" val="26924009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With all of these points in mind there is ample scope to revisit the history of </a:t>
            </a:r>
            <a:r>
              <a:rPr lang="en-GB" sz="1200" kern="1200" dirty="0" err="1">
                <a:solidFill>
                  <a:schemeClr val="tx1"/>
                </a:solidFill>
                <a:effectLst/>
                <a:latin typeface="+mn-lt"/>
                <a:ea typeface="+mn-ea"/>
                <a:cs typeface="+mn-cs"/>
              </a:rPr>
              <a:t>Lampeter’s</a:t>
            </a:r>
            <a:r>
              <a:rPr lang="en-GB" sz="1200" kern="1200" dirty="0">
                <a:solidFill>
                  <a:schemeClr val="tx1"/>
                </a:solidFill>
                <a:effectLst/>
                <a:latin typeface="+mn-lt"/>
                <a:ea typeface="+mn-ea"/>
                <a:cs typeface="+mn-cs"/>
              </a:rPr>
              <a:t> university college in view of its bicentenary.</a:t>
            </a:r>
          </a:p>
          <a:p>
            <a:r>
              <a:rPr lang="en-GB" sz="1200" kern="1200" dirty="0">
                <a:solidFill>
                  <a:schemeClr val="tx1"/>
                </a:solidFill>
                <a:effectLst/>
                <a:latin typeface="+mn-lt"/>
                <a:ea typeface="+mn-ea"/>
                <a:cs typeface="+mn-cs"/>
              </a:rPr>
              <a:t>Doing so would also contribute to broader re-evaluations of how university histories across Britain are imbricated in slavery and colonialism. The University of Glasgow led the way in this regard, commissioning a special report into its historical connections to slavery and subsequently announcing a programme of reparative justice in partnership with the University of the West Indies.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University of Cambridge has also announced plans for something similar, and the University of Bristol appointed a new professor, </a:t>
            </a:r>
            <a:r>
              <a:rPr lang="en-GB" sz="1200" kern="1200" dirty="0" err="1">
                <a:solidFill>
                  <a:schemeClr val="tx1"/>
                </a:solidFill>
                <a:effectLst/>
                <a:latin typeface="+mn-lt"/>
                <a:ea typeface="+mn-ea"/>
                <a:cs typeface="+mn-cs"/>
              </a:rPr>
              <a:t>Olivette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Ottile</a:t>
            </a:r>
            <a:r>
              <a:rPr lang="en-GB" sz="1200" kern="1200" dirty="0">
                <a:solidFill>
                  <a:schemeClr val="tx1"/>
                </a:solidFill>
                <a:effectLst/>
                <a:latin typeface="+mn-lt"/>
                <a:ea typeface="+mn-ea"/>
                <a:cs typeface="+mn-cs"/>
              </a:rPr>
              <a:t>, to oversee research into institutional ties with slavery. These initiatives, it should be acknowledged, have not emerged wholly ‘organically’ from within the academy. Student-led campaigns, most prominently the Rhodes Must Fall movement, put the revaluation of university histories on the agenda, and in lots of ways academic historians are now playing catch-up.</a:t>
            </a:r>
          </a:p>
          <a:p>
            <a:endParaRPr lang="en-GB" dirty="0"/>
          </a:p>
        </p:txBody>
      </p:sp>
      <p:sp>
        <p:nvSpPr>
          <p:cNvPr id="4" name="Slide Number Placeholder 3"/>
          <p:cNvSpPr>
            <a:spLocks noGrp="1"/>
          </p:cNvSpPr>
          <p:nvPr>
            <p:ph type="sldNum" sz="quarter" idx="10"/>
          </p:nvPr>
        </p:nvSpPr>
        <p:spPr/>
        <p:txBody>
          <a:bodyPr/>
          <a:lstStyle/>
          <a:p>
            <a:fld id="{E9BB4D10-D9D9-4096-8693-D7CA53731658}" type="slidenum">
              <a:rPr lang="en-GB" smtClean="0"/>
              <a:t>48</a:t>
            </a:fld>
            <a:endParaRPr lang="en-GB"/>
          </a:p>
        </p:txBody>
      </p:sp>
    </p:spTree>
    <p:extLst>
      <p:ext uri="{BB962C8B-B14F-4D97-AF65-F5344CB8AC3E}">
        <p14:creationId xmlns:p14="http://schemas.microsoft.com/office/powerpoint/2010/main" val="22183416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05CF93C-3B4C-49FC-8E7C-0A488E370A27}"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135042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CF93C-3B4C-49FC-8E7C-0A488E370A27}"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507921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05CF93C-3B4C-49FC-8E7C-0A488E370A27}"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1714988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05CF93C-3B4C-49FC-8E7C-0A488E370A27}" type="datetimeFigureOut">
              <a:rPr lang="en-GB" smtClean="0"/>
              <a:t>03/02/2022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919157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05CF93C-3B4C-49FC-8E7C-0A488E370A27}" type="datetimeFigureOut">
              <a:rPr lang="en-GB" smtClean="0"/>
              <a:t>03/02/2022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510437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05CF93C-3B4C-49FC-8E7C-0A488E370A27}" type="datetimeFigureOut">
              <a:rPr lang="en-GB" smtClean="0"/>
              <a:t>03/02/2022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1194112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5CF93C-3B4C-49FC-8E7C-0A488E370A27}" type="datetimeFigureOut">
              <a:rPr lang="en-GB" smtClean="0"/>
              <a:t>03/02/2022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2684681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05CF93C-3B4C-49FC-8E7C-0A488E370A27}" type="datetimeFigureOut">
              <a:rPr lang="en-GB" smtClean="0"/>
              <a:t>03/02/2022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3310735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05CF93C-3B4C-49FC-8E7C-0A488E370A27}" type="datetimeFigureOut">
              <a:rPr lang="en-GB" smtClean="0"/>
              <a:t>03/02/2022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1240187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CF93C-3B4C-49FC-8E7C-0A488E370A27}"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3555017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CF93C-3B4C-49FC-8E7C-0A488E370A27}"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1453239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05CF93C-3B4C-49FC-8E7C-0A488E370A27}"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37120268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CF93C-3B4C-49FC-8E7C-0A488E370A27}"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18806120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05CF93C-3B4C-49FC-8E7C-0A488E370A27}"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14550696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05CF93C-3B4C-49FC-8E7C-0A488E370A27}" type="datetimeFigureOut">
              <a:rPr lang="en-GB" smtClean="0"/>
              <a:t>03/02/2022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13432462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05CF93C-3B4C-49FC-8E7C-0A488E370A27}" type="datetimeFigureOut">
              <a:rPr lang="en-GB" smtClean="0"/>
              <a:t>03/02/2022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29070160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05CF93C-3B4C-49FC-8E7C-0A488E370A27}" type="datetimeFigureOut">
              <a:rPr lang="en-GB" smtClean="0"/>
              <a:t>03/02/2022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25073255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5CF93C-3B4C-49FC-8E7C-0A488E370A27}" type="datetimeFigureOut">
              <a:rPr lang="en-GB" smtClean="0"/>
              <a:t>03/02/2022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7883112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05CF93C-3B4C-49FC-8E7C-0A488E370A27}" type="datetimeFigureOut">
              <a:rPr lang="en-GB" smtClean="0"/>
              <a:t>03/02/2022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22858736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05CF93C-3B4C-49FC-8E7C-0A488E370A27}" type="datetimeFigureOut">
              <a:rPr lang="en-GB" smtClean="0"/>
              <a:t>03/02/2022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28551350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CF93C-3B4C-49FC-8E7C-0A488E370A27}"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455781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CF93C-3B4C-49FC-8E7C-0A488E370A27}"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86070A-E363-428F-84BB-BBA594AADCBB}" type="slidenum">
              <a:rPr lang="en-GB" smtClean="0"/>
              <a:t>‹#›</a:t>
            </a:fld>
            <a:endParaRPr lang="en-GB"/>
          </a:p>
        </p:txBody>
      </p:sp>
    </p:spTree>
    <p:extLst>
      <p:ext uri="{BB962C8B-B14F-4D97-AF65-F5344CB8AC3E}">
        <p14:creationId xmlns:p14="http://schemas.microsoft.com/office/powerpoint/2010/main" val="2377416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5CF93C-3B4C-49FC-8E7C-0A488E370A27}" type="datetimeFigureOut">
              <a:rPr lang="en-GB" smtClean="0"/>
              <a:t>03/02/2022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86070A-E363-428F-84BB-BBA594AADCBB}" type="slidenum">
              <a:rPr lang="en-GB" smtClean="0"/>
              <a:t>‹#›</a:t>
            </a:fld>
            <a:endParaRPr lang="en-GB"/>
          </a:p>
        </p:txBody>
      </p:sp>
    </p:spTree>
    <p:extLst>
      <p:ext uri="{BB962C8B-B14F-4D97-AF65-F5344CB8AC3E}">
        <p14:creationId xmlns:p14="http://schemas.microsoft.com/office/powerpoint/2010/main" val="5636000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0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5CF93C-3B4C-49FC-8E7C-0A488E370A27}" type="datetimeFigureOut">
              <a:rPr lang="en-GB" smtClean="0"/>
              <a:t>03/02/2022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86070A-E363-428F-84BB-BBA594AADCBB}" type="slidenum">
              <a:rPr lang="en-GB" smtClean="0"/>
              <a:t>‹#›</a:t>
            </a:fld>
            <a:endParaRPr lang="en-GB"/>
          </a:p>
        </p:txBody>
      </p:sp>
    </p:spTree>
    <p:extLst>
      <p:ext uri="{BB962C8B-B14F-4D97-AF65-F5344CB8AC3E}">
        <p14:creationId xmlns:p14="http://schemas.microsoft.com/office/powerpoint/2010/main" val="12491602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33.emf"/></Relationships>
</file>

<file path=ppt/slides/_rels/slide2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2.xml"/><Relationship Id="rId1" Type="http://schemas.openxmlformats.org/officeDocument/2006/relationships/video" Target="https://www.youtube.com/embed/px1lciCBjSE?feature=oembed"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1.png"/></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image" Target="../media/image44.png"/></Relationships>
</file>

<file path=ppt/slides/_rels/slide3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 Id="rId5" Type="http://schemas.openxmlformats.org/officeDocument/2006/relationships/image" Target="../media/image51.png"/><Relationship Id="rId4" Type="http://schemas.openxmlformats.org/officeDocument/2006/relationships/image" Target="../media/image50.jpeg"/></Relationships>
</file>

<file path=ppt/slides/_rels/slide3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54.jpeg"/><Relationship Id="rId4" Type="http://schemas.openxmlformats.org/officeDocument/2006/relationships/image" Target="../media/image53.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hyperlink" Target="https://www.ucl.ac.uk/lbs"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60.png"/><Relationship Id="rId4" Type="http://schemas.openxmlformats.org/officeDocument/2006/relationships/image" Target="../media/image59.png"/></Relationships>
</file>

<file path=ppt/slides/_rels/slide40.xml.rels><?xml version="1.0" encoding="UTF-8" standalone="yes"?>
<Relationships xmlns="http://schemas.openxmlformats.org/package/2006/relationships"><Relationship Id="rId3" Type="http://schemas.openxmlformats.org/officeDocument/2006/relationships/hyperlink" Target="https://humanities-digital-library.org/index.php/hdl/catalog/view/pellewgoldman/61/182-2"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62.emf"/></Relationships>
</file>

<file path=ppt/slides/_rels/slide4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65.emf"/><Relationship Id="rId4" Type="http://schemas.openxmlformats.org/officeDocument/2006/relationships/image" Target="../media/image64.png"/></Relationships>
</file>

<file path=ppt/slides/_rels/slide43.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7.png"/></Relationships>
</file>

<file path=ppt/slides/_rels/slide44.xml.rels><?xml version="1.0" encoding="UTF-8" standalone="yes"?>
<Relationships xmlns="http://schemas.openxmlformats.org/package/2006/relationships"><Relationship Id="rId3" Type="http://schemas.openxmlformats.org/officeDocument/2006/relationships/image" Target="../media/image69.png"/><Relationship Id="rId7" Type="http://schemas.openxmlformats.org/officeDocument/2006/relationships/image" Target="../media/image71.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67.png"/><Relationship Id="rId5" Type="http://schemas.openxmlformats.org/officeDocument/2006/relationships/image" Target="../media/image68.png"/><Relationship Id="rId4" Type="http://schemas.openxmlformats.org/officeDocument/2006/relationships/image" Target="../media/image70.png"/></Relationships>
</file>

<file path=ppt/slides/_rels/slide4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73.png"/></Relationships>
</file>

<file path=ppt/slides/_rels/slide46.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47.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48.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16.xml"/><Relationship Id="rId1" Type="http://schemas.openxmlformats.org/officeDocument/2006/relationships/slideLayout" Target="../slideLayouts/slideLayout3.xml"/><Relationship Id="rId5" Type="http://schemas.openxmlformats.org/officeDocument/2006/relationships/image" Target="../media/image81.png"/><Relationship Id="rId4" Type="http://schemas.openxmlformats.org/officeDocument/2006/relationships/image" Target="../media/image80.png"/></Relationships>
</file>

<file path=ppt/slides/_rels/slide49.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66900" y="2559278"/>
            <a:ext cx="9144000" cy="2387600"/>
          </a:xfrm>
        </p:spPr>
        <p:txBody>
          <a:bodyPr>
            <a:normAutofit fontScale="90000"/>
          </a:bodyPr>
          <a:lstStyle/>
          <a:p>
            <a:r>
              <a:rPr lang="en-GB" dirty="0">
                <a:solidFill>
                  <a:srgbClr val="FFC000"/>
                </a:solidFill>
                <a:latin typeface="Elephant" panose="02020904090505020303" pitchFamily="18" charset="0"/>
              </a:rPr>
              <a:t>DECOLONISING THE UNIVERSITY?</a:t>
            </a:r>
            <a:br>
              <a:rPr lang="en-GB" dirty="0">
                <a:solidFill>
                  <a:srgbClr val="FFC000"/>
                </a:solidFill>
              </a:rPr>
            </a:br>
            <a:endParaRPr lang="en-GB" dirty="0">
              <a:solidFill>
                <a:srgbClr val="FFC000"/>
              </a:solidFill>
            </a:endParaRPr>
          </a:p>
        </p:txBody>
      </p:sp>
      <p:sp>
        <p:nvSpPr>
          <p:cNvPr id="3" name="Subtitle 2"/>
          <p:cNvSpPr>
            <a:spLocks noGrp="1"/>
          </p:cNvSpPr>
          <p:nvPr>
            <p:ph type="subTitle" idx="1"/>
          </p:nvPr>
        </p:nvSpPr>
        <p:spPr/>
        <p:txBody>
          <a:bodyPr/>
          <a:lstStyle/>
          <a:p>
            <a:endParaRPr lang="en-GB" dirty="0"/>
          </a:p>
        </p:txBody>
      </p:sp>
      <p:sp>
        <p:nvSpPr>
          <p:cNvPr id="4" name="Rectangle 3"/>
          <p:cNvSpPr/>
          <p:nvPr/>
        </p:nvSpPr>
        <p:spPr>
          <a:xfrm>
            <a:off x="5977217" y="3244334"/>
            <a:ext cx="237566"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0819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9ADB6-E262-4FBC-B888-8798D77F99AB}"/>
              </a:ext>
            </a:extLst>
          </p:cNvPr>
          <p:cNvSpPr>
            <a:spLocks noGrp="1"/>
          </p:cNvSpPr>
          <p:nvPr>
            <p:ph type="title"/>
          </p:nvPr>
        </p:nvSpPr>
        <p:spPr/>
        <p:txBody>
          <a:bodyPr/>
          <a:lstStyle/>
          <a:p>
            <a:endParaRPr lang="en-GB" b="1" dirty="0">
              <a:latin typeface="+mn-lt"/>
            </a:endParaRPr>
          </a:p>
        </p:txBody>
      </p:sp>
      <p:sp>
        <p:nvSpPr>
          <p:cNvPr id="3" name="Content Placeholder 2">
            <a:extLst>
              <a:ext uri="{FF2B5EF4-FFF2-40B4-BE49-F238E27FC236}">
                <a16:creationId xmlns:a16="http://schemas.microsoft.com/office/drawing/2014/main" id="{7F7E08E5-9B33-4F4E-A55C-8D7E8CF87E96}"/>
              </a:ext>
            </a:extLst>
          </p:cNvPr>
          <p:cNvSpPr>
            <a:spLocks noGrp="1"/>
          </p:cNvSpPr>
          <p:nvPr>
            <p:ph idx="1"/>
          </p:nvPr>
        </p:nvSpPr>
        <p:spPr/>
        <p:txBody>
          <a:bodyPr>
            <a:normAutofit fontScale="92500" lnSpcReduction="20000"/>
          </a:bodyPr>
          <a:lstStyle/>
          <a:p>
            <a:pPr marL="0" indent="0">
              <a:buNone/>
            </a:pPr>
            <a:r>
              <a:rPr lang="en-US" sz="3600" b="1" dirty="0">
                <a:latin typeface="Georgia Pro Black" panose="02040A02050405020203" pitchFamily="18" charset="0"/>
              </a:rPr>
              <a:t>Part One: Cecil Rhodes and Rhodes Must Fall</a:t>
            </a:r>
          </a:p>
          <a:p>
            <a:pPr marL="0" indent="0">
              <a:buNone/>
            </a:pPr>
            <a:r>
              <a:rPr lang="en-US" sz="3600" b="1" dirty="0">
                <a:latin typeface="Georgia Pro Black" panose="02040A02050405020203" pitchFamily="18" charset="0"/>
              </a:rPr>
              <a:t>Part Two: Wales and Empire</a:t>
            </a:r>
          </a:p>
          <a:p>
            <a:pPr marL="0" indent="0">
              <a:buNone/>
            </a:pPr>
            <a:r>
              <a:rPr lang="en-US" sz="3600" b="1" dirty="0">
                <a:latin typeface="Georgia Pro Black" panose="02040A02050405020203" pitchFamily="18" charset="0"/>
              </a:rPr>
              <a:t>Part Three: Decolonizing UWTSD Lampeter?</a:t>
            </a:r>
          </a:p>
          <a:p>
            <a:pPr marL="0" indent="0">
              <a:buNone/>
            </a:pPr>
            <a:endParaRPr lang="en-US" dirty="0"/>
          </a:p>
          <a:p>
            <a:pPr marL="0" indent="0">
              <a:buNone/>
            </a:pPr>
            <a:r>
              <a:rPr lang="en-US" dirty="0"/>
              <a:t>Themes:</a:t>
            </a:r>
          </a:p>
          <a:p>
            <a:r>
              <a:rPr lang="en-US" dirty="0"/>
              <a:t>Concept of decolonization</a:t>
            </a:r>
          </a:p>
          <a:p>
            <a:r>
              <a:rPr lang="en-US" dirty="0"/>
              <a:t>How do debates in Oxford, and wider world, relate to matters in Wales and Lampeter</a:t>
            </a:r>
          </a:p>
        </p:txBody>
      </p:sp>
    </p:spTree>
    <p:extLst>
      <p:ext uri="{BB962C8B-B14F-4D97-AF65-F5344CB8AC3E}">
        <p14:creationId xmlns:p14="http://schemas.microsoft.com/office/powerpoint/2010/main" val="4223367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9ADB6-E262-4FBC-B888-8798D77F99AB}"/>
              </a:ext>
            </a:extLst>
          </p:cNvPr>
          <p:cNvSpPr>
            <a:spLocks noGrp="1"/>
          </p:cNvSpPr>
          <p:nvPr>
            <p:ph type="title"/>
          </p:nvPr>
        </p:nvSpPr>
        <p:spPr/>
        <p:txBody>
          <a:bodyPr/>
          <a:lstStyle/>
          <a:p>
            <a:endParaRPr lang="en-GB" b="1" dirty="0">
              <a:latin typeface="+mn-lt"/>
            </a:endParaRPr>
          </a:p>
        </p:txBody>
      </p:sp>
      <p:sp>
        <p:nvSpPr>
          <p:cNvPr id="3" name="Content Placeholder 2">
            <a:extLst>
              <a:ext uri="{FF2B5EF4-FFF2-40B4-BE49-F238E27FC236}">
                <a16:creationId xmlns:a16="http://schemas.microsoft.com/office/drawing/2014/main" id="{7F7E08E5-9B33-4F4E-A55C-8D7E8CF87E96}"/>
              </a:ext>
            </a:extLst>
          </p:cNvPr>
          <p:cNvSpPr>
            <a:spLocks noGrp="1"/>
          </p:cNvSpPr>
          <p:nvPr>
            <p:ph idx="1"/>
          </p:nvPr>
        </p:nvSpPr>
        <p:spPr/>
        <p:txBody>
          <a:bodyPr/>
          <a:lstStyle/>
          <a:p>
            <a:pPr marL="0" indent="0">
              <a:buNone/>
            </a:pPr>
            <a:r>
              <a:rPr lang="en-US" sz="4800" b="1" dirty="0"/>
              <a:t>Who was Cecil Rhodes? And why does he (still) matter?</a:t>
            </a:r>
          </a:p>
          <a:p>
            <a:pPr marL="0" indent="0">
              <a:buNone/>
            </a:pPr>
            <a:endParaRPr lang="en-US" dirty="0"/>
          </a:p>
        </p:txBody>
      </p:sp>
    </p:spTree>
    <p:extLst>
      <p:ext uri="{BB962C8B-B14F-4D97-AF65-F5344CB8AC3E}">
        <p14:creationId xmlns:p14="http://schemas.microsoft.com/office/powerpoint/2010/main" val="1007686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3B10B-2C6A-4037-958E-923BB9A0C9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2AD9752-5BAA-4758-AC40-3CA1860C6638}"/>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E7E59033-C435-4C6F-B85A-1B8086F50743}"/>
              </a:ext>
            </a:extLst>
          </p:cNvPr>
          <p:cNvPicPr>
            <a:picLocks noChangeAspect="1"/>
          </p:cNvPicPr>
          <p:nvPr/>
        </p:nvPicPr>
        <p:blipFill rotWithShape="1">
          <a:blip r:embed="rId2"/>
          <a:srcRect l="13878" t="14493" r="39037"/>
          <a:stretch/>
        </p:blipFill>
        <p:spPr>
          <a:xfrm>
            <a:off x="689113" y="365125"/>
            <a:ext cx="5406887" cy="5864087"/>
          </a:xfrm>
          <a:prstGeom prst="rect">
            <a:avLst/>
          </a:prstGeom>
        </p:spPr>
      </p:pic>
      <p:pic>
        <p:nvPicPr>
          <p:cNvPr id="9" name="Picture 8">
            <a:extLst>
              <a:ext uri="{FF2B5EF4-FFF2-40B4-BE49-F238E27FC236}">
                <a16:creationId xmlns:a16="http://schemas.microsoft.com/office/drawing/2014/main" id="{DD2A9D3B-9EAA-44CB-A947-DF7622774253}"/>
              </a:ext>
            </a:extLst>
          </p:cNvPr>
          <p:cNvPicPr>
            <a:picLocks noChangeAspect="1"/>
          </p:cNvPicPr>
          <p:nvPr/>
        </p:nvPicPr>
        <p:blipFill rotWithShape="1">
          <a:blip r:embed="rId3"/>
          <a:srcRect l="15782" t="14493" r="38546" b="1922"/>
          <a:stretch/>
        </p:blipFill>
        <p:spPr>
          <a:xfrm>
            <a:off x="6258338" y="365125"/>
            <a:ext cx="5365163" cy="5864087"/>
          </a:xfrm>
          <a:prstGeom prst="rect">
            <a:avLst/>
          </a:prstGeom>
        </p:spPr>
      </p:pic>
    </p:spTree>
    <p:extLst>
      <p:ext uri="{BB962C8B-B14F-4D97-AF65-F5344CB8AC3E}">
        <p14:creationId xmlns:p14="http://schemas.microsoft.com/office/powerpoint/2010/main" val="171489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8573-9ABE-4B25-A344-CFE58EF9F033}"/>
              </a:ext>
            </a:extLst>
          </p:cNvPr>
          <p:cNvSpPr>
            <a:spLocks noGrp="1"/>
          </p:cNvSpPr>
          <p:nvPr>
            <p:ph type="title"/>
          </p:nvPr>
        </p:nvSpPr>
        <p:spPr/>
        <p:txBody>
          <a:bodyPr/>
          <a:lstStyle/>
          <a:p>
            <a:endParaRPr lang="en-GB"/>
          </a:p>
        </p:txBody>
      </p:sp>
      <p:pic>
        <p:nvPicPr>
          <p:cNvPr id="4" name="Picture 4" descr="A group of people riding on the back of a boat&#10;&#10;Description automatically generated">
            <a:extLst>
              <a:ext uri="{FF2B5EF4-FFF2-40B4-BE49-F238E27FC236}">
                <a16:creationId xmlns:a16="http://schemas.microsoft.com/office/drawing/2014/main" id="{5F509EC8-2CA1-49DD-98FE-B5DEC6D097D6}"/>
              </a:ext>
            </a:extLst>
          </p:cNvPr>
          <p:cNvPicPr>
            <a:picLocks noGrp="1" noChangeAspect="1"/>
          </p:cNvPicPr>
          <p:nvPr>
            <p:ph idx="1"/>
          </p:nvPr>
        </p:nvPicPr>
        <p:blipFill>
          <a:blip r:embed="rId2"/>
          <a:stretch>
            <a:fillRect/>
          </a:stretch>
        </p:blipFill>
        <p:spPr>
          <a:xfrm>
            <a:off x="1541386" y="280853"/>
            <a:ext cx="8550547" cy="6412910"/>
          </a:xfrm>
        </p:spPr>
      </p:pic>
    </p:spTree>
    <p:extLst>
      <p:ext uri="{BB962C8B-B14F-4D97-AF65-F5344CB8AC3E}">
        <p14:creationId xmlns:p14="http://schemas.microsoft.com/office/powerpoint/2010/main" val="1496884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Cecil Rhodes (1853–1902)</a:t>
            </a:r>
          </a:p>
        </p:txBody>
      </p:sp>
      <p:pic>
        <p:nvPicPr>
          <p:cNvPr id="1026" name="Picture 2" descr="Cecil Rhodes ww.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0" y="1690688"/>
            <a:ext cx="2438400" cy="346557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563585" y="1690688"/>
            <a:ext cx="5225143" cy="3046988"/>
          </a:xfrm>
          <a:prstGeom prst="rect">
            <a:avLst/>
          </a:prstGeom>
        </p:spPr>
        <p:txBody>
          <a:bodyPr wrap="square">
            <a:spAutoFit/>
          </a:bodyPr>
          <a:lstStyle/>
          <a:p>
            <a:pPr marL="285750" indent="-285750">
              <a:buFont typeface="Arial" panose="020B0604020202020204" pitchFamily="34" charset="0"/>
              <a:buChar char="•"/>
            </a:pPr>
            <a:r>
              <a:rPr lang="en-GB" sz="2400" dirty="0">
                <a:solidFill>
                  <a:srgbClr val="7030A0"/>
                </a:solidFill>
              </a:rPr>
              <a:t>Est. Central Search Association and then British South Africa Company 1890</a:t>
            </a:r>
          </a:p>
          <a:p>
            <a:pPr marL="285750" indent="-285750">
              <a:buFont typeface="Arial" panose="020B0604020202020204" pitchFamily="34" charset="0"/>
              <a:buChar char="•"/>
            </a:pPr>
            <a:r>
              <a:rPr lang="en-GB" sz="2400" dirty="0">
                <a:solidFill>
                  <a:srgbClr val="7030A0"/>
                </a:solidFill>
              </a:rPr>
              <a:t>Prime Minister of the Cape Colony from 1890–1896.]</a:t>
            </a:r>
          </a:p>
          <a:p>
            <a:pPr marL="285750" indent="-285750">
              <a:buFont typeface="Arial" panose="020B0604020202020204" pitchFamily="34" charset="0"/>
              <a:buChar char="•"/>
            </a:pPr>
            <a:r>
              <a:rPr lang="en-GB" sz="2400" dirty="0">
                <a:solidFill>
                  <a:srgbClr val="7030A0"/>
                </a:solidFill>
              </a:rPr>
              <a:t>Founded the southern African territory of Rhodesia (now Zimbabwe and Zambia)</a:t>
            </a:r>
            <a:endParaRPr lang="en-GB" dirty="0">
              <a:solidFill>
                <a:srgbClr val="7030A0"/>
              </a:solidFill>
            </a:endParaRPr>
          </a:p>
        </p:txBody>
      </p:sp>
      <p:pic>
        <p:nvPicPr>
          <p:cNvPr id="5" name="Picture 4"/>
          <p:cNvPicPr>
            <a:picLocks noChangeAspect="1"/>
          </p:cNvPicPr>
          <p:nvPr/>
        </p:nvPicPr>
        <p:blipFill>
          <a:blip r:embed="rId3"/>
          <a:stretch>
            <a:fillRect/>
          </a:stretch>
        </p:blipFill>
        <p:spPr>
          <a:xfrm>
            <a:off x="8092275" y="1543731"/>
            <a:ext cx="4099725" cy="5314269"/>
          </a:xfrm>
          <a:prstGeom prst="rect">
            <a:avLst/>
          </a:prstGeom>
        </p:spPr>
      </p:pic>
    </p:spTree>
    <p:extLst>
      <p:ext uri="{BB962C8B-B14F-4D97-AF65-F5344CB8AC3E}">
        <p14:creationId xmlns:p14="http://schemas.microsoft.com/office/powerpoint/2010/main" val="3727061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33350" y="27118"/>
            <a:ext cx="7414928" cy="6872157"/>
          </a:xfrm>
          <a:solidFill>
            <a:schemeClr val="accent1">
              <a:lumMod val="20000"/>
              <a:lumOff val="80000"/>
            </a:schemeClr>
          </a:solidFill>
          <a:ln>
            <a:noFill/>
          </a:ln>
        </p:spPr>
        <p:txBody>
          <a:bodyPr lIns="360000" tIns="360000" rIns="360000" bIns="360000">
            <a:normAutofit lnSpcReduction="10000"/>
          </a:bodyPr>
          <a:lstStyle/>
          <a:p>
            <a:pPr marL="0" indent="0" algn="just">
              <a:buNone/>
            </a:pPr>
            <a:r>
              <a:rPr lang="en-GB" dirty="0"/>
              <a:t>" … The </a:t>
            </a:r>
            <a:r>
              <a:rPr lang="en-GB" b="1" dirty="0"/>
              <a:t>historical message </a:t>
            </a:r>
            <a:r>
              <a:rPr lang="en-GB" dirty="0"/>
              <a:t>communicated to the minds of the present and newer empire. Cecil Rhodes was inspired by Rome at Oxford, where he developed his devotion to the </a:t>
            </a:r>
            <a:r>
              <a:rPr lang="en-GB" i="1" dirty="0"/>
              <a:t>Meditations</a:t>
            </a:r>
            <a:r>
              <a:rPr lang="en-GB" dirty="0"/>
              <a:t> of Marcus Aurelius. ‘“</a:t>
            </a:r>
            <a:r>
              <a:rPr lang="en-GB" b="1" dirty="0"/>
              <a:t>Remember always that you are a Roman”</a:t>
            </a:r>
            <a:r>
              <a:rPr lang="en-GB" dirty="0"/>
              <a:t> was one of his favourite quotations, and Rhodes liked to be reminded of his facial resemblance to busts of certain Roman Emperors.’ Lord Curzon, gained Roman inspiration at Eton. ‘There we were perpetually invited by a body of assiduous and capable </a:t>
            </a:r>
            <a:r>
              <a:rPr lang="en-GB"/>
              <a:t>mentors ... </a:t>
            </a:r>
            <a:r>
              <a:rPr lang="en-GB" dirty="0"/>
              <a:t>to </a:t>
            </a:r>
            <a:r>
              <a:rPr lang="en-GB" b="1" dirty="0"/>
              <a:t>contemplate the majesty, the law and the living influence of the empire of Rome</a:t>
            </a:r>
            <a:r>
              <a:rPr lang="en-GB" dirty="0"/>
              <a:t>.’"</a:t>
            </a:r>
          </a:p>
          <a:p>
            <a:pPr>
              <a:buFontTx/>
              <a:buChar char="-"/>
            </a:pPr>
            <a:r>
              <a:rPr lang="en-GB" sz="1800" dirty="0"/>
              <a:t>Raymond F. Betts, ‘The Allusions to Rome in British Imperial Thought of the Late Nineteenth and Early Twentieth Centuries’, </a:t>
            </a:r>
            <a:r>
              <a:rPr lang="en-GB" sz="1800" i="1" dirty="0"/>
              <a:t>Victorian Studies </a:t>
            </a:r>
            <a:r>
              <a:rPr lang="en-GB" sz="1800" dirty="0"/>
              <a:t>15:2 (1971): 149-159 [pp. 151-152]. </a:t>
            </a:r>
            <a:endParaRPr lang="en-GB" dirty="0"/>
          </a:p>
        </p:txBody>
      </p:sp>
      <p:pic>
        <p:nvPicPr>
          <p:cNvPr id="4" name="Picture 3"/>
          <p:cNvPicPr>
            <a:picLocks noChangeAspect="1"/>
          </p:cNvPicPr>
          <p:nvPr/>
        </p:nvPicPr>
        <p:blipFill>
          <a:blip r:embed="rId3"/>
          <a:stretch>
            <a:fillRect/>
          </a:stretch>
        </p:blipFill>
        <p:spPr>
          <a:xfrm>
            <a:off x="7281579" y="27118"/>
            <a:ext cx="3792692" cy="4947781"/>
          </a:xfrm>
          <a:prstGeom prst="rect">
            <a:avLst/>
          </a:prstGeom>
        </p:spPr>
      </p:pic>
      <p:sp>
        <p:nvSpPr>
          <p:cNvPr id="5" name="Rectangle 4"/>
          <p:cNvSpPr/>
          <p:nvPr/>
        </p:nvSpPr>
        <p:spPr>
          <a:xfrm>
            <a:off x="10422260" y="27118"/>
            <a:ext cx="1769740" cy="1754326"/>
          </a:xfrm>
          <a:prstGeom prst="rect">
            <a:avLst/>
          </a:prstGeom>
          <a:solidFill>
            <a:schemeClr val="accent1">
              <a:lumMod val="20000"/>
              <a:lumOff val="80000"/>
            </a:schemeClr>
          </a:solidFill>
        </p:spPr>
        <p:txBody>
          <a:bodyPr wrap="square">
            <a:spAutoFit/>
          </a:bodyPr>
          <a:lstStyle/>
          <a:p>
            <a:r>
              <a:rPr lang="en-GB" dirty="0"/>
              <a:t>Lord Curzon (1859–1925), Viceroy and Governor-General of India (1899–1905)</a:t>
            </a:r>
          </a:p>
        </p:txBody>
      </p:sp>
      <p:sp>
        <p:nvSpPr>
          <p:cNvPr id="7" name="Rectangle 6"/>
          <p:cNvSpPr/>
          <p:nvPr/>
        </p:nvSpPr>
        <p:spPr>
          <a:xfrm>
            <a:off x="10287000" y="3657217"/>
            <a:ext cx="1905001" cy="646331"/>
          </a:xfrm>
          <a:prstGeom prst="rect">
            <a:avLst/>
          </a:prstGeom>
          <a:solidFill>
            <a:schemeClr val="accent1">
              <a:lumMod val="20000"/>
              <a:lumOff val="80000"/>
            </a:schemeClr>
          </a:solidFill>
        </p:spPr>
        <p:txBody>
          <a:bodyPr wrap="square">
            <a:spAutoFit/>
          </a:bodyPr>
          <a:lstStyle/>
          <a:p>
            <a:r>
              <a:rPr lang="en-GB" dirty="0"/>
              <a:t>Cecil Rhodes (1853–1902. </a:t>
            </a:r>
          </a:p>
        </p:txBody>
      </p:sp>
      <p:pic>
        <p:nvPicPr>
          <p:cNvPr id="8" name="Picture 7"/>
          <p:cNvPicPr>
            <a:picLocks noChangeAspect="1"/>
          </p:cNvPicPr>
          <p:nvPr/>
        </p:nvPicPr>
        <p:blipFill>
          <a:blip r:embed="rId4"/>
          <a:stretch>
            <a:fillRect/>
          </a:stretch>
        </p:blipFill>
        <p:spPr>
          <a:xfrm>
            <a:off x="10287000" y="4303548"/>
            <a:ext cx="1905000" cy="2543175"/>
          </a:xfrm>
          <a:prstGeom prst="rect">
            <a:avLst/>
          </a:prstGeom>
        </p:spPr>
      </p:pic>
    </p:spTree>
    <p:extLst>
      <p:ext uri="{BB962C8B-B14F-4D97-AF65-F5344CB8AC3E}">
        <p14:creationId xmlns:p14="http://schemas.microsoft.com/office/powerpoint/2010/main" val="1246476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003" y="716756"/>
            <a:ext cx="10515600" cy="1325563"/>
          </a:xfrm>
        </p:spPr>
        <p:txBody>
          <a:bodyPr/>
          <a:lstStyle/>
          <a:p>
            <a:r>
              <a:rPr lang="en-GB" dirty="0"/>
              <a:t>Rhodes Memorial, Cape Town</a:t>
            </a:r>
          </a:p>
        </p:txBody>
      </p:sp>
      <p:pic>
        <p:nvPicPr>
          <p:cNvPr id="4" name="Content Placeholder 3"/>
          <p:cNvPicPr>
            <a:picLocks noGrp="1" noChangeAspect="1"/>
          </p:cNvPicPr>
          <p:nvPr>
            <p:ph idx="1"/>
          </p:nvPr>
        </p:nvPicPr>
        <p:blipFill>
          <a:blip r:embed="rId3"/>
          <a:stretch>
            <a:fillRect/>
          </a:stretch>
        </p:blipFill>
        <p:spPr>
          <a:xfrm>
            <a:off x="4381500" y="1690688"/>
            <a:ext cx="7733194" cy="4351338"/>
          </a:xfrm>
          <a:prstGeom prst="rect">
            <a:avLst/>
          </a:prstGeom>
        </p:spPr>
      </p:pic>
      <p:pic>
        <p:nvPicPr>
          <p:cNvPr id="5" name="Picture 4"/>
          <p:cNvPicPr>
            <a:picLocks noChangeAspect="1"/>
          </p:cNvPicPr>
          <p:nvPr/>
        </p:nvPicPr>
        <p:blipFill>
          <a:blip r:embed="rId4"/>
          <a:stretch>
            <a:fillRect/>
          </a:stretch>
        </p:blipFill>
        <p:spPr>
          <a:xfrm>
            <a:off x="553003" y="1690688"/>
            <a:ext cx="3543300" cy="4765739"/>
          </a:xfrm>
          <a:prstGeom prst="rect">
            <a:avLst/>
          </a:prstGeom>
        </p:spPr>
      </p:pic>
      <p:sp>
        <p:nvSpPr>
          <p:cNvPr id="6" name="Title 1"/>
          <p:cNvSpPr txBox="1">
            <a:spLocks/>
          </p:cNvSpPr>
          <p:nvPr/>
        </p:nvSpPr>
        <p:spPr>
          <a:xfrm>
            <a:off x="838200" y="53975"/>
            <a:ext cx="111252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atin typeface="Elephant" panose="02020904090505020303" pitchFamily="18" charset="0"/>
              </a:rPr>
              <a:t>Ancient Rome and ‘New Imperialism’</a:t>
            </a:r>
            <a:endParaRPr lang="en-GB" dirty="0">
              <a:latin typeface="Elephant" panose="02020904090505020303" pitchFamily="18" charset="0"/>
            </a:endParaRPr>
          </a:p>
        </p:txBody>
      </p:sp>
    </p:spTree>
    <p:extLst>
      <p:ext uri="{BB962C8B-B14F-4D97-AF65-F5344CB8AC3E}">
        <p14:creationId xmlns:p14="http://schemas.microsoft.com/office/powerpoint/2010/main" val="1858254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209550" y="234950"/>
            <a:ext cx="11677650" cy="6645275"/>
          </a:xfrm>
        </p:spPr>
        <p:txBody>
          <a:bodyPr>
            <a:normAutofit/>
          </a:bodyPr>
          <a:lstStyle/>
          <a:p>
            <a:pPr marL="0" indent="0">
              <a:buNone/>
            </a:pPr>
            <a:r>
              <a:rPr lang="en-GB" b="1" i="1" dirty="0"/>
              <a:t>The Last Will and Testament of Cecil John Rhodes, with Elucidatory Notes to which are added some Chapters describing the Political and Religious Ideas of the Testator</a:t>
            </a:r>
            <a:r>
              <a:rPr lang="en-GB" b="1" dirty="0"/>
              <a:t>, ed. by WT Stead (London: Review of Reviews, 1902).</a:t>
            </a:r>
            <a:endParaRPr lang="en-GB" dirty="0"/>
          </a:p>
          <a:p>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871E6C47-E954-4546-B2A1-EB6576622391}"/>
              </a:ext>
            </a:extLst>
          </p:cNvPr>
          <p:cNvPicPr>
            <a:picLocks noChangeAspect="1"/>
          </p:cNvPicPr>
          <p:nvPr/>
        </p:nvPicPr>
        <p:blipFill>
          <a:blip r:embed="rId2"/>
          <a:stretch>
            <a:fillRect/>
          </a:stretch>
        </p:blipFill>
        <p:spPr>
          <a:xfrm>
            <a:off x="8358411" y="2077402"/>
            <a:ext cx="2727287" cy="4140518"/>
          </a:xfrm>
          <a:prstGeom prst="rect">
            <a:avLst/>
          </a:prstGeom>
        </p:spPr>
      </p:pic>
      <p:pic>
        <p:nvPicPr>
          <p:cNvPr id="5" name="Picture 4">
            <a:extLst>
              <a:ext uri="{FF2B5EF4-FFF2-40B4-BE49-F238E27FC236}">
                <a16:creationId xmlns:a16="http://schemas.microsoft.com/office/drawing/2014/main" id="{F1178C50-C7AA-4EA5-B652-B482E7602C5C}"/>
              </a:ext>
            </a:extLst>
          </p:cNvPr>
          <p:cNvPicPr>
            <a:picLocks noChangeAspect="1"/>
          </p:cNvPicPr>
          <p:nvPr/>
        </p:nvPicPr>
        <p:blipFill>
          <a:blip r:embed="rId3"/>
          <a:stretch>
            <a:fillRect/>
          </a:stretch>
        </p:blipFill>
        <p:spPr>
          <a:xfrm>
            <a:off x="956803" y="1991845"/>
            <a:ext cx="4186016" cy="4378959"/>
          </a:xfrm>
          <a:prstGeom prst="rect">
            <a:avLst/>
          </a:prstGeom>
        </p:spPr>
      </p:pic>
      <p:pic>
        <p:nvPicPr>
          <p:cNvPr id="7" name="Picture 6">
            <a:extLst>
              <a:ext uri="{FF2B5EF4-FFF2-40B4-BE49-F238E27FC236}">
                <a16:creationId xmlns:a16="http://schemas.microsoft.com/office/drawing/2014/main" id="{62E6EF5F-2C52-43C2-AE92-4810D218F84E}"/>
              </a:ext>
            </a:extLst>
          </p:cNvPr>
          <p:cNvPicPr>
            <a:picLocks noChangeAspect="1"/>
          </p:cNvPicPr>
          <p:nvPr/>
        </p:nvPicPr>
        <p:blipFill>
          <a:blip r:embed="rId4"/>
          <a:stretch>
            <a:fillRect/>
          </a:stretch>
        </p:blipFill>
        <p:spPr>
          <a:xfrm>
            <a:off x="5483314" y="1991844"/>
            <a:ext cx="2589081" cy="4378960"/>
          </a:xfrm>
          <a:prstGeom prst="rect">
            <a:avLst/>
          </a:prstGeom>
        </p:spPr>
      </p:pic>
    </p:spTree>
    <p:extLst>
      <p:ext uri="{BB962C8B-B14F-4D97-AF65-F5344CB8AC3E}">
        <p14:creationId xmlns:p14="http://schemas.microsoft.com/office/powerpoint/2010/main" val="4428222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209550" y="234950"/>
            <a:ext cx="11677650" cy="6645275"/>
          </a:xfrm>
        </p:spPr>
        <p:txBody>
          <a:bodyPr>
            <a:normAutofit/>
          </a:bodyPr>
          <a:lstStyle/>
          <a:p>
            <a:pPr marL="0" indent="0">
              <a:buNone/>
            </a:pPr>
            <a:r>
              <a:rPr lang="en-GB" sz="3200" b="1" i="1" dirty="0"/>
              <a:t>The Last Will and Testament of Cecil John Rhodes </a:t>
            </a:r>
            <a:r>
              <a:rPr lang="en-GB" sz="3200" b="1" dirty="0"/>
              <a:t>(1902)</a:t>
            </a:r>
            <a:endParaRPr lang="en-GB" sz="3200" dirty="0"/>
          </a:p>
          <a:p>
            <a:pPr marL="0" indent="0" algn="just">
              <a:lnSpc>
                <a:spcPct val="107000"/>
              </a:lnSpc>
              <a:spcAft>
                <a:spcPts val="800"/>
              </a:spcAft>
              <a:buNone/>
            </a:pPr>
            <a:r>
              <a:rPr lang="en-GB" b="1" dirty="0">
                <a:effectLst/>
                <a:latin typeface="Calibri" panose="020F0502020204030204" pitchFamily="34" charset="0"/>
                <a:ea typeface="Calibri" panose="020F0502020204030204" pitchFamily="34" charset="0"/>
                <a:cs typeface="Times New Roman" panose="02020603050405020304" pitchFamily="18" charset="0"/>
              </a:rPr>
              <a:t>1.. THE LAST WILL AND TESTAMENT</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b="1" dirty="0">
                <a:effectLst/>
                <a:latin typeface="Calibri" panose="020F0502020204030204" pitchFamily="34" charset="0"/>
                <a:ea typeface="Calibri" panose="020F0502020204030204" pitchFamily="34" charset="0"/>
                <a:cs typeface="Times New Roman" panose="02020603050405020304" pitchFamily="18" charset="0"/>
              </a:rPr>
              <a:t>(4.) Bequests to Oriel College, Oxford.</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I give the sum </a:t>
            </a:r>
            <a:r>
              <a:rPr lang="en-GB" b="1" dirty="0">
                <a:effectLst/>
                <a:latin typeface="Calibri" panose="020F0502020204030204" pitchFamily="34" charset="0"/>
                <a:ea typeface="Calibri" panose="020F0502020204030204" pitchFamily="34" charset="0"/>
                <a:cs typeface="Times New Roman" panose="02020603050405020304" pitchFamily="18" charset="0"/>
              </a:rPr>
              <a:t>of £100,000 free of all duty whatsoever to my old college Oriel College in the University of Oxfor</a:t>
            </a:r>
            <a:r>
              <a:rPr lang="en-GB" dirty="0">
                <a:effectLst/>
                <a:latin typeface="Calibri" panose="020F0502020204030204" pitchFamily="34" charset="0"/>
                <a:ea typeface="Calibri" panose="020F0502020204030204" pitchFamily="34" charset="0"/>
                <a:cs typeface="Times New Roman" panose="02020603050405020304" pitchFamily="18" charset="0"/>
              </a:rPr>
              <a:t>d and … </a:t>
            </a:r>
            <a:r>
              <a:rPr lang="en-GB" dirty="0">
                <a:latin typeface="Calibri" panose="020F0502020204030204" pitchFamily="34" charset="0"/>
                <a:ea typeface="Calibri" panose="020F0502020204030204" pitchFamily="34" charset="0"/>
                <a:cs typeface="Times New Roman" panose="02020603050405020304" pitchFamily="18" charset="0"/>
              </a:rPr>
              <a:t>I </a:t>
            </a:r>
            <a:r>
              <a:rPr lang="en-GB" dirty="0">
                <a:effectLst/>
                <a:latin typeface="Calibri" panose="020F0502020204030204" pitchFamily="34" charset="0"/>
                <a:ea typeface="Calibri" panose="020F0502020204030204" pitchFamily="34" charset="0"/>
                <a:cs typeface="Times New Roman" panose="02020603050405020304" pitchFamily="18" charset="0"/>
              </a:rPr>
              <a:t>direct that the sum of £40,000 part of the said sum of £100,000 shall be applied in the first place in </a:t>
            </a:r>
            <a:r>
              <a:rPr lang="en-GB" b="1" dirty="0">
                <a:effectLst/>
                <a:latin typeface="Calibri" panose="020F0502020204030204" pitchFamily="34" charset="0"/>
                <a:ea typeface="Calibri" panose="020F0502020204030204" pitchFamily="34" charset="0"/>
                <a:cs typeface="Times New Roman" panose="02020603050405020304" pitchFamily="18" charset="0"/>
              </a:rPr>
              <a:t>the erection of new College buildings</a:t>
            </a:r>
            <a:r>
              <a:rPr lang="en-GB" dirty="0">
                <a:effectLst/>
                <a:latin typeface="Calibri" panose="020F0502020204030204" pitchFamily="34" charset="0"/>
                <a:ea typeface="Calibri" panose="020F0502020204030204" pitchFamily="34" charset="0"/>
                <a:cs typeface="Times New Roman" panose="02020603050405020304" pitchFamily="18" charset="0"/>
              </a:rPr>
              <a:t>.</a:t>
            </a:r>
          </a:p>
          <a:p>
            <a:pPr marL="0" indent="0" algn="just">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 … </a:t>
            </a:r>
            <a:r>
              <a:rPr lang="en-GB" i="1" dirty="0">
                <a:effectLst/>
                <a:latin typeface="Calibri" panose="020F0502020204030204" pitchFamily="34" charset="0"/>
                <a:ea typeface="Calibri" panose="020F0502020204030204" pitchFamily="34" charset="0"/>
                <a:cs typeface="Times New Roman" panose="02020603050405020304" pitchFamily="18" charset="0"/>
              </a:rPr>
              <a:t>And finally as the College authorities live the childlike secluded from the world and so are like children as to commercial matters I would advise them to consult my Trustees as to the investment of these various funds</a:t>
            </a:r>
            <a:r>
              <a:rPr lang="en-GB" dirty="0">
                <a:effectLst/>
                <a:latin typeface="Calibri" panose="020F0502020204030204" pitchFamily="34" charset="0"/>
                <a:ea typeface="Calibri" panose="020F0502020204030204" pitchFamily="34" charset="0"/>
                <a:cs typeface="Times New Roman" panose="02020603050405020304" pitchFamily="18" charset="0"/>
              </a:rPr>
              <a:t>.</a:t>
            </a:r>
            <a:endParaRPr lang="en-GB" sz="4000" dirty="0"/>
          </a:p>
          <a:p>
            <a:endParaRPr lang="en-GB" dirty="0"/>
          </a:p>
          <a:p>
            <a:endParaRPr lang="en-GB" dirty="0"/>
          </a:p>
          <a:p>
            <a:endParaRPr lang="en-GB" dirty="0"/>
          </a:p>
        </p:txBody>
      </p:sp>
    </p:spTree>
    <p:extLst>
      <p:ext uri="{BB962C8B-B14F-4D97-AF65-F5344CB8AC3E}">
        <p14:creationId xmlns:p14="http://schemas.microsoft.com/office/powerpoint/2010/main" val="2402059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209550" y="234950"/>
            <a:ext cx="11677650" cy="6645275"/>
          </a:xfrm>
        </p:spPr>
        <p:txBody>
          <a:bodyPr>
            <a:normAutofit/>
          </a:bodyPr>
          <a:lstStyle/>
          <a:p>
            <a:pPr marL="0" indent="0">
              <a:buNone/>
            </a:pPr>
            <a:r>
              <a:rPr lang="en-GB" sz="2800" b="1" i="1" dirty="0"/>
              <a:t>The Last Will and Testament of Cecil John Rhodes </a:t>
            </a:r>
            <a:r>
              <a:rPr lang="en-GB" sz="2800" b="1" dirty="0"/>
              <a:t>(1902)</a:t>
            </a:r>
            <a:endParaRPr lang="en-GB" sz="2800" dirty="0"/>
          </a:p>
          <a:p>
            <a:pPr marL="0" indent="0" algn="just">
              <a:lnSpc>
                <a:spcPct val="107000"/>
              </a:lnSpc>
              <a:spcAft>
                <a:spcPts val="800"/>
              </a:spcAft>
              <a:buNone/>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[Stea</a:t>
            </a:r>
            <a:r>
              <a:rPr lang="en-GB" sz="1800" dirty="0">
                <a:latin typeface="Calibri" panose="020F0502020204030204" pitchFamily="34" charset="0"/>
                <a:ea typeface="Calibri" panose="020F0502020204030204" pitchFamily="34" charset="0"/>
                <a:cs typeface="Times New Roman" panose="02020603050405020304" pitchFamily="18" charset="0"/>
              </a:rPr>
              <a:t>d </a:t>
            </a:r>
            <a:r>
              <a:rPr lang="en-GB" sz="1800" dirty="0">
                <a:effectLst/>
                <a:latin typeface="Calibri" panose="020F0502020204030204" pitchFamily="34" charset="0"/>
                <a:ea typeface="Calibri" panose="020F0502020204030204" pitchFamily="34" charset="0"/>
                <a:cs typeface="Times New Roman" panose="02020603050405020304" pitchFamily="18" charset="0"/>
              </a:rPr>
              <a:t>Footnote] </a:t>
            </a:r>
            <a:r>
              <a:rPr lang="en-GB" sz="2800" dirty="0">
                <a:effectLst/>
                <a:latin typeface="Calibri" panose="020F0502020204030204" pitchFamily="34" charset="0"/>
                <a:ea typeface="Calibri" panose="020F0502020204030204" pitchFamily="34" charset="0"/>
                <a:cs typeface="Times New Roman" panose="02020603050405020304" pitchFamily="18" charset="0"/>
              </a:rPr>
              <a:t>In the list of the Masters of Arts of Oriel College, in the year 1881 occurs this entry: "Rhodes, Cecil John," to which a note is added, "late Premier of the Cape Colony." </a:t>
            </a:r>
          </a:p>
          <a:p>
            <a:pPr marL="0" indent="0" algn="just">
              <a:buNone/>
            </a:pPr>
            <a:r>
              <a:rPr lang="en-GB" dirty="0">
                <a:latin typeface="Calibri" panose="020F0502020204030204" pitchFamily="34" charset="0"/>
                <a:ea typeface="Calibri" panose="020F0502020204030204" pitchFamily="34" charset="0"/>
                <a:cs typeface="Times New Roman" panose="02020603050405020304" pitchFamily="18" charset="0"/>
              </a:rPr>
              <a:t>	</a:t>
            </a:r>
            <a:r>
              <a:rPr lang="en-GB" sz="2800" dirty="0">
                <a:effectLst/>
                <a:latin typeface="Calibri" panose="020F0502020204030204" pitchFamily="34" charset="0"/>
                <a:ea typeface="Calibri" panose="020F0502020204030204" pitchFamily="34" charset="0"/>
                <a:cs typeface="Times New Roman" panose="02020603050405020304" pitchFamily="18" charset="0"/>
              </a:rPr>
              <a:t>Tradition says that Oriel was first founded by Edward II., who vowed as he fled from Bannockburn he would found a religious house in the Virgin's honour if only Our Lady would save from the pursuing Scot.</a:t>
            </a:r>
          </a:p>
          <a:p>
            <a:pPr marL="0" indent="0" algn="just">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	Edward III gave the University the mansion called Le Oriole which stood on the present site of the College. A portrait of Sir Walter Raleigh hangs on the walls of the College Hall.</a:t>
            </a:r>
          </a:p>
          <a:p>
            <a:pPr indent="0" algn="just">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 The present Provost of Oriel is David Binning </a:t>
            </a:r>
            <a:r>
              <a:rPr lang="en-GB" sz="2800" dirty="0" err="1">
                <a:effectLst/>
                <a:latin typeface="Calibri" panose="020F0502020204030204" pitchFamily="34" charset="0"/>
                <a:ea typeface="Calibri" panose="020F0502020204030204" pitchFamily="34" charset="0"/>
                <a:cs typeface="Times New Roman" panose="02020603050405020304" pitchFamily="18" charset="0"/>
              </a:rPr>
              <a:t>Monro</a:t>
            </a:r>
            <a:r>
              <a:rPr lang="en-GB" sz="2800" dirty="0">
                <a:effectLst/>
                <a:latin typeface="Calibri" panose="020F0502020204030204" pitchFamily="34" charset="0"/>
                <a:ea typeface="Calibri" panose="020F0502020204030204" pitchFamily="34" charset="0"/>
                <a:cs typeface="Times New Roman" panose="02020603050405020304" pitchFamily="18" charset="0"/>
              </a:rPr>
              <a:t> he is also Vice-Chancellor of the University. Among the hon. Fellows are Mr. Goldwin Smith, Lord </a:t>
            </a:r>
            <a:r>
              <a:rPr lang="en-GB" sz="2800" dirty="0" err="1">
                <a:effectLst/>
                <a:latin typeface="Calibri" panose="020F0502020204030204" pitchFamily="34" charset="0"/>
                <a:ea typeface="Calibri" panose="020F0502020204030204" pitchFamily="34" charset="0"/>
                <a:cs typeface="Times New Roman" panose="02020603050405020304" pitchFamily="18" charset="0"/>
              </a:rPr>
              <a:t>Goschen</a:t>
            </a:r>
            <a:r>
              <a:rPr lang="en-GB" sz="2800" dirty="0">
                <a:effectLst/>
                <a:latin typeface="Calibri" panose="020F0502020204030204" pitchFamily="34" charset="0"/>
                <a:ea typeface="Calibri" panose="020F0502020204030204" pitchFamily="34" charset="0"/>
                <a:cs typeface="Times New Roman" panose="02020603050405020304" pitchFamily="18" charset="0"/>
              </a:rPr>
              <a:t>, and Mr. Bryce.</a:t>
            </a:r>
          </a:p>
          <a:p>
            <a:pPr marL="0" indent="0" algn="just">
              <a:lnSpc>
                <a:spcPct val="107000"/>
              </a:lnSpc>
              <a:spcAft>
                <a:spcPts val="800"/>
              </a:spcAft>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1055695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209550" y="234950"/>
            <a:ext cx="11677650" cy="6645275"/>
          </a:xfrm>
        </p:spPr>
        <p:txBody>
          <a:bodyPr>
            <a:normAutofit/>
          </a:bodyPr>
          <a:lstStyle/>
          <a:p>
            <a:pPr marL="0" indent="0">
              <a:buNone/>
            </a:pPr>
            <a:r>
              <a:rPr lang="en-GB" b="1" i="1" dirty="0"/>
              <a:t>The Last Will and Testament of Cecil John Rhodes </a:t>
            </a:r>
            <a:r>
              <a:rPr lang="en-GB" b="1" dirty="0"/>
              <a:t>(1902)</a:t>
            </a:r>
            <a:endParaRPr lang="en-GB" dirty="0"/>
          </a:p>
          <a:p>
            <a:endParaRPr lang="en-GB" dirty="0"/>
          </a:p>
          <a:p>
            <a:pPr marL="0" indent="0" algn="just">
              <a:lnSpc>
                <a:spcPct val="107000"/>
              </a:lnSpc>
              <a:spcAft>
                <a:spcPts val="800"/>
              </a:spcAft>
              <a:buNone/>
            </a:pPr>
            <a:r>
              <a:rPr lang="en-GB" sz="3200" b="1" dirty="0">
                <a:effectLst/>
                <a:latin typeface="Calibri" panose="020F0502020204030204" pitchFamily="34" charset="0"/>
                <a:ea typeface="Calibri" panose="020F0502020204030204" pitchFamily="34" charset="0"/>
                <a:cs typeface="Times New Roman" panose="02020603050405020304" pitchFamily="18" charset="0"/>
              </a:rPr>
              <a:t>(5.) The Scholarships at Oxford.</a:t>
            </a:r>
          </a:p>
          <a:p>
            <a:pPr marL="0" indent="0" algn="just">
              <a:lnSpc>
                <a:spcPct val="107000"/>
              </a:lnSpc>
              <a:spcAft>
                <a:spcPts val="800"/>
              </a:spcAft>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Whereas I consider that the </a:t>
            </a:r>
            <a:r>
              <a:rPr lang="en-GB" sz="3200" b="1" dirty="0">
                <a:effectLst/>
                <a:latin typeface="Calibri" panose="020F0502020204030204" pitchFamily="34" charset="0"/>
                <a:ea typeface="Calibri" panose="020F0502020204030204" pitchFamily="34" charset="0"/>
                <a:cs typeface="Times New Roman" panose="02020603050405020304" pitchFamily="18" charset="0"/>
              </a:rPr>
              <a:t>education of young Colonists </a:t>
            </a:r>
            <a:r>
              <a:rPr lang="en-GB" sz="3200" dirty="0">
                <a:effectLst/>
                <a:latin typeface="Calibri" panose="020F0502020204030204" pitchFamily="34" charset="0"/>
                <a:ea typeface="Calibri" panose="020F0502020204030204" pitchFamily="34" charset="0"/>
                <a:cs typeface="Times New Roman" panose="02020603050405020304" pitchFamily="18" charset="0"/>
              </a:rPr>
              <a:t>at one of the Universities in the United Kingdom is of great advantage to them for giving breadth to their views for their</a:t>
            </a:r>
            <a:r>
              <a:rPr lang="en-GB" sz="3200" b="1" dirty="0">
                <a:effectLst/>
                <a:latin typeface="Calibri" panose="020F0502020204030204" pitchFamily="34" charset="0"/>
                <a:ea typeface="Calibri" panose="020F0502020204030204" pitchFamily="34" charset="0"/>
                <a:cs typeface="Times New Roman" panose="02020603050405020304" pitchFamily="18" charset="0"/>
              </a:rPr>
              <a:t> instruction in life and manners</a:t>
            </a:r>
            <a:r>
              <a:rPr lang="en-GB" sz="3200" b="1" i="1" dirty="0">
                <a:effectLst/>
                <a:latin typeface="Calibri" panose="020F0502020204030204" pitchFamily="34" charset="0"/>
                <a:ea typeface="Calibri" panose="020F0502020204030204" pitchFamily="34" charset="0"/>
                <a:cs typeface="Times New Roman" panose="02020603050405020304" pitchFamily="18" charset="0"/>
              </a:rPr>
              <a:t> </a:t>
            </a:r>
            <a:r>
              <a:rPr lang="en-GB" sz="3200" b="1" dirty="0">
                <a:effectLst/>
                <a:latin typeface="Calibri" panose="020F0502020204030204" pitchFamily="34" charset="0"/>
                <a:ea typeface="Calibri" panose="020F0502020204030204" pitchFamily="34" charset="0"/>
                <a:cs typeface="Times New Roman" panose="02020603050405020304" pitchFamily="18" charset="0"/>
              </a:rPr>
              <a:t>and for instilling into their minds the advantage to the Colonies as well as to the United Kingdom of the retention of the unity of the Empire</a:t>
            </a:r>
            <a:r>
              <a:rPr lang="en-GB" dirty="0">
                <a:effectLst/>
                <a:latin typeface="Calibri" panose="020F0502020204030204" pitchFamily="34" charset="0"/>
                <a:ea typeface="Calibri" panose="020F0502020204030204" pitchFamily="34" charset="0"/>
                <a:cs typeface="Times New Roman" panose="02020603050405020304" pitchFamily="18" charset="0"/>
              </a:rPr>
              <a:t>.</a:t>
            </a:r>
            <a:endParaRPr lang="en-GB" dirty="0"/>
          </a:p>
          <a:p>
            <a:endParaRPr lang="en-GB" dirty="0"/>
          </a:p>
          <a:p>
            <a:endParaRPr lang="en-GB" dirty="0"/>
          </a:p>
        </p:txBody>
      </p:sp>
    </p:spTree>
    <p:extLst>
      <p:ext uri="{BB962C8B-B14F-4D97-AF65-F5344CB8AC3E}">
        <p14:creationId xmlns:p14="http://schemas.microsoft.com/office/powerpoint/2010/main" val="36324235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209550" y="234950"/>
            <a:ext cx="11677650" cy="6645275"/>
          </a:xfrm>
        </p:spPr>
        <p:txBody>
          <a:bodyPr>
            <a:normAutofit lnSpcReduction="10000"/>
          </a:bodyPr>
          <a:lstStyle/>
          <a:p>
            <a:pPr marL="0" indent="0">
              <a:buNone/>
            </a:pPr>
            <a:r>
              <a:rPr lang="en-GB" sz="3200" b="1" i="1" dirty="0"/>
              <a:t>The Last Will and Testament of Cecil John Rhodes </a:t>
            </a:r>
            <a:r>
              <a:rPr lang="en-GB" sz="3200" b="1" dirty="0"/>
              <a:t>(1902)</a:t>
            </a:r>
            <a:endParaRPr lang="en-GB" sz="3200" dirty="0"/>
          </a:p>
          <a:p>
            <a:pPr marL="0" indent="0">
              <a:buNone/>
            </a:pPr>
            <a:endParaRPr lang="en-GB" sz="3200" dirty="0"/>
          </a:p>
          <a:p>
            <a:pPr marL="0" indent="0" algn="just">
              <a:lnSpc>
                <a:spcPct val="107000"/>
              </a:lnSpc>
              <a:spcAft>
                <a:spcPts val="800"/>
              </a:spcAft>
              <a:buNone/>
            </a:pPr>
            <a:r>
              <a:rPr lang="en-GB" b="1" dirty="0">
                <a:effectLst/>
                <a:latin typeface="Calibri" panose="020F0502020204030204" pitchFamily="34" charset="0"/>
                <a:ea typeface="Calibri" panose="020F0502020204030204" pitchFamily="34" charset="0"/>
                <a:cs typeface="Times New Roman" panose="02020603050405020304" pitchFamily="18" charset="0"/>
              </a:rPr>
              <a:t>(5.) The Scholarships at Oxford.</a:t>
            </a:r>
          </a:p>
          <a:p>
            <a:pPr marL="0" indent="0" algn="just">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 </a:t>
            </a:r>
            <a:r>
              <a:rPr lang="en-US" dirty="0">
                <a:effectLst/>
                <a:latin typeface="Calibri" panose="020F0502020204030204" pitchFamily="34" charset="0"/>
                <a:ea typeface="Calibri" panose="020F0502020204030204" pitchFamily="34" charset="0"/>
                <a:cs typeface="Times New Roman" panose="02020603050405020304" pitchFamily="18" charset="0"/>
              </a:rPr>
              <a:t> And whereas I also desire to encourage and foster an appreciation of the advantages which I implicitly believe will result from the union of the </a:t>
            </a:r>
            <a:r>
              <a:rPr lang="en-US" b="1" dirty="0">
                <a:effectLst/>
                <a:latin typeface="Calibri" panose="020F0502020204030204" pitchFamily="34" charset="0"/>
                <a:ea typeface="Calibri" panose="020F0502020204030204" pitchFamily="34" charset="0"/>
                <a:cs typeface="Times New Roman" panose="02020603050405020304" pitchFamily="18" charset="0"/>
              </a:rPr>
              <a:t>English-speaking peoples throughout the world and to encourage in the students from the United States of North America</a:t>
            </a:r>
            <a:r>
              <a:rPr lang="en-US" dirty="0">
                <a:effectLst/>
                <a:latin typeface="Calibri" panose="020F0502020204030204" pitchFamily="34" charset="0"/>
                <a:ea typeface="Calibri" panose="020F0502020204030204" pitchFamily="34" charset="0"/>
                <a:cs typeface="Times New Roman" panose="02020603050405020304" pitchFamily="18" charset="0"/>
              </a:rPr>
              <a:t> who will benefit from the American Scholarships to be established for the reason above given at the University of Oxford under this my Will an attachment to the country from which they have sprung but without I hope withdrawing them or their sympathies from the land of their adoption or birth.</a:t>
            </a:r>
          </a:p>
          <a:p>
            <a:pPr marL="0" indent="0" algn="just">
              <a:lnSpc>
                <a:spcPct val="107000"/>
              </a:lnSpc>
              <a:spcAft>
                <a:spcPts val="800"/>
              </a:spcAft>
              <a:buNone/>
            </a:pPr>
            <a:r>
              <a:rPr lang="en-US" dirty="0">
                <a:effectLst/>
                <a:latin typeface="Calibri" panose="020F0502020204030204" pitchFamily="34" charset="0"/>
                <a:ea typeface="Calibri" panose="020F0502020204030204" pitchFamily="34" charset="0"/>
                <a:cs typeface="Times New Roman" panose="02020603050405020304" pitchFamily="18" charset="0"/>
              </a:rPr>
              <a:t> … I direct my Trustees to establish certain Scholarships and these Scholarships I sometimes hereinafter refer to as "the Colonial Scholarships</a:t>
            </a:r>
          </a:p>
          <a:p>
            <a:pPr marL="0" indent="0" algn="just">
              <a:lnSpc>
                <a:spcPct val="107000"/>
              </a:lnSpc>
              <a:spcAft>
                <a:spcPts val="800"/>
              </a:spcAft>
              <a:buNone/>
            </a:pPr>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046945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59515-BDDD-46C3-92B1-CEB93769145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BBB267-3D57-44F3-9A36-785F13179250}"/>
              </a:ext>
            </a:extLst>
          </p:cNvPr>
          <p:cNvSpPr>
            <a:spLocks noGrp="1"/>
          </p:cNvSpPr>
          <p:nvPr>
            <p:ph idx="1"/>
          </p:nvPr>
        </p:nvSpPr>
        <p:spPr>
          <a:xfrm>
            <a:off x="4226560" y="532660"/>
            <a:ext cx="7731760" cy="5644303"/>
          </a:xfrm>
        </p:spPr>
        <p:txBody>
          <a:bodyPr>
            <a:normAutofit lnSpcReduction="10000"/>
          </a:bodyPr>
          <a:lstStyle/>
          <a:p>
            <a:pPr indent="0" algn="just">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My desire being that the students who shall be elected to the Scholarships shall not be merely bookworms I direct that in the election of a student to a Scholarship regard shall be had to</a:t>
            </a:r>
          </a:p>
          <a:p>
            <a:pPr marL="800100" lvl="1" indent="-342900" algn="just">
              <a:lnSpc>
                <a:spcPct val="107000"/>
              </a:lnSpc>
              <a:buFont typeface="+mj-lt"/>
              <a:buAutoNum type="romanLcParenBoth"/>
            </a:pPr>
            <a:r>
              <a:rPr lang="en-GB" dirty="0">
                <a:effectLst/>
                <a:latin typeface="Calibri" panose="020F0502020204030204" pitchFamily="34" charset="0"/>
                <a:ea typeface="Calibri" panose="020F0502020204030204" pitchFamily="34" charset="0"/>
                <a:cs typeface="Times New Roman" panose="02020603050405020304" pitchFamily="18" charset="0"/>
              </a:rPr>
              <a:t>his literary and scholastic attainments</a:t>
            </a:r>
          </a:p>
          <a:p>
            <a:pPr marL="800100" lvl="1" indent="-342900" algn="just">
              <a:lnSpc>
                <a:spcPct val="107000"/>
              </a:lnSpc>
              <a:buFont typeface="+mj-lt"/>
              <a:buAutoNum type="romanLcParenBoth"/>
            </a:pPr>
            <a:r>
              <a:rPr lang="en-GB" dirty="0">
                <a:effectLst/>
                <a:latin typeface="Calibri" panose="020F0502020204030204" pitchFamily="34" charset="0"/>
                <a:ea typeface="Calibri" panose="020F0502020204030204" pitchFamily="34" charset="0"/>
                <a:cs typeface="Times New Roman" panose="02020603050405020304" pitchFamily="18" charset="0"/>
              </a:rPr>
              <a:t>his fondness of and success in </a:t>
            </a:r>
            <a:r>
              <a:rPr lang="en-GB" b="1" dirty="0">
                <a:effectLst/>
                <a:latin typeface="Calibri" panose="020F0502020204030204" pitchFamily="34" charset="0"/>
                <a:ea typeface="Calibri" panose="020F0502020204030204" pitchFamily="34" charset="0"/>
                <a:cs typeface="Times New Roman" panose="02020603050405020304" pitchFamily="18" charset="0"/>
              </a:rPr>
              <a:t>manly outdoor sports such as cricket, football and the like</a:t>
            </a:r>
          </a:p>
          <a:p>
            <a:pPr marL="800100" lvl="1" indent="-342900" algn="just">
              <a:lnSpc>
                <a:spcPct val="107000"/>
              </a:lnSpc>
              <a:buFont typeface="+mj-lt"/>
              <a:buAutoNum type="romanLcParenBoth"/>
            </a:pPr>
            <a:r>
              <a:rPr lang="en-GB" dirty="0">
                <a:effectLst/>
                <a:latin typeface="Calibri" panose="020F0502020204030204" pitchFamily="34" charset="0"/>
                <a:ea typeface="Calibri" panose="020F0502020204030204" pitchFamily="34" charset="0"/>
                <a:cs typeface="Times New Roman" panose="02020603050405020304" pitchFamily="18" charset="0"/>
              </a:rPr>
              <a:t>his qualities of manhood truth courage devotion to </a:t>
            </a:r>
            <a:r>
              <a:rPr lang="en-GB" b="1" dirty="0">
                <a:effectLst/>
                <a:latin typeface="Calibri" panose="020F0502020204030204" pitchFamily="34" charset="0"/>
                <a:ea typeface="Calibri" panose="020F0502020204030204" pitchFamily="34" charset="0"/>
                <a:cs typeface="Times New Roman" panose="02020603050405020304" pitchFamily="18" charset="0"/>
              </a:rPr>
              <a:t>duty</a:t>
            </a:r>
            <a:r>
              <a:rPr lang="en-GB" dirty="0">
                <a:effectLst/>
                <a:latin typeface="Calibri" panose="020F0502020204030204" pitchFamily="34" charset="0"/>
                <a:ea typeface="Calibri" panose="020F0502020204030204" pitchFamily="34" charset="0"/>
                <a:cs typeface="Times New Roman" panose="02020603050405020304" pitchFamily="18" charset="0"/>
              </a:rPr>
              <a:t> sympathy for </a:t>
            </a:r>
            <a:r>
              <a:rPr lang="en-GB" b="1" dirty="0">
                <a:effectLst/>
                <a:latin typeface="Calibri" panose="020F0502020204030204" pitchFamily="34" charset="0"/>
                <a:ea typeface="Calibri" panose="020F0502020204030204" pitchFamily="34" charset="0"/>
                <a:cs typeface="Times New Roman" panose="02020603050405020304" pitchFamily="18" charset="0"/>
              </a:rPr>
              <a:t>the protection of the weak kindliness unselfishness and fellowship</a:t>
            </a:r>
            <a:r>
              <a:rPr lang="en-GB" dirty="0">
                <a:effectLst/>
                <a:latin typeface="Calibri" panose="020F0502020204030204" pitchFamily="34" charset="0"/>
                <a:ea typeface="Calibri" panose="020F0502020204030204" pitchFamily="34" charset="0"/>
                <a:cs typeface="Times New Roman" panose="02020603050405020304" pitchFamily="18" charset="0"/>
              </a:rPr>
              <a:t>; and</a:t>
            </a:r>
          </a:p>
          <a:p>
            <a:pPr marL="800100" lvl="1" indent="-342900" algn="just">
              <a:lnSpc>
                <a:spcPct val="107000"/>
              </a:lnSpc>
              <a:spcAft>
                <a:spcPts val="800"/>
              </a:spcAft>
              <a:buFont typeface="+mj-lt"/>
              <a:buAutoNum type="romanLcParenBoth"/>
            </a:pPr>
            <a:r>
              <a:rPr lang="en-GB" dirty="0">
                <a:effectLst/>
                <a:latin typeface="Calibri" panose="020F0502020204030204" pitchFamily="34" charset="0"/>
                <a:ea typeface="Calibri" panose="020F0502020204030204" pitchFamily="34" charset="0"/>
                <a:cs typeface="Times New Roman" panose="02020603050405020304" pitchFamily="18" charset="0"/>
              </a:rPr>
              <a:t>his exhibition during school days of </a:t>
            </a:r>
            <a:r>
              <a:rPr lang="en-GB" b="1" dirty="0">
                <a:effectLst/>
                <a:latin typeface="Calibri" panose="020F0502020204030204" pitchFamily="34" charset="0"/>
                <a:ea typeface="Calibri" panose="020F0502020204030204" pitchFamily="34" charset="0"/>
                <a:cs typeface="Times New Roman" panose="02020603050405020304" pitchFamily="18" charset="0"/>
              </a:rPr>
              <a:t>moral force of character </a:t>
            </a:r>
            <a:r>
              <a:rPr lang="en-GB" dirty="0">
                <a:effectLst/>
                <a:latin typeface="Calibri" panose="020F0502020204030204" pitchFamily="34" charset="0"/>
                <a:ea typeface="Calibri" panose="020F0502020204030204" pitchFamily="34" charset="0"/>
                <a:cs typeface="Times New Roman" panose="02020603050405020304" pitchFamily="18" charset="0"/>
              </a:rPr>
              <a:t>and of instincts to lead and to take an interest in his school ­ mates for those latter attributes will be likely in after-life to guide him to esteem the performance of public duty as his highest aim.</a:t>
            </a:r>
          </a:p>
          <a:p>
            <a:pPr marL="0" indent="0">
              <a:buNone/>
            </a:pPr>
            <a:endParaRPr lang="en-GB" dirty="0"/>
          </a:p>
        </p:txBody>
      </p:sp>
      <p:pic>
        <p:nvPicPr>
          <p:cNvPr id="4" name="Picture 3">
            <a:extLst>
              <a:ext uri="{FF2B5EF4-FFF2-40B4-BE49-F238E27FC236}">
                <a16:creationId xmlns:a16="http://schemas.microsoft.com/office/drawing/2014/main" id="{22043F22-CA37-4BBF-B8BE-D5CBD4FB997E}"/>
              </a:ext>
            </a:extLst>
          </p:cNvPr>
          <p:cNvPicPr>
            <a:picLocks noChangeAspect="1"/>
          </p:cNvPicPr>
          <p:nvPr/>
        </p:nvPicPr>
        <p:blipFill>
          <a:blip r:embed="rId2"/>
          <a:stretch>
            <a:fillRect/>
          </a:stretch>
        </p:blipFill>
        <p:spPr>
          <a:xfrm>
            <a:off x="76200" y="230192"/>
            <a:ext cx="3908385" cy="6249237"/>
          </a:xfrm>
          <a:prstGeom prst="rect">
            <a:avLst/>
          </a:prstGeom>
        </p:spPr>
      </p:pic>
    </p:spTree>
    <p:extLst>
      <p:ext uri="{BB962C8B-B14F-4D97-AF65-F5344CB8AC3E}">
        <p14:creationId xmlns:p14="http://schemas.microsoft.com/office/powerpoint/2010/main" val="2104336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2050" name="Picture 2" descr="Image result for rhodes scholarship#"/>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52970" y="-11358"/>
            <a:ext cx="6534150" cy="2450551"/>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p:cNvSpPr>
            <a:spLocks noGrp="1"/>
          </p:cNvSpPr>
          <p:nvPr>
            <p:ph idx="1"/>
          </p:nvPr>
        </p:nvSpPr>
        <p:spPr/>
        <p:txBody>
          <a:bodyPr/>
          <a:lstStyle/>
          <a:p>
            <a:endParaRPr lang="en-GB" dirty="0"/>
          </a:p>
        </p:txBody>
      </p:sp>
      <p:pic>
        <p:nvPicPr>
          <p:cNvPr id="9" name="Picture 8"/>
          <p:cNvPicPr>
            <a:picLocks noChangeAspect="1"/>
          </p:cNvPicPr>
          <p:nvPr/>
        </p:nvPicPr>
        <p:blipFill>
          <a:blip r:embed="rId3"/>
          <a:stretch>
            <a:fillRect/>
          </a:stretch>
        </p:blipFill>
        <p:spPr>
          <a:xfrm>
            <a:off x="2495550" y="2307431"/>
            <a:ext cx="7091570" cy="3398044"/>
          </a:xfrm>
          <a:prstGeom prst="rect">
            <a:avLst/>
          </a:prstGeom>
        </p:spPr>
      </p:pic>
      <p:pic>
        <p:nvPicPr>
          <p:cNvPr id="11" name="Picture 10"/>
          <p:cNvPicPr>
            <a:picLocks noChangeAspect="1"/>
          </p:cNvPicPr>
          <p:nvPr/>
        </p:nvPicPr>
        <p:blipFill>
          <a:blip r:embed="rId4"/>
          <a:stretch>
            <a:fillRect/>
          </a:stretch>
        </p:blipFill>
        <p:spPr>
          <a:xfrm>
            <a:off x="7581900" y="3614738"/>
            <a:ext cx="4610100" cy="3243262"/>
          </a:xfrm>
          <a:prstGeom prst="rect">
            <a:avLst/>
          </a:prstGeom>
        </p:spPr>
      </p:pic>
      <p:pic>
        <p:nvPicPr>
          <p:cNvPr id="12" name="Content Placeholder 4"/>
          <p:cNvPicPr>
            <a:picLocks noChangeAspect="1"/>
          </p:cNvPicPr>
          <p:nvPr/>
        </p:nvPicPr>
        <p:blipFill>
          <a:blip r:embed="rId5"/>
          <a:stretch>
            <a:fillRect/>
          </a:stretch>
        </p:blipFill>
        <p:spPr>
          <a:xfrm>
            <a:off x="0" y="2506662"/>
            <a:ext cx="3299264" cy="4351338"/>
          </a:xfrm>
          <a:prstGeom prst="rect">
            <a:avLst/>
          </a:prstGeom>
        </p:spPr>
      </p:pic>
    </p:spTree>
    <p:extLst>
      <p:ext uri="{BB962C8B-B14F-4D97-AF65-F5344CB8AC3E}">
        <p14:creationId xmlns:p14="http://schemas.microsoft.com/office/powerpoint/2010/main" val="3270332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209550" y="234950"/>
            <a:ext cx="11677650" cy="6645275"/>
          </a:xfrm>
        </p:spPr>
        <p:txBody>
          <a:bodyPr>
            <a:normAutofit lnSpcReduction="10000"/>
          </a:bodyPr>
          <a:lstStyle/>
          <a:p>
            <a:pPr marL="0" indent="0">
              <a:buNone/>
            </a:pPr>
            <a:r>
              <a:rPr lang="en-GB" b="1" i="1" dirty="0"/>
              <a:t>The Last Will and Testament of Cecil Rhodes </a:t>
            </a:r>
            <a:r>
              <a:rPr lang="en-GB" b="1" dirty="0"/>
              <a:t>(1902)</a:t>
            </a:r>
            <a:endParaRPr lang="en-GB" dirty="0"/>
          </a:p>
          <a:p>
            <a:endParaRPr lang="en-GB" dirty="0"/>
          </a:p>
          <a:p>
            <a:pPr marL="0" indent="0" algn="just">
              <a:lnSpc>
                <a:spcPct val="107000"/>
              </a:lnSpc>
              <a:spcAft>
                <a:spcPts val="800"/>
              </a:spcAft>
              <a:buNone/>
            </a:pPr>
            <a:r>
              <a:rPr lang="en-GB" sz="2400" b="1" dirty="0">
                <a:effectLst/>
                <a:latin typeface="Calibri" panose="020F0502020204030204" pitchFamily="34" charset="0"/>
                <a:ea typeface="Calibri" panose="020F0502020204030204" pitchFamily="34" charset="0"/>
                <a:cs typeface="Times New Roman" panose="02020603050405020304" pitchFamily="18" charset="0"/>
              </a:rPr>
              <a:t>(5.) The Scholarships at Oxford.</a:t>
            </a:r>
          </a:p>
          <a:p>
            <a:pPr marL="0" indent="0" algn="just">
              <a:lnSpc>
                <a:spcPct val="107000"/>
              </a:lnSpc>
              <a:spcAft>
                <a:spcPts val="800"/>
              </a:spcAft>
              <a:buNone/>
            </a:pPr>
            <a:r>
              <a:rPr lang="en-GB" dirty="0"/>
              <a:t>[Stead note: </a:t>
            </a:r>
            <a:r>
              <a:rPr lang="en-US" dirty="0" err="1"/>
              <a:t>Mr</a:t>
            </a:r>
            <a:r>
              <a:rPr lang="en-US" dirty="0"/>
              <a:t> Stevenson, of Exeter College, says there already exists in Oxford a small Colonial club for occasional meetings and dinners and the supply of friendly information. But the Colonials whom I have known very readily merge in the surrounding mass of undergraduates. There are several Colonials and Americans, for example, at Balliol, and Corpus, and Lincoln, and St. John's. Morally they are strong men, and they are popular. Then </a:t>
            </a:r>
            <a:r>
              <a:rPr lang="en-US" b="1" dirty="0"/>
              <a:t>they are good </a:t>
            </a:r>
            <a:r>
              <a:rPr lang="en-US" dirty="0"/>
              <a:t>athletes. We had two Americans in the boat this year. </a:t>
            </a:r>
            <a:r>
              <a:rPr lang="en-US" b="1" dirty="0"/>
              <a:t>If Mr. Rhodes's trust should be the means of our getting some gigantic Colonials­ or even Boers</a:t>
            </a:r>
            <a:r>
              <a:rPr lang="en-US" dirty="0"/>
              <a:t>, for he excludes no race-who can do great things, say, at putting the weight, </a:t>
            </a:r>
            <a:r>
              <a:rPr lang="en-US" b="1" dirty="0"/>
              <a:t>we may be able to wipe out Cambridge altogether!</a:t>
            </a:r>
            <a:r>
              <a:rPr lang="en-US" dirty="0"/>
              <a:t> All </a:t>
            </a:r>
            <a:r>
              <a:rPr lang="en-US" dirty="0" err="1"/>
              <a:t>Oxonians</a:t>
            </a:r>
            <a:r>
              <a:rPr lang="en-US" dirty="0"/>
              <a:t> would agree that that would be a great achievement.]</a:t>
            </a:r>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8029523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0062" y="92621"/>
            <a:ext cx="3038475" cy="4514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5977" y="114300"/>
            <a:ext cx="4762500" cy="3314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639845" y="4017991"/>
            <a:ext cx="8353887" cy="2308324"/>
          </a:xfrm>
          <a:prstGeom prst="rect">
            <a:avLst/>
          </a:prstGeom>
        </p:spPr>
        <p:txBody>
          <a:bodyPr wrap="square">
            <a:spAutoFit/>
          </a:bodyPr>
          <a:lstStyle/>
          <a:p>
            <a:pPr marL="171450" indent="-171450">
              <a:buFont typeface="Arial" panose="020B0604020202020204" pitchFamily="34" charset="0"/>
              <a:buChar char="•"/>
            </a:pPr>
            <a:r>
              <a:rPr lang="en-GB" sz="2400" b="1" dirty="0">
                <a:solidFill>
                  <a:srgbClr val="C0504D">
                    <a:lumMod val="50000"/>
                  </a:srgbClr>
                </a:solidFill>
                <a:latin typeface="Calibri"/>
              </a:rPr>
              <a:t>First Boer War (1880–1881)</a:t>
            </a:r>
          </a:p>
          <a:p>
            <a:pPr marL="285750" indent="-285750">
              <a:buFontTx/>
              <a:buChar char="-"/>
            </a:pPr>
            <a:r>
              <a:rPr lang="en-GB" sz="2400" dirty="0">
                <a:solidFill>
                  <a:prstClr val="black"/>
                </a:solidFill>
                <a:latin typeface="Calibri"/>
              </a:rPr>
              <a:t>Self government to South Africa as a Dominion</a:t>
            </a:r>
          </a:p>
          <a:p>
            <a:pPr marL="285750" indent="-285750">
              <a:buFontTx/>
              <a:buChar char="-"/>
            </a:pPr>
            <a:endParaRPr lang="en-GB" sz="2400" b="1" dirty="0">
              <a:solidFill>
                <a:srgbClr val="C0504D">
                  <a:lumMod val="50000"/>
                </a:srgbClr>
              </a:solidFill>
              <a:latin typeface="Calibri"/>
            </a:endParaRPr>
          </a:p>
          <a:p>
            <a:pPr marL="171450" indent="-171450">
              <a:buFont typeface="Arial" panose="020B0604020202020204" pitchFamily="34" charset="0"/>
              <a:buChar char="•"/>
            </a:pPr>
            <a:r>
              <a:rPr lang="en-GB" sz="2400" b="1" dirty="0">
                <a:solidFill>
                  <a:srgbClr val="C0504D">
                    <a:lumMod val="50000"/>
                  </a:srgbClr>
                </a:solidFill>
                <a:latin typeface="Calibri"/>
              </a:rPr>
              <a:t>Second Boer War (1899–1902)</a:t>
            </a:r>
          </a:p>
          <a:p>
            <a:pPr marL="285750" indent="-285750">
              <a:buFontTx/>
              <a:buChar char="-"/>
            </a:pPr>
            <a:r>
              <a:rPr lang="en-GB" sz="2400" dirty="0">
                <a:solidFill>
                  <a:prstClr val="black"/>
                </a:solidFill>
                <a:latin typeface="Calibri"/>
              </a:rPr>
              <a:t>Acknowledgment of Dutch language and culture teaching</a:t>
            </a:r>
          </a:p>
          <a:p>
            <a:pPr marL="285750" indent="-285750">
              <a:buFontTx/>
              <a:buChar char="-"/>
            </a:pPr>
            <a:r>
              <a:rPr lang="en-GB" sz="2400" dirty="0">
                <a:solidFill>
                  <a:prstClr val="black"/>
                </a:solidFill>
                <a:latin typeface="Calibri"/>
              </a:rPr>
              <a:t>Boers swear allegiance to British crown</a:t>
            </a:r>
          </a:p>
        </p:txBody>
      </p:sp>
    </p:spTree>
    <p:extLst>
      <p:ext uri="{BB962C8B-B14F-4D97-AF65-F5344CB8AC3E}">
        <p14:creationId xmlns:p14="http://schemas.microsoft.com/office/powerpoint/2010/main" val="41264392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558" y="476672"/>
            <a:ext cx="3859354" cy="38593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4432852" y="260648"/>
            <a:ext cx="7255565" cy="6863417"/>
          </a:xfrm>
          <a:prstGeom prst="rect">
            <a:avLst/>
          </a:prstGeom>
          <a:solidFill>
            <a:schemeClr val="accent2">
              <a:lumMod val="20000"/>
              <a:lumOff val="80000"/>
              <a:alpha val="79000"/>
            </a:schemeClr>
          </a:solidFill>
        </p:spPr>
        <p:txBody>
          <a:bodyPr wrap="square">
            <a:spAutoFit/>
          </a:bodyPr>
          <a:lstStyle/>
          <a:p>
            <a:r>
              <a:rPr lang="en-GB" sz="2400" b="1" dirty="0">
                <a:solidFill>
                  <a:srgbClr val="C0504D">
                    <a:lumMod val="50000"/>
                  </a:srgbClr>
                </a:solidFill>
                <a:latin typeface="Calibri"/>
              </a:rPr>
              <a:t>Second Boer War (1899–1902)</a:t>
            </a:r>
          </a:p>
          <a:p>
            <a:pPr marL="171450" indent="-171450">
              <a:buFont typeface="Arial" panose="020B0604020202020204" pitchFamily="34" charset="0"/>
              <a:buChar char="•"/>
            </a:pPr>
            <a:endParaRPr lang="en-GB" sz="2000" dirty="0">
              <a:solidFill>
                <a:prstClr val="black"/>
              </a:solidFill>
              <a:latin typeface="Calibri"/>
            </a:endParaRPr>
          </a:p>
          <a:p>
            <a:pPr marL="285750" indent="-285750">
              <a:buFont typeface="Arial" panose="020B0604020202020204" pitchFamily="34" charset="0"/>
              <a:buChar char="•"/>
            </a:pPr>
            <a:r>
              <a:rPr lang="en-GB" sz="2400" dirty="0">
                <a:solidFill>
                  <a:prstClr val="black"/>
                </a:solidFill>
                <a:latin typeface="Calibri"/>
              </a:rPr>
              <a:t>Britain used 450,000 troops to defeat Boer forces that totalled 35,000 men. </a:t>
            </a:r>
          </a:p>
          <a:p>
            <a:pPr marL="285750" indent="-285750">
              <a:buFont typeface="Arial" panose="020B0604020202020204" pitchFamily="34" charset="0"/>
              <a:buChar char="•"/>
            </a:pPr>
            <a:r>
              <a:rPr lang="en-GB" sz="2400" dirty="0">
                <a:solidFill>
                  <a:prstClr val="black"/>
                </a:solidFill>
                <a:latin typeface="Calibri"/>
              </a:rPr>
              <a:t>The quality of soldiers was blamed for the poor British performance in the war.</a:t>
            </a:r>
          </a:p>
          <a:p>
            <a:pPr marL="285750" indent="-285750">
              <a:buFont typeface="Arial" panose="020B0604020202020204" pitchFamily="34" charset="0"/>
              <a:buChar char="•"/>
            </a:pPr>
            <a:r>
              <a:rPr lang="en-GB" sz="2400" dirty="0">
                <a:solidFill>
                  <a:prstClr val="black"/>
                </a:solidFill>
                <a:latin typeface="Calibri"/>
              </a:rPr>
              <a:t>High levels of rejection of young men on the grounds of health. In some towns as many as nine out of ten recruits for the army were rejected because they were so unfit. </a:t>
            </a:r>
          </a:p>
          <a:p>
            <a:pPr marL="285750" indent="-285750">
              <a:buFont typeface="Arial" panose="020B0604020202020204" pitchFamily="34" charset="0"/>
              <a:buChar char="•"/>
            </a:pPr>
            <a:r>
              <a:rPr lang="en-GB" sz="2400" dirty="0">
                <a:solidFill>
                  <a:prstClr val="black"/>
                </a:solidFill>
                <a:latin typeface="Calibri"/>
              </a:rPr>
              <a:t>It revealed a massive amount of young men were in a dreadful physical condition.</a:t>
            </a:r>
          </a:p>
          <a:p>
            <a:pPr marL="285750" indent="-285750">
              <a:buFont typeface="Arial" panose="020B0604020202020204" pitchFamily="34" charset="0"/>
              <a:buChar char="•"/>
            </a:pPr>
            <a:r>
              <a:rPr lang="en-GB" sz="2400" dirty="0">
                <a:solidFill>
                  <a:prstClr val="black"/>
                </a:solidFill>
                <a:latin typeface="Calibri"/>
              </a:rPr>
              <a:t>Led to 1903 Committee on Physical Deterioration and educational reform</a:t>
            </a:r>
          </a:p>
          <a:p>
            <a:pPr marL="285750" indent="-285750">
              <a:buFont typeface="Arial" panose="020B0604020202020204" pitchFamily="34" charset="0"/>
              <a:buChar char="•"/>
            </a:pPr>
            <a:r>
              <a:rPr lang="en-GB" sz="2400" dirty="0">
                <a:solidFill>
                  <a:prstClr val="black"/>
                </a:solidFill>
                <a:latin typeface="Calibri"/>
              </a:rPr>
              <a:t>Fears of ‘Degeneration’ commonplace in European and British culture at turn-of-century; rise of Eugenics as an offshoot of Social Darwinist thought</a:t>
            </a:r>
          </a:p>
          <a:p>
            <a:endParaRPr lang="en-GB" b="1" dirty="0">
              <a:solidFill>
                <a:srgbClr val="C0504D">
                  <a:lumMod val="50000"/>
                </a:srgbClr>
              </a:solidFill>
              <a:latin typeface="Calibri"/>
            </a:endParaRPr>
          </a:p>
          <a:p>
            <a:endParaRPr lang="en-GB" b="1" dirty="0">
              <a:solidFill>
                <a:srgbClr val="C0504D">
                  <a:lumMod val="50000"/>
                </a:srgbClr>
              </a:solidFill>
              <a:latin typeface="Calibri"/>
            </a:endParaRPr>
          </a:p>
        </p:txBody>
      </p:sp>
    </p:spTree>
    <p:extLst>
      <p:ext uri="{BB962C8B-B14F-4D97-AF65-F5344CB8AC3E}">
        <p14:creationId xmlns:p14="http://schemas.microsoft.com/office/powerpoint/2010/main" val="20089346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847868" y="1690688"/>
            <a:ext cx="5886587" cy="3873374"/>
          </a:xfrm>
          <a:prstGeom prst="rect">
            <a:avLst/>
          </a:prstGeom>
        </p:spPr>
      </p:pic>
      <p:pic>
        <p:nvPicPr>
          <p:cNvPr id="3" name="Picture 2"/>
          <p:cNvPicPr>
            <a:picLocks noChangeAspect="1"/>
          </p:cNvPicPr>
          <p:nvPr/>
        </p:nvPicPr>
        <p:blipFill>
          <a:blip r:embed="rId3"/>
          <a:stretch>
            <a:fillRect/>
          </a:stretch>
        </p:blipFill>
        <p:spPr>
          <a:xfrm>
            <a:off x="1047745" y="201669"/>
            <a:ext cx="3206204" cy="4039312"/>
          </a:xfrm>
          <a:prstGeom prst="rect">
            <a:avLst/>
          </a:prstGeom>
        </p:spPr>
      </p:pic>
      <p:pic>
        <p:nvPicPr>
          <p:cNvPr id="4" name="Picture 3">
            <a:extLst>
              <a:ext uri="{FF2B5EF4-FFF2-40B4-BE49-F238E27FC236}">
                <a16:creationId xmlns:a16="http://schemas.microsoft.com/office/drawing/2014/main" id="{EED87373-41A6-4519-BA91-1AC58632703D}"/>
              </a:ext>
            </a:extLst>
          </p:cNvPr>
          <p:cNvPicPr>
            <a:picLocks noChangeAspect="1"/>
          </p:cNvPicPr>
          <p:nvPr/>
        </p:nvPicPr>
        <p:blipFill>
          <a:blip r:embed="rId4"/>
          <a:stretch>
            <a:fillRect/>
          </a:stretch>
        </p:blipFill>
        <p:spPr>
          <a:xfrm>
            <a:off x="1047745" y="4379856"/>
            <a:ext cx="4191000" cy="2276475"/>
          </a:xfrm>
          <a:prstGeom prst="rect">
            <a:avLst/>
          </a:prstGeom>
        </p:spPr>
      </p:pic>
      <p:sp>
        <p:nvSpPr>
          <p:cNvPr id="6" name="TextBox 5">
            <a:extLst>
              <a:ext uri="{FF2B5EF4-FFF2-40B4-BE49-F238E27FC236}">
                <a16:creationId xmlns:a16="http://schemas.microsoft.com/office/drawing/2014/main" id="{52D7CECA-869D-4F00-A8D7-735D3FD32FF6}"/>
              </a:ext>
            </a:extLst>
          </p:cNvPr>
          <p:cNvSpPr txBox="1"/>
          <p:nvPr/>
        </p:nvSpPr>
        <p:spPr>
          <a:xfrm>
            <a:off x="5261114" y="6123543"/>
            <a:ext cx="6092686" cy="369332"/>
          </a:xfrm>
          <a:prstGeom prst="rect">
            <a:avLst/>
          </a:prstGeom>
          <a:noFill/>
        </p:spPr>
        <p:txBody>
          <a:bodyPr wrap="square">
            <a:spAutoFit/>
          </a:bodyPr>
          <a:lstStyle/>
          <a:p>
            <a:r>
              <a:rPr lang="en-GB" dirty="0"/>
              <a:t>Mafeking Cadet Corp </a:t>
            </a:r>
          </a:p>
        </p:txBody>
      </p:sp>
      <p:sp>
        <p:nvSpPr>
          <p:cNvPr id="7" name="Title 1">
            <a:extLst>
              <a:ext uri="{FF2B5EF4-FFF2-40B4-BE49-F238E27FC236}">
                <a16:creationId xmlns:a16="http://schemas.microsoft.com/office/drawing/2014/main" id="{C5924A86-FF01-47D6-96C7-AD1C23987C93}"/>
              </a:ext>
            </a:extLst>
          </p:cNvPr>
          <p:cNvSpPr txBox="1">
            <a:spLocks/>
          </p:cNvSpPr>
          <p:nvPr/>
        </p:nvSpPr>
        <p:spPr>
          <a:xfrm>
            <a:off x="4552122" y="365125"/>
            <a:ext cx="6801678"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dirty="0"/>
              <a:t>Baden-Powell and the Boy Scouts</a:t>
            </a:r>
          </a:p>
        </p:txBody>
      </p:sp>
    </p:spTree>
    <p:extLst>
      <p:ext uri="{BB962C8B-B14F-4D97-AF65-F5344CB8AC3E}">
        <p14:creationId xmlns:p14="http://schemas.microsoft.com/office/powerpoint/2010/main" val="34744200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Footnote</a:t>
            </a:r>
            <a:endParaRPr lang="en-GB" dirty="0"/>
          </a:p>
        </p:txBody>
      </p:sp>
      <p:sp>
        <p:nvSpPr>
          <p:cNvPr id="3" name="Content Placeholder 2"/>
          <p:cNvSpPr>
            <a:spLocks noGrp="1"/>
          </p:cNvSpPr>
          <p:nvPr>
            <p:ph idx="1"/>
          </p:nvPr>
        </p:nvSpPr>
        <p:spPr/>
        <p:txBody>
          <a:bodyPr>
            <a:normAutofit/>
          </a:bodyPr>
          <a:lstStyle/>
          <a:p>
            <a:pPr marL="0" indent="0">
              <a:buNone/>
            </a:pPr>
            <a:r>
              <a:rPr lang="en-GB" sz="3600" b="1" dirty="0"/>
              <a:t>“The present Provost of </a:t>
            </a:r>
            <a:r>
              <a:rPr lang="en-GB" sz="3600" b="1" dirty="0" err="1"/>
              <a:t>Oriel</a:t>
            </a:r>
            <a:r>
              <a:rPr lang="en-GB" sz="3600" b="1" dirty="0"/>
              <a:t> is David Binning </a:t>
            </a:r>
            <a:r>
              <a:rPr lang="en-GB" sz="3600" b="1" dirty="0" err="1"/>
              <a:t>Monro</a:t>
            </a:r>
            <a:r>
              <a:rPr lang="en-GB" sz="3600" b="1" dirty="0"/>
              <a:t> he is also Vice-Chancellor of the University. Among the hon. Fellows are Mr. Goldwin Smith, Lord </a:t>
            </a:r>
            <a:r>
              <a:rPr lang="en-GB" sz="3600" b="1" dirty="0" err="1"/>
              <a:t>Goschen</a:t>
            </a:r>
            <a:r>
              <a:rPr lang="en-GB" sz="3600" b="1" dirty="0"/>
              <a:t>, and Mr. Bryce …”</a:t>
            </a:r>
          </a:p>
        </p:txBody>
      </p:sp>
    </p:spTree>
    <p:extLst>
      <p:ext uri="{BB962C8B-B14F-4D97-AF65-F5344CB8AC3E}">
        <p14:creationId xmlns:p14="http://schemas.microsoft.com/office/powerpoint/2010/main" val="3396502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12725"/>
            <a:ext cx="11353800" cy="1325563"/>
          </a:xfrm>
        </p:spPr>
        <p:txBody>
          <a:bodyPr>
            <a:normAutofit fontScale="90000"/>
          </a:bodyPr>
          <a:lstStyle/>
          <a:p>
            <a:pPr algn="ctr"/>
            <a:r>
              <a:rPr lang="en-GB" dirty="0">
                <a:latin typeface="Elephant" panose="02020904090505020303" pitchFamily="18" charset="0"/>
              </a:rPr>
              <a:t>James Bryce, 1st Viscount Bryce </a:t>
            </a:r>
            <a:r>
              <a:rPr lang="en-GB" sz="2700" dirty="0">
                <a:latin typeface="Elephant" panose="02020904090505020303" pitchFamily="18" charset="0"/>
              </a:rPr>
              <a:t>(1838–1922)</a:t>
            </a:r>
            <a:br>
              <a:rPr lang="en-GB" sz="2700" dirty="0">
                <a:latin typeface="Elephant" panose="02020904090505020303" pitchFamily="18" charset="0"/>
              </a:rPr>
            </a:br>
            <a:endParaRPr lang="en-GB" dirty="0">
              <a:latin typeface="Elephant" panose="02020904090505020303" pitchFamily="18" charset="0"/>
            </a:endParaRPr>
          </a:p>
        </p:txBody>
      </p:sp>
      <p:pic>
        <p:nvPicPr>
          <p:cNvPr id="4" name="Content Placeholder 3"/>
          <p:cNvPicPr>
            <a:picLocks noGrp="1" noChangeAspect="1"/>
          </p:cNvPicPr>
          <p:nvPr>
            <p:ph idx="1"/>
          </p:nvPr>
        </p:nvPicPr>
        <p:blipFill>
          <a:blip r:embed="rId3"/>
          <a:stretch>
            <a:fillRect/>
          </a:stretch>
        </p:blipFill>
        <p:spPr>
          <a:xfrm>
            <a:off x="6955959" y="1142067"/>
            <a:ext cx="6154378" cy="4351338"/>
          </a:xfrm>
          <a:prstGeom prst="rect">
            <a:avLst/>
          </a:prstGeom>
        </p:spPr>
      </p:pic>
      <p:sp>
        <p:nvSpPr>
          <p:cNvPr id="5" name="Rectangle 4"/>
          <p:cNvSpPr/>
          <p:nvPr/>
        </p:nvSpPr>
        <p:spPr>
          <a:xfrm>
            <a:off x="5486400" y="5715000"/>
            <a:ext cx="6181111" cy="646331"/>
          </a:xfrm>
          <a:prstGeom prst="rect">
            <a:avLst/>
          </a:prstGeom>
        </p:spPr>
        <p:txBody>
          <a:bodyPr wrap="square">
            <a:spAutoFit/>
          </a:bodyPr>
          <a:lstStyle/>
          <a:p>
            <a:r>
              <a:rPr lang="en-GB" dirty="0"/>
              <a:t>Robert Baden-Powell, President William Taft and James Bryce at the White House in 1912</a:t>
            </a:r>
          </a:p>
        </p:txBody>
      </p:sp>
      <p:sp>
        <p:nvSpPr>
          <p:cNvPr id="7" name="Content Placeholder 2"/>
          <p:cNvSpPr txBox="1">
            <a:spLocks/>
          </p:cNvSpPr>
          <p:nvPr/>
        </p:nvSpPr>
        <p:spPr>
          <a:xfrm>
            <a:off x="0" y="1096682"/>
            <a:ext cx="5086350" cy="5761318"/>
          </a:xfrm>
          <a:prstGeom prst="rect">
            <a:avLst/>
          </a:prstGeom>
          <a:solidFill>
            <a:schemeClr val="accent1">
              <a:lumMod val="20000"/>
              <a:lumOff val="80000"/>
            </a:schemeClr>
          </a:solidFill>
        </p:spPr>
        <p:txBody>
          <a:bodyPr vert="horz" lIns="360000" tIns="180000" rIns="360000" bIns="18000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a:p>
            <a:r>
              <a:rPr lang="en-GB" dirty="0"/>
              <a:t>Liberal MP and Lord; lawyer and scholar </a:t>
            </a:r>
          </a:p>
          <a:p>
            <a:r>
              <a:rPr lang="en-GB" dirty="0"/>
              <a:t>Educated at Belfast Academy,  Glasgow High School, the University of Glasgow, the University of Heidelberg and Trinity College, Oxford. </a:t>
            </a:r>
          </a:p>
          <a:p>
            <a:r>
              <a:rPr lang="en-GB" dirty="0"/>
              <a:t>Under-Secretary of State for Foreign Affairs, 1886</a:t>
            </a:r>
          </a:p>
          <a:p>
            <a:r>
              <a:rPr lang="en-GB" dirty="0"/>
              <a:t>British Ambassador to the United States, 1907–1913</a:t>
            </a:r>
          </a:p>
          <a:p>
            <a:r>
              <a:rPr lang="en-GB" b="1" dirty="0"/>
              <a:t>Fellow of </a:t>
            </a:r>
            <a:r>
              <a:rPr lang="en-GB" b="1" dirty="0" err="1"/>
              <a:t>Oriel</a:t>
            </a:r>
            <a:r>
              <a:rPr lang="en-GB" b="1" dirty="0"/>
              <a:t> College, Oxford</a:t>
            </a:r>
            <a:r>
              <a:rPr lang="en-GB" dirty="0"/>
              <a:t>; </a:t>
            </a:r>
            <a:r>
              <a:rPr lang="en-GB" dirty="0" err="1"/>
              <a:t>Regius</a:t>
            </a:r>
            <a:r>
              <a:rPr lang="en-GB" dirty="0"/>
              <a:t> Professor of Civil Law, 1870–1893; Professor of Jurisprudence at Owens College, Manchester, 1870–1875</a:t>
            </a:r>
          </a:p>
          <a:p>
            <a:r>
              <a:rPr lang="en-GB" dirty="0"/>
              <a:t>History books </a:t>
            </a:r>
            <a:r>
              <a:rPr lang="en-GB" dirty="0" err="1"/>
              <a:t>inc.</a:t>
            </a:r>
            <a:r>
              <a:rPr lang="en-GB" dirty="0"/>
              <a:t>  </a:t>
            </a:r>
            <a:r>
              <a:rPr lang="en-GB" i="1" dirty="0"/>
              <a:t>The Holy Roman Empire</a:t>
            </a:r>
            <a:r>
              <a:rPr lang="en-GB" dirty="0"/>
              <a:t>, 1864; </a:t>
            </a:r>
            <a:r>
              <a:rPr lang="en-GB" i="1" dirty="0"/>
              <a:t>Studies in History and Jurisprudence</a:t>
            </a:r>
            <a:r>
              <a:rPr lang="en-GB" dirty="0"/>
              <a:t>, 1901; ‘The Migrations of the Races of Men Considered Historically,’ 1892</a:t>
            </a:r>
          </a:p>
        </p:txBody>
      </p:sp>
      <p:pic>
        <p:nvPicPr>
          <p:cNvPr id="8" name="Picture 7"/>
          <p:cNvPicPr>
            <a:picLocks noChangeAspect="1"/>
          </p:cNvPicPr>
          <p:nvPr/>
        </p:nvPicPr>
        <p:blipFill>
          <a:blip r:embed="rId4"/>
          <a:stretch>
            <a:fillRect/>
          </a:stretch>
        </p:blipFill>
        <p:spPr>
          <a:xfrm>
            <a:off x="5086350" y="1096681"/>
            <a:ext cx="3022747" cy="4396724"/>
          </a:xfrm>
          <a:prstGeom prst="rect">
            <a:avLst/>
          </a:prstGeom>
        </p:spPr>
      </p:pic>
    </p:spTree>
    <p:extLst>
      <p:ext uri="{BB962C8B-B14F-4D97-AF65-F5344CB8AC3E}">
        <p14:creationId xmlns:p14="http://schemas.microsoft.com/office/powerpoint/2010/main" val="36921372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Bryce on English …</a:t>
            </a:r>
          </a:p>
        </p:txBody>
      </p:sp>
      <p:sp>
        <p:nvSpPr>
          <p:cNvPr id="3" name="Content Placeholder 2"/>
          <p:cNvSpPr>
            <a:spLocks noGrp="1"/>
          </p:cNvSpPr>
          <p:nvPr>
            <p:ph idx="1"/>
          </p:nvPr>
        </p:nvSpPr>
        <p:spPr>
          <a:xfrm>
            <a:off x="838200" y="1825625"/>
            <a:ext cx="6775174" cy="4351338"/>
          </a:xfrm>
        </p:spPr>
        <p:txBody>
          <a:bodyPr>
            <a:normAutofit fontScale="92500"/>
          </a:bodyPr>
          <a:lstStyle/>
          <a:p>
            <a:pPr marL="0" indent="0">
              <a:buNone/>
            </a:pPr>
            <a:r>
              <a:rPr lang="en-GB" sz="3200" b="1" dirty="0"/>
              <a:t>If in the course of ages any one language comes to predominate in India and to be the language not only of commerce, law and administration, but also of literature, English is likely to be that language; and English will by that time have also become the leading language of the world. This will tend both to unify the peoples of India and (in a sense) to bring them nearer to their rulers.</a:t>
            </a:r>
          </a:p>
          <a:p>
            <a:pPr marL="0" indent="0">
              <a:buNone/>
            </a:pPr>
            <a:endParaRPr lang="en-GB" dirty="0"/>
          </a:p>
        </p:txBody>
      </p:sp>
      <p:pic>
        <p:nvPicPr>
          <p:cNvPr id="4" name="Picture 3">
            <a:extLst>
              <a:ext uri="{FF2B5EF4-FFF2-40B4-BE49-F238E27FC236}">
                <a16:creationId xmlns:a16="http://schemas.microsoft.com/office/drawing/2014/main" id="{CB89EC61-24BD-4D73-B04A-5E31297C95E9}"/>
              </a:ext>
            </a:extLst>
          </p:cNvPr>
          <p:cNvPicPr>
            <a:picLocks noChangeAspect="1"/>
          </p:cNvPicPr>
          <p:nvPr/>
        </p:nvPicPr>
        <p:blipFill>
          <a:blip r:embed="rId2"/>
          <a:stretch>
            <a:fillRect/>
          </a:stretch>
        </p:blipFill>
        <p:spPr>
          <a:xfrm>
            <a:off x="7880252" y="0"/>
            <a:ext cx="4311748" cy="6858000"/>
          </a:xfrm>
          <a:prstGeom prst="rect">
            <a:avLst/>
          </a:prstGeom>
        </p:spPr>
      </p:pic>
    </p:spTree>
    <p:extLst>
      <p:ext uri="{BB962C8B-B14F-4D97-AF65-F5344CB8AC3E}">
        <p14:creationId xmlns:p14="http://schemas.microsoft.com/office/powerpoint/2010/main" val="25926883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2085"/>
            <a:ext cx="10515600" cy="1325563"/>
          </a:xfrm>
        </p:spPr>
        <p:txBody>
          <a:bodyPr/>
          <a:lstStyle/>
          <a:p>
            <a:r>
              <a:rPr lang="en-GB" dirty="0"/>
              <a:t>Rhodes’ Confession of Faith, Oxford, 1877</a:t>
            </a:r>
          </a:p>
        </p:txBody>
      </p:sp>
      <p:sp>
        <p:nvSpPr>
          <p:cNvPr id="3" name="Content Placeholder 2"/>
          <p:cNvSpPr>
            <a:spLocks noGrp="1"/>
          </p:cNvSpPr>
          <p:nvPr>
            <p:ph idx="1"/>
          </p:nvPr>
        </p:nvSpPr>
        <p:spPr>
          <a:xfrm>
            <a:off x="838200" y="1402080"/>
            <a:ext cx="10515600" cy="5090795"/>
          </a:xfrm>
          <a:noFill/>
        </p:spPr>
        <p:txBody>
          <a:bodyPr>
            <a:normAutofit fontScale="92500" lnSpcReduction="20000"/>
          </a:bodyPr>
          <a:lstStyle/>
          <a:p>
            <a:pPr marL="0" indent="0">
              <a:buNone/>
            </a:pPr>
            <a:r>
              <a:rPr lang="en-GB" b="1" dirty="0"/>
              <a:t>I contend that we are the finest race in the world and that the more of the world we inhabit the better it is for the human race. Just fancy those parts that are at present inhabited by the most despicable specimens of human beings what an alteration there would be if they were brought under Anglo-Saxon influence, look again at the extra employment a new country added to our dominions gives. </a:t>
            </a:r>
          </a:p>
          <a:p>
            <a:pPr marL="0" indent="0">
              <a:buNone/>
            </a:pPr>
            <a:r>
              <a:rPr lang="en-GB" b="1" dirty="0"/>
              <a:t>	… </a:t>
            </a:r>
            <a:r>
              <a:rPr lang="en-GB" dirty="0"/>
              <a:t>At the present day I become a member of the Masonic order I see the wealth and power they possess the influence they hold and I think over their ceremonies and I wonder that a large body of men can devote themselves to what at times appear the most ridiculous and absurd rites without an object and without an end.</a:t>
            </a:r>
            <a:br>
              <a:rPr lang="en-GB" dirty="0"/>
            </a:br>
            <a:r>
              <a:rPr lang="en-GB" b="1" dirty="0"/>
              <a:t>	The idea gleaming and dancing before ones eyes like a will-of-the-wisp at last frames itself into a plan. Why should we not form a secret society with but one object the furtherance of the British Empire and the bringing of the whole uncivilised world under British rule for the recovery of the United States for the making the Anglo-Saxon race but one Empire</a:t>
            </a:r>
          </a:p>
          <a:p>
            <a:pPr marL="0" indent="0">
              <a:buNone/>
            </a:pPr>
            <a:endParaRPr lang="en-GB" dirty="0"/>
          </a:p>
        </p:txBody>
      </p:sp>
    </p:spTree>
    <p:extLst>
      <p:ext uri="{BB962C8B-B14F-4D97-AF65-F5344CB8AC3E}">
        <p14:creationId xmlns:p14="http://schemas.microsoft.com/office/powerpoint/2010/main" val="25844905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dirty="0"/>
              <a:t>Rhodes’ First Will, 1877</a:t>
            </a:r>
          </a:p>
        </p:txBody>
      </p:sp>
      <p:sp>
        <p:nvSpPr>
          <p:cNvPr id="3" name="Content Placeholder 2"/>
          <p:cNvSpPr>
            <a:spLocks noGrp="1"/>
          </p:cNvSpPr>
          <p:nvPr>
            <p:ph idx="1"/>
          </p:nvPr>
        </p:nvSpPr>
        <p:spPr>
          <a:xfrm>
            <a:off x="838200" y="1325563"/>
            <a:ext cx="10515600" cy="5274019"/>
          </a:xfrm>
          <a:noFill/>
        </p:spPr>
        <p:txBody>
          <a:bodyPr>
            <a:normAutofit fontScale="92500" lnSpcReduction="10000"/>
          </a:bodyPr>
          <a:lstStyle/>
          <a:p>
            <a:pPr marL="0" indent="0">
              <a:buNone/>
            </a:pPr>
            <a:r>
              <a:rPr lang="en-GB" dirty="0"/>
              <a:t>Bequeathed wealth …. To and for the establishment, promotion and development of a </a:t>
            </a:r>
            <a:r>
              <a:rPr lang="en-GB" b="1" dirty="0"/>
              <a:t>Secret Society, the true aim and object whereof shall be for the extension of British rule throughout the world</a:t>
            </a:r>
            <a:r>
              <a:rPr lang="en-GB" dirty="0"/>
              <a:t>, the </a:t>
            </a:r>
            <a:r>
              <a:rPr lang="en-GB" b="1" dirty="0"/>
              <a:t>perfecting of a system of emigration from the United Kingdom, and of colonisation by British subjects of all lands where the means of livelihood are attainable by energy, labour and enterprise</a:t>
            </a:r>
            <a:r>
              <a:rPr lang="en-GB" dirty="0"/>
              <a:t>, and especially the </a:t>
            </a:r>
            <a:r>
              <a:rPr lang="en-GB" b="1" dirty="0"/>
              <a:t>occupation by British settlers of the entire Continent of Africa, the Holy Land, the Valley of the Euphrates, the Islands of Cyprus and Candia, the whole of South America, the Islands of the Pacific not heretofore possessed by Great Britain, the whole of the Malay Archipelago, the seaboard of China and Japan</a:t>
            </a:r>
            <a:r>
              <a:rPr lang="en-GB" dirty="0"/>
              <a:t>, the ultimate </a:t>
            </a:r>
            <a:r>
              <a:rPr lang="en-GB" b="1" dirty="0"/>
              <a:t>recovery of the United States of America as an integral part of the British Empire, the inauguration of a system of Colonial representation in the Imperial Parliament </a:t>
            </a:r>
            <a:r>
              <a:rPr lang="en-GB" dirty="0"/>
              <a:t>which may tend to weld together the disjointed members of the Empire and, finally, the foundation of so great a Power as to render wars impossible, and promote the best interests of humanity.</a:t>
            </a:r>
          </a:p>
        </p:txBody>
      </p:sp>
    </p:spTree>
    <p:extLst>
      <p:ext uri="{BB962C8B-B14F-4D97-AF65-F5344CB8AC3E}">
        <p14:creationId xmlns:p14="http://schemas.microsoft.com/office/powerpoint/2010/main" val="6345139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18852" y="279303"/>
            <a:ext cx="4634948" cy="1411386"/>
          </a:xfrm>
        </p:spPr>
        <p:txBody>
          <a:bodyPr>
            <a:normAutofit fontScale="90000"/>
          </a:bodyPr>
          <a:lstStyle/>
          <a:p>
            <a:r>
              <a:rPr lang="en-GB" dirty="0"/>
              <a:t>Rhodes Must Fall, University of Cape Town</a:t>
            </a:r>
          </a:p>
        </p:txBody>
      </p:sp>
      <p:pic>
        <p:nvPicPr>
          <p:cNvPr id="5" name="Content Placeholder 4"/>
          <p:cNvPicPr>
            <a:picLocks noGrp="1" noChangeAspect="1"/>
          </p:cNvPicPr>
          <p:nvPr>
            <p:ph idx="1"/>
          </p:nvPr>
        </p:nvPicPr>
        <p:blipFill>
          <a:blip r:embed="rId2"/>
          <a:stretch>
            <a:fillRect/>
          </a:stretch>
        </p:blipFill>
        <p:spPr>
          <a:xfrm>
            <a:off x="5651646" y="2227360"/>
            <a:ext cx="6540354" cy="4351338"/>
          </a:xfrm>
          <a:prstGeom prst="rect">
            <a:avLst/>
          </a:prstGeom>
        </p:spPr>
      </p:pic>
      <p:pic>
        <p:nvPicPr>
          <p:cNvPr id="4" name="Picture 3"/>
          <p:cNvPicPr>
            <a:picLocks noChangeAspect="1"/>
          </p:cNvPicPr>
          <p:nvPr/>
        </p:nvPicPr>
        <p:blipFill>
          <a:blip r:embed="rId3"/>
          <a:stretch>
            <a:fillRect/>
          </a:stretch>
        </p:blipFill>
        <p:spPr>
          <a:xfrm>
            <a:off x="333375" y="34431"/>
            <a:ext cx="5924550" cy="3333750"/>
          </a:xfrm>
          <a:prstGeom prst="rect">
            <a:avLst/>
          </a:prstGeom>
        </p:spPr>
      </p:pic>
      <p:pic>
        <p:nvPicPr>
          <p:cNvPr id="6" name="Picture 5"/>
          <p:cNvPicPr>
            <a:picLocks noChangeAspect="1"/>
          </p:cNvPicPr>
          <p:nvPr/>
        </p:nvPicPr>
        <p:blipFill>
          <a:blip r:embed="rId4"/>
          <a:stretch>
            <a:fillRect/>
          </a:stretch>
        </p:blipFill>
        <p:spPr>
          <a:xfrm>
            <a:off x="333375" y="3476925"/>
            <a:ext cx="4711554" cy="3101773"/>
          </a:xfrm>
          <a:prstGeom prst="rect">
            <a:avLst/>
          </a:prstGeom>
        </p:spPr>
      </p:pic>
    </p:spTree>
    <p:extLst>
      <p:ext uri="{BB962C8B-B14F-4D97-AF65-F5344CB8AC3E}">
        <p14:creationId xmlns:p14="http://schemas.microsoft.com/office/powerpoint/2010/main" val="10569722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5" name="Picture 4"/>
          <p:cNvPicPr>
            <a:picLocks noChangeAspect="1"/>
          </p:cNvPicPr>
          <p:nvPr/>
        </p:nvPicPr>
        <p:blipFill>
          <a:blip r:embed="rId2"/>
          <a:stretch>
            <a:fillRect/>
          </a:stretch>
        </p:blipFill>
        <p:spPr>
          <a:xfrm>
            <a:off x="207659" y="331788"/>
            <a:ext cx="9262082" cy="6176651"/>
          </a:xfrm>
          <a:prstGeom prst="rect">
            <a:avLst/>
          </a:prstGeom>
        </p:spPr>
      </p:pic>
      <p:pic>
        <p:nvPicPr>
          <p:cNvPr id="6" name="Picture 5"/>
          <p:cNvPicPr>
            <a:picLocks noChangeAspect="1"/>
          </p:cNvPicPr>
          <p:nvPr/>
        </p:nvPicPr>
        <p:blipFill>
          <a:blip r:embed="rId3"/>
          <a:stretch>
            <a:fillRect/>
          </a:stretch>
        </p:blipFill>
        <p:spPr>
          <a:xfrm>
            <a:off x="10100282" y="0"/>
            <a:ext cx="2091718" cy="3346749"/>
          </a:xfrm>
          <a:prstGeom prst="rect">
            <a:avLst/>
          </a:prstGeom>
        </p:spPr>
      </p:pic>
      <p:pic>
        <p:nvPicPr>
          <p:cNvPr id="7" name="Picture 6"/>
          <p:cNvPicPr>
            <a:picLocks noChangeAspect="1"/>
          </p:cNvPicPr>
          <p:nvPr/>
        </p:nvPicPr>
        <p:blipFill>
          <a:blip r:embed="rId4"/>
          <a:stretch>
            <a:fillRect/>
          </a:stretch>
        </p:blipFill>
        <p:spPr>
          <a:xfrm>
            <a:off x="9991321" y="4013200"/>
            <a:ext cx="2289579" cy="2844800"/>
          </a:xfrm>
          <a:prstGeom prst="rect">
            <a:avLst/>
          </a:prstGeom>
        </p:spPr>
      </p:pic>
    </p:spTree>
    <p:extLst>
      <p:ext uri="{BB962C8B-B14F-4D97-AF65-F5344CB8AC3E}">
        <p14:creationId xmlns:p14="http://schemas.microsoft.com/office/powerpoint/2010/main" val="22240354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34AE6-8448-4524-B957-E3A0640A7F18}"/>
              </a:ext>
            </a:extLst>
          </p:cNvPr>
          <p:cNvSpPr>
            <a:spLocks noGrp="1"/>
          </p:cNvSpPr>
          <p:nvPr>
            <p:ph type="title"/>
          </p:nvPr>
        </p:nvSpPr>
        <p:spPr/>
        <p:txBody>
          <a:bodyPr/>
          <a:lstStyle/>
          <a:p>
            <a:endParaRPr lang="en-GB"/>
          </a:p>
        </p:txBody>
      </p:sp>
      <p:pic>
        <p:nvPicPr>
          <p:cNvPr id="4" name="Online Media 3" title="Under the Shadow of Rhodes">
            <a:hlinkClick r:id="" action="ppaction://media"/>
            <a:extLst>
              <a:ext uri="{FF2B5EF4-FFF2-40B4-BE49-F238E27FC236}">
                <a16:creationId xmlns:a16="http://schemas.microsoft.com/office/drawing/2014/main" id="{1265C10B-1406-459B-962E-6610F55BFBCC}"/>
              </a:ext>
            </a:extLst>
          </p:cNvPr>
          <p:cNvPicPr>
            <a:picLocks noGrp="1" noRot="1" noChangeAspect="1"/>
          </p:cNvPicPr>
          <p:nvPr>
            <p:ph idx="1"/>
            <a:videoFile r:link="rId1"/>
          </p:nvPr>
        </p:nvPicPr>
        <p:blipFill>
          <a:blip r:embed="rId3"/>
          <a:stretch>
            <a:fillRect/>
          </a:stretch>
        </p:blipFill>
        <p:spPr>
          <a:xfrm>
            <a:off x="350481" y="182562"/>
            <a:ext cx="11491037" cy="6492875"/>
          </a:xfrm>
          <a:prstGeom prst="rect">
            <a:avLst/>
          </a:prstGeom>
        </p:spPr>
      </p:pic>
    </p:spTree>
    <p:extLst>
      <p:ext uri="{BB962C8B-B14F-4D97-AF65-F5344CB8AC3E}">
        <p14:creationId xmlns:p14="http://schemas.microsoft.com/office/powerpoint/2010/main" val="1273985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55B12-ABD3-4040-9776-BEBFFBE5839B}"/>
              </a:ext>
            </a:extLst>
          </p:cNvPr>
          <p:cNvSpPr>
            <a:spLocks noGrp="1"/>
          </p:cNvSpPr>
          <p:nvPr>
            <p:ph type="title"/>
          </p:nvPr>
        </p:nvSpPr>
        <p:spPr/>
        <p:txBody>
          <a:bodyPr/>
          <a:lstStyle/>
          <a:p>
            <a:r>
              <a:rPr lang="en-US" sz="4400" b="1" dirty="0">
                <a:latin typeface="Georgia Pro Black" panose="02040A02050405020203" pitchFamily="18" charset="0"/>
              </a:rPr>
              <a:t>Part Two: Wales and Empire</a:t>
            </a:r>
            <a:endParaRPr lang="en-GB" dirty="0"/>
          </a:p>
        </p:txBody>
      </p:sp>
      <p:sp>
        <p:nvSpPr>
          <p:cNvPr id="3" name="Content Placeholder 2">
            <a:extLst>
              <a:ext uri="{FF2B5EF4-FFF2-40B4-BE49-F238E27FC236}">
                <a16:creationId xmlns:a16="http://schemas.microsoft.com/office/drawing/2014/main" id="{4D6A4BF5-1F1B-4590-B5D7-E7C23288C5D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255619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97D111-0A6C-4E52-B458-47E8016C4555}"/>
              </a:ext>
            </a:extLst>
          </p:cNvPr>
          <p:cNvSpPr>
            <a:spLocks noGrp="1"/>
          </p:cNvSpPr>
          <p:nvPr>
            <p:ph idx="1"/>
          </p:nvPr>
        </p:nvSpPr>
        <p:spPr>
          <a:xfrm>
            <a:off x="720493" y="1253331"/>
            <a:ext cx="7053470" cy="4351338"/>
          </a:xfrm>
        </p:spPr>
        <p:txBody>
          <a:bodyPr>
            <a:normAutofit/>
          </a:bodyPr>
          <a:lstStyle/>
          <a:p>
            <a:r>
              <a:rPr lang="en-GB" sz="2800" b="1" dirty="0">
                <a:effectLst/>
                <a:latin typeface="Calibri" panose="020F0502020204030204" pitchFamily="34" charset="0"/>
                <a:ea typeface="Calibri" panose="020F0502020204030204" pitchFamily="34" charset="0"/>
                <a:cs typeface="Times New Roman" panose="02020603050405020304" pitchFamily="18" charset="0"/>
              </a:rPr>
              <a:t>“Post-devolution we’re a postcolonial country still waiting to be decolonised”</a:t>
            </a:r>
          </a:p>
          <a:p>
            <a:r>
              <a:rPr lang="en-GB" dirty="0"/>
              <a:t>Price’s lecture identifies ‘six core features’ of colonialism, which he argues were/are applicable to Wales:</a:t>
            </a:r>
          </a:p>
          <a:p>
            <a:pPr marL="0" indent="0">
              <a:buNone/>
            </a:pPr>
            <a:endParaRPr lang="en-GB" dirty="0"/>
          </a:p>
        </p:txBody>
      </p:sp>
      <p:sp>
        <p:nvSpPr>
          <p:cNvPr id="4" name="Title 1">
            <a:extLst>
              <a:ext uri="{FF2B5EF4-FFF2-40B4-BE49-F238E27FC236}">
                <a16:creationId xmlns:a16="http://schemas.microsoft.com/office/drawing/2014/main" id="{CC0544FA-5761-4C4B-865F-A97AEBF481ED}"/>
              </a:ext>
            </a:extLst>
          </p:cNvPr>
          <p:cNvSpPr>
            <a:spLocks noGrp="1"/>
          </p:cNvSpPr>
          <p:nvPr>
            <p:ph type="title"/>
          </p:nvPr>
        </p:nvSpPr>
        <p:spPr>
          <a:xfrm>
            <a:off x="838200" y="-34937"/>
            <a:ext cx="10515600" cy="1325563"/>
          </a:xfrm>
        </p:spPr>
        <p:txBody>
          <a:bodyPr>
            <a:normAutofit/>
          </a:bodyPr>
          <a:lstStyle/>
          <a:p>
            <a:pPr algn="ctr"/>
            <a:r>
              <a:rPr lang="en-GB" sz="3200" dirty="0"/>
              <a:t>Adam Price, ‘Wales: The First and Final Colony’ (2009/2018)</a:t>
            </a:r>
          </a:p>
        </p:txBody>
      </p:sp>
      <p:sp>
        <p:nvSpPr>
          <p:cNvPr id="5" name="Content Placeholder 2">
            <a:extLst>
              <a:ext uri="{FF2B5EF4-FFF2-40B4-BE49-F238E27FC236}">
                <a16:creationId xmlns:a16="http://schemas.microsoft.com/office/drawing/2014/main" id="{38237638-3E50-414F-9D16-9A0C69A2B2BB}"/>
              </a:ext>
            </a:extLst>
          </p:cNvPr>
          <p:cNvSpPr txBox="1">
            <a:spLocks/>
          </p:cNvSpPr>
          <p:nvPr/>
        </p:nvSpPr>
        <p:spPr>
          <a:xfrm>
            <a:off x="838200" y="3643069"/>
            <a:ext cx="10515600" cy="3284505"/>
          </a:xfrm>
          <a:prstGeom prst="rect">
            <a:avLst/>
          </a:prstGeom>
        </p:spPr>
        <p:txBody>
          <a:bodyPr vert="horz" lIns="91440" tIns="45720" rIns="91440" bIns="45720" numCol="2"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Arial" panose="020B0604020202020204" pitchFamily="34" charset="0"/>
              <a:buAutoNum type="arabicPeriod"/>
            </a:pPr>
            <a:r>
              <a:rPr lang="en-GB" dirty="0"/>
              <a:t>MILITARY CONQUEST</a:t>
            </a:r>
          </a:p>
          <a:p>
            <a:pPr marL="514350" indent="-514350">
              <a:buFont typeface="Arial" panose="020B0604020202020204" pitchFamily="34" charset="0"/>
              <a:buAutoNum type="arabicPeriod"/>
            </a:pPr>
            <a:r>
              <a:rPr lang="en-GB" dirty="0"/>
              <a:t>SETTLEMENT</a:t>
            </a:r>
          </a:p>
          <a:p>
            <a:pPr marL="514350" indent="-514350">
              <a:buFont typeface="Arial" panose="020B0604020202020204" pitchFamily="34" charset="0"/>
              <a:buAutoNum type="arabicPeriod"/>
            </a:pPr>
            <a:r>
              <a:rPr lang="en-GB" dirty="0"/>
              <a:t>CULTURAL ASSIMILATION</a:t>
            </a:r>
          </a:p>
          <a:p>
            <a:pPr marL="514350" indent="-514350">
              <a:buFont typeface="Arial" panose="020B0604020202020204" pitchFamily="34" charset="0"/>
              <a:buAutoNum type="arabicPeriod"/>
            </a:pPr>
            <a:r>
              <a:rPr lang="en-GB" dirty="0"/>
              <a:t>POLITICAL SUBJUGATION</a:t>
            </a:r>
          </a:p>
          <a:p>
            <a:pPr marL="514350" indent="-514350">
              <a:buFont typeface="Arial" panose="020B0604020202020204" pitchFamily="34" charset="0"/>
              <a:buAutoNum type="arabicPeriod"/>
            </a:pPr>
            <a:r>
              <a:rPr lang="en-GB" dirty="0"/>
              <a:t>ECONOMIC EXPLOITATION</a:t>
            </a:r>
          </a:p>
          <a:p>
            <a:pPr marL="514350" indent="-514350">
              <a:buFont typeface="Arial" panose="020B0604020202020204" pitchFamily="34" charset="0"/>
              <a:buAutoNum type="arabicPeriod"/>
            </a:pPr>
            <a:r>
              <a:rPr lang="en-GB" dirty="0"/>
              <a:t>RACIAL DISCRIMINATION</a:t>
            </a:r>
          </a:p>
          <a:p>
            <a:pPr marL="514350" indent="-514350">
              <a:buFont typeface="Arial" panose="020B0604020202020204" pitchFamily="34" charset="0"/>
              <a:buAutoNum type="arabicPeriod"/>
            </a:pPr>
            <a:endParaRPr lang="en-GB" dirty="0"/>
          </a:p>
        </p:txBody>
      </p:sp>
      <p:pic>
        <p:nvPicPr>
          <p:cNvPr id="6" name="Picture 5">
            <a:extLst>
              <a:ext uri="{FF2B5EF4-FFF2-40B4-BE49-F238E27FC236}">
                <a16:creationId xmlns:a16="http://schemas.microsoft.com/office/drawing/2014/main" id="{5792FB32-F8D9-4E6B-BDE9-988AEB5D90C0}"/>
              </a:ext>
            </a:extLst>
          </p:cNvPr>
          <p:cNvPicPr>
            <a:picLocks noChangeAspect="1"/>
          </p:cNvPicPr>
          <p:nvPr/>
        </p:nvPicPr>
        <p:blipFill>
          <a:blip r:embed="rId2"/>
          <a:stretch>
            <a:fillRect/>
          </a:stretch>
        </p:blipFill>
        <p:spPr>
          <a:xfrm>
            <a:off x="8499628" y="1858169"/>
            <a:ext cx="2971879" cy="4606413"/>
          </a:xfrm>
          <a:prstGeom prst="rect">
            <a:avLst/>
          </a:prstGeom>
        </p:spPr>
      </p:pic>
      <p:pic>
        <p:nvPicPr>
          <p:cNvPr id="2" name="Picture 1">
            <a:extLst>
              <a:ext uri="{FF2B5EF4-FFF2-40B4-BE49-F238E27FC236}">
                <a16:creationId xmlns:a16="http://schemas.microsoft.com/office/drawing/2014/main" id="{9C92831B-A747-4A18-8E9F-53740E542AF7}"/>
              </a:ext>
            </a:extLst>
          </p:cNvPr>
          <p:cNvPicPr>
            <a:picLocks noChangeAspect="1"/>
          </p:cNvPicPr>
          <p:nvPr/>
        </p:nvPicPr>
        <p:blipFill>
          <a:blip r:embed="rId3"/>
          <a:stretch>
            <a:fillRect/>
          </a:stretch>
        </p:blipFill>
        <p:spPr>
          <a:xfrm>
            <a:off x="10180684" y="1226824"/>
            <a:ext cx="1898781" cy="1262690"/>
          </a:xfrm>
          <a:prstGeom prst="rect">
            <a:avLst/>
          </a:prstGeom>
        </p:spPr>
      </p:pic>
    </p:spTree>
    <p:extLst>
      <p:ext uri="{BB962C8B-B14F-4D97-AF65-F5344CB8AC3E}">
        <p14:creationId xmlns:p14="http://schemas.microsoft.com/office/powerpoint/2010/main" val="20410581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E845C-2A65-4C3D-9D6A-B6F423394889}"/>
              </a:ext>
            </a:extLst>
          </p:cNvPr>
          <p:cNvSpPr>
            <a:spLocks noGrp="1"/>
          </p:cNvSpPr>
          <p:nvPr>
            <p:ph type="title"/>
          </p:nvPr>
        </p:nvSpPr>
        <p:spPr>
          <a:xfrm>
            <a:off x="838200" y="18255"/>
            <a:ext cx="10515600" cy="1325563"/>
          </a:xfrm>
        </p:spPr>
        <p:txBody>
          <a:bodyPr/>
          <a:lstStyle/>
          <a:p>
            <a:r>
              <a:rPr lang="en-GB" b="1" dirty="0"/>
              <a:t>‘Imperial South Wales’</a:t>
            </a:r>
          </a:p>
        </p:txBody>
      </p:sp>
      <p:sp>
        <p:nvSpPr>
          <p:cNvPr id="3" name="Content Placeholder 2">
            <a:extLst>
              <a:ext uri="{FF2B5EF4-FFF2-40B4-BE49-F238E27FC236}">
                <a16:creationId xmlns:a16="http://schemas.microsoft.com/office/drawing/2014/main" id="{EFCA941A-2AFE-489D-AD7F-392069389A10}"/>
              </a:ext>
            </a:extLst>
          </p:cNvPr>
          <p:cNvSpPr>
            <a:spLocks noGrp="1"/>
          </p:cNvSpPr>
          <p:nvPr>
            <p:ph idx="1"/>
          </p:nvPr>
        </p:nvSpPr>
        <p:spPr>
          <a:xfrm>
            <a:off x="769374" y="1291455"/>
            <a:ext cx="8640097" cy="5181600"/>
          </a:xfrm>
        </p:spPr>
        <p:txBody>
          <a:bodyPr>
            <a:normAutofit fontScale="85000" lnSpcReduction="20000"/>
          </a:bodyPr>
          <a:lstStyle/>
          <a:p>
            <a:pPr marL="0" indent="0" algn="just">
              <a:buNone/>
            </a:pPr>
            <a:r>
              <a:rPr lang="en-US" sz="3200" dirty="0"/>
              <a:t>What is distinctive about 19th-century Wales is the peculiarly </a:t>
            </a:r>
            <a:r>
              <a:rPr lang="en-US" sz="3200" b="1" dirty="0"/>
              <a:t>imperial character </a:t>
            </a:r>
            <a:r>
              <a:rPr lang="en-US" sz="3200" dirty="0"/>
              <a:t>of the formation of its industrial society and of the Welsh working class.</a:t>
            </a:r>
          </a:p>
          <a:p>
            <a:pPr marL="0" indent="0" algn="just">
              <a:buNone/>
            </a:pPr>
            <a:r>
              <a:rPr lang="en-US" sz="3200" dirty="0"/>
              <a:t>	…. In the period before the First World War, Wales, dominated by industrial south Wales, was a region of buoyant </a:t>
            </a:r>
            <a:r>
              <a:rPr lang="en-US" sz="3200" b="1" dirty="0"/>
              <a:t>and continuous expansion located in the export sector of British imperial capitalism.</a:t>
            </a:r>
          </a:p>
          <a:p>
            <a:pPr marL="0" indent="0" algn="just">
              <a:buNone/>
            </a:pPr>
            <a:r>
              <a:rPr lang="en-US" sz="3200" dirty="0"/>
              <a:t>	…. Industrial Wales - and the Welsh working class with it - were </a:t>
            </a:r>
            <a:r>
              <a:rPr lang="en-US" sz="3200" b="1" dirty="0"/>
              <a:t>products of an imperial formation located in buoyant export enterprise </a:t>
            </a:r>
            <a:r>
              <a:rPr lang="en-US" sz="3200" dirty="0"/>
              <a:t>which gave south Wales a world empire.</a:t>
            </a:r>
          </a:p>
          <a:p>
            <a:pPr marL="0" indent="0" algn="just">
              <a:buNone/>
            </a:pPr>
            <a:r>
              <a:rPr lang="en-US" sz="3200" dirty="0"/>
              <a:t>	…  The Labour Wales … was still the child, even if a bastard child, of imperial south Wales.</a:t>
            </a:r>
          </a:p>
          <a:p>
            <a:pPr algn="r">
              <a:buFontTx/>
              <a:buChar char="-"/>
            </a:pPr>
            <a:r>
              <a:rPr lang="en-US" sz="2600" dirty="0"/>
              <a:t>Quotes from Gwyn A Williams, ‘Imperial South </a:t>
            </a:r>
            <a:r>
              <a:rPr lang="en-US" sz="2600" dirty="0" err="1"/>
              <a:t>Wales’</a:t>
            </a:r>
            <a:r>
              <a:rPr lang="en-US" sz="2600" dirty="0"/>
              <a:t> in </a:t>
            </a:r>
            <a:r>
              <a:rPr lang="en-US" sz="2600" i="1" dirty="0"/>
              <a:t>The Welsh and their History </a:t>
            </a:r>
            <a:r>
              <a:rPr lang="en-US" sz="2600" dirty="0"/>
              <a:t>(London: Kegan &amp; Paul, 1983), pp. 171—188</a:t>
            </a:r>
          </a:p>
          <a:p>
            <a:pPr marL="0" indent="0">
              <a:buNone/>
            </a:pPr>
            <a:endParaRPr lang="en-US" dirty="0"/>
          </a:p>
        </p:txBody>
      </p:sp>
      <p:pic>
        <p:nvPicPr>
          <p:cNvPr id="4" name="Picture 3">
            <a:extLst>
              <a:ext uri="{FF2B5EF4-FFF2-40B4-BE49-F238E27FC236}">
                <a16:creationId xmlns:a16="http://schemas.microsoft.com/office/drawing/2014/main" id="{EF652544-6460-489B-8248-5996ABF47B91}"/>
              </a:ext>
            </a:extLst>
          </p:cNvPr>
          <p:cNvPicPr>
            <a:picLocks noChangeAspect="1"/>
          </p:cNvPicPr>
          <p:nvPr/>
        </p:nvPicPr>
        <p:blipFill>
          <a:blip r:embed="rId2"/>
          <a:stretch>
            <a:fillRect/>
          </a:stretch>
        </p:blipFill>
        <p:spPr>
          <a:xfrm>
            <a:off x="9631458" y="1027906"/>
            <a:ext cx="2560542" cy="4316342"/>
          </a:xfrm>
          <a:prstGeom prst="rect">
            <a:avLst/>
          </a:prstGeom>
        </p:spPr>
      </p:pic>
    </p:spTree>
    <p:extLst>
      <p:ext uri="{BB962C8B-B14F-4D97-AF65-F5344CB8AC3E}">
        <p14:creationId xmlns:p14="http://schemas.microsoft.com/office/powerpoint/2010/main" val="10885296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0235E-F937-48AC-83C0-959C5FF0D623}"/>
              </a:ext>
            </a:extLst>
          </p:cNvPr>
          <p:cNvSpPr>
            <a:spLocks noGrp="1"/>
          </p:cNvSpPr>
          <p:nvPr>
            <p:ph type="title"/>
          </p:nvPr>
        </p:nvSpPr>
        <p:spPr/>
        <p:txBody>
          <a:bodyPr/>
          <a:lstStyle/>
          <a:p>
            <a:r>
              <a:rPr lang="en-GB" dirty="0"/>
              <a:t>Global Histories of Coal and Copper</a:t>
            </a:r>
          </a:p>
        </p:txBody>
      </p:sp>
      <p:pic>
        <p:nvPicPr>
          <p:cNvPr id="5" name="Content Placeholder 4">
            <a:extLst>
              <a:ext uri="{FF2B5EF4-FFF2-40B4-BE49-F238E27FC236}">
                <a16:creationId xmlns:a16="http://schemas.microsoft.com/office/drawing/2014/main" id="{D58F511A-B234-4A60-B72A-B6742B0008EE}"/>
              </a:ext>
            </a:extLst>
          </p:cNvPr>
          <p:cNvPicPr>
            <a:picLocks noGrp="1" noChangeAspect="1"/>
          </p:cNvPicPr>
          <p:nvPr>
            <p:ph idx="1"/>
          </p:nvPr>
        </p:nvPicPr>
        <p:blipFill rotWithShape="1">
          <a:blip r:embed="rId2"/>
          <a:srcRect l="1" t="6400" r="-587"/>
          <a:stretch/>
        </p:blipFill>
        <p:spPr>
          <a:xfrm>
            <a:off x="838200" y="1893875"/>
            <a:ext cx="7781095" cy="4072860"/>
          </a:xfrm>
        </p:spPr>
      </p:pic>
      <p:pic>
        <p:nvPicPr>
          <p:cNvPr id="7" name="Picture 6">
            <a:extLst>
              <a:ext uri="{FF2B5EF4-FFF2-40B4-BE49-F238E27FC236}">
                <a16:creationId xmlns:a16="http://schemas.microsoft.com/office/drawing/2014/main" id="{E3FDCE23-4783-4217-85E7-F5152C961B32}"/>
              </a:ext>
            </a:extLst>
          </p:cNvPr>
          <p:cNvPicPr>
            <a:picLocks noChangeAspect="1"/>
          </p:cNvPicPr>
          <p:nvPr/>
        </p:nvPicPr>
        <p:blipFill>
          <a:blip r:embed="rId3"/>
          <a:stretch>
            <a:fillRect/>
          </a:stretch>
        </p:blipFill>
        <p:spPr>
          <a:xfrm>
            <a:off x="8840538" y="1617881"/>
            <a:ext cx="3171825" cy="4762500"/>
          </a:xfrm>
          <a:prstGeom prst="rect">
            <a:avLst/>
          </a:prstGeom>
        </p:spPr>
      </p:pic>
    </p:spTree>
    <p:extLst>
      <p:ext uri="{BB962C8B-B14F-4D97-AF65-F5344CB8AC3E}">
        <p14:creationId xmlns:p14="http://schemas.microsoft.com/office/powerpoint/2010/main" val="22062259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Guinea Bowls, Guinea Kettles</a:t>
            </a:r>
          </a:p>
        </p:txBody>
      </p:sp>
      <p:pic>
        <p:nvPicPr>
          <p:cNvPr id="4" name="Content Placeholder 3"/>
          <p:cNvPicPr>
            <a:picLocks noGrp="1" noChangeAspect="1"/>
          </p:cNvPicPr>
          <p:nvPr>
            <p:ph idx="1"/>
          </p:nvPr>
        </p:nvPicPr>
        <p:blipFill>
          <a:blip r:embed="rId3"/>
          <a:stretch>
            <a:fillRect/>
          </a:stretch>
        </p:blipFill>
        <p:spPr>
          <a:xfrm>
            <a:off x="912922" y="1690688"/>
            <a:ext cx="3238500" cy="2571750"/>
          </a:xfrm>
          <a:prstGeom prst="rect">
            <a:avLst/>
          </a:prstGeom>
        </p:spPr>
      </p:pic>
      <p:pic>
        <p:nvPicPr>
          <p:cNvPr id="5" name="Picture 4"/>
          <p:cNvPicPr>
            <a:picLocks noChangeAspect="1"/>
          </p:cNvPicPr>
          <p:nvPr/>
        </p:nvPicPr>
        <p:blipFill rotWithShape="1">
          <a:blip r:embed="rId4"/>
          <a:srcRect l="56312" t="30627" r="10068" b="22911"/>
          <a:stretch/>
        </p:blipFill>
        <p:spPr>
          <a:xfrm>
            <a:off x="4600757" y="1690688"/>
            <a:ext cx="3788229" cy="4151087"/>
          </a:xfrm>
          <a:prstGeom prst="rect">
            <a:avLst/>
          </a:prstGeom>
        </p:spPr>
      </p:pic>
      <p:pic>
        <p:nvPicPr>
          <p:cNvPr id="7" name="Content Placeholder 3">
            <a:extLst>
              <a:ext uri="{FF2B5EF4-FFF2-40B4-BE49-F238E27FC236}">
                <a16:creationId xmlns:a16="http://schemas.microsoft.com/office/drawing/2014/main" id="{90F6B007-8091-4B99-86F5-081B9FFD4760}"/>
              </a:ext>
            </a:extLst>
          </p:cNvPr>
          <p:cNvPicPr>
            <a:picLocks noChangeAspect="1"/>
          </p:cNvPicPr>
          <p:nvPr/>
        </p:nvPicPr>
        <p:blipFill>
          <a:blip r:embed="rId5"/>
          <a:stretch>
            <a:fillRect/>
          </a:stretch>
        </p:blipFill>
        <p:spPr>
          <a:xfrm>
            <a:off x="8881078" y="1279740"/>
            <a:ext cx="3238500" cy="5076891"/>
          </a:xfrm>
          <a:prstGeom prst="rect">
            <a:avLst/>
          </a:prstGeom>
        </p:spPr>
      </p:pic>
    </p:spTree>
    <p:extLst>
      <p:ext uri="{BB962C8B-B14F-4D97-AF65-F5344CB8AC3E}">
        <p14:creationId xmlns:p14="http://schemas.microsoft.com/office/powerpoint/2010/main" val="32214127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Welsh Plains</a:t>
            </a:r>
          </a:p>
        </p:txBody>
      </p:sp>
      <p:pic>
        <p:nvPicPr>
          <p:cNvPr id="9" name="Content Placeholder 8"/>
          <p:cNvPicPr>
            <a:picLocks noGrp="1" noChangeAspect="1"/>
          </p:cNvPicPr>
          <p:nvPr>
            <p:ph idx="1"/>
          </p:nvPr>
        </p:nvPicPr>
        <p:blipFill>
          <a:blip r:embed="rId3"/>
          <a:stretch>
            <a:fillRect/>
          </a:stretch>
        </p:blipFill>
        <p:spPr>
          <a:xfrm>
            <a:off x="698500" y="1452562"/>
            <a:ext cx="3810000" cy="2362200"/>
          </a:xfrm>
          <a:prstGeom prst="rect">
            <a:avLst/>
          </a:prstGeom>
        </p:spPr>
      </p:pic>
      <p:pic>
        <p:nvPicPr>
          <p:cNvPr id="4" name="Picture 3"/>
          <p:cNvPicPr>
            <a:picLocks noChangeAspect="1"/>
          </p:cNvPicPr>
          <p:nvPr/>
        </p:nvPicPr>
        <p:blipFill rotWithShape="1">
          <a:blip r:embed="rId4"/>
          <a:srcRect l="71562" t="29718" r="3646" b="28905"/>
          <a:stretch/>
        </p:blipFill>
        <p:spPr>
          <a:xfrm>
            <a:off x="7890144" y="1266825"/>
            <a:ext cx="3971656" cy="5095875"/>
          </a:xfrm>
          <a:prstGeom prst="rect">
            <a:avLst/>
          </a:prstGeom>
        </p:spPr>
      </p:pic>
      <p:pic>
        <p:nvPicPr>
          <p:cNvPr id="6" name="Picture 5"/>
          <p:cNvPicPr>
            <a:picLocks noChangeAspect="1"/>
          </p:cNvPicPr>
          <p:nvPr/>
        </p:nvPicPr>
        <p:blipFill>
          <a:blip r:embed="rId5"/>
          <a:stretch>
            <a:fillRect/>
          </a:stretch>
        </p:blipFill>
        <p:spPr>
          <a:xfrm>
            <a:off x="3390397" y="3478211"/>
            <a:ext cx="4296024" cy="2847975"/>
          </a:xfrm>
          <a:prstGeom prst="rect">
            <a:avLst/>
          </a:prstGeom>
        </p:spPr>
      </p:pic>
    </p:spTree>
    <p:extLst>
      <p:ext uri="{BB962C8B-B14F-4D97-AF65-F5344CB8AC3E}">
        <p14:creationId xmlns:p14="http://schemas.microsoft.com/office/powerpoint/2010/main" val="10535243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59696" y="4899484"/>
            <a:ext cx="8229600" cy="3917032"/>
          </a:xfrm>
        </p:spPr>
        <p:txBody>
          <a:bodyPr/>
          <a:lstStyle/>
          <a:p>
            <a:endParaRPr lang="en-GB" dirty="0"/>
          </a:p>
        </p:txBody>
      </p:sp>
      <p:pic>
        <p:nvPicPr>
          <p:cNvPr id="4" name="Picture 3"/>
          <p:cNvPicPr>
            <a:picLocks noChangeAspect="1"/>
          </p:cNvPicPr>
          <p:nvPr/>
        </p:nvPicPr>
        <p:blipFill rotWithShape="1">
          <a:blip r:embed="rId2"/>
          <a:srcRect l="21426" t="27515" r="30758" b="16919"/>
          <a:stretch/>
        </p:blipFill>
        <p:spPr>
          <a:xfrm>
            <a:off x="6650575" y="456993"/>
            <a:ext cx="5400600" cy="4824537"/>
          </a:xfrm>
          <a:prstGeom prst="rect">
            <a:avLst/>
          </a:prstGeom>
        </p:spPr>
      </p:pic>
      <p:sp>
        <p:nvSpPr>
          <p:cNvPr id="5" name="Title 4"/>
          <p:cNvSpPr>
            <a:spLocks noGrp="1"/>
          </p:cNvSpPr>
          <p:nvPr>
            <p:ph type="title"/>
          </p:nvPr>
        </p:nvSpPr>
        <p:spPr>
          <a:xfrm>
            <a:off x="3048965" y="-205789"/>
            <a:ext cx="10515600" cy="1325563"/>
          </a:xfrm>
        </p:spPr>
        <p:txBody>
          <a:bodyPr/>
          <a:lstStyle/>
          <a:p>
            <a:endParaRPr lang="en-GB" dirty="0"/>
          </a:p>
        </p:txBody>
      </p:sp>
      <p:sp>
        <p:nvSpPr>
          <p:cNvPr id="6" name="Title 1"/>
          <p:cNvSpPr txBox="1">
            <a:spLocks/>
          </p:cNvSpPr>
          <p:nvPr/>
        </p:nvSpPr>
        <p:spPr>
          <a:xfrm>
            <a:off x="601126" y="190829"/>
            <a:ext cx="2199947" cy="5090701"/>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Welsh properties in Legacies of British Slave Ownership </a:t>
            </a:r>
          </a:p>
          <a:p>
            <a:r>
              <a:rPr lang="en-GB" sz="2400" b="1" dirty="0"/>
              <a:t>database; Welsh voyage on Slave Voyages database</a:t>
            </a:r>
          </a:p>
        </p:txBody>
      </p:sp>
      <p:pic>
        <p:nvPicPr>
          <p:cNvPr id="2" name="Picture 1">
            <a:extLst>
              <a:ext uri="{FF2B5EF4-FFF2-40B4-BE49-F238E27FC236}">
                <a16:creationId xmlns:a16="http://schemas.microsoft.com/office/drawing/2014/main" id="{19B02ACE-1C8B-4BA6-A037-47FFBFB5C465}"/>
              </a:ext>
            </a:extLst>
          </p:cNvPr>
          <p:cNvPicPr>
            <a:picLocks noChangeAspect="1"/>
          </p:cNvPicPr>
          <p:nvPr/>
        </p:nvPicPr>
        <p:blipFill rotWithShape="1">
          <a:blip r:embed="rId3"/>
          <a:srcRect l="13629" t="-2075" r="34284" b="-1"/>
          <a:stretch/>
        </p:blipFill>
        <p:spPr>
          <a:xfrm>
            <a:off x="3359696" y="456992"/>
            <a:ext cx="3195199" cy="4124763"/>
          </a:xfrm>
          <a:prstGeom prst="rect">
            <a:avLst/>
          </a:prstGeom>
        </p:spPr>
      </p:pic>
    </p:spTree>
    <p:extLst>
      <p:ext uri="{BB962C8B-B14F-4D97-AF65-F5344CB8AC3E}">
        <p14:creationId xmlns:p14="http://schemas.microsoft.com/office/powerpoint/2010/main" val="17474020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BEB39-A508-449E-BB8F-7DE858F72665}"/>
              </a:ext>
            </a:extLst>
          </p:cNvPr>
          <p:cNvSpPr>
            <a:spLocks noGrp="1"/>
          </p:cNvSpPr>
          <p:nvPr>
            <p:ph type="title"/>
          </p:nvPr>
        </p:nvSpPr>
        <p:spPr/>
        <p:txBody>
          <a:bodyPr>
            <a:normAutofit/>
          </a:bodyPr>
          <a:lstStyle/>
          <a:p>
            <a:r>
              <a:rPr lang="en-GB" sz="3600" dirty="0">
                <a:ea typeface="+mj-lt"/>
                <a:cs typeface="+mj-lt"/>
              </a:rPr>
              <a:t>Sir Thomas </a:t>
            </a:r>
            <a:r>
              <a:rPr lang="en-GB" sz="3600" dirty="0" err="1">
                <a:ea typeface="+mj-lt"/>
                <a:cs typeface="+mj-lt"/>
              </a:rPr>
              <a:t>Picton</a:t>
            </a:r>
            <a:r>
              <a:rPr lang="en-GB" sz="3600" dirty="0">
                <a:ea typeface="+mj-lt"/>
                <a:cs typeface="+mj-lt"/>
              </a:rPr>
              <a:t> (1758–1815)</a:t>
            </a:r>
            <a:endParaRPr lang="en-US"/>
          </a:p>
          <a:p>
            <a:endParaRPr lang="en-GB" dirty="0"/>
          </a:p>
        </p:txBody>
      </p:sp>
      <p:pic>
        <p:nvPicPr>
          <p:cNvPr id="4" name="Picture 4" descr="A person wearing a suit and tie&#10;&#10;Description automatically generated">
            <a:extLst>
              <a:ext uri="{FF2B5EF4-FFF2-40B4-BE49-F238E27FC236}">
                <a16:creationId xmlns:a16="http://schemas.microsoft.com/office/drawing/2014/main" id="{C1C6A05B-6026-4DE7-B681-77394BF659F4}"/>
              </a:ext>
            </a:extLst>
          </p:cNvPr>
          <p:cNvPicPr>
            <a:picLocks noGrp="1" noChangeAspect="1"/>
          </p:cNvPicPr>
          <p:nvPr>
            <p:ph idx="1"/>
          </p:nvPr>
        </p:nvPicPr>
        <p:blipFill>
          <a:blip r:embed="rId2"/>
          <a:stretch>
            <a:fillRect/>
          </a:stretch>
        </p:blipFill>
        <p:spPr>
          <a:xfrm>
            <a:off x="1614072" y="960121"/>
            <a:ext cx="3190072" cy="3917032"/>
          </a:xfrm>
        </p:spPr>
      </p:pic>
      <p:pic>
        <p:nvPicPr>
          <p:cNvPr id="5" name="Picture 5" descr="A picture containing text, book&#10;&#10;Description automatically generated">
            <a:extLst>
              <a:ext uri="{FF2B5EF4-FFF2-40B4-BE49-F238E27FC236}">
                <a16:creationId xmlns:a16="http://schemas.microsoft.com/office/drawing/2014/main" id="{7707B955-C61A-4B86-BD35-32ACABDE2E04}"/>
              </a:ext>
            </a:extLst>
          </p:cNvPr>
          <p:cNvPicPr>
            <a:picLocks noChangeAspect="1"/>
          </p:cNvPicPr>
          <p:nvPr/>
        </p:nvPicPr>
        <p:blipFill>
          <a:blip r:embed="rId3"/>
          <a:stretch>
            <a:fillRect/>
          </a:stretch>
        </p:blipFill>
        <p:spPr>
          <a:xfrm>
            <a:off x="7402286" y="965271"/>
            <a:ext cx="3265715" cy="3137848"/>
          </a:xfrm>
          <a:prstGeom prst="rect">
            <a:avLst/>
          </a:prstGeom>
        </p:spPr>
      </p:pic>
      <p:pic>
        <p:nvPicPr>
          <p:cNvPr id="6" name="Picture 6" descr="A tall building&#10;&#10;Description automatically generated">
            <a:extLst>
              <a:ext uri="{FF2B5EF4-FFF2-40B4-BE49-F238E27FC236}">
                <a16:creationId xmlns:a16="http://schemas.microsoft.com/office/drawing/2014/main" id="{689B454F-4397-433F-8546-C44AAF7FD18A}"/>
              </a:ext>
            </a:extLst>
          </p:cNvPr>
          <p:cNvPicPr>
            <a:picLocks noChangeAspect="1"/>
          </p:cNvPicPr>
          <p:nvPr/>
        </p:nvPicPr>
        <p:blipFill>
          <a:blip r:embed="rId4"/>
          <a:stretch>
            <a:fillRect/>
          </a:stretch>
        </p:blipFill>
        <p:spPr>
          <a:xfrm>
            <a:off x="5043088" y="966652"/>
            <a:ext cx="2105824" cy="3618412"/>
          </a:xfrm>
          <a:prstGeom prst="rect">
            <a:avLst/>
          </a:prstGeom>
        </p:spPr>
      </p:pic>
      <p:pic>
        <p:nvPicPr>
          <p:cNvPr id="7" name="Picture 7" descr="A picture containing bird, tree&#10;&#10;Description automatically generated">
            <a:extLst>
              <a:ext uri="{FF2B5EF4-FFF2-40B4-BE49-F238E27FC236}">
                <a16:creationId xmlns:a16="http://schemas.microsoft.com/office/drawing/2014/main" id="{6E4BD5C0-5FE7-4F12-8A2C-04D37A38A38B}"/>
              </a:ext>
            </a:extLst>
          </p:cNvPr>
          <p:cNvPicPr>
            <a:picLocks noChangeAspect="1"/>
          </p:cNvPicPr>
          <p:nvPr/>
        </p:nvPicPr>
        <p:blipFill>
          <a:blip r:embed="rId5"/>
          <a:stretch>
            <a:fillRect/>
          </a:stretch>
        </p:blipFill>
        <p:spPr>
          <a:xfrm>
            <a:off x="1524000" y="4792940"/>
            <a:ext cx="7406640" cy="2066188"/>
          </a:xfrm>
          <a:prstGeom prst="rect">
            <a:avLst/>
          </a:prstGeom>
        </p:spPr>
      </p:pic>
    </p:spTree>
    <p:extLst>
      <p:ext uri="{BB962C8B-B14F-4D97-AF65-F5344CB8AC3E}">
        <p14:creationId xmlns:p14="http://schemas.microsoft.com/office/powerpoint/2010/main" val="3283196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53740-4808-4F1B-9D3F-E24D12CFFC54}"/>
              </a:ext>
            </a:extLst>
          </p:cNvPr>
          <p:cNvSpPr>
            <a:spLocks noGrp="1"/>
          </p:cNvSpPr>
          <p:nvPr>
            <p:ph type="title"/>
          </p:nvPr>
        </p:nvSpPr>
        <p:spPr>
          <a:xfrm>
            <a:off x="1981200" y="91758"/>
            <a:ext cx="8229600" cy="1143000"/>
          </a:xfrm>
        </p:spPr>
        <p:txBody>
          <a:bodyPr vert="horz" lIns="91440" tIns="45720" rIns="91440" bIns="45720" rtlCol="0" anchor="ctr">
            <a:noAutofit/>
          </a:bodyPr>
          <a:lstStyle/>
          <a:p>
            <a:r>
              <a:rPr lang="en-GB" sz="3200" dirty="0">
                <a:ea typeface="+mj-lt"/>
                <a:cs typeface="+mj-lt"/>
              </a:rPr>
              <a:t>Captain Thomas Phillips and the </a:t>
            </a:r>
            <a:r>
              <a:rPr lang="en-GB" sz="3200" i="1" dirty="0">
                <a:ea typeface="+mj-lt"/>
                <a:cs typeface="+mj-lt"/>
              </a:rPr>
              <a:t>Hannibal</a:t>
            </a:r>
            <a:endParaRPr lang="en-US" sz="3200" dirty="0"/>
          </a:p>
        </p:txBody>
      </p:sp>
      <p:pic>
        <p:nvPicPr>
          <p:cNvPr id="4" name="Picture 4" descr="A picture containing text, old, photo, sitting&#10;&#10;Description automatically generated">
            <a:extLst>
              <a:ext uri="{FF2B5EF4-FFF2-40B4-BE49-F238E27FC236}">
                <a16:creationId xmlns:a16="http://schemas.microsoft.com/office/drawing/2014/main" id="{C6C7406B-1EA8-49C1-A2E2-25E80893EC38}"/>
              </a:ext>
            </a:extLst>
          </p:cNvPr>
          <p:cNvPicPr>
            <a:picLocks noGrp="1" noChangeAspect="1"/>
          </p:cNvPicPr>
          <p:nvPr>
            <p:ph idx="1"/>
          </p:nvPr>
        </p:nvPicPr>
        <p:blipFill>
          <a:blip r:embed="rId3"/>
          <a:stretch>
            <a:fillRect/>
          </a:stretch>
        </p:blipFill>
        <p:spPr>
          <a:xfrm>
            <a:off x="1580305" y="947058"/>
            <a:ext cx="4459390" cy="3917032"/>
          </a:xfrm>
        </p:spPr>
      </p:pic>
      <p:pic>
        <p:nvPicPr>
          <p:cNvPr id="6" name="Picture 5" descr="A screenshot of text&#10;&#10;Description automatically generated">
            <a:extLst>
              <a:ext uri="{FF2B5EF4-FFF2-40B4-BE49-F238E27FC236}">
                <a16:creationId xmlns:a16="http://schemas.microsoft.com/office/drawing/2014/main" id="{CEA06EC4-ABE6-4B4F-B6A6-65E8E82F7243}"/>
              </a:ext>
            </a:extLst>
          </p:cNvPr>
          <p:cNvPicPr>
            <a:picLocks noChangeAspect="1"/>
          </p:cNvPicPr>
          <p:nvPr/>
        </p:nvPicPr>
        <p:blipFill>
          <a:blip r:embed="rId4"/>
          <a:stretch>
            <a:fillRect/>
          </a:stretch>
        </p:blipFill>
        <p:spPr>
          <a:xfrm>
            <a:off x="5547360" y="2348282"/>
            <a:ext cx="5225142" cy="3245651"/>
          </a:xfrm>
          <a:prstGeom prst="rect">
            <a:avLst/>
          </a:prstGeom>
        </p:spPr>
      </p:pic>
      <p:pic>
        <p:nvPicPr>
          <p:cNvPr id="8" name="Picture 9" descr="A close up of a newspaper&#10;&#10;Description automatically generated">
            <a:extLst>
              <a:ext uri="{FF2B5EF4-FFF2-40B4-BE49-F238E27FC236}">
                <a16:creationId xmlns:a16="http://schemas.microsoft.com/office/drawing/2014/main" id="{ED0CAEC0-132B-4C6A-BF08-A80AAA52BC60}"/>
              </a:ext>
            </a:extLst>
          </p:cNvPr>
          <p:cNvPicPr>
            <a:picLocks noChangeAspect="1"/>
          </p:cNvPicPr>
          <p:nvPr/>
        </p:nvPicPr>
        <p:blipFill>
          <a:blip r:embed="rId5"/>
          <a:stretch>
            <a:fillRect/>
          </a:stretch>
        </p:blipFill>
        <p:spPr>
          <a:xfrm>
            <a:off x="1527676" y="4665073"/>
            <a:ext cx="2187213" cy="2348049"/>
          </a:xfrm>
          <a:prstGeom prst="rect">
            <a:avLst/>
          </a:prstGeom>
        </p:spPr>
      </p:pic>
    </p:spTree>
    <p:extLst>
      <p:ext uri="{BB962C8B-B14F-4D97-AF65-F5344CB8AC3E}">
        <p14:creationId xmlns:p14="http://schemas.microsoft.com/office/powerpoint/2010/main" val="22932753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BF90C-9B63-4E37-967B-F278E15CA2D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CED9F10-14E0-4620-9F73-97E25FB7D220}"/>
              </a:ext>
            </a:extLst>
          </p:cNvPr>
          <p:cNvSpPr>
            <a:spLocks noGrp="1"/>
          </p:cNvSpPr>
          <p:nvPr>
            <p:ph idx="1"/>
          </p:nvPr>
        </p:nvSpPr>
        <p:spPr/>
        <p:txBody>
          <a:bodyPr/>
          <a:lstStyle/>
          <a:p>
            <a:r>
              <a:rPr lang="en-US" sz="4800" b="1" dirty="0">
                <a:latin typeface="Georgia Pro Black" panose="02040A02050405020203" pitchFamily="18" charset="0"/>
              </a:rPr>
              <a:t>Part Three: Decolonizing UWTSD Lampeter?</a:t>
            </a:r>
          </a:p>
          <a:p>
            <a:endParaRPr lang="en-US" sz="4800" b="1" dirty="0">
              <a:latin typeface="Georgia Pro Black" panose="02040A02050405020203" pitchFamily="18" charset="0"/>
            </a:endParaRPr>
          </a:p>
          <a:p>
            <a:pPr marL="0" indent="0">
              <a:buNone/>
            </a:pPr>
            <a:r>
              <a:rPr lang="en-US" sz="4800" b="1" i="1" dirty="0">
                <a:latin typeface="Georgia Pro Black" panose="02040A02050405020203" pitchFamily="18" charset="0"/>
              </a:rPr>
              <a:t>Over to Andy …</a:t>
            </a:r>
          </a:p>
          <a:p>
            <a:pPr marL="0" indent="0">
              <a:buNone/>
            </a:pPr>
            <a:endParaRPr lang="en-GB" dirty="0"/>
          </a:p>
        </p:txBody>
      </p:sp>
    </p:spTree>
    <p:extLst>
      <p:ext uri="{BB962C8B-B14F-4D97-AF65-F5344CB8AC3E}">
        <p14:creationId xmlns:p14="http://schemas.microsoft.com/office/powerpoint/2010/main" val="6175049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7" name="Picture 6"/>
          <p:cNvPicPr>
            <a:picLocks noChangeAspect="1"/>
          </p:cNvPicPr>
          <p:nvPr/>
        </p:nvPicPr>
        <p:blipFill rotWithShape="1">
          <a:blip r:embed="rId3"/>
          <a:srcRect t="10755" b="4733"/>
          <a:stretch/>
        </p:blipFill>
        <p:spPr>
          <a:xfrm>
            <a:off x="1524000" y="0"/>
            <a:ext cx="7315200" cy="4752528"/>
          </a:xfrm>
          <a:prstGeom prst="rect">
            <a:avLst/>
          </a:prstGeom>
        </p:spPr>
      </p:pic>
      <p:sp>
        <p:nvSpPr>
          <p:cNvPr id="9" name="Content Placeholder 8"/>
          <p:cNvSpPr>
            <a:spLocks noGrp="1"/>
          </p:cNvSpPr>
          <p:nvPr>
            <p:ph idx="1"/>
          </p:nvPr>
        </p:nvSpPr>
        <p:spPr>
          <a:xfrm>
            <a:off x="3647728" y="1616931"/>
            <a:ext cx="8229600" cy="3917032"/>
          </a:xfrm>
        </p:spPr>
        <p:txBody>
          <a:bodyPr>
            <a:normAutofit/>
          </a:bodyPr>
          <a:lstStyle/>
          <a:p>
            <a:pPr marL="0" indent="0">
              <a:buNone/>
            </a:pPr>
            <a:r>
              <a:rPr lang="en-GB" sz="2000" dirty="0">
                <a:hlinkClick r:id="rId4"/>
              </a:rPr>
              <a:t>https://www.ucl.ac.uk/lbs</a:t>
            </a:r>
            <a:endParaRPr lang="en-GB" sz="2000" dirty="0"/>
          </a:p>
        </p:txBody>
      </p:sp>
      <p:pic>
        <p:nvPicPr>
          <p:cNvPr id="10" name="Content Placeholder 7"/>
          <p:cNvPicPr>
            <a:picLocks noChangeAspect="1"/>
          </p:cNvPicPr>
          <p:nvPr/>
        </p:nvPicPr>
        <p:blipFill>
          <a:blip r:embed="rId5"/>
          <a:stretch>
            <a:fillRect/>
          </a:stretch>
        </p:blipFill>
        <p:spPr>
          <a:xfrm>
            <a:off x="6744072" y="999392"/>
            <a:ext cx="3903260" cy="4733865"/>
          </a:xfrm>
          <a:prstGeom prst="rect">
            <a:avLst/>
          </a:prstGeom>
        </p:spPr>
      </p:pic>
      <p:pic>
        <p:nvPicPr>
          <p:cNvPr id="3" name="Picture 2"/>
          <p:cNvPicPr>
            <a:picLocks noChangeAspect="1"/>
          </p:cNvPicPr>
          <p:nvPr/>
        </p:nvPicPr>
        <p:blipFill rotWithShape="1">
          <a:blip r:embed="rId6"/>
          <a:srcRect l="6294" t="14660" r="31100" b="14658"/>
          <a:stretch/>
        </p:blipFill>
        <p:spPr>
          <a:xfrm>
            <a:off x="1503462" y="4935092"/>
            <a:ext cx="2267744" cy="1968231"/>
          </a:xfrm>
          <a:prstGeom prst="rect">
            <a:avLst/>
          </a:prstGeom>
        </p:spPr>
      </p:pic>
    </p:spTree>
    <p:extLst>
      <p:ext uri="{BB962C8B-B14F-4D97-AF65-F5344CB8AC3E}">
        <p14:creationId xmlns:p14="http://schemas.microsoft.com/office/powerpoint/2010/main" val="20107879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rotWithShape="1">
          <a:blip r:embed="rId3"/>
          <a:srcRect l="11705" t="8991" r="12359" b="7851"/>
          <a:stretch/>
        </p:blipFill>
        <p:spPr>
          <a:xfrm>
            <a:off x="1525960" y="0"/>
            <a:ext cx="3240360" cy="4752528"/>
          </a:xfrm>
          <a:prstGeom prst="rect">
            <a:avLst/>
          </a:prstGeom>
        </p:spPr>
      </p:pic>
      <p:sp>
        <p:nvSpPr>
          <p:cNvPr id="6" name="Content Placeholder 5"/>
          <p:cNvSpPr>
            <a:spLocks noGrp="1"/>
          </p:cNvSpPr>
          <p:nvPr>
            <p:ph idx="1"/>
          </p:nvPr>
        </p:nvSpPr>
        <p:spPr>
          <a:xfrm>
            <a:off x="1680628" y="1607803"/>
            <a:ext cx="8229600" cy="3917032"/>
          </a:xfrm>
        </p:spPr>
        <p:txBody>
          <a:bodyPr/>
          <a:lstStyle/>
          <a:p>
            <a:endParaRPr lang="en-GB" dirty="0"/>
          </a:p>
        </p:txBody>
      </p:sp>
      <p:pic>
        <p:nvPicPr>
          <p:cNvPr id="7" name="Content Placeholder 4"/>
          <p:cNvPicPr>
            <a:picLocks noChangeAspect="1"/>
          </p:cNvPicPr>
          <p:nvPr/>
        </p:nvPicPr>
        <p:blipFill>
          <a:blip r:embed="rId4"/>
          <a:stretch>
            <a:fillRect/>
          </a:stretch>
        </p:blipFill>
        <p:spPr>
          <a:xfrm>
            <a:off x="5426694" y="27962"/>
            <a:ext cx="5094818" cy="3563825"/>
          </a:xfrm>
          <a:prstGeom prst="rect">
            <a:avLst/>
          </a:prstGeom>
        </p:spPr>
      </p:pic>
      <p:pic>
        <p:nvPicPr>
          <p:cNvPr id="8" name="Picture 7"/>
          <p:cNvPicPr>
            <a:picLocks noChangeAspect="1"/>
          </p:cNvPicPr>
          <p:nvPr/>
        </p:nvPicPr>
        <p:blipFill rotWithShape="1">
          <a:blip r:embed="rId5"/>
          <a:srcRect l="2350"/>
          <a:stretch/>
        </p:blipFill>
        <p:spPr>
          <a:xfrm>
            <a:off x="1782332" y="4221089"/>
            <a:ext cx="8885669" cy="2531611"/>
          </a:xfrm>
          <a:prstGeom prst="rect">
            <a:avLst/>
          </a:prstGeom>
        </p:spPr>
      </p:pic>
    </p:spTree>
    <p:extLst>
      <p:ext uri="{BB962C8B-B14F-4D97-AF65-F5344CB8AC3E}">
        <p14:creationId xmlns:p14="http://schemas.microsoft.com/office/powerpoint/2010/main" val="4192317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990831" y="274638"/>
            <a:ext cx="8229600" cy="5818658"/>
          </a:xfrm>
        </p:spPr>
        <p:txBody>
          <a:bodyPr>
            <a:normAutofit fontScale="77500" lnSpcReduction="20000"/>
          </a:bodyPr>
          <a:lstStyle/>
          <a:p>
            <a:pPr marL="0" marR="1070" indent="0" algn="just">
              <a:buNone/>
            </a:pPr>
            <a:r>
              <a:rPr lang="en-GB" dirty="0">
                <a:solidFill>
                  <a:srgbClr val="231F20"/>
                </a:solidFill>
                <a:latin typeface="Arial" panose="020B0604020202020204" pitchFamily="34" charset="0"/>
                <a:cs typeface="Arial" panose="020B0604020202020204" pitchFamily="34" charset="0"/>
              </a:rPr>
              <a:t>“At St. David’s </a:t>
            </a:r>
            <a:r>
              <a:rPr lang="en-GB" dirty="0" err="1">
                <a:solidFill>
                  <a:srgbClr val="231F20"/>
                </a:solidFill>
                <a:latin typeface="Arial" panose="020B0604020202020204" pitchFamily="34" charset="0"/>
                <a:cs typeface="Arial" panose="020B0604020202020204" pitchFamily="34" charset="0"/>
              </a:rPr>
              <a:t>Lampeter</a:t>
            </a:r>
            <a:r>
              <a:rPr lang="en-GB" dirty="0">
                <a:solidFill>
                  <a:srgbClr val="231F20"/>
                </a:solidFill>
                <a:latin typeface="Arial" panose="020B0604020202020204" pitchFamily="34" charset="0"/>
                <a:cs typeface="Arial" panose="020B0604020202020204" pitchFamily="34" charset="0"/>
              </a:rPr>
              <a:t> (now University of Wales Trinity St. David), the Phillips Collection comprises over 22,500 books donated from 1834 onwards by Thomas Phillips; he also endowed six scholarships, left St. David’s shares in the London &amp; Westminster banks worth £7,000, and established in his will a chair of natural science there. Phillips has an entry in the </a:t>
            </a:r>
            <a:r>
              <a:rPr lang="en-GB" i="1" dirty="0">
                <a:solidFill>
                  <a:srgbClr val="231F20"/>
                </a:solidFill>
                <a:latin typeface="Arial" panose="020B0604020202020204" pitchFamily="34" charset="0"/>
                <a:cs typeface="Arial" panose="020B0604020202020204" pitchFamily="34" charset="0"/>
              </a:rPr>
              <a:t>O.D.N.B. </a:t>
            </a:r>
            <a:r>
              <a:rPr lang="en-GB" dirty="0">
                <a:solidFill>
                  <a:srgbClr val="231F20"/>
                </a:solidFill>
                <a:latin typeface="Arial" panose="020B0604020202020204" pitchFamily="34" charset="0"/>
                <a:cs typeface="Arial" panose="020B0604020202020204" pitchFamily="34" charset="0"/>
              </a:rPr>
              <a:t>as ‘philanthropist and surgeon’ that describes his career in India and – interestingly – at Botany Bay. What it does not say is that this Nabob had invested part of his imperial wealth in buying the Camden Park estate and enslaved people attached to it on St. Vincent, reportedly for over £40,000, </a:t>
            </a:r>
            <a:r>
              <a:rPr lang="en-GB" i="1" dirty="0">
                <a:solidFill>
                  <a:srgbClr val="231F20"/>
                </a:solidFill>
                <a:latin typeface="Arial" panose="020B0604020202020204" pitchFamily="34" charset="0"/>
                <a:cs typeface="Arial" panose="020B0604020202020204" pitchFamily="34" charset="0"/>
              </a:rPr>
              <a:t>c</a:t>
            </a:r>
            <a:r>
              <a:rPr lang="en-GB" dirty="0">
                <a:solidFill>
                  <a:srgbClr val="231F20"/>
                </a:solidFill>
                <a:latin typeface="Arial" panose="020B0604020202020204" pitchFamily="34" charset="0"/>
                <a:cs typeface="Arial" panose="020B0604020202020204" pitchFamily="34" charset="0"/>
              </a:rPr>
              <a:t>. 1820, or that he then purchased and moved a further eighty-five enslaved people from </a:t>
            </a:r>
            <a:r>
              <a:rPr lang="en-GB" dirty="0" err="1">
                <a:solidFill>
                  <a:srgbClr val="231F20"/>
                </a:solidFill>
                <a:latin typeface="Arial" panose="020B0604020202020204" pitchFamily="34" charset="0"/>
                <a:cs typeface="Arial" panose="020B0604020202020204" pitchFamily="34" charset="0"/>
              </a:rPr>
              <a:t>Cariacou</a:t>
            </a:r>
            <a:r>
              <a:rPr lang="en-GB" dirty="0">
                <a:solidFill>
                  <a:srgbClr val="231F20"/>
                </a:solidFill>
                <a:latin typeface="Arial" panose="020B0604020202020204" pitchFamily="34" charset="0"/>
                <a:cs typeface="Arial" panose="020B0604020202020204" pitchFamily="34" charset="0"/>
              </a:rPr>
              <a:t> to the estate, or that the number of enslaved people on the estate declined from 231 in 1822 to 164 at the time of compensation, with fifty-five deaths (one quarter of the enslaved population) recorded between 1822 and 1825 an thirty-nine deaths (a further one quarter) between 1825 and 1828.”</a:t>
            </a:r>
          </a:p>
          <a:p>
            <a:pPr marL="0" indent="0" algn="r">
              <a:buNone/>
            </a:pPr>
            <a:r>
              <a:rPr lang="en-GB" dirty="0">
                <a:solidFill>
                  <a:srgbClr val="231F20"/>
                </a:solidFill>
                <a:latin typeface="Arial" panose="020B0604020202020204" pitchFamily="34" charset="0"/>
                <a:cs typeface="Arial" panose="020B0604020202020204" pitchFamily="34" charset="0"/>
              </a:rPr>
              <a:t>- </a:t>
            </a:r>
            <a:r>
              <a:rPr lang="en-GB" sz="2900" dirty="0"/>
              <a:t>Nicholas Draper, ‘British Universities and Caribbean Slavery,’ in </a:t>
            </a:r>
            <a:r>
              <a:rPr lang="en-GB" sz="2900" i="1" u="sng" dirty="0">
                <a:hlinkClick r:id="rId3"/>
              </a:rPr>
              <a:t>Dethroning Historical</a:t>
            </a:r>
            <a:r>
              <a:rPr lang="en-GB" sz="2900" dirty="0">
                <a:hlinkClick r:id="rId3"/>
              </a:rPr>
              <a:t> </a:t>
            </a:r>
            <a:r>
              <a:rPr lang="en-GB" sz="2900" i="1" u="sng" dirty="0">
                <a:hlinkClick r:id="rId3"/>
              </a:rPr>
              <a:t>Reputations: Universities, Museums and the Commemoration of Benefactors</a:t>
            </a:r>
            <a:r>
              <a:rPr lang="en-GB" sz="2900" dirty="0"/>
              <a:t>, ed. by Jill </a:t>
            </a:r>
            <a:r>
              <a:rPr lang="en-GB" sz="2900" dirty="0" err="1"/>
              <a:t>Pellew</a:t>
            </a:r>
            <a:r>
              <a:rPr lang="en-GB" sz="2900" dirty="0"/>
              <a:t> and Lawrence Goldman (London: Institute of Historical Research, 2018), p. 100</a:t>
            </a:r>
            <a:r>
              <a:rPr lang="en-GB" dirty="0"/>
              <a:t>.</a:t>
            </a:r>
          </a:p>
          <a:p>
            <a:pPr marL="0" marR="1070" indent="0" algn="just">
              <a:buNone/>
            </a:pPr>
            <a:endParaRPr lang="en-GB" dirty="0"/>
          </a:p>
        </p:txBody>
      </p:sp>
    </p:spTree>
    <p:extLst>
      <p:ext uri="{BB962C8B-B14F-4D97-AF65-F5344CB8AC3E}">
        <p14:creationId xmlns:p14="http://schemas.microsoft.com/office/powerpoint/2010/main" val="8969061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0" y="0"/>
            <a:ext cx="4848642" cy="5733256"/>
          </a:xfrm>
          <a:prstGeom prst="rect">
            <a:avLst/>
          </a:prstGeom>
        </p:spPr>
      </p:pic>
      <p:pic>
        <p:nvPicPr>
          <p:cNvPr id="3" name="Picture 2"/>
          <p:cNvPicPr>
            <a:picLocks noChangeAspect="1"/>
          </p:cNvPicPr>
          <p:nvPr/>
        </p:nvPicPr>
        <p:blipFill>
          <a:blip r:embed="rId4"/>
          <a:stretch>
            <a:fillRect/>
          </a:stretch>
        </p:blipFill>
        <p:spPr>
          <a:xfrm>
            <a:off x="6969829" y="188640"/>
            <a:ext cx="3246737" cy="4509120"/>
          </a:xfrm>
          <a:prstGeom prst="rect">
            <a:avLst/>
          </a:prstGeom>
        </p:spPr>
      </p:pic>
      <p:sp>
        <p:nvSpPr>
          <p:cNvPr id="4" name="Rectangle 3"/>
          <p:cNvSpPr/>
          <p:nvPr/>
        </p:nvSpPr>
        <p:spPr>
          <a:xfrm>
            <a:off x="6528049" y="4941169"/>
            <a:ext cx="3693383" cy="646331"/>
          </a:xfrm>
          <a:prstGeom prst="rect">
            <a:avLst/>
          </a:prstGeom>
        </p:spPr>
        <p:txBody>
          <a:bodyPr wrap="none">
            <a:spAutoFit/>
          </a:bodyPr>
          <a:lstStyle/>
          <a:p>
            <a:r>
              <a:rPr lang="en-GB" dirty="0"/>
              <a:t>Bishop Thomas Burgess (1756–1837),</a:t>
            </a:r>
          </a:p>
          <a:p>
            <a:r>
              <a:rPr lang="en-GB" dirty="0"/>
              <a:t>Founder of St David’s College</a:t>
            </a:r>
          </a:p>
        </p:txBody>
      </p:sp>
    </p:spTree>
    <p:extLst>
      <p:ext uri="{BB962C8B-B14F-4D97-AF65-F5344CB8AC3E}">
        <p14:creationId xmlns:p14="http://schemas.microsoft.com/office/powerpoint/2010/main" val="1817961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6492" y="22385"/>
            <a:ext cx="8229600" cy="1143000"/>
          </a:xfrm>
        </p:spPr>
        <p:txBody>
          <a:bodyPr/>
          <a:lstStyle/>
          <a:p>
            <a:pPr algn="r"/>
            <a:r>
              <a:rPr lang="en-GB" dirty="0"/>
              <a:t>Clapham Sect</a:t>
            </a:r>
          </a:p>
        </p:txBody>
      </p:sp>
      <p:pic>
        <p:nvPicPr>
          <p:cNvPr id="5" name="Content Placeholder 4"/>
          <p:cNvPicPr>
            <a:picLocks noGrp="1" noChangeAspect="1"/>
          </p:cNvPicPr>
          <p:nvPr>
            <p:ph idx="1"/>
          </p:nvPr>
        </p:nvPicPr>
        <p:blipFill>
          <a:blip r:embed="rId3"/>
          <a:stretch>
            <a:fillRect/>
          </a:stretch>
        </p:blipFill>
        <p:spPr>
          <a:xfrm>
            <a:off x="7288612" y="1351538"/>
            <a:ext cx="2927481" cy="3916363"/>
          </a:xfrm>
          <a:prstGeom prst="rect">
            <a:avLst/>
          </a:prstGeom>
        </p:spPr>
      </p:pic>
      <p:pic>
        <p:nvPicPr>
          <p:cNvPr id="4" name="Picture 3"/>
          <p:cNvPicPr>
            <a:picLocks noChangeAspect="1"/>
          </p:cNvPicPr>
          <p:nvPr/>
        </p:nvPicPr>
        <p:blipFill>
          <a:blip r:embed="rId4"/>
          <a:stretch>
            <a:fillRect/>
          </a:stretch>
        </p:blipFill>
        <p:spPr>
          <a:xfrm>
            <a:off x="1572344" y="96432"/>
            <a:ext cx="3227512" cy="3557435"/>
          </a:xfrm>
          <a:prstGeom prst="rect">
            <a:avLst/>
          </a:prstGeom>
        </p:spPr>
      </p:pic>
      <p:sp>
        <p:nvSpPr>
          <p:cNvPr id="6" name="Rectangle 5"/>
          <p:cNvSpPr/>
          <p:nvPr/>
        </p:nvSpPr>
        <p:spPr>
          <a:xfrm>
            <a:off x="5566793" y="3309719"/>
            <a:ext cx="1696667" cy="1754326"/>
          </a:xfrm>
          <a:prstGeom prst="rect">
            <a:avLst/>
          </a:prstGeom>
        </p:spPr>
        <p:txBody>
          <a:bodyPr wrap="square">
            <a:spAutoFit/>
          </a:bodyPr>
          <a:lstStyle/>
          <a:p>
            <a:r>
              <a:rPr lang="en-GB" dirty="0"/>
              <a:t>Hannah More (1745–1833)</a:t>
            </a:r>
          </a:p>
          <a:p>
            <a:r>
              <a:rPr lang="en-GB" dirty="0"/>
              <a:t>- Abolitionist and benefactor to  St David’s College</a:t>
            </a:r>
          </a:p>
        </p:txBody>
      </p:sp>
      <p:pic>
        <p:nvPicPr>
          <p:cNvPr id="7" name="Picture 6"/>
          <p:cNvPicPr>
            <a:picLocks noChangeAspect="1"/>
          </p:cNvPicPr>
          <p:nvPr/>
        </p:nvPicPr>
        <p:blipFill>
          <a:blip r:embed="rId5"/>
          <a:stretch>
            <a:fillRect/>
          </a:stretch>
        </p:blipFill>
        <p:spPr>
          <a:xfrm>
            <a:off x="1547192" y="3491195"/>
            <a:ext cx="3252664" cy="2419610"/>
          </a:xfrm>
          <a:prstGeom prst="rect">
            <a:avLst/>
          </a:prstGeom>
        </p:spPr>
      </p:pic>
    </p:spTree>
    <p:extLst>
      <p:ext uri="{BB962C8B-B14F-4D97-AF65-F5344CB8AC3E}">
        <p14:creationId xmlns:p14="http://schemas.microsoft.com/office/powerpoint/2010/main" val="8968141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Rectangle 4"/>
          <p:cNvSpPr/>
          <p:nvPr/>
        </p:nvSpPr>
        <p:spPr>
          <a:xfrm>
            <a:off x="4655840" y="368836"/>
            <a:ext cx="2088232" cy="1477328"/>
          </a:xfrm>
          <a:prstGeom prst="rect">
            <a:avLst/>
          </a:prstGeom>
        </p:spPr>
        <p:txBody>
          <a:bodyPr wrap="square">
            <a:spAutoFit/>
          </a:bodyPr>
          <a:lstStyle/>
          <a:p>
            <a:r>
              <a:rPr lang="en-GB" dirty="0"/>
              <a:t>John </a:t>
            </a:r>
            <a:r>
              <a:rPr lang="en-GB" dirty="0" err="1"/>
              <a:t>Scandrett</a:t>
            </a:r>
            <a:r>
              <a:rPr lang="en-GB" dirty="0"/>
              <a:t> </a:t>
            </a:r>
            <a:r>
              <a:rPr lang="en-GB" dirty="0" err="1"/>
              <a:t>Harford</a:t>
            </a:r>
            <a:r>
              <a:rPr lang="en-GB" dirty="0"/>
              <a:t> II (1785–1866), donor of land for St David's College</a:t>
            </a:r>
          </a:p>
        </p:txBody>
      </p:sp>
      <p:pic>
        <p:nvPicPr>
          <p:cNvPr id="6" name="Picture 5"/>
          <p:cNvPicPr>
            <a:picLocks noChangeAspect="1"/>
          </p:cNvPicPr>
          <p:nvPr/>
        </p:nvPicPr>
        <p:blipFill>
          <a:blip r:embed="rId3"/>
          <a:stretch>
            <a:fillRect/>
          </a:stretch>
        </p:blipFill>
        <p:spPr>
          <a:xfrm>
            <a:off x="3668111" y="2250659"/>
            <a:ext cx="4642115" cy="3481586"/>
          </a:xfrm>
          <a:prstGeom prst="rect">
            <a:avLst/>
          </a:prstGeom>
        </p:spPr>
      </p:pic>
      <p:pic>
        <p:nvPicPr>
          <p:cNvPr id="7" name="Picture 6"/>
          <p:cNvPicPr>
            <a:picLocks noChangeAspect="1"/>
          </p:cNvPicPr>
          <p:nvPr/>
        </p:nvPicPr>
        <p:blipFill rotWithShape="1">
          <a:blip r:embed="rId4"/>
          <a:srcRect l="9371" t="6341" r="7988" b="10827"/>
          <a:stretch/>
        </p:blipFill>
        <p:spPr>
          <a:xfrm>
            <a:off x="7650801" y="0"/>
            <a:ext cx="3024336" cy="3489618"/>
          </a:xfrm>
          <a:prstGeom prst="rect">
            <a:avLst/>
          </a:prstGeom>
        </p:spPr>
      </p:pic>
      <p:pic>
        <p:nvPicPr>
          <p:cNvPr id="11" name="Content Placeholder 3"/>
          <p:cNvPicPr>
            <a:picLocks noChangeAspect="1"/>
          </p:cNvPicPr>
          <p:nvPr/>
        </p:nvPicPr>
        <p:blipFill>
          <a:blip r:embed="rId5"/>
          <a:stretch>
            <a:fillRect/>
          </a:stretch>
        </p:blipFill>
        <p:spPr>
          <a:xfrm>
            <a:off x="1516864" y="1"/>
            <a:ext cx="2994961" cy="3606178"/>
          </a:xfrm>
          <a:prstGeom prst="rect">
            <a:avLst/>
          </a:prstGeom>
        </p:spPr>
      </p:pic>
      <p:sp>
        <p:nvSpPr>
          <p:cNvPr id="12" name="Rectangle 11"/>
          <p:cNvSpPr/>
          <p:nvPr/>
        </p:nvSpPr>
        <p:spPr>
          <a:xfrm>
            <a:off x="8839608" y="3377755"/>
            <a:ext cx="1781944" cy="1169551"/>
          </a:xfrm>
          <a:prstGeom prst="rect">
            <a:avLst/>
          </a:prstGeom>
        </p:spPr>
        <p:txBody>
          <a:bodyPr wrap="square">
            <a:spAutoFit/>
          </a:bodyPr>
          <a:lstStyle/>
          <a:p>
            <a:pPr lvl="0"/>
            <a:endParaRPr lang="en-GB" sz="1600" dirty="0">
              <a:solidFill>
                <a:prstClr val="black"/>
              </a:solidFill>
            </a:endParaRPr>
          </a:p>
          <a:p>
            <a:pPr lvl="0"/>
            <a:r>
              <a:rPr lang="en-GB" dirty="0">
                <a:solidFill>
                  <a:prstClr val="black"/>
                </a:solidFill>
              </a:rPr>
              <a:t>Richard Hart Davis MP </a:t>
            </a:r>
          </a:p>
          <a:p>
            <a:pPr lvl="0"/>
            <a:r>
              <a:rPr lang="en-GB" dirty="0">
                <a:solidFill>
                  <a:prstClr val="black"/>
                </a:solidFill>
              </a:rPr>
              <a:t>(1766-1842)</a:t>
            </a:r>
          </a:p>
        </p:txBody>
      </p:sp>
      <p:sp>
        <p:nvSpPr>
          <p:cNvPr id="13" name="Rectangle 12"/>
          <p:cNvSpPr/>
          <p:nvPr/>
        </p:nvSpPr>
        <p:spPr>
          <a:xfrm>
            <a:off x="1729676" y="4046873"/>
            <a:ext cx="1783466" cy="923330"/>
          </a:xfrm>
          <a:prstGeom prst="rect">
            <a:avLst/>
          </a:prstGeom>
        </p:spPr>
        <p:txBody>
          <a:bodyPr wrap="square">
            <a:spAutoFit/>
          </a:bodyPr>
          <a:lstStyle/>
          <a:p>
            <a:endParaRPr lang="en-GB" dirty="0"/>
          </a:p>
          <a:p>
            <a:r>
              <a:rPr lang="en-GB" dirty="0" err="1"/>
              <a:t>Falcondale</a:t>
            </a:r>
            <a:r>
              <a:rPr lang="en-GB" dirty="0"/>
              <a:t> Estate, </a:t>
            </a:r>
            <a:r>
              <a:rPr lang="en-GB" dirty="0" err="1"/>
              <a:t>Lampeter</a:t>
            </a:r>
            <a:endParaRPr lang="en-GB" dirty="0"/>
          </a:p>
        </p:txBody>
      </p:sp>
    </p:spTree>
    <p:extLst>
      <p:ext uri="{BB962C8B-B14F-4D97-AF65-F5344CB8AC3E}">
        <p14:creationId xmlns:p14="http://schemas.microsoft.com/office/powerpoint/2010/main" val="31093235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rotWithShape="1">
          <a:blip r:embed="rId3"/>
          <a:srcRect l="5512" r="6793" b="2952"/>
          <a:stretch/>
        </p:blipFill>
        <p:spPr>
          <a:xfrm>
            <a:off x="6413727" y="1"/>
            <a:ext cx="4237468" cy="3113787"/>
          </a:xfrm>
          <a:prstGeom prst="rect">
            <a:avLst/>
          </a:prstGeom>
        </p:spPr>
      </p:pic>
      <p:sp>
        <p:nvSpPr>
          <p:cNvPr id="5" name="Rectangle 4"/>
          <p:cNvSpPr/>
          <p:nvPr/>
        </p:nvSpPr>
        <p:spPr>
          <a:xfrm>
            <a:off x="4675369" y="2627542"/>
            <a:ext cx="1574815" cy="2031325"/>
          </a:xfrm>
          <a:prstGeom prst="rect">
            <a:avLst/>
          </a:prstGeom>
        </p:spPr>
        <p:txBody>
          <a:bodyPr wrap="square">
            <a:spAutoFit/>
          </a:bodyPr>
          <a:lstStyle/>
          <a:p>
            <a:r>
              <a:rPr lang="en-GB" dirty="0"/>
              <a:t>Davis property at</a:t>
            </a:r>
          </a:p>
          <a:p>
            <a:r>
              <a:rPr lang="en-GB" dirty="0"/>
              <a:t>Mortimer House, Clifton; </a:t>
            </a:r>
            <a:r>
              <a:rPr lang="en-GB" dirty="0" err="1"/>
              <a:t>Harford’s</a:t>
            </a:r>
            <a:r>
              <a:rPr lang="en-GB" dirty="0"/>
              <a:t> home at Blaise Castle, Clifton</a:t>
            </a:r>
          </a:p>
        </p:txBody>
      </p:sp>
      <p:pic>
        <p:nvPicPr>
          <p:cNvPr id="6" name="Picture 5"/>
          <p:cNvPicPr>
            <a:picLocks noChangeAspect="1"/>
          </p:cNvPicPr>
          <p:nvPr/>
        </p:nvPicPr>
        <p:blipFill>
          <a:blip r:embed="rId4"/>
          <a:stretch>
            <a:fillRect/>
          </a:stretch>
        </p:blipFill>
        <p:spPr>
          <a:xfrm>
            <a:off x="4511824" y="0"/>
            <a:ext cx="2170364" cy="2170364"/>
          </a:xfrm>
          <a:prstGeom prst="rect">
            <a:avLst/>
          </a:prstGeom>
        </p:spPr>
      </p:pic>
      <p:sp>
        <p:nvSpPr>
          <p:cNvPr id="7" name="Content Placeholder 6"/>
          <p:cNvSpPr>
            <a:spLocks noGrp="1"/>
          </p:cNvSpPr>
          <p:nvPr>
            <p:ph idx="1"/>
          </p:nvPr>
        </p:nvSpPr>
        <p:spPr>
          <a:xfrm flipH="1">
            <a:off x="839416" y="1600201"/>
            <a:ext cx="1141784" cy="3917032"/>
          </a:xfrm>
        </p:spPr>
        <p:txBody>
          <a:bodyPr/>
          <a:lstStyle/>
          <a:p>
            <a:endParaRPr lang="en-GB" dirty="0"/>
          </a:p>
        </p:txBody>
      </p:sp>
      <p:pic>
        <p:nvPicPr>
          <p:cNvPr id="8" name="Content Placeholder 3"/>
          <p:cNvPicPr>
            <a:picLocks noChangeAspect="1"/>
          </p:cNvPicPr>
          <p:nvPr/>
        </p:nvPicPr>
        <p:blipFill>
          <a:blip r:embed="rId5"/>
          <a:stretch>
            <a:fillRect/>
          </a:stretch>
        </p:blipFill>
        <p:spPr>
          <a:xfrm>
            <a:off x="1516864" y="1"/>
            <a:ext cx="2994961" cy="3606178"/>
          </a:xfrm>
          <a:prstGeom prst="rect">
            <a:avLst/>
          </a:prstGeom>
        </p:spPr>
      </p:pic>
      <p:pic>
        <p:nvPicPr>
          <p:cNvPr id="9" name="Picture 8"/>
          <p:cNvPicPr>
            <a:picLocks noChangeAspect="1"/>
          </p:cNvPicPr>
          <p:nvPr/>
        </p:nvPicPr>
        <p:blipFill rotWithShape="1">
          <a:blip r:embed="rId6"/>
          <a:srcRect l="9371" t="6341" r="7988" b="10827"/>
          <a:stretch/>
        </p:blipFill>
        <p:spPr>
          <a:xfrm>
            <a:off x="1502175" y="3368382"/>
            <a:ext cx="3024336" cy="3489618"/>
          </a:xfrm>
          <a:prstGeom prst="rect">
            <a:avLst/>
          </a:prstGeom>
        </p:spPr>
      </p:pic>
      <p:pic>
        <p:nvPicPr>
          <p:cNvPr id="10" name="Picture 9"/>
          <p:cNvPicPr>
            <a:picLocks noChangeAspect="1"/>
          </p:cNvPicPr>
          <p:nvPr/>
        </p:nvPicPr>
        <p:blipFill>
          <a:blip r:embed="rId7"/>
          <a:stretch>
            <a:fillRect/>
          </a:stretch>
        </p:blipFill>
        <p:spPr>
          <a:xfrm>
            <a:off x="6413728" y="3212977"/>
            <a:ext cx="4281275" cy="2457665"/>
          </a:xfrm>
          <a:prstGeom prst="rect">
            <a:avLst/>
          </a:prstGeom>
        </p:spPr>
      </p:pic>
    </p:spTree>
    <p:extLst>
      <p:ext uri="{BB962C8B-B14F-4D97-AF65-F5344CB8AC3E}">
        <p14:creationId xmlns:p14="http://schemas.microsoft.com/office/powerpoint/2010/main" val="19757721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8573-9ABE-4B25-A344-CFE58EF9F033}"/>
              </a:ext>
            </a:extLst>
          </p:cNvPr>
          <p:cNvSpPr>
            <a:spLocks noGrp="1"/>
          </p:cNvSpPr>
          <p:nvPr>
            <p:ph type="title"/>
          </p:nvPr>
        </p:nvSpPr>
        <p:spPr/>
        <p:txBody>
          <a:bodyPr/>
          <a:lstStyle/>
          <a:p>
            <a:endParaRPr lang="en-GB"/>
          </a:p>
        </p:txBody>
      </p:sp>
      <p:pic>
        <p:nvPicPr>
          <p:cNvPr id="4" name="Picture 4" descr="A group of people riding on the back of a boat&#10;&#10;Description automatically generated">
            <a:extLst>
              <a:ext uri="{FF2B5EF4-FFF2-40B4-BE49-F238E27FC236}">
                <a16:creationId xmlns:a16="http://schemas.microsoft.com/office/drawing/2014/main" id="{5F509EC8-2CA1-49DD-98FE-B5DEC6D097D6}"/>
              </a:ext>
            </a:extLst>
          </p:cNvPr>
          <p:cNvPicPr>
            <a:picLocks noGrp="1" noChangeAspect="1"/>
          </p:cNvPicPr>
          <p:nvPr>
            <p:ph idx="1"/>
          </p:nvPr>
        </p:nvPicPr>
        <p:blipFill>
          <a:blip r:embed="rId2"/>
          <a:stretch>
            <a:fillRect/>
          </a:stretch>
        </p:blipFill>
        <p:spPr>
          <a:xfrm>
            <a:off x="2857629" y="280853"/>
            <a:ext cx="6476743" cy="4857557"/>
          </a:xfrm>
        </p:spPr>
      </p:pic>
      <p:pic>
        <p:nvPicPr>
          <p:cNvPr id="5" name="Picture 5" descr="A screenshot of a cell phone&#10;&#10;Description automatically generated">
            <a:extLst>
              <a:ext uri="{FF2B5EF4-FFF2-40B4-BE49-F238E27FC236}">
                <a16:creationId xmlns:a16="http://schemas.microsoft.com/office/drawing/2014/main" id="{FB886490-CB02-4A73-A040-98B667C08B8D}"/>
              </a:ext>
            </a:extLst>
          </p:cNvPr>
          <p:cNvPicPr>
            <a:picLocks noChangeAspect="1"/>
          </p:cNvPicPr>
          <p:nvPr/>
        </p:nvPicPr>
        <p:blipFill>
          <a:blip r:embed="rId3"/>
          <a:stretch>
            <a:fillRect/>
          </a:stretch>
        </p:blipFill>
        <p:spPr>
          <a:xfrm>
            <a:off x="7193280" y="5218671"/>
            <a:ext cx="3474720" cy="1645800"/>
          </a:xfrm>
          <a:prstGeom prst="rect">
            <a:avLst/>
          </a:prstGeom>
        </p:spPr>
      </p:pic>
      <p:pic>
        <p:nvPicPr>
          <p:cNvPr id="6" name="Picture 6" descr="A close up of a logo&#10;&#10;Description automatically generated">
            <a:extLst>
              <a:ext uri="{FF2B5EF4-FFF2-40B4-BE49-F238E27FC236}">
                <a16:creationId xmlns:a16="http://schemas.microsoft.com/office/drawing/2014/main" id="{28D9707B-946E-4B1A-A878-9734BD5D1BF5}"/>
              </a:ext>
            </a:extLst>
          </p:cNvPr>
          <p:cNvPicPr>
            <a:picLocks noChangeAspect="1"/>
          </p:cNvPicPr>
          <p:nvPr/>
        </p:nvPicPr>
        <p:blipFill>
          <a:blip r:embed="rId4"/>
          <a:stretch>
            <a:fillRect/>
          </a:stretch>
        </p:blipFill>
        <p:spPr>
          <a:xfrm>
            <a:off x="1524001" y="5423635"/>
            <a:ext cx="5486401" cy="1275063"/>
          </a:xfrm>
          <a:prstGeom prst="rect">
            <a:avLst/>
          </a:prstGeom>
        </p:spPr>
      </p:pic>
    </p:spTree>
    <p:extLst>
      <p:ext uri="{BB962C8B-B14F-4D97-AF65-F5344CB8AC3E}">
        <p14:creationId xmlns:p14="http://schemas.microsoft.com/office/powerpoint/2010/main" val="11005943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E06FE-E3DF-4401-BD66-3EF69D8D7DA8}"/>
              </a:ext>
            </a:extLst>
          </p:cNvPr>
          <p:cNvSpPr>
            <a:spLocks noGrp="1"/>
          </p:cNvSpPr>
          <p:nvPr>
            <p:ph type="title"/>
          </p:nvPr>
        </p:nvSpPr>
        <p:spPr/>
        <p:txBody>
          <a:bodyPr/>
          <a:lstStyle/>
          <a:p>
            <a:endParaRPr lang="en-GB"/>
          </a:p>
        </p:txBody>
      </p:sp>
      <p:pic>
        <p:nvPicPr>
          <p:cNvPr id="7" name="Picture 7" descr="A screenshot of a social media post&#10;&#10;Description automatically generated">
            <a:extLst>
              <a:ext uri="{FF2B5EF4-FFF2-40B4-BE49-F238E27FC236}">
                <a16:creationId xmlns:a16="http://schemas.microsoft.com/office/drawing/2014/main" id="{136271E3-B5F2-45C6-AD0A-C53CCA89EF33}"/>
              </a:ext>
            </a:extLst>
          </p:cNvPr>
          <p:cNvPicPr>
            <a:picLocks noGrp="1" noChangeAspect="1"/>
          </p:cNvPicPr>
          <p:nvPr>
            <p:ph idx="1"/>
          </p:nvPr>
        </p:nvPicPr>
        <p:blipFill>
          <a:blip r:embed="rId3"/>
          <a:stretch>
            <a:fillRect/>
          </a:stretch>
        </p:blipFill>
        <p:spPr>
          <a:xfrm>
            <a:off x="3464615" y="1247504"/>
            <a:ext cx="5262771" cy="4374232"/>
          </a:xfrm>
        </p:spPr>
      </p:pic>
      <p:pic>
        <p:nvPicPr>
          <p:cNvPr id="6" name="Picture 5" descr="A screenshot of a social media post&#10;&#10;Description automatically generated">
            <a:extLst>
              <a:ext uri="{FF2B5EF4-FFF2-40B4-BE49-F238E27FC236}">
                <a16:creationId xmlns:a16="http://schemas.microsoft.com/office/drawing/2014/main" id="{8080A7FE-DA38-4753-AA53-1BAFC7B0B4AC}"/>
              </a:ext>
            </a:extLst>
          </p:cNvPr>
          <p:cNvPicPr>
            <a:picLocks noChangeAspect="1"/>
          </p:cNvPicPr>
          <p:nvPr/>
        </p:nvPicPr>
        <p:blipFill rotWithShape="1">
          <a:blip r:embed="rId4"/>
          <a:srcRect l="2688" t="12238" r="2151" b="73601"/>
          <a:stretch/>
        </p:blipFill>
        <p:spPr>
          <a:xfrm>
            <a:off x="1524001" y="1"/>
            <a:ext cx="9265938" cy="1060028"/>
          </a:xfrm>
          <a:prstGeom prst="rect">
            <a:avLst/>
          </a:prstGeom>
        </p:spPr>
      </p:pic>
    </p:spTree>
    <p:extLst>
      <p:ext uri="{BB962C8B-B14F-4D97-AF65-F5344CB8AC3E}">
        <p14:creationId xmlns:p14="http://schemas.microsoft.com/office/powerpoint/2010/main" val="3114955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rotWithShape="1">
          <a:blip r:embed="rId3"/>
          <a:srcRect l="2750" t="12355" r="4445" b="35103"/>
          <a:stretch/>
        </p:blipFill>
        <p:spPr>
          <a:xfrm>
            <a:off x="1524002" y="1"/>
            <a:ext cx="9036495" cy="3933056"/>
          </a:xfrm>
          <a:prstGeom prst="rect">
            <a:avLst/>
          </a:prstGeom>
        </p:spPr>
      </p:pic>
      <p:pic>
        <p:nvPicPr>
          <p:cNvPr id="3" name="Picture 2"/>
          <p:cNvPicPr>
            <a:picLocks noChangeAspect="1"/>
          </p:cNvPicPr>
          <p:nvPr/>
        </p:nvPicPr>
        <p:blipFill rotWithShape="1">
          <a:blip r:embed="rId4"/>
          <a:srcRect l="1275" t="23422" r="536" b="23422"/>
          <a:stretch/>
        </p:blipFill>
        <p:spPr>
          <a:xfrm>
            <a:off x="4511824" y="1078839"/>
            <a:ext cx="3672408" cy="1988070"/>
          </a:xfrm>
          <a:prstGeom prst="rect">
            <a:avLst/>
          </a:prstGeom>
        </p:spPr>
      </p:pic>
      <p:pic>
        <p:nvPicPr>
          <p:cNvPr id="8" name="Content Placeholder 7"/>
          <p:cNvPicPr>
            <a:picLocks noGrp="1" noChangeAspect="1"/>
          </p:cNvPicPr>
          <p:nvPr>
            <p:ph idx="1"/>
          </p:nvPr>
        </p:nvPicPr>
        <p:blipFill>
          <a:blip r:embed="rId5"/>
          <a:stretch>
            <a:fillRect/>
          </a:stretch>
        </p:blipFill>
        <p:spPr>
          <a:xfrm>
            <a:off x="5442691" y="4271462"/>
            <a:ext cx="4209464" cy="2586538"/>
          </a:xfrm>
          <a:prstGeom prst="rect">
            <a:avLst/>
          </a:prstGeom>
        </p:spPr>
      </p:pic>
      <p:pic>
        <p:nvPicPr>
          <p:cNvPr id="9" name="Picture 8"/>
          <p:cNvPicPr>
            <a:picLocks noChangeAspect="1"/>
          </p:cNvPicPr>
          <p:nvPr/>
        </p:nvPicPr>
        <p:blipFill>
          <a:blip r:embed="rId6"/>
          <a:stretch>
            <a:fillRect/>
          </a:stretch>
        </p:blipFill>
        <p:spPr>
          <a:xfrm>
            <a:off x="1524001" y="4274805"/>
            <a:ext cx="3918691" cy="2596133"/>
          </a:xfrm>
          <a:prstGeom prst="rect">
            <a:avLst/>
          </a:prstGeom>
        </p:spPr>
      </p:pic>
      <p:sp>
        <p:nvSpPr>
          <p:cNvPr id="10" name="Rectangle 9"/>
          <p:cNvSpPr/>
          <p:nvPr/>
        </p:nvSpPr>
        <p:spPr>
          <a:xfrm>
            <a:off x="1776071" y="4191002"/>
            <a:ext cx="3959889" cy="584775"/>
          </a:xfrm>
          <a:prstGeom prst="rect">
            <a:avLst/>
          </a:prstGeom>
        </p:spPr>
        <p:txBody>
          <a:bodyPr wrap="square">
            <a:spAutoFit/>
          </a:bodyPr>
          <a:lstStyle/>
          <a:p>
            <a:r>
              <a:rPr lang="en-GB" sz="1600" dirty="0"/>
              <a:t>Leigh Court, Bristol, </a:t>
            </a:r>
          </a:p>
          <a:p>
            <a:r>
              <a:rPr lang="en-GB" sz="1600" dirty="0"/>
              <a:t>Cardigan Priory Wales</a:t>
            </a:r>
          </a:p>
        </p:txBody>
      </p:sp>
    </p:spTree>
    <p:extLst>
      <p:ext uri="{BB962C8B-B14F-4D97-AF65-F5344CB8AC3E}">
        <p14:creationId xmlns:p14="http://schemas.microsoft.com/office/powerpoint/2010/main" val="21606798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14" name="Text Placeholder 13">
            <a:extLst>
              <a:ext uri="{FF2B5EF4-FFF2-40B4-BE49-F238E27FC236}">
                <a16:creationId xmlns:a16="http://schemas.microsoft.com/office/drawing/2014/main" id="{DDDB1A4C-F412-4DC6-9FBF-C68F24DCC43D}"/>
              </a:ext>
            </a:extLst>
          </p:cNvPr>
          <p:cNvSpPr>
            <a:spLocks noGrp="1"/>
          </p:cNvSpPr>
          <p:nvPr>
            <p:ph type="body" idx="1"/>
          </p:nvPr>
        </p:nvSpPr>
        <p:spPr/>
        <p:txBody>
          <a:bodyPr/>
          <a:lstStyle/>
          <a:p>
            <a:endParaRPr lang="en-GB"/>
          </a:p>
        </p:txBody>
      </p:sp>
      <p:pic>
        <p:nvPicPr>
          <p:cNvPr id="11" name="Picture 11" descr="A screenshot of a newspaper&#10;&#10;Description automatically generated">
            <a:extLst>
              <a:ext uri="{FF2B5EF4-FFF2-40B4-BE49-F238E27FC236}">
                <a16:creationId xmlns:a16="http://schemas.microsoft.com/office/drawing/2014/main" id="{58B64581-C2B0-44EB-9099-818018118B64}"/>
              </a:ext>
            </a:extLst>
          </p:cNvPr>
          <p:cNvPicPr>
            <a:picLocks noGrp="1" noChangeAspect="1"/>
          </p:cNvPicPr>
          <p:nvPr>
            <p:ph idx="4294967295"/>
          </p:nvPr>
        </p:nvPicPr>
        <p:blipFill>
          <a:blip r:embed="rId3"/>
          <a:stretch>
            <a:fillRect/>
          </a:stretch>
        </p:blipFill>
        <p:spPr>
          <a:xfrm>
            <a:off x="6316120" y="-3084"/>
            <a:ext cx="4351881" cy="6350090"/>
          </a:xfrm>
        </p:spPr>
      </p:pic>
      <p:pic>
        <p:nvPicPr>
          <p:cNvPr id="4" name="Picture 3"/>
          <p:cNvPicPr>
            <a:picLocks noChangeAspect="1"/>
          </p:cNvPicPr>
          <p:nvPr/>
        </p:nvPicPr>
        <p:blipFill rotWithShape="1">
          <a:blip r:embed="rId4"/>
          <a:srcRect l="30509" t="32330" r="28738" b="6976"/>
          <a:stretch/>
        </p:blipFill>
        <p:spPr>
          <a:xfrm>
            <a:off x="1524001" y="1"/>
            <a:ext cx="4916301" cy="5610255"/>
          </a:xfrm>
          <a:prstGeom prst="rect">
            <a:avLst/>
          </a:prstGeom>
        </p:spPr>
      </p:pic>
      <p:sp>
        <p:nvSpPr>
          <p:cNvPr id="6" name="Rectangle 5"/>
          <p:cNvSpPr/>
          <p:nvPr/>
        </p:nvSpPr>
        <p:spPr>
          <a:xfrm>
            <a:off x="1459010" y="5349986"/>
            <a:ext cx="4429738" cy="707886"/>
          </a:xfrm>
          <a:prstGeom prst="rect">
            <a:avLst/>
          </a:prstGeom>
          <a:solidFill>
            <a:schemeClr val="bg1"/>
          </a:solidFill>
        </p:spPr>
        <p:txBody>
          <a:bodyPr wrap="square">
            <a:spAutoFit/>
          </a:bodyPr>
          <a:lstStyle/>
          <a:p>
            <a:pPr marR="35030" lvl="1" algn="ctr"/>
            <a:r>
              <a:rPr lang="en-GB" sz="2000" b="1" dirty="0">
                <a:latin typeface="Calibri" panose="020F0502020204030204" pitchFamily="34" charset="0"/>
                <a:cs typeface="Calibri" panose="020F0502020204030204" pitchFamily="34" charset="0"/>
              </a:rPr>
              <a:t>MOVING FORWARD: a programme f reparative justice</a:t>
            </a:r>
          </a:p>
        </p:txBody>
      </p:sp>
      <p:pic>
        <p:nvPicPr>
          <p:cNvPr id="8" name="Picture 7"/>
          <p:cNvPicPr>
            <a:picLocks noChangeAspect="1"/>
          </p:cNvPicPr>
          <p:nvPr/>
        </p:nvPicPr>
        <p:blipFill rotWithShape="1">
          <a:blip r:embed="rId5"/>
          <a:srcRect t="11171" r="1207" b="6448"/>
          <a:stretch/>
        </p:blipFill>
        <p:spPr>
          <a:xfrm>
            <a:off x="1553807" y="4083828"/>
            <a:ext cx="4762312" cy="3052854"/>
          </a:xfrm>
          <a:prstGeom prst="rect">
            <a:avLst/>
          </a:prstGeom>
        </p:spPr>
      </p:pic>
    </p:spTree>
    <p:extLst>
      <p:ext uri="{BB962C8B-B14F-4D97-AF65-F5344CB8AC3E}">
        <p14:creationId xmlns:p14="http://schemas.microsoft.com/office/powerpoint/2010/main" val="29674244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72F34-E431-4DD1-8F6C-5A261128583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F730A92-4BDF-490C-A885-9CDA13F21C18}"/>
              </a:ext>
            </a:extLst>
          </p:cNvPr>
          <p:cNvSpPr>
            <a:spLocks noGrp="1"/>
          </p:cNvSpPr>
          <p:nvPr>
            <p:ph idx="1"/>
          </p:nvPr>
        </p:nvSpPr>
        <p:spPr>
          <a:xfrm>
            <a:off x="838200" y="556591"/>
            <a:ext cx="6032607" cy="5620372"/>
          </a:xfrm>
        </p:spPr>
        <p:txBody>
          <a:bodyPr>
            <a:normAutofit/>
          </a:bodyPr>
          <a:lstStyle/>
          <a:p>
            <a:r>
              <a:rPr lang="en-US" sz="3600" b="1" dirty="0"/>
              <a:t>What does Decolonizing Education mean to you? </a:t>
            </a:r>
          </a:p>
          <a:p>
            <a:endParaRPr lang="en-US" sz="3600" b="1" dirty="0"/>
          </a:p>
          <a:p>
            <a:r>
              <a:rPr lang="en-US" sz="3600" b="1" dirty="0"/>
              <a:t>How should universities deal the legacies of slavery and empire?</a:t>
            </a:r>
          </a:p>
          <a:p>
            <a:endParaRPr lang="en-US" sz="3600" b="1" dirty="0"/>
          </a:p>
          <a:p>
            <a:r>
              <a:rPr lang="en-US" sz="3600" b="1" dirty="0"/>
              <a:t>What should </a:t>
            </a:r>
            <a:r>
              <a:rPr lang="en-US" sz="3600" b="1" i="1" dirty="0"/>
              <a:t>we </a:t>
            </a:r>
            <a:r>
              <a:rPr lang="en-US" sz="3600" b="1" dirty="0"/>
              <a:t>do about all of this?</a:t>
            </a:r>
          </a:p>
        </p:txBody>
      </p:sp>
      <p:pic>
        <p:nvPicPr>
          <p:cNvPr id="4" name="Picture 3">
            <a:extLst>
              <a:ext uri="{FF2B5EF4-FFF2-40B4-BE49-F238E27FC236}">
                <a16:creationId xmlns:a16="http://schemas.microsoft.com/office/drawing/2014/main" id="{91D54600-B4F0-4D73-8F22-2B8A6C860B18}"/>
              </a:ext>
            </a:extLst>
          </p:cNvPr>
          <p:cNvPicPr>
            <a:picLocks noChangeAspect="1"/>
          </p:cNvPicPr>
          <p:nvPr/>
        </p:nvPicPr>
        <p:blipFill>
          <a:blip r:embed="rId2"/>
          <a:stretch>
            <a:fillRect/>
          </a:stretch>
        </p:blipFill>
        <p:spPr>
          <a:xfrm>
            <a:off x="6870807" y="0"/>
            <a:ext cx="5321193" cy="3552133"/>
          </a:xfrm>
          <a:prstGeom prst="rect">
            <a:avLst/>
          </a:prstGeom>
        </p:spPr>
      </p:pic>
    </p:spTree>
    <p:extLst>
      <p:ext uri="{BB962C8B-B14F-4D97-AF65-F5344CB8AC3E}">
        <p14:creationId xmlns:p14="http://schemas.microsoft.com/office/powerpoint/2010/main" val="9285745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FE84B5-C529-42F1-971E-1D47275055A7}">
  <ds:schemaRefs>
    <ds:schemaRef ds:uri="http://schemas.microsoft.com/office/infopath/2007/PartnerControls"/>
    <ds:schemaRef ds:uri="http://purl.org/dc/dcmitype/"/>
    <ds:schemaRef ds:uri="http://purl.org/dc/elements/1.1/"/>
    <ds:schemaRef ds:uri="18e00798-69c8-4d73-a841-5247a1895ee0"/>
    <ds:schemaRef ds:uri="http://schemas.microsoft.com/office/2006/documentManagement/types"/>
    <ds:schemaRef ds:uri="http://schemas.openxmlformats.org/package/2006/metadata/core-properties"/>
    <ds:schemaRef ds:uri="http://purl.org/dc/terms/"/>
    <ds:schemaRef ds:uri="53eb33a0-f383-4069-9f53-0e79fd56955c"/>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C09639C1-B498-4D8B-92CE-37A23A9E7BED}">
  <ds:schemaRefs>
    <ds:schemaRef ds:uri="http://schemas.microsoft.com/sharepoint/v3/contenttype/forms"/>
  </ds:schemaRefs>
</ds:datastoreItem>
</file>

<file path=customXml/itemProps3.xml><?xml version="1.0" encoding="utf-8"?>
<ds:datastoreItem xmlns:ds="http://schemas.openxmlformats.org/officeDocument/2006/customXml" ds:itemID="{4BC69495-15D9-4934-89FD-84BBC1E1C9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456</TotalTime>
  <Words>4308</Words>
  <Application>Microsoft Office PowerPoint</Application>
  <PresentationFormat>Widescreen</PresentationFormat>
  <Paragraphs>196</Paragraphs>
  <Slides>49</Slides>
  <Notes>16</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49</vt:i4>
      </vt:variant>
    </vt:vector>
  </HeadingPairs>
  <TitlesOfParts>
    <vt:vector size="56" baseType="lpstr">
      <vt:lpstr>Arial</vt:lpstr>
      <vt:lpstr>Calibri</vt:lpstr>
      <vt:lpstr>Calibri Light</vt:lpstr>
      <vt:lpstr>Elephant</vt:lpstr>
      <vt:lpstr>Georgia Pro Black</vt:lpstr>
      <vt:lpstr>Office Theme</vt:lpstr>
      <vt:lpstr>1_Office Theme</vt:lpstr>
      <vt:lpstr>DECOLONISING THE UNIVERSITY? </vt:lpstr>
      <vt:lpstr>PowerPoint Presentation</vt:lpstr>
      <vt:lpstr>PowerPoint Presentation</vt:lpstr>
      <vt:lpstr>PowerPoint Presentation</vt:lpstr>
      <vt:lpstr>PowerPoint Presentation</vt:lpstr>
      <vt:lpstr>Cecil Rhodes (1853–1902)</vt:lpstr>
      <vt:lpstr>PowerPoint Presentation</vt:lpstr>
      <vt:lpstr>Rhodes Memorial, Cape Town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Footnote</vt:lpstr>
      <vt:lpstr>James Bryce, 1st Viscount Bryce (1838–1922) </vt:lpstr>
      <vt:lpstr>Bryce on English …</vt:lpstr>
      <vt:lpstr>Rhodes’ Confession of Faith, Oxford, 1877</vt:lpstr>
      <vt:lpstr>Rhodes’ First Will, 1877</vt:lpstr>
      <vt:lpstr>Rhodes Must Fall, University of Cape Town</vt:lpstr>
      <vt:lpstr>PowerPoint Presentation</vt:lpstr>
      <vt:lpstr>PowerPoint Presentation</vt:lpstr>
      <vt:lpstr>Part Two: Wales and Empire</vt:lpstr>
      <vt:lpstr>Adam Price, ‘Wales: The First and Final Colony’ (2009/2018)</vt:lpstr>
      <vt:lpstr>‘Imperial South Wales’</vt:lpstr>
      <vt:lpstr>Global Histories of Coal and Copper</vt:lpstr>
      <vt:lpstr>Guinea Bowls, Guinea Kettles</vt:lpstr>
      <vt:lpstr>Welsh Plains</vt:lpstr>
      <vt:lpstr>PowerPoint Presentation</vt:lpstr>
      <vt:lpstr>Sir Thomas Picton (1758–1815) </vt:lpstr>
      <vt:lpstr>Captain Thomas Phillips and the Hannibal</vt:lpstr>
      <vt:lpstr>PowerPoint Presentation</vt:lpstr>
      <vt:lpstr>PowerPoint Presentation</vt:lpstr>
      <vt:lpstr>PowerPoint Presentation</vt:lpstr>
      <vt:lpstr>PowerPoint Presentation</vt:lpstr>
      <vt:lpstr>PowerPoint Presentation</vt:lpstr>
      <vt:lpstr>Clapham Sect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DECOLONISING THE UNIVERSITY?</dc:title>
  <dc:creator>Alexander Scott</dc:creator>
  <cp:lastModifiedBy>Alexander Scott</cp:lastModifiedBy>
  <cp:revision>12</cp:revision>
  <dcterms:created xsi:type="dcterms:W3CDTF">2019-06-07T10:12:34Z</dcterms:created>
  <dcterms:modified xsi:type="dcterms:W3CDTF">2022-02-03T09:44:10Z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