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9"/>
  </p:notesMasterIdLst>
  <p:sldIdLst>
    <p:sldId id="259" r:id="rId2"/>
    <p:sldId id="260" r:id="rId3"/>
    <p:sldId id="261" r:id="rId4"/>
    <p:sldId id="264" r:id="rId5"/>
    <p:sldId id="300" r:id="rId6"/>
    <p:sldId id="301"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6" r:id="rId28"/>
    <p:sldId id="285" r:id="rId29"/>
    <p:sldId id="287" r:id="rId30"/>
    <p:sldId id="288" r:id="rId31"/>
    <p:sldId id="289" r:id="rId32"/>
    <p:sldId id="290" r:id="rId33"/>
    <p:sldId id="291" r:id="rId34"/>
    <p:sldId id="292" r:id="rId35"/>
    <p:sldId id="293" r:id="rId36"/>
    <p:sldId id="294" r:id="rId37"/>
    <p:sldId id="295" r:id="rId38"/>
    <p:sldId id="296" r:id="rId39"/>
    <p:sldId id="297" r:id="rId40"/>
    <p:sldId id="298" r:id="rId41"/>
    <p:sldId id="299" r:id="rId42"/>
    <p:sldId id="302" r:id="rId43"/>
    <p:sldId id="262" r:id="rId44"/>
    <p:sldId id="263" r:id="rId45"/>
    <p:sldId id="304" r:id="rId46"/>
    <p:sldId id="308" r:id="rId47"/>
    <p:sldId id="309" r:id="rId48"/>
    <p:sldId id="310" r:id="rId49"/>
    <p:sldId id="306" r:id="rId50"/>
    <p:sldId id="307" r:id="rId51"/>
    <p:sldId id="305" r:id="rId52"/>
    <p:sldId id="303" r:id="rId53"/>
    <p:sldId id="311" r:id="rId54"/>
    <p:sldId id="312" r:id="rId55"/>
    <p:sldId id="315" r:id="rId56"/>
    <p:sldId id="313" r:id="rId57"/>
    <p:sldId id="314"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481" autoAdjust="0"/>
    <p:restoredTop sz="94660"/>
  </p:normalViewPr>
  <p:slideViewPr>
    <p:cSldViewPr snapToGrid="0">
      <p:cViewPr varScale="1">
        <p:scale>
          <a:sx n="91" d="100"/>
          <a:sy n="91" d="100"/>
        </p:scale>
        <p:origin x="108" y="2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703225-74F0-4254-BBCE-EE604E46F201}" type="datetimeFigureOut">
              <a:rPr lang="en-GB" smtClean="0"/>
              <a:t>19/05/2017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A8E0561-F79D-407A-BAAF-E6C67B7C883C}" type="slidenum">
              <a:rPr lang="en-GB" smtClean="0"/>
              <a:t>‹#›</a:t>
            </a:fld>
            <a:endParaRPr lang="en-GB"/>
          </a:p>
        </p:txBody>
      </p:sp>
    </p:spTree>
    <p:extLst>
      <p:ext uri="{BB962C8B-B14F-4D97-AF65-F5344CB8AC3E}">
        <p14:creationId xmlns:p14="http://schemas.microsoft.com/office/powerpoint/2010/main" val="3786705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p:cNvSpPr>
            <a:spLocks noGrp="1" noRot="1" noChangeAspect="1" noChangeArrowheads="1" noTextEdit="1"/>
          </p:cNvSpPr>
          <p:nvPr>
            <p:ph type="sldImg"/>
          </p:nvPr>
        </p:nvSpPr>
        <p:spPr>
          <a:ln/>
        </p:spPr>
      </p:sp>
      <p:sp>
        <p:nvSpPr>
          <p:cNvPr id="201731" name="Rectangle 3"/>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p>
        </p:txBody>
      </p:sp>
    </p:spTree>
    <p:extLst>
      <p:ext uri="{BB962C8B-B14F-4D97-AF65-F5344CB8AC3E}">
        <p14:creationId xmlns:p14="http://schemas.microsoft.com/office/powerpoint/2010/main" val="3451364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Noble – resistant to corrosion and oxidation in moist air</a:t>
            </a:r>
            <a:endParaRPr lang="en-GB" dirty="0"/>
          </a:p>
        </p:txBody>
      </p:sp>
      <p:sp>
        <p:nvSpPr>
          <p:cNvPr id="4" name="Slide Number Placeholder 3"/>
          <p:cNvSpPr>
            <a:spLocks noGrp="1"/>
          </p:cNvSpPr>
          <p:nvPr>
            <p:ph type="sldNum" sz="quarter" idx="10"/>
          </p:nvPr>
        </p:nvSpPr>
        <p:spPr/>
        <p:txBody>
          <a:bodyPr/>
          <a:lstStyle/>
          <a:p>
            <a:fld id="{6F9A4437-5585-4297-B039-CE918B7829DD}" type="slidenum">
              <a:rPr lang="en-GB" smtClean="0"/>
              <a:t>44</a:t>
            </a:fld>
            <a:endParaRPr lang="en-GB"/>
          </a:p>
        </p:txBody>
      </p:sp>
    </p:spTree>
    <p:extLst>
      <p:ext uri="{BB962C8B-B14F-4D97-AF65-F5344CB8AC3E}">
        <p14:creationId xmlns:p14="http://schemas.microsoft.com/office/powerpoint/2010/main" val="3928712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7F15C56-6A7E-4B4D-90CB-0E59BD5BD584}" type="datetimeFigureOut">
              <a:rPr lang="en-GB" smtClean="0"/>
              <a:t>19/05/2017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3812579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F15C56-6A7E-4B4D-90CB-0E59BD5BD584}" type="datetimeFigureOut">
              <a:rPr lang="en-GB" smtClean="0"/>
              <a:t>19/05/2017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34125506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7F15C56-6A7E-4B4D-90CB-0E59BD5BD584}" type="datetimeFigureOut">
              <a:rPr lang="en-GB" smtClean="0"/>
              <a:t>19/05/2017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18246748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7F15C56-6A7E-4B4D-90CB-0E59BD5BD584}" type="datetimeFigureOut">
              <a:rPr lang="en-GB" smtClean="0"/>
              <a:t>19/05/2017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39096247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7F15C56-6A7E-4B4D-90CB-0E59BD5BD584}" type="datetimeFigureOut">
              <a:rPr lang="en-GB" smtClean="0"/>
              <a:t>19/05/2017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1351400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7F15C56-6A7E-4B4D-90CB-0E59BD5BD584}" type="datetimeFigureOut">
              <a:rPr lang="en-GB" smtClean="0"/>
              <a:t>19/05/2017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1457547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F15C56-6A7E-4B4D-90CB-0E59BD5BD584}" type="datetimeFigureOut">
              <a:rPr lang="en-GB" smtClean="0"/>
              <a:t>19/05/2017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4277997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F15C56-6A7E-4B4D-90CB-0E59BD5BD584}" type="datetimeFigureOut">
              <a:rPr lang="en-GB" smtClean="0"/>
              <a:t>19/05/2017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809195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7F15C56-6A7E-4B4D-90CB-0E59BD5BD584}" type="datetimeFigureOut">
              <a:rPr lang="en-GB" smtClean="0"/>
              <a:t>19/05/2017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690590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F15C56-6A7E-4B4D-90CB-0E59BD5BD584}" type="datetimeFigureOut">
              <a:rPr lang="en-GB" smtClean="0"/>
              <a:t>19/05/2017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33234818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7F15C56-6A7E-4B4D-90CB-0E59BD5BD584}" type="datetimeFigureOut">
              <a:rPr lang="en-GB" smtClean="0"/>
              <a:t>19/05/2017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E67D0A3-8794-4098-8574-75BDD706E62A}" type="slidenum">
              <a:rPr lang="en-GB" smtClean="0"/>
              <a:t>‹#›</a:t>
            </a:fld>
            <a:endParaRPr lang="en-GB"/>
          </a:p>
        </p:txBody>
      </p:sp>
    </p:spTree>
    <p:extLst>
      <p:ext uri="{BB962C8B-B14F-4D97-AF65-F5344CB8AC3E}">
        <p14:creationId xmlns:p14="http://schemas.microsoft.com/office/powerpoint/2010/main" val="2408379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F15C56-6A7E-4B4D-90CB-0E59BD5BD584}" type="datetimeFigureOut">
              <a:rPr lang="en-GB" smtClean="0"/>
              <a:t>19/05/2017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E67D0A3-8794-4098-8574-75BDD706E62A}" type="slidenum">
              <a:rPr lang="en-GB" smtClean="0"/>
              <a:t>‹#›</a:t>
            </a:fld>
            <a:endParaRPr lang="en-GB"/>
          </a:p>
        </p:txBody>
      </p:sp>
    </p:spTree>
    <p:extLst>
      <p:ext uri="{BB962C8B-B14F-4D97-AF65-F5344CB8AC3E}">
        <p14:creationId xmlns:p14="http://schemas.microsoft.com/office/powerpoint/2010/main" val="42444362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gi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gif"/><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8.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4.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gi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1.gif"/><Relationship Id="rId2" Type="http://schemas.openxmlformats.org/officeDocument/2006/relationships/image" Target="../media/image20.gi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2.gi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96966" y="1849821"/>
            <a:ext cx="5528441" cy="923330"/>
          </a:xfrm>
          <a:prstGeom prst="rect">
            <a:avLst/>
          </a:prstGeom>
          <a:noFill/>
        </p:spPr>
        <p:txBody>
          <a:bodyPr wrap="square" rtlCol="0">
            <a:spAutoFit/>
          </a:bodyPr>
          <a:lstStyle/>
          <a:p>
            <a:r>
              <a:rPr lang="en-GB" sz="5400" dirty="0" smtClean="0"/>
              <a:t>What is corrosion?</a:t>
            </a:r>
            <a:endParaRPr lang="en-GB" sz="5400" dirty="0"/>
          </a:p>
        </p:txBody>
      </p:sp>
    </p:spTree>
    <p:extLst>
      <p:ext uri="{BB962C8B-B14F-4D97-AF65-F5344CB8AC3E}">
        <p14:creationId xmlns:p14="http://schemas.microsoft.com/office/powerpoint/2010/main" val="2111964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defRPr/>
            </a:pPr>
            <a:r>
              <a:rPr lang="en-GB" smtClean="0"/>
              <a:t>What is Corrosion?</a:t>
            </a:r>
          </a:p>
        </p:txBody>
      </p:sp>
      <p:sp>
        <p:nvSpPr>
          <p:cNvPr id="11267" name="Rectangle 3"/>
          <p:cNvSpPr>
            <a:spLocks noGrp="1" noChangeArrowheads="1"/>
          </p:cNvSpPr>
          <p:nvPr>
            <p:ph type="body" idx="1"/>
          </p:nvPr>
        </p:nvSpPr>
        <p:spPr>
          <a:xfrm>
            <a:off x="2209800" y="1447800"/>
            <a:ext cx="7772400" cy="4114800"/>
          </a:xfrm>
        </p:spPr>
        <p:txBody>
          <a:bodyPr>
            <a:normAutofit lnSpcReduction="10000"/>
          </a:bodyPr>
          <a:lstStyle/>
          <a:p>
            <a:pPr>
              <a:defRPr/>
            </a:pPr>
            <a:r>
              <a:rPr lang="en-GB" dirty="0" smtClean="0"/>
              <a:t>Derived from Latin </a:t>
            </a:r>
            <a:r>
              <a:rPr lang="en-GB" dirty="0" err="1" smtClean="0"/>
              <a:t>corrodere</a:t>
            </a:r>
            <a:r>
              <a:rPr lang="en-GB" dirty="0" smtClean="0"/>
              <a:t> to gnaw to pieces</a:t>
            </a:r>
          </a:p>
          <a:p>
            <a:pPr>
              <a:defRPr/>
            </a:pPr>
            <a:r>
              <a:rPr lang="en-GB" dirty="0" smtClean="0"/>
              <a:t>Dictionary definition; to eat or wear away gradually</a:t>
            </a:r>
          </a:p>
          <a:p>
            <a:pPr>
              <a:defRPr/>
            </a:pPr>
            <a:r>
              <a:rPr lang="en-GB" dirty="0" smtClean="0"/>
              <a:t>Corrosion/rust/degradation</a:t>
            </a:r>
          </a:p>
          <a:p>
            <a:pPr>
              <a:defRPr/>
            </a:pPr>
            <a:r>
              <a:rPr lang="en-GB" dirty="0" smtClean="0"/>
              <a:t>Formation of a metal oxide</a:t>
            </a:r>
          </a:p>
          <a:p>
            <a:pPr>
              <a:defRPr/>
            </a:pPr>
            <a:r>
              <a:rPr lang="en-GB" dirty="0" smtClean="0"/>
              <a:t>Not just restricted to metal; glass, concrete, wood and plastics are all subject to environmental corrosion </a:t>
            </a:r>
          </a:p>
          <a:p>
            <a:pPr>
              <a:defRPr/>
            </a:pPr>
            <a:r>
              <a:rPr lang="en-GB" dirty="0" smtClean="0"/>
              <a:t>Electrochemical reaction</a:t>
            </a:r>
          </a:p>
        </p:txBody>
      </p:sp>
    </p:spTree>
    <p:extLst>
      <p:ext uri="{BB962C8B-B14F-4D97-AF65-F5344CB8AC3E}">
        <p14:creationId xmlns:p14="http://schemas.microsoft.com/office/powerpoint/2010/main" val="1237491963"/>
      </p:ext>
    </p:extLst>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Causes</a:t>
            </a:r>
            <a:endParaRPr lang="en-GB" dirty="0"/>
          </a:p>
        </p:txBody>
      </p:sp>
      <p:sp>
        <p:nvSpPr>
          <p:cNvPr id="3" name="Content Placeholder 2"/>
          <p:cNvSpPr>
            <a:spLocks noGrp="1"/>
          </p:cNvSpPr>
          <p:nvPr>
            <p:ph idx="1"/>
          </p:nvPr>
        </p:nvSpPr>
        <p:spPr/>
        <p:txBody>
          <a:bodyPr/>
          <a:lstStyle/>
          <a:p>
            <a:r>
              <a:rPr lang="en-GB" dirty="0" smtClean="0"/>
              <a:t>External factors</a:t>
            </a:r>
          </a:p>
          <a:p>
            <a:r>
              <a:rPr lang="en-GB" dirty="0" smtClean="0"/>
              <a:t>Water</a:t>
            </a:r>
          </a:p>
          <a:p>
            <a:r>
              <a:rPr lang="en-GB" dirty="0" smtClean="0"/>
              <a:t>Acids</a:t>
            </a:r>
          </a:p>
          <a:p>
            <a:r>
              <a:rPr lang="en-GB" dirty="0" smtClean="0"/>
              <a:t>Bases</a:t>
            </a:r>
          </a:p>
          <a:p>
            <a:r>
              <a:rPr lang="en-GB" dirty="0" smtClean="0"/>
              <a:t>Salts</a:t>
            </a:r>
          </a:p>
          <a:p>
            <a:r>
              <a:rPr lang="en-GB" dirty="0" smtClean="0"/>
              <a:t>Oils</a:t>
            </a:r>
          </a:p>
          <a:p>
            <a:r>
              <a:rPr lang="en-GB" dirty="0" smtClean="0"/>
              <a:t>Solid and liquid chemicals</a:t>
            </a:r>
          </a:p>
          <a:p>
            <a:r>
              <a:rPr lang="en-GB" dirty="0" smtClean="0"/>
              <a:t>Gases – acid vapours, ammonia gas, sulphur gas</a:t>
            </a:r>
            <a:endParaRPr lang="en-GB" dirty="0"/>
          </a:p>
        </p:txBody>
      </p:sp>
    </p:spTree>
    <p:extLst>
      <p:ext uri="{BB962C8B-B14F-4D97-AF65-F5344CB8AC3E}">
        <p14:creationId xmlns:p14="http://schemas.microsoft.com/office/powerpoint/2010/main" val="2531687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Governed by energy changes</a:t>
            </a:r>
            <a:endParaRPr lang="en-GB" dirty="0"/>
          </a:p>
        </p:txBody>
      </p:sp>
      <p:sp>
        <p:nvSpPr>
          <p:cNvPr id="3" name="Content Placeholder 2"/>
          <p:cNvSpPr>
            <a:spLocks noGrp="1"/>
          </p:cNvSpPr>
          <p:nvPr>
            <p:ph idx="1"/>
          </p:nvPr>
        </p:nvSpPr>
        <p:spPr/>
        <p:txBody>
          <a:bodyPr>
            <a:normAutofit/>
          </a:bodyPr>
          <a:lstStyle/>
          <a:p>
            <a:r>
              <a:rPr lang="en-GB" dirty="0" smtClean="0"/>
              <a:t>The study of energy changes is called thermodynamics</a:t>
            </a:r>
          </a:p>
          <a:p>
            <a:r>
              <a:rPr lang="en-GB" dirty="0" smtClean="0"/>
              <a:t>The system is the mass of material we are interested in.</a:t>
            </a:r>
          </a:p>
          <a:p>
            <a:r>
              <a:rPr lang="en-GB" dirty="0" smtClean="0"/>
              <a:t>The environment which the system is in, is called the surroundings</a:t>
            </a:r>
          </a:p>
          <a:p>
            <a:r>
              <a:rPr lang="en-GB" dirty="0" smtClean="0"/>
              <a:t>The Law: Energy can neither be created or destroyed (1</a:t>
            </a:r>
            <a:r>
              <a:rPr lang="en-GB" baseline="30000" dirty="0" smtClean="0"/>
              <a:t>st</a:t>
            </a:r>
            <a:r>
              <a:rPr lang="en-GB" dirty="0" smtClean="0"/>
              <a:t> law thermodynamics)</a:t>
            </a:r>
          </a:p>
          <a:p>
            <a:r>
              <a:rPr lang="en-GB" dirty="0" smtClean="0"/>
              <a:t>The Rule: All spontaneous changes occur with a release of free energy from the system to the surroundings at constant temperature and pressure. (2</a:t>
            </a:r>
            <a:r>
              <a:rPr lang="en-GB" baseline="30000" dirty="0" smtClean="0"/>
              <a:t>nd</a:t>
            </a:r>
            <a:r>
              <a:rPr lang="en-GB" dirty="0" smtClean="0"/>
              <a:t> law thermodynamics)</a:t>
            </a:r>
          </a:p>
        </p:txBody>
      </p:sp>
    </p:spTree>
    <p:extLst>
      <p:ext uri="{BB962C8B-B14F-4D97-AF65-F5344CB8AC3E}">
        <p14:creationId xmlns:p14="http://schemas.microsoft.com/office/powerpoint/2010/main" val="416627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Electrochemistry</a:t>
            </a:r>
            <a:endParaRPr lang="en-GB" dirty="0"/>
          </a:p>
        </p:txBody>
      </p:sp>
      <p:sp>
        <p:nvSpPr>
          <p:cNvPr id="3" name="Content Placeholder 2"/>
          <p:cNvSpPr>
            <a:spLocks noGrp="1"/>
          </p:cNvSpPr>
          <p:nvPr>
            <p:ph idx="1"/>
          </p:nvPr>
        </p:nvSpPr>
        <p:spPr>
          <a:xfrm>
            <a:off x="838200" y="1825625"/>
            <a:ext cx="8610600" cy="4351338"/>
          </a:xfrm>
        </p:spPr>
        <p:txBody>
          <a:bodyPr/>
          <a:lstStyle/>
          <a:p>
            <a:r>
              <a:rPr lang="en-GB" dirty="0"/>
              <a:t>Electrochemistry deals with oxidation/reduction reactions.  </a:t>
            </a:r>
            <a:endParaRPr lang="en-GB" dirty="0" smtClean="0"/>
          </a:p>
          <a:p>
            <a:r>
              <a:rPr lang="en-GB" dirty="0" smtClean="0"/>
              <a:t>These </a:t>
            </a:r>
            <a:r>
              <a:rPr lang="en-GB" dirty="0"/>
              <a:t>reaction are associated with transfer of electrons between chemical species.  </a:t>
            </a:r>
            <a:endParaRPr lang="en-GB" dirty="0" smtClean="0"/>
          </a:p>
          <a:p>
            <a:r>
              <a:rPr lang="en-GB" dirty="0" smtClean="0"/>
              <a:t>For </a:t>
            </a:r>
            <a:r>
              <a:rPr lang="en-GB" dirty="0"/>
              <a:t>many reactions, we can separate the two halves of the reaction oxidation and reduction and have them take place in physically different locations.  </a:t>
            </a:r>
            <a:endParaRPr lang="en-GB" dirty="0" smtClean="0"/>
          </a:p>
          <a:p>
            <a:r>
              <a:rPr lang="en-GB" dirty="0" smtClean="0"/>
              <a:t>Then</a:t>
            </a:r>
            <a:r>
              <a:rPr lang="en-GB" dirty="0"/>
              <a:t>, rather than having the electrons transferred directly between the two species, we can force them to flow through an external circuit.</a:t>
            </a:r>
          </a:p>
        </p:txBody>
      </p:sp>
      <p:pic>
        <p:nvPicPr>
          <p:cNvPr id="4" name="Picture 3"/>
          <p:cNvPicPr>
            <a:picLocks noChangeAspect="1"/>
          </p:cNvPicPr>
          <p:nvPr/>
        </p:nvPicPr>
        <p:blipFill>
          <a:blip r:embed="rId2"/>
          <a:stretch>
            <a:fillRect/>
          </a:stretch>
        </p:blipFill>
        <p:spPr>
          <a:xfrm>
            <a:off x="9448800" y="873125"/>
            <a:ext cx="2324100" cy="1905000"/>
          </a:xfrm>
          <a:prstGeom prst="rect">
            <a:avLst/>
          </a:prstGeom>
        </p:spPr>
      </p:pic>
    </p:spTree>
    <p:extLst>
      <p:ext uri="{BB962C8B-B14F-4D97-AF65-F5344CB8AC3E}">
        <p14:creationId xmlns:p14="http://schemas.microsoft.com/office/powerpoint/2010/main" val="4076640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electrical potential (voltage) is related to the free energy of the </a:t>
            </a:r>
            <a:r>
              <a:rPr lang="en-GB" dirty="0" smtClean="0"/>
              <a:t>reaction</a:t>
            </a:r>
          </a:p>
          <a:p>
            <a:r>
              <a:rPr lang="en-GB" dirty="0"/>
              <a:t>measure the free energy as well as control the free energy by applying an external potential.</a:t>
            </a:r>
          </a:p>
        </p:txBody>
      </p:sp>
    </p:spTree>
    <p:extLst>
      <p:ext uri="{BB962C8B-B14F-4D97-AF65-F5344CB8AC3E}">
        <p14:creationId xmlns:p14="http://schemas.microsoft.com/office/powerpoint/2010/main" val="855579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Electrode potentials and redox equilibria</a:t>
            </a:r>
            <a:endParaRPr lang="en-GB" dirty="0"/>
          </a:p>
        </p:txBody>
      </p:sp>
      <p:sp>
        <p:nvSpPr>
          <p:cNvPr id="3" name="Content Placeholder 2"/>
          <p:cNvSpPr>
            <a:spLocks noGrp="1"/>
          </p:cNvSpPr>
          <p:nvPr>
            <p:ph idx="1"/>
          </p:nvPr>
        </p:nvSpPr>
        <p:spPr/>
        <p:txBody>
          <a:bodyPr/>
          <a:lstStyle/>
          <a:p>
            <a:r>
              <a:rPr lang="en-GB" dirty="0" smtClean="0"/>
              <a:t>Taken from</a:t>
            </a:r>
          </a:p>
          <a:p>
            <a:r>
              <a:rPr lang="en-GB" dirty="0" smtClean="0"/>
              <a:t>http://www.chemguide.co.uk/physical/redoxeqia/introduction.html</a:t>
            </a:r>
            <a:endParaRPr lang="en-GB" dirty="0"/>
          </a:p>
        </p:txBody>
      </p:sp>
    </p:spTree>
    <p:extLst>
      <p:ext uri="{BB962C8B-B14F-4D97-AF65-F5344CB8AC3E}">
        <p14:creationId xmlns:p14="http://schemas.microsoft.com/office/powerpoint/2010/main" val="38120785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Reversible reactions</a:t>
            </a:r>
            <a:endParaRPr lang="en-GB" dirty="0"/>
          </a:p>
        </p:txBody>
      </p:sp>
      <p:sp>
        <p:nvSpPr>
          <p:cNvPr id="3" name="Content Placeholder 2"/>
          <p:cNvSpPr>
            <a:spLocks noGrp="1"/>
          </p:cNvSpPr>
          <p:nvPr>
            <p:ph idx="1"/>
          </p:nvPr>
        </p:nvSpPr>
        <p:spPr>
          <a:xfrm>
            <a:off x="838200" y="1583886"/>
            <a:ext cx="10515600" cy="2651783"/>
          </a:xfrm>
        </p:spPr>
        <p:txBody>
          <a:bodyPr/>
          <a:lstStyle/>
          <a:p>
            <a:r>
              <a:rPr lang="en-GB" dirty="0"/>
              <a:t>A reversible reaction is one which can be made to go in either direction depending on the conditions</a:t>
            </a:r>
            <a:r>
              <a:rPr lang="en-GB" dirty="0" smtClean="0"/>
              <a:t>.</a:t>
            </a:r>
          </a:p>
          <a:p>
            <a:r>
              <a:rPr lang="en-GB" dirty="0" smtClean="0"/>
              <a:t>If </a:t>
            </a:r>
            <a:r>
              <a:rPr lang="en-GB" dirty="0"/>
              <a:t>you pass steam over hot iron the steam reacts with the iron to produce a black, magnetic oxide of iron called </a:t>
            </a:r>
            <a:r>
              <a:rPr lang="en-GB" dirty="0" smtClean="0"/>
              <a:t>tri-iron tetroxide</a:t>
            </a:r>
          </a:p>
          <a:p>
            <a:r>
              <a:rPr lang="en-GB" dirty="0"/>
              <a:t> </a:t>
            </a:r>
          </a:p>
        </p:txBody>
      </p:sp>
      <p:pic>
        <p:nvPicPr>
          <p:cNvPr id="1026" name="Picture 2" descr="http://www.chemguide.co.uk/physical/equilibria/fe3o4eq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0691" y="4666595"/>
            <a:ext cx="9270209" cy="4372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9677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9913883" cy="675399"/>
          </a:xfrm>
        </p:spPr>
        <p:txBody>
          <a:bodyPr>
            <a:normAutofit fontScale="90000"/>
          </a:bodyPr>
          <a:lstStyle/>
          <a:p>
            <a:endParaRPr lang="en-GB" dirty="0"/>
          </a:p>
        </p:txBody>
      </p:sp>
      <p:pic>
        <p:nvPicPr>
          <p:cNvPr id="2050" name="Picture 2" descr="http://www.chemguide.co.uk/physical/equilibria/fe3o4diag1.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459421" y="2865413"/>
            <a:ext cx="5603491" cy="175024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38200" y="1261242"/>
            <a:ext cx="7470966" cy="954107"/>
          </a:xfrm>
          <a:prstGeom prst="rect">
            <a:avLst/>
          </a:prstGeom>
        </p:spPr>
        <p:txBody>
          <a:bodyPr wrap="square">
            <a:spAutoFit/>
          </a:bodyPr>
          <a:lstStyle/>
          <a:p>
            <a:r>
              <a:rPr lang="en-GB" sz="2800" dirty="0" smtClean="0"/>
              <a:t>The hydrogen produced in the reaction is swept away by the stream of steam.</a:t>
            </a:r>
            <a:endParaRPr lang="en-GB" sz="2800" dirty="0"/>
          </a:p>
        </p:txBody>
      </p:sp>
    </p:spTree>
    <p:extLst>
      <p:ext uri="{BB962C8B-B14F-4D97-AF65-F5344CB8AC3E}">
        <p14:creationId xmlns:p14="http://schemas.microsoft.com/office/powerpoint/2010/main" val="933808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2278166"/>
            <a:ext cx="10515600" cy="1495644"/>
          </a:xfrm>
        </p:spPr>
        <p:txBody>
          <a:bodyPr/>
          <a:lstStyle/>
          <a:p>
            <a:r>
              <a:rPr lang="en-GB" dirty="0"/>
              <a:t>Under different conditions, the products of this reaction will also react together. Hydrogen passed over hot </a:t>
            </a:r>
            <a:r>
              <a:rPr lang="en-GB" dirty="0" smtClean="0"/>
              <a:t>tri-iron </a:t>
            </a:r>
            <a:r>
              <a:rPr lang="en-GB" dirty="0"/>
              <a:t>tetroxide reduces it to iron. Steam is also produced.</a:t>
            </a:r>
          </a:p>
        </p:txBody>
      </p:sp>
      <p:pic>
        <p:nvPicPr>
          <p:cNvPr id="3074" name="Picture 2" descr="http://www.chemguide.co.uk/physical/equilibria/fe3o4eq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95796" y="3773810"/>
            <a:ext cx="8364180" cy="503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6872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10515600" cy="1316968"/>
          </a:xfrm>
        </p:spPr>
        <p:txBody>
          <a:bodyPr/>
          <a:lstStyle/>
          <a:p>
            <a:r>
              <a:rPr lang="en-GB" dirty="0"/>
              <a:t>This time the steam produced in the reaction is swept away by the stream of hydrogen.</a:t>
            </a:r>
          </a:p>
        </p:txBody>
      </p:sp>
      <p:pic>
        <p:nvPicPr>
          <p:cNvPr id="4098" name="Picture 2" descr="http://www.chemguide.co.uk/physical/equilibria/fe3o4diag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63078" y="3457904"/>
            <a:ext cx="6434806" cy="19799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56380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These reactions are reversible, but under the conditions normally used, they become one-way reactions. The products aren't left in </a:t>
            </a:r>
            <a:r>
              <a:rPr lang="en-GB" dirty="0" smtClean="0"/>
              <a:t>contact with each other, so the reverse reaction can't happen.</a:t>
            </a:r>
          </a:p>
          <a:p>
            <a:endParaRPr lang="en-GB" dirty="0" smtClean="0"/>
          </a:p>
          <a:p>
            <a:r>
              <a:rPr lang="en-GB" b="1" dirty="0" smtClean="0"/>
              <a:t>Reversible </a:t>
            </a:r>
            <a:r>
              <a:rPr lang="en-GB" b="1" dirty="0"/>
              <a:t>reactions happening in a closed system</a:t>
            </a:r>
            <a:endParaRPr lang="en-GB" dirty="0"/>
          </a:p>
          <a:p>
            <a:r>
              <a:rPr lang="en-GB" dirty="0"/>
              <a:t>A </a:t>
            </a:r>
            <a:r>
              <a:rPr lang="en-GB" b="1" i="1" dirty="0"/>
              <a:t>closed system</a:t>
            </a:r>
            <a:r>
              <a:rPr lang="en-GB" dirty="0"/>
              <a:t> is one in which no substances are either added to the system or lost from it. Energy can, however, be transferred in or out at will</a:t>
            </a:r>
            <a:r>
              <a:rPr lang="en-GB" dirty="0" smtClean="0"/>
              <a:t>.</a:t>
            </a:r>
            <a:endParaRPr lang="en-GB" dirty="0"/>
          </a:p>
        </p:txBody>
      </p:sp>
    </p:spTree>
    <p:extLst>
      <p:ext uri="{BB962C8B-B14F-4D97-AF65-F5344CB8AC3E}">
        <p14:creationId xmlns:p14="http://schemas.microsoft.com/office/powerpoint/2010/main" val="10489082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the example we've been looking at, you would have to imagine iron being heated in steam in a closed container. Heat is being added to the system, but none of the substances in the reaction can escape. The system is closed.</a:t>
            </a:r>
          </a:p>
          <a:p>
            <a:r>
              <a:rPr lang="en-GB" dirty="0"/>
              <a:t>As the </a:t>
            </a:r>
            <a:r>
              <a:rPr lang="en-GB" dirty="0" err="1"/>
              <a:t>triiron</a:t>
            </a:r>
            <a:r>
              <a:rPr lang="en-GB" dirty="0"/>
              <a:t> tetroxide and hydrogen start to be formed, they will also react again to give the original iron and steam. So, if you analysed the mixture after a while, what would you find?</a:t>
            </a:r>
          </a:p>
          <a:p>
            <a:r>
              <a:rPr lang="en-GB" dirty="0"/>
              <a:t>You would find that you had established what is known as a </a:t>
            </a:r>
            <a:r>
              <a:rPr lang="en-GB" b="1" i="1" dirty="0"/>
              <a:t>dynamic equilibrium</a:t>
            </a:r>
            <a:r>
              <a:rPr lang="en-GB" dirty="0"/>
              <a:t>.</a:t>
            </a:r>
          </a:p>
          <a:p>
            <a:endParaRPr lang="en-GB" dirty="0"/>
          </a:p>
        </p:txBody>
      </p:sp>
    </p:spTree>
    <p:extLst>
      <p:ext uri="{BB962C8B-B14F-4D97-AF65-F5344CB8AC3E}">
        <p14:creationId xmlns:p14="http://schemas.microsoft.com/office/powerpoint/2010/main" val="235088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 </a:t>
            </a:r>
            <a:r>
              <a:rPr lang="en-GB" b="1" dirty="0" err="1"/>
              <a:t>Chatelier's</a:t>
            </a:r>
            <a:r>
              <a:rPr lang="en-GB" b="1" dirty="0"/>
              <a:t> Principle</a:t>
            </a:r>
            <a:endParaRPr lang="en-GB" dirty="0"/>
          </a:p>
        </p:txBody>
      </p:sp>
      <p:sp>
        <p:nvSpPr>
          <p:cNvPr id="3" name="Content Placeholder 2"/>
          <p:cNvSpPr>
            <a:spLocks noGrp="1"/>
          </p:cNvSpPr>
          <p:nvPr>
            <p:ph idx="1"/>
          </p:nvPr>
        </p:nvSpPr>
        <p:spPr>
          <a:xfrm>
            <a:off x="627993" y="1531335"/>
            <a:ext cx="10515600" cy="1916058"/>
          </a:xfrm>
        </p:spPr>
        <p:txBody>
          <a:bodyPr/>
          <a:lstStyle/>
          <a:p>
            <a:r>
              <a:rPr lang="en-GB" dirty="0"/>
              <a:t>If a dynamic equilibrium is disturbed by changing the conditions, the position of equilibrium moves to counteract the change</a:t>
            </a:r>
            <a:r>
              <a:rPr lang="en-GB" dirty="0" smtClean="0"/>
              <a:t>.</a:t>
            </a:r>
          </a:p>
          <a:p>
            <a:r>
              <a:rPr lang="en-GB" dirty="0" smtClean="0"/>
              <a:t>Suppose you have an equilibrium established between four substances A, B, C and D.</a:t>
            </a:r>
          </a:p>
          <a:p>
            <a:endParaRPr lang="en-GB" dirty="0" smtClean="0"/>
          </a:p>
          <a:p>
            <a:endParaRPr lang="en-GB" dirty="0"/>
          </a:p>
        </p:txBody>
      </p:sp>
      <p:pic>
        <p:nvPicPr>
          <p:cNvPr id="5128" name="Picture 8" descr="http://www.chemguide.co.uk/physical/equilibria/geneqn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2940" y="4399714"/>
            <a:ext cx="7638875" cy="427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74942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2732"/>
            <a:ext cx="10515600" cy="1325563"/>
          </a:xfrm>
        </p:spPr>
        <p:txBody>
          <a:bodyPr>
            <a:normAutofit fontScale="90000"/>
          </a:bodyPr>
          <a:lstStyle/>
          <a:p>
            <a:r>
              <a:rPr lang="en-GB" b="1" i="1" dirty="0"/>
              <a:t>What would happen if you changed the conditions by increasing the concentration of A?</a:t>
            </a:r>
            <a:endParaRPr lang="en-GB" dirty="0"/>
          </a:p>
        </p:txBody>
      </p:sp>
      <p:sp>
        <p:nvSpPr>
          <p:cNvPr id="3" name="Content Placeholder 2"/>
          <p:cNvSpPr>
            <a:spLocks noGrp="1"/>
          </p:cNvSpPr>
          <p:nvPr>
            <p:ph idx="1"/>
          </p:nvPr>
        </p:nvSpPr>
        <p:spPr>
          <a:xfrm>
            <a:off x="1290145" y="1688991"/>
            <a:ext cx="10515600" cy="2168306"/>
          </a:xfrm>
        </p:spPr>
        <p:txBody>
          <a:bodyPr/>
          <a:lstStyle/>
          <a:p>
            <a:r>
              <a:rPr lang="en-GB" dirty="0"/>
              <a:t>According to Le </a:t>
            </a:r>
            <a:r>
              <a:rPr lang="en-GB" dirty="0" err="1"/>
              <a:t>Chatelier</a:t>
            </a:r>
            <a:r>
              <a:rPr lang="en-GB" dirty="0"/>
              <a:t>, the position of equilibrium will move in such a way as to counteract the change. That means that the position of equilibrium will move so that the concentration of A decreases again - by reacting it with B and turning it into C + D. The position of </a:t>
            </a:r>
            <a:r>
              <a:rPr lang="en-GB" dirty="0" smtClean="0"/>
              <a:t>equilibrium </a:t>
            </a:r>
            <a:r>
              <a:rPr lang="en-GB" dirty="0"/>
              <a:t>moves to the right</a:t>
            </a:r>
            <a:r>
              <a:rPr lang="en-GB" dirty="0" smtClean="0"/>
              <a:t>.</a:t>
            </a:r>
          </a:p>
          <a:p>
            <a:endParaRPr lang="en-GB" dirty="0"/>
          </a:p>
        </p:txBody>
      </p:sp>
      <p:pic>
        <p:nvPicPr>
          <p:cNvPr id="6146" name="Picture 2" descr="http://www.chemguide.co.uk/physical/equilibria/equilmove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9176" y="4024204"/>
            <a:ext cx="4602206" cy="1472706"/>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1135118" y="5705858"/>
            <a:ext cx="10218682" cy="646331"/>
          </a:xfrm>
          <a:prstGeom prst="rect">
            <a:avLst/>
          </a:prstGeom>
        </p:spPr>
        <p:txBody>
          <a:bodyPr wrap="square">
            <a:spAutoFit/>
          </a:bodyPr>
          <a:lstStyle/>
          <a:p>
            <a:r>
              <a:rPr lang="en-GB" b="0" i="0" dirty="0" smtClean="0">
                <a:solidFill>
                  <a:srgbClr val="000000"/>
                </a:solidFill>
                <a:effectLst/>
                <a:latin typeface="Helvetica" panose="020B0604020202020204" pitchFamily="34" charset="0"/>
              </a:rPr>
              <a:t>This is a useful way of converting the maximum possible amount of B into C and D. You might use it if, for example, B was a relatively expensive material whereas A was cheap and plentiful.</a:t>
            </a:r>
            <a:endParaRPr lang="en-GB" dirty="0"/>
          </a:p>
        </p:txBody>
      </p:sp>
    </p:spTree>
    <p:extLst>
      <p:ext uri="{BB962C8B-B14F-4D97-AF65-F5344CB8AC3E}">
        <p14:creationId xmlns:p14="http://schemas.microsoft.com/office/powerpoint/2010/main" val="2047210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i="1" dirty="0"/>
              <a:t>What would happen if you changed the conditions by decreasing the concentration of A?</a:t>
            </a:r>
            <a:endParaRPr lang="en-GB" dirty="0"/>
          </a:p>
        </p:txBody>
      </p:sp>
      <p:sp>
        <p:nvSpPr>
          <p:cNvPr id="3" name="Content Placeholder 2"/>
          <p:cNvSpPr>
            <a:spLocks noGrp="1"/>
          </p:cNvSpPr>
          <p:nvPr>
            <p:ph idx="1"/>
          </p:nvPr>
        </p:nvSpPr>
        <p:spPr>
          <a:xfrm>
            <a:off x="838200" y="1825625"/>
            <a:ext cx="10515600" cy="1905547"/>
          </a:xfrm>
        </p:spPr>
        <p:txBody>
          <a:bodyPr/>
          <a:lstStyle/>
          <a:p>
            <a:r>
              <a:rPr lang="en-GB" dirty="0"/>
              <a:t>According to Le </a:t>
            </a:r>
            <a:r>
              <a:rPr lang="en-GB" dirty="0" err="1"/>
              <a:t>Chatelier</a:t>
            </a:r>
            <a:r>
              <a:rPr lang="en-GB" dirty="0"/>
              <a:t>, the position of equilibrium will move so that the concentration of A increases again. That means that more C and D will react to replace the A that has been removed. The position of equilibrium moves to the left.</a:t>
            </a:r>
          </a:p>
        </p:txBody>
      </p:sp>
      <p:pic>
        <p:nvPicPr>
          <p:cNvPr id="7170" name="Picture 2" descr="http://www.chemguide.co.uk/physical/equilibria/equilmove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21010" y="3996668"/>
            <a:ext cx="5740728" cy="18370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81740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This is </a:t>
            </a:r>
            <a:r>
              <a:rPr lang="en-GB" dirty="0" smtClean="0"/>
              <a:t>essentially </a:t>
            </a:r>
            <a:r>
              <a:rPr lang="en-GB" dirty="0"/>
              <a:t>what happens if you remove one of the products of the reaction as soon as it is formed. If, for example, you removed C as soon as it was formed, the position of equilibrium would move to the right to replace it. If you kept on removing it, the equilibrium position would keep on moving rightwards - turning this into a one-way reaction</a:t>
            </a:r>
            <a:r>
              <a:rPr lang="en-GB" dirty="0" smtClean="0"/>
              <a:t>.</a:t>
            </a:r>
          </a:p>
          <a:p>
            <a:r>
              <a:rPr lang="en-GB" dirty="0"/>
              <a:t>This isn't in any way an </a:t>
            </a:r>
            <a:r>
              <a:rPr lang="en-GB" i="1" dirty="0"/>
              <a:t>explanation</a:t>
            </a:r>
            <a:r>
              <a:rPr lang="en-GB" dirty="0"/>
              <a:t> of why the position of equilibrium moves in the ways described. All Le </a:t>
            </a:r>
            <a:r>
              <a:rPr lang="en-GB" dirty="0" err="1"/>
              <a:t>Chatelier's</a:t>
            </a:r>
            <a:r>
              <a:rPr lang="en-GB" dirty="0"/>
              <a:t> Principle gives you is a quick way of working out what happens.</a:t>
            </a:r>
          </a:p>
        </p:txBody>
      </p:sp>
    </p:spTree>
    <p:extLst>
      <p:ext uri="{BB962C8B-B14F-4D97-AF65-F5344CB8AC3E}">
        <p14:creationId xmlns:p14="http://schemas.microsoft.com/office/powerpoint/2010/main" val="38180532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t>The differing </a:t>
            </a:r>
            <a:r>
              <a:rPr lang="en-GB" b="1" dirty="0" err="1"/>
              <a:t>reactivities</a:t>
            </a:r>
            <a:r>
              <a:rPr lang="en-GB" b="1" dirty="0"/>
              <a:t> of metals</a:t>
            </a:r>
            <a:endParaRPr lang="en-GB" dirty="0"/>
          </a:p>
          <a:p>
            <a:r>
              <a:rPr lang="en-GB" dirty="0"/>
              <a:t>When metals react, they give away electrons and form positive ions. This particular topic sets about comparing the ease with which a metal does this to form hydrated ions in solution - for example, Mg</a:t>
            </a:r>
            <a:r>
              <a:rPr lang="en-GB" baseline="30000" dirty="0"/>
              <a:t>2+</a:t>
            </a:r>
            <a:r>
              <a:rPr lang="en-GB" baseline="-25000" dirty="0"/>
              <a:t>(</a:t>
            </a:r>
            <a:r>
              <a:rPr lang="en-GB" baseline="-25000" dirty="0" err="1"/>
              <a:t>aq</a:t>
            </a:r>
            <a:r>
              <a:rPr lang="en-GB" baseline="-25000" dirty="0"/>
              <a:t>)</a:t>
            </a:r>
            <a:r>
              <a:rPr lang="en-GB" dirty="0"/>
              <a:t> or Cu</a:t>
            </a:r>
            <a:r>
              <a:rPr lang="en-GB" baseline="30000" dirty="0"/>
              <a:t>2+</a:t>
            </a:r>
            <a:r>
              <a:rPr lang="en-GB" baseline="-25000" dirty="0"/>
              <a:t>(</a:t>
            </a:r>
            <a:r>
              <a:rPr lang="en-GB" baseline="-25000" dirty="0" err="1"/>
              <a:t>aq</a:t>
            </a:r>
            <a:r>
              <a:rPr lang="en-GB" baseline="-25000" dirty="0"/>
              <a:t>)</a:t>
            </a:r>
            <a:r>
              <a:rPr lang="en-GB" dirty="0"/>
              <a:t>.</a:t>
            </a:r>
          </a:p>
          <a:p>
            <a:endParaRPr lang="en-GB" dirty="0"/>
          </a:p>
        </p:txBody>
      </p:sp>
    </p:spTree>
    <p:extLst>
      <p:ext uri="{BB962C8B-B14F-4D97-AF65-F5344CB8AC3E}">
        <p14:creationId xmlns:p14="http://schemas.microsoft.com/office/powerpoint/2010/main" val="278069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27992" y="1962259"/>
            <a:ext cx="10515600" cy="1474624"/>
          </a:xfrm>
        </p:spPr>
        <p:txBody>
          <a:bodyPr/>
          <a:lstStyle/>
          <a:p>
            <a:r>
              <a:rPr lang="en-GB" dirty="0"/>
              <a:t>We might want to compare the ease with which these two changes take place:</a:t>
            </a:r>
          </a:p>
        </p:txBody>
      </p:sp>
      <p:pic>
        <p:nvPicPr>
          <p:cNvPr id="8194" name="Picture 2" descr="http://www.chemguide.co.uk/physical/redoxeqia/mgvcueqs.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5699" y="4485344"/>
            <a:ext cx="5526693" cy="1621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36839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magnesium is more reactive than copper. </a:t>
            </a:r>
            <a:endParaRPr lang="en-GB" dirty="0" smtClean="0"/>
          </a:p>
          <a:p>
            <a:r>
              <a:rPr lang="en-GB" dirty="0" smtClean="0"/>
              <a:t>The </a:t>
            </a:r>
            <a:r>
              <a:rPr lang="en-GB" dirty="0"/>
              <a:t>first reaction happens much more readily than the second one</a:t>
            </a:r>
            <a:r>
              <a:rPr lang="en-GB" dirty="0" smtClean="0"/>
              <a:t>.</a:t>
            </a:r>
          </a:p>
          <a:p>
            <a:r>
              <a:rPr lang="en-GB" dirty="0"/>
              <a:t>express this with some </a:t>
            </a:r>
            <a:r>
              <a:rPr lang="en-GB" dirty="0" smtClean="0"/>
              <a:t>numbers</a:t>
            </a:r>
          </a:p>
          <a:p>
            <a:r>
              <a:rPr lang="en-GB" dirty="0"/>
              <a:t>Suppose you have a piece of magnesium in a beaker of water. There will be some tendency for the magnesium atoms to shed electrons and go into solution as magnesium ions. The electrons will be left behind on the magnesium.</a:t>
            </a:r>
          </a:p>
        </p:txBody>
      </p:sp>
    </p:spTree>
    <p:extLst>
      <p:ext uri="{BB962C8B-B14F-4D97-AF65-F5344CB8AC3E}">
        <p14:creationId xmlns:p14="http://schemas.microsoft.com/office/powerpoint/2010/main" val="373750670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descr="http://www.chemguide.co.uk/physical/redoxeqia/mgequil1.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54317" y="1690688"/>
            <a:ext cx="4155363" cy="473294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189076" y="813900"/>
            <a:ext cx="4656082" cy="2585323"/>
          </a:xfrm>
          <a:prstGeom prst="rect">
            <a:avLst/>
          </a:prstGeom>
        </p:spPr>
        <p:txBody>
          <a:bodyPr wrap="square">
            <a:spAutoFit/>
          </a:bodyPr>
          <a:lstStyle/>
          <a:p>
            <a:r>
              <a:rPr lang="en-GB" b="0" i="0" dirty="0" smtClean="0">
                <a:solidFill>
                  <a:srgbClr val="000000"/>
                </a:solidFill>
                <a:effectLst/>
                <a:latin typeface="Helvetica" panose="020B0604020202020204" pitchFamily="34" charset="0"/>
              </a:rPr>
              <a:t>In a very short time, there will be a build-up of electrons on the magnesium, and it will be surrounded in the solution by a layer of positive ions. These will tend to stay close because they are attracted to the negative charge on the piece of metal.</a:t>
            </a:r>
          </a:p>
          <a:p>
            <a:r>
              <a:rPr lang="en-GB" b="0" i="0" dirty="0" smtClean="0">
                <a:solidFill>
                  <a:srgbClr val="000000"/>
                </a:solidFill>
                <a:effectLst/>
                <a:latin typeface="Helvetica" panose="020B0604020202020204" pitchFamily="34" charset="0"/>
              </a:rPr>
              <a:t>Some of them will be attracted enough that they will reclaim their electrons and stick back on to the piece of metal.</a:t>
            </a:r>
            <a:endParaRPr lang="en-GB" b="0" i="0" dirty="0">
              <a:solidFill>
                <a:srgbClr val="000000"/>
              </a:solidFill>
              <a:effectLst/>
              <a:latin typeface="Helvetica" panose="020B0604020202020204" pitchFamily="34" charset="0"/>
            </a:endParaRPr>
          </a:p>
        </p:txBody>
      </p:sp>
    </p:spTree>
    <p:extLst>
      <p:ext uri="{BB962C8B-B14F-4D97-AF65-F5344CB8AC3E}">
        <p14:creationId xmlns:p14="http://schemas.microsoft.com/office/powerpoint/2010/main" val="11261435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42" name="Picture 2" descr="http://www.chemguide.co.uk/physical/redoxeqia/mgequil2.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98179" y="361856"/>
            <a:ext cx="6788533" cy="504437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219089" y="1511312"/>
            <a:ext cx="3836275" cy="2862322"/>
          </a:xfrm>
          <a:prstGeom prst="rect">
            <a:avLst/>
          </a:prstGeom>
        </p:spPr>
        <p:txBody>
          <a:bodyPr wrap="square">
            <a:spAutoFit/>
          </a:bodyPr>
          <a:lstStyle/>
          <a:p>
            <a:r>
              <a:rPr lang="en-GB" b="0" i="0" dirty="0" smtClean="0">
                <a:solidFill>
                  <a:srgbClr val="000000"/>
                </a:solidFill>
                <a:effectLst/>
                <a:latin typeface="Helvetica" panose="020B0604020202020204" pitchFamily="34" charset="0"/>
              </a:rPr>
              <a:t>A dynamic equilibrium will be established when the rate at which ions are leaving the surface is exactly equal to the rate at which they are joining it again. At that point there will be a constant negative charge on the magnesium, and a constant number of magnesium ions present in the solution around it.</a:t>
            </a:r>
            <a:endParaRPr lang="en-GB" dirty="0"/>
          </a:p>
        </p:txBody>
      </p:sp>
    </p:spTree>
    <p:extLst>
      <p:ext uri="{BB962C8B-B14F-4D97-AF65-F5344CB8AC3E}">
        <p14:creationId xmlns:p14="http://schemas.microsoft.com/office/powerpoint/2010/main" val="36597345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a:t>A</a:t>
            </a:r>
            <a:r>
              <a:rPr lang="en-GB" sz="2800" dirty="0" smtClean="0"/>
              <a:t> snapshot of a dynamic equilibrium. Ions are continually leaving and </a:t>
            </a:r>
            <a:r>
              <a:rPr lang="en-GB" sz="2800" dirty="0" err="1" smtClean="0"/>
              <a:t>rejoining</a:t>
            </a:r>
            <a:r>
              <a:rPr lang="en-GB" sz="2800" dirty="0" smtClean="0"/>
              <a:t> the surface.</a:t>
            </a:r>
            <a:endParaRPr lang="en-GB" sz="2800" dirty="0"/>
          </a:p>
        </p:txBody>
      </p:sp>
      <p:pic>
        <p:nvPicPr>
          <p:cNvPr id="11266" name="Picture 2" descr="http://www.chemguide.co.uk/physical/redoxeqia/mgequil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29103" y="1798546"/>
            <a:ext cx="3545763" cy="4038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699005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How would this be different if you used a piece of copper instead of a piece of magnesium?</a:t>
            </a:r>
          </a:p>
        </p:txBody>
      </p:sp>
      <p:pic>
        <p:nvPicPr>
          <p:cNvPr id="12290" name="Picture 2" descr="http://www.chemguide.co.uk/physical/redoxeqia/mgvcudiag.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2213903"/>
            <a:ext cx="4852987" cy="371292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894785" y="1881040"/>
            <a:ext cx="4892401" cy="2031325"/>
          </a:xfrm>
          <a:prstGeom prst="rect">
            <a:avLst/>
          </a:prstGeom>
        </p:spPr>
        <p:txBody>
          <a:bodyPr wrap="square">
            <a:spAutoFit/>
          </a:bodyPr>
          <a:lstStyle/>
          <a:p>
            <a:r>
              <a:rPr lang="en-GB" b="0" i="0" dirty="0" smtClean="0">
                <a:solidFill>
                  <a:srgbClr val="000000"/>
                </a:solidFill>
                <a:effectLst/>
                <a:latin typeface="Helvetica" panose="020B0604020202020204" pitchFamily="34" charset="0"/>
              </a:rPr>
              <a:t>Copper is less reactive and so forms its ions less readily. Any ions which do break away are more likely to reclaim their electrons and stick back on to the metal again. You will still reach an equilibrium position, but there will be less charge on the metal, and fewer ions in solution.</a:t>
            </a:r>
            <a:endParaRPr lang="en-GB" dirty="0"/>
          </a:p>
        </p:txBody>
      </p:sp>
    </p:spTree>
    <p:extLst>
      <p:ext uri="{BB962C8B-B14F-4D97-AF65-F5344CB8AC3E}">
        <p14:creationId xmlns:p14="http://schemas.microsoft.com/office/powerpoint/2010/main" val="1652611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t>If we write the two reactions as equilibria, then what we are doing is comparing the two positions of equilibrium.</a:t>
            </a:r>
          </a:p>
        </p:txBody>
      </p:sp>
      <p:pic>
        <p:nvPicPr>
          <p:cNvPr id="13314" name="Picture 2" descr="http://www.chemguide.co.uk/physical/redoxeqia/mgeqmeq.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2622796"/>
            <a:ext cx="5422219" cy="435714"/>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http://www.chemguide.co.uk/physical/redoxeqia/cueqmeq.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8276" y="4960883"/>
            <a:ext cx="5615835" cy="45533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714834" y="3845315"/>
            <a:ext cx="10225876" cy="369332"/>
          </a:xfrm>
          <a:prstGeom prst="rect">
            <a:avLst/>
          </a:prstGeom>
        </p:spPr>
        <p:txBody>
          <a:bodyPr wrap="none">
            <a:spAutoFit/>
          </a:bodyPr>
          <a:lstStyle/>
          <a:p>
            <a:r>
              <a:rPr lang="en-GB" b="0" i="0" dirty="0" smtClean="0">
                <a:solidFill>
                  <a:srgbClr val="000000"/>
                </a:solidFill>
                <a:effectLst/>
                <a:latin typeface="Helvetica" panose="020B0604020202020204" pitchFamily="34" charset="0"/>
              </a:rPr>
              <a:t>The position of the magnesium equilibrium lies further to the left than that of the copper equilibrium.</a:t>
            </a:r>
            <a:endParaRPr lang="en-GB" dirty="0"/>
          </a:p>
        </p:txBody>
      </p:sp>
      <p:sp>
        <p:nvSpPr>
          <p:cNvPr id="6" name="Rectangle 5"/>
          <p:cNvSpPr/>
          <p:nvPr/>
        </p:nvSpPr>
        <p:spPr>
          <a:xfrm>
            <a:off x="945930" y="5839291"/>
            <a:ext cx="10195035" cy="369332"/>
          </a:xfrm>
          <a:prstGeom prst="rect">
            <a:avLst/>
          </a:prstGeom>
        </p:spPr>
        <p:txBody>
          <a:bodyPr wrap="square">
            <a:spAutoFit/>
          </a:bodyPr>
          <a:lstStyle/>
          <a:p>
            <a:r>
              <a:rPr lang="en-GB" dirty="0" smtClean="0"/>
              <a:t>By convention, all these equilibria are written with the electrons on the left-hand side of the equation.</a:t>
            </a:r>
            <a:endParaRPr lang="en-GB" dirty="0"/>
          </a:p>
        </p:txBody>
      </p:sp>
    </p:spTree>
    <p:extLst>
      <p:ext uri="{BB962C8B-B14F-4D97-AF65-F5344CB8AC3E}">
        <p14:creationId xmlns:p14="http://schemas.microsoft.com/office/powerpoint/2010/main" val="34692342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b="1" dirty="0" smtClean="0"/>
              <a:t>Let’s attach </a:t>
            </a:r>
            <a:r>
              <a:rPr lang="en-GB" sz="2400" b="1" dirty="0"/>
              <a:t>some numbers to these differing positions of equilibrium</a:t>
            </a:r>
          </a:p>
        </p:txBody>
      </p:sp>
      <p:sp>
        <p:nvSpPr>
          <p:cNvPr id="3" name="Content Placeholder 2"/>
          <p:cNvSpPr>
            <a:spLocks noGrp="1"/>
          </p:cNvSpPr>
          <p:nvPr>
            <p:ph idx="1"/>
          </p:nvPr>
        </p:nvSpPr>
        <p:spPr/>
        <p:txBody>
          <a:bodyPr/>
          <a:lstStyle/>
          <a:p>
            <a:r>
              <a:rPr lang="en-GB" dirty="0" smtClean="0"/>
              <a:t> In the magnesium case, there is a lot of difference between the </a:t>
            </a:r>
            <a:r>
              <a:rPr lang="en-GB" dirty="0" err="1" smtClean="0"/>
              <a:t>negativeness</a:t>
            </a:r>
            <a:r>
              <a:rPr lang="en-GB" dirty="0" smtClean="0"/>
              <a:t> of the metal and the </a:t>
            </a:r>
            <a:r>
              <a:rPr lang="en-GB" dirty="0" err="1" smtClean="0"/>
              <a:t>positiveness</a:t>
            </a:r>
            <a:r>
              <a:rPr lang="en-GB" dirty="0" smtClean="0"/>
              <a:t> of the solution around it. In the copper case, the difference is much less.</a:t>
            </a:r>
          </a:p>
          <a:p>
            <a:r>
              <a:rPr lang="en-GB" dirty="0" smtClean="0"/>
              <a:t>This potential difference could be recorded as a voltage - the bigger the difference between the </a:t>
            </a:r>
            <a:r>
              <a:rPr lang="en-GB" dirty="0" err="1" smtClean="0"/>
              <a:t>positiveness</a:t>
            </a:r>
            <a:r>
              <a:rPr lang="en-GB" dirty="0" smtClean="0"/>
              <a:t> and the </a:t>
            </a:r>
            <a:r>
              <a:rPr lang="en-GB" dirty="0" err="1" smtClean="0"/>
              <a:t>negativeness</a:t>
            </a:r>
            <a:r>
              <a:rPr lang="en-GB" dirty="0" smtClean="0"/>
              <a:t>, the bigger the voltage.</a:t>
            </a:r>
            <a:endParaRPr lang="en-GB" dirty="0"/>
          </a:p>
        </p:txBody>
      </p:sp>
    </p:spTree>
    <p:extLst>
      <p:ext uri="{BB962C8B-B14F-4D97-AF65-F5344CB8AC3E}">
        <p14:creationId xmlns:p14="http://schemas.microsoft.com/office/powerpoint/2010/main" val="177676112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you measure the voltage?</a:t>
            </a:r>
            <a:endParaRPr lang="en-GB" dirty="0"/>
          </a:p>
        </p:txBody>
      </p:sp>
      <p:sp>
        <p:nvSpPr>
          <p:cNvPr id="3" name="Content Placeholder 2"/>
          <p:cNvSpPr>
            <a:spLocks noGrp="1"/>
          </p:cNvSpPr>
          <p:nvPr>
            <p:ph idx="1"/>
          </p:nvPr>
        </p:nvSpPr>
        <p:spPr/>
        <p:txBody>
          <a:bodyPr>
            <a:normAutofit fontScale="92500"/>
          </a:bodyPr>
          <a:lstStyle/>
          <a:p>
            <a:r>
              <a:rPr lang="en-GB" dirty="0" smtClean="0"/>
              <a:t>Impossible!</a:t>
            </a:r>
          </a:p>
          <a:p>
            <a:r>
              <a:rPr lang="en-GB" dirty="0" smtClean="0"/>
              <a:t>But we can measure the relative difference</a:t>
            </a:r>
          </a:p>
          <a:p>
            <a:r>
              <a:rPr lang="en-GB" dirty="0"/>
              <a:t>the magnesium equilibrium lies further to the left than the copper one. </a:t>
            </a:r>
            <a:endParaRPr lang="en-GB" dirty="0" smtClean="0"/>
          </a:p>
          <a:p>
            <a:r>
              <a:rPr lang="en-GB" dirty="0" smtClean="0"/>
              <a:t>magnesium </a:t>
            </a:r>
            <a:r>
              <a:rPr lang="en-GB" dirty="0"/>
              <a:t>sheds electrons and forms ions more readily than copper does.</a:t>
            </a:r>
          </a:p>
          <a:p>
            <a:r>
              <a:rPr lang="en-GB" dirty="0" smtClean="0"/>
              <a:t>we </a:t>
            </a:r>
            <a:r>
              <a:rPr lang="en-GB" dirty="0"/>
              <a:t>don't need to be able to measure the absolute voltage between the metal and the solution. </a:t>
            </a:r>
            <a:endParaRPr lang="en-GB" dirty="0" smtClean="0"/>
          </a:p>
          <a:p>
            <a:r>
              <a:rPr lang="en-GB" dirty="0" smtClean="0"/>
              <a:t>It </a:t>
            </a:r>
            <a:r>
              <a:rPr lang="en-GB" dirty="0"/>
              <a:t>is enough to compare the voltage with a standardised system called a </a:t>
            </a:r>
            <a:r>
              <a:rPr lang="en-GB" b="1" i="1" dirty="0"/>
              <a:t>reference electrode</a:t>
            </a:r>
            <a:r>
              <a:rPr lang="en-GB" dirty="0"/>
              <a:t>.</a:t>
            </a:r>
          </a:p>
          <a:p>
            <a:r>
              <a:rPr lang="en-GB" dirty="0"/>
              <a:t>The system used is called a standard hydrogen electrode.</a:t>
            </a:r>
          </a:p>
          <a:p>
            <a:endParaRPr lang="en-GB" dirty="0"/>
          </a:p>
        </p:txBody>
      </p:sp>
    </p:spTree>
    <p:extLst>
      <p:ext uri="{BB962C8B-B14F-4D97-AF65-F5344CB8AC3E}">
        <p14:creationId xmlns:p14="http://schemas.microsoft.com/office/powerpoint/2010/main" val="11250258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Measuring standard electrode potentials (standard redox potentials)</a:t>
            </a:r>
            <a:endParaRPr lang="en-GB" dirty="0"/>
          </a:p>
        </p:txBody>
      </p:sp>
      <p:pic>
        <p:nvPicPr>
          <p:cNvPr id="14338" name="Picture 2" descr="http://www.chemguide.co.uk/physical/redoxeqia/helectrode.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2093006"/>
            <a:ext cx="4368387" cy="376125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6653048" y="2093006"/>
            <a:ext cx="4929352" cy="1477328"/>
          </a:xfrm>
          <a:prstGeom prst="rect">
            <a:avLst/>
          </a:prstGeom>
        </p:spPr>
        <p:txBody>
          <a:bodyPr wrap="square">
            <a:spAutoFit/>
          </a:bodyPr>
          <a:lstStyle/>
          <a:p>
            <a:r>
              <a:rPr lang="en-GB" b="0" i="0" dirty="0" smtClean="0">
                <a:solidFill>
                  <a:srgbClr val="000000"/>
                </a:solidFill>
                <a:effectLst/>
                <a:latin typeface="Helvetica" panose="020B0604020202020204" pitchFamily="34" charset="0"/>
              </a:rPr>
              <a:t>As the hydrogen gas flows over the porous platinum, an equilibrium is set up between hydrogen molecules and hydrogen ions in solution. The reaction is catalysed by the platinum.</a:t>
            </a:r>
            <a:endParaRPr lang="en-GB" dirty="0"/>
          </a:p>
        </p:txBody>
      </p:sp>
      <p:pic>
        <p:nvPicPr>
          <p:cNvPr id="14340" name="Picture 4" descr="http://www.chemguide.co.uk/physical/redoxeqia/h2eqmeq.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51125" y="3782515"/>
            <a:ext cx="4690034" cy="38027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5486400" y="5015830"/>
            <a:ext cx="6096000" cy="923330"/>
          </a:xfrm>
          <a:prstGeom prst="rect">
            <a:avLst/>
          </a:prstGeom>
        </p:spPr>
        <p:txBody>
          <a:bodyPr>
            <a:spAutoFit/>
          </a:bodyPr>
          <a:lstStyle/>
          <a:p>
            <a:r>
              <a:rPr lang="en-GB" b="0" i="0" dirty="0" smtClean="0">
                <a:solidFill>
                  <a:srgbClr val="000000"/>
                </a:solidFill>
                <a:effectLst/>
                <a:latin typeface="Helvetica" panose="020B0604020202020204" pitchFamily="34" charset="0"/>
              </a:rPr>
              <a:t>This is the equilibrium that we are going to compare all the others with the reference equilibrium or standard hydrogen electrode.</a:t>
            </a:r>
            <a:endParaRPr lang="en-GB" dirty="0"/>
          </a:p>
        </p:txBody>
      </p:sp>
    </p:spTree>
    <p:extLst>
      <p:ext uri="{BB962C8B-B14F-4D97-AF65-F5344CB8AC3E}">
        <p14:creationId xmlns:p14="http://schemas.microsoft.com/office/powerpoint/2010/main" val="13332912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Using the standard hydrogen electrode</a:t>
            </a:r>
            <a:endParaRPr lang="en-GB" dirty="0"/>
          </a:p>
        </p:txBody>
      </p:sp>
      <p:sp>
        <p:nvSpPr>
          <p:cNvPr id="3" name="Content Placeholder 2"/>
          <p:cNvSpPr>
            <a:spLocks noGrp="1"/>
          </p:cNvSpPr>
          <p:nvPr>
            <p:ph idx="1"/>
          </p:nvPr>
        </p:nvSpPr>
        <p:spPr>
          <a:xfrm>
            <a:off x="838200" y="1825625"/>
            <a:ext cx="3429000" cy="4554154"/>
          </a:xfrm>
        </p:spPr>
        <p:txBody>
          <a:bodyPr/>
          <a:lstStyle/>
          <a:p>
            <a:r>
              <a:rPr lang="en-GB" dirty="0"/>
              <a:t>The standard hydrogen electrode is attached to the electrode system you are investigating - for example, a piece of magnesium in a solution containing magnesium ions.</a:t>
            </a:r>
          </a:p>
        </p:txBody>
      </p:sp>
      <p:pic>
        <p:nvPicPr>
          <p:cNvPr id="15362" name="Picture 2" descr="http://www.chemguide.co.uk/physical/redoxeqia/eomgdiag.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5026" y="1825625"/>
            <a:ext cx="4953496" cy="38604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10082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Cells and half cells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whole of this set-up is described as a cell. It is a simple system which generates a voltage. Each of the two beakers and their contents are described as half cells.</a:t>
            </a:r>
          </a:p>
          <a:p>
            <a:r>
              <a:rPr lang="en-GB" b="1" i="1" dirty="0"/>
              <a:t>The salt </a:t>
            </a:r>
            <a:r>
              <a:rPr lang="en-GB" b="1" i="1" dirty="0" smtClean="0"/>
              <a:t>bridge</a:t>
            </a:r>
          </a:p>
          <a:p>
            <a:r>
              <a:rPr lang="en-GB" dirty="0" smtClean="0"/>
              <a:t>The </a:t>
            </a:r>
            <a:r>
              <a:rPr lang="en-GB" dirty="0"/>
              <a:t>salt bridge is included to complete the electrical circuit but without introducing any more bits of metal into the system. It is just a glass tube filled with an electrolyte like potassium nitrate solution. The ends are "stoppered" by bits of cotton wool. This stops too much mixing of the contents of the salt bridge with the contents of the two beakers.</a:t>
            </a:r>
          </a:p>
          <a:p>
            <a:r>
              <a:rPr lang="en-GB" dirty="0"/>
              <a:t>The electrolyte in the salt bridge is chosen so that it doesn't react with the contents of either beaker.</a:t>
            </a:r>
          </a:p>
          <a:p>
            <a:endParaRPr lang="en-GB" dirty="0"/>
          </a:p>
        </p:txBody>
      </p:sp>
    </p:spTree>
    <p:extLst>
      <p:ext uri="{BB962C8B-B14F-4D97-AF65-F5344CB8AC3E}">
        <p14:creationId xmlns:p14="http://schemas.microsoft.com/office/powerpoint/2010/main" val="23548938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What happens?</a:t>
            </a:r>
            <a:endParaRPr lang="en-GB" dirty="0"/>
          </a:p>
        </p:txBody>
      </p:sp>
      <p:sp>
        <p:nvSpPr>
          <p:cNvPr id="3" name="Content Placeholder 2"/>
          <p:cNvSpPr>
            <a:spLocks noGrp="1"/>
          </p:cNvSpPr>
          <p:nvPr>
            <p:ph idx="1"/>
          </p:nvPr>
        </p:nvSpPr>
        <p:spPr>
          <a:xfrm>
            <a:off x="838200" y="1825625"/>
            <a:ext cx="10515600" cy="1306458"/>
          </a:xfrm>
        </p:spPr>
        <p:txBody>
          <a:bodyPr/>
          <a:lstStyle/>
          <a:p>
            <a:r>
              <a:rPr lang="en-GB" dirty="0"/>
              <a:t>These two equilibria are set up on the two electrodes (the magnesium and the porous platinum</a:t>
            </a:r>
            <a:r>
              <a:rPr lang="en-GB" dirty="0" smtClean="0"/>
              <a:t>):</a:t>
            </a:r>
          </a:p>
          <a:p>
            <a:endParaRPr lang="en-GB" dirty="0"/>
          </a:p>
        </p:txBody>
      </p:sp>
      <p:pic>
        <p:nvPicPr>
          <p:cNvPr id="16386" name="Picture 2" descr="http://www.chemguide.co.uk/physical/redoxeqia/mgeqmeq.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64264" y="2960633"/>
            <a:ext cx="5926667" cy="476250"/>
          </a:xfrm>
          <a:prstGeom prst="rect">
            <a:avLst/>
          </a:prstGeom>
          <a:noFill/>
          <a:extLst>
            <a:ext uri="{909E8E84-426E-40DD-AFC4-6F175D3DCCD1}">
              <a14:hiddenFill xmlns:a14="http://schemas.microsoft.com/office/drawing/2010/main">
                <a:solidFill>
                  <a:srgbClr val="FFFFFF"/>
                </a:solidFill>
              </a14:hiddenFill>
            </a:ext>
          </a:extLst>
        </p:spPr>
      </p:pic>
      <p:pic>
        <p:nvPicPr>
          <p:cNvPr id="16388" name="Picture 4" descr="http://www.chemguide.co.uk/physical/redoxeqia/h2eqmeq.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4264" y="3867916"/>
            <a:ext cx="6350396" cy="5148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2777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38200" y="1825625"/>
            <a:ext cx="5751786" cy="4301906"/>
          </a:xfrm>
        </p:spPr>
        <p:txBody>
          <a:bodyPr/>
          <a:lstStyle/>
          <a:p>
            <a:r>
              <a:rPr lang="en-GB" dirty="0"/>
              <a:t>Magnesium has a much greater tendency to form its ions than hydrogen does. The position of the magnesium equilibrium will be well to the left of that of the hydrogen equilibrium.</a:t>
            </a:r>
          </a:p>
          <a:p>
            <a:r>
              <a:rPr lang="en-GB" dirty="0"/>
              <a:t>That means that there will be a much greater build-up of electrons on the piece of magnesium than on the platinum. </a:t>
            </a:r>
          </a:p>
          <a:p>
            <a:endParaRPr lang="en-GB" dirty="0"/>
          </a:p>
        </p:txBody>
      </p:sp>
      <p:pic>
        <p:nvPicPr>
          <p:cNvPr id="17410" name="Picture 2" descr="http://www.chemguide.co.uk/physical/redoxeqia/h2vmgdiag.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86994" y="1946986"/>
            <a:ext cx="4342029" cy="3539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8822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There is a major difference between the charge on the two electrodes - a potential difference which can be measured with a voltmeter. The voltage measured would be 2.37 volts and the voltmeter would show the magnesium as the negative electrode and the hydrogen electrode as being positive.</a:t>
            </a:r>
          </a:p>
          <a:p>
            <a:r>
              <a:rPr lang="en-GB" dirty="0"/>
              <a:t>This sometimes confuses people! Obviously, the platinum in the hydrogen electrode isn't positive in real terms - there is a slight excess of electrons built up on it. But voltmeters don't deal in absolute terms - they simply measure a difference.</a:t>
            </a:r>
          </a:p>
          <a:p>
            <a:endParaRPr lang="en-GB" dirty="0"/>
          </a:p>
        </p:txBody>
      </p:sp>
    </p:spTree>
    <p:extLst>
      <p:ext uri="{BB962C8B-B14F-4D97-AF65-F5344CB8AC3E}">
        <p14:creationId xmlns:p14="http://schemas.microsoft.com/office/powerpoint/2010/main" val="2771265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a:t>
            </a:r>
            <a:r>
              <a:rPr lang="en-GB" dirty="0"/>
              <a:t>magnesium has the greater amount of </a:t>
            </a:r>
            <a:r>
              <a:rPr lang="en-GB" dirty="0" err="1"/>
              <a:t>negativeness</a:t>
            </a:r>
            <a:r>
              <a:rPr lang="en-GB" dirty="0"/>
              <a:t> - the voltmeter records that as negative. The platinum of the hydrogen electrode isn't as negative - it is </a:t>
            </a:r>
            <a:r>
              <a:rPr lang="en-GB" i="1" dirty="0"/>
              <a:t>relatively</a:t>
            </a:r>
            <a:r>
              <a:rPr lang="en-GB" dirty="0"/>
              <a:t> more positive. The voltmeter records it as positive.</a:t>
            </a:r>
          </a:p>
          <a:p>
            <a:r>
              <a:rPr lang="en-GB" dirty="0"/>
              <a:t>Throughout the whole of this redox potential work, you have to think in relative terms. For example, +0.4 is relatively more negative than +1.2. Or, another example, -0.3 is relatively more positive than -0.9.</a:t>
            </a:r>
          </a:p>
          <a:p>
            <a:endParaRPr lang="en-GB" dirty="0"/>
          </a:p>
        </p:txBody>
      </p:sp>
    </p:spTree>
    <p:extLst>
      <p:ext uri="{BB962C8B-B14F-4D97-AF65-F5344CB8AC3E}">
        <p14:creationId xmlns:p14="http://schemas.microsoft.com/office/powerpoint/2010/main" val="1017322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The voltmeter</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voltmeter is described as </a:t>
            </a:r>
            <a:r>
              <a:rPr lang="en-GB" dirty="0"/>
              <a:t>having a "high resistance". Ideally, it wants to have an infinitely high resistance.</a:t>
            </a:r>
          </a:p>
          <a:p>
            <a:r>
              <a:rPr lang="en-GB" dirty="0"/>
              <a:t>This is to avoid any flow of current through the circuit. If there was a low resistance in the circuit, electrons would flow from where there are a lot of them (around the magnesium, for example) to where there are less (on the hydrogen electrode).</a:t>
            </a:r>
          </a:p>
          <a:p>
            <a:r>
              <a:rPr lang="en-GB" dirty="0"/>
              <a:t>If any current flows, the voltage measured drops. In order to make proper comparisons, it is important to measure the maximum possible voltage in any situation. This is called the </a:t>
            </a:r>
            <a:r>
              <a:rPr lang="en-GB" b="1" i="1" dirty="0"/>
              <a:t>electromotive force</a:t>
            </a:r>
            <a:r>
              <a:rPr lang="en-GB" dirty="0"/>
              <a:t> or </a:t>
            </a:r>
            <a:r>
              <a:rPr lang="en-GB" b="1" i="1" dirty="0" err="1"/>
              <a:t>emf</a:t>
            </a:r>
            <a:r>
              <a:rPr lang="en-GB" dirty="0"/>
              <a:t>.</a:t>
            </a:r>
          </a:p>
          <a:p>
            <a:r>
              <a:rPr lang="en-GB" dirty="0"/>
              <a:t>The </a:t>
            </a:r>
            <a:r>
              <a:rPr lang="en-GB" dirty="0" err="1"/>
              <a:t>emf</a:t>
            </a:r>
            <a:r>
              <a:rPr lang="en-GB" dirty="0"/>
              <a:t> of a cell measured under standard conditions is given the symbol </a:t>
            </a:r>
            <a:r>
              <a:rPr lang="en-GB" b="1" dirty="0" err="1"/>
              <a:t>E°</a:t>
            </a:r>
            <a:r>
              <a:rPr lang="en-GB" b="1" baseline="-25000" dirty="0" err="1"/>
              <a:t>cell</a:t>
            </a:r>
            <a:r>
              <a:rPr lang="en-GB" dirty="0" smtClean="0"/>
              <a:t>. (E standard)</a:t>
            </a:r>
            <a:endParaRPr lang="en-GB" dirty="0"/>
          </a:p>
          <a:p>
            <a:endParaRPr lang="en-GB" dirty="0"/>
          </a:p>
        </p:txBody>
      </p:sp>
    </p:spTree>
    <p:extLst>
      <p:ext uri="{BB962C8B-B14F-4D97-AF65-F5344CB8AC3E}">
        <p14:creationId xmlns:p14="http://schemas.microsoft.com/office/powerpoint/2010/main" val="36565328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a:t>Drawing a full diagram to represent a cell takes too long. Instead, the cell in which a magnesium electrode is coupled to a hydrogen electrode is represented like this:</a:t>
            </a:r>
          </a:p>
        </p:txBody>
      </p:sp>
      <p:pic>
        <p:nvPicPr>
          <p:cNvPr id="18434" name="Picture 2" descr="http://www.chemguide.co.uk/physical/redoxeqia/cellconvs.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66649" y="2387329"/>
            <a:ext cx="4729654" cy="3136376"/>
          </a:xfrm>
          <a:prstGeom prst="rect">
            <a:avLst/>
          </a:prstGeom>
          <a:noFill/>
          <a:extLst>
            <a:ext uri="{909E8E84-426E-40DD-AFC4-6F175D3DCCD1}">
              <a14:hiddenFill xmlns:a14="http://schemas.microsoft.com/office/drawing/2010/main">
                <a:solidFill>
                  <a:srgbClr val="FFFFFF"/>
                </a:solidFill>
              </a14:hiddenFill>
            </a:ext>
          </a:extLst>
        </p:spPr>
      </p:pic>
      <p:pic>
        <p:nvPicPr>
          <p:cNvPr id="18436" name="Picture 4" descr="http://www.chemguide.co.uk/physical/redoxeqia/althelectrode.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57545" y="2387328"/>
            <a:ext cx="4596255" cy="14384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096000" y="3310758"/>
            <a:ext cx="1050428" cy="369332"/>
          </a:xfrm>
          <a:prstGeom prst="rect">
            <a:avLst/>
          </a:prstGeom>
          <a:noFill/>
        </p:spPr>
        <p:txBody>
          <a:bodyPr wrap="square" rtlCol="0">
            <a:spAutoFit/>
          </a:bodyPr>
          <a:lstStyle/>
          <a:p>
            <a:r>
              <a:rPr lang="en-GB" dirty="0" smtClean="0"/>
              <a:t>OR</a:t>
            </a:r>
            <a:endParaRPr lang="en-GB" dirty="0"/>
          </a:p>
        </p:txBody>
      </p:sp>
    </p:spTree>
    <p:extLst>
      <p:ext uri="{BB962C8B-B14F-4D97-AF65-F5344CB8AC3E}">
        <p14:creationId xmlns:p14="http://schemas.microsoft.com/office/powerpoint/2010/main" val="101543242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i="1" dirty="0"/>
              <a:t>Attaching a sign to the cell voltage</a:t>
            </a:r>
            <a:endParaRPr lang="en-GB" dirty="0"/>
          </a:p>
        </p:txBody>
      </p:sp>
      <p:sp>
        <p:nvSpPr>
          <p:cNvPr id="3" name="Content Placeholder 2"/>
          <p:cNvSpPr>
            <a:spLocks noGrp="1"/>
          </p:cNvSpPr>
          <p:nvPr>
            <p:ph idx="1"/>
          </p:nvPr>
        </p:nvSpPr>
        <p:spPr>
          <a:xfrm>
            <a:off x="838200" y="1825625"/>
            <a:ext cx="10515600" cy="1884527"/>
          </a:xfrm>
        </p:spPr>
        <p:txBody>
          <a:bodyPr/>
          <a:lstStyle/>
          <a:p>
            <a:r>
              <a:rPr lang="en-GB" dirty="0"/>
              <a:t>The convention is that you </a:t>
            </a:r>
            <a:r>
              <a:rPr lang="en-GB" b="1" i="1" dirty="0"/>
              <a:t>show the sign of the right-hand electrode</a:t>
            </a:r>
            <a:r>
              <a:rPr lang="en-GB" dirty="0"/>
              <a:t> (as you have drawn it) when you quote the </a:t>
            </a:r>
            <a:r>
              <a:rPr lang="en-GB" dirty="0" err="1"/>
              <a:t>E°</a:t>
            </a:r>
            <a:r>
              <a:rPr lang="en-GB" baseline="-25000" dirty="0" err="1"/>
              <a:t>cell</a:t>
            </a:r>
            <a:r>
              <a:rPr lang="en-GB" dirty="0" err="1"/>
              <a:t>value</a:t>
            </a:r>
            <a:r>
              <a:rPr lang="en-GB" dirty="0"/>
              <a:t>. For example:</a:t>
            </a:r>
          </a:p>
        </p:txBody>
      </p:sp>
      <p:pic>
        <p:nvPicPr>
          <p:cNvPr id="19458" name="Picture 2" descr="http://www.chemguide.co.uk/physical/redoxeqia/cellconvs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199" y="3710151"/>
            <a:ext cx="7034005" cy="1986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19629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the copper case:</a:t>
            </a:r>
          </a:p>
        </p:txBody>
      </p:sp>
      <p:pic>
        <p:nvPicPr>
          <p:cNvPr id="20482" name="Picture 2" descr="http://www.chemguide.co.uk/physical/redoxeqia/cellconvs3.gif"/>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94507" y="2617076"/>
            <a:ext cx="6958893" cy="1965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784099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Defining standard electrode potential (standard redox potential)</a:t>
            </a:r>
            <a:endParaRPr lang="en-GB" dirty="0"/>
          </a:p>
        </p:txBody>
      </p:sp>
      <p:sp>
        <p:nvSpPr>
          <p:cNvPr id="3" name="Content Placeholder 2"/>
          <p:cNvSpPr>
            <a:spLocks noGrp="1"/>
          </p:cNvSpPr>
          <p:nvPr>
            <p:ph idx="1"/>
          </p:nvPr>
        </p:nvSpPr>
        <p:spPr/>
        <p:txBody>
          <a:bodyPr/>
          <a:lstStyle/>
          <a:p>
            <a:r>
              <a:rPr lang="en-GB" dirty="0"/>
              <a:t>The values that we have just quoted for the two cells are actually the standard electrode potentials of the Mg</a:t>
            </a:r>
            <a:r>
              <a:rPr lang="en-GB" baseline="30000" dirty="0"/>
              <a:t>2+</a:t>
            </a:r>
            <a:r>
              <a:rPr lang="en-GB" dirty="0"/>
              <a:t> / Mg and Cu</a:t>
            </a:r>
            <a:r>
              <a:rPr lang="en-GB" baseline="30000" dirty="0"/>
              <a:t>2+</a:t>
            </a:r>
            <a:r>
              <a:rPr lang="en-GB" dirty="0"/>
              <a:t> / Cu systems.</a:t>
            </a:r>
          </a:p>
          <a:p>
            <a:r>
              <a:rPr lang="en-GB" dirty="0"/>
              <a:t>The </a:t>
            </a:r>
            <a:r>
              <a:rPr lang="en-GB" dirty="0" err="1"/>
              <a:t>emf</a:t>
            </a:r>
            <a:r>
              <a:rPr lang="en-GB" dirty="0"/>
              <a:t> measured when a metal / metal ion electrode is coupled to a hydrogen electrode under standard conditions is known as the standard electrode potential of that metal / metal ion combination.</a:t>
            </a:r>
          </a:p>
          <a:p>
            <a:r>
              <a:rPr lang="en-GB" dirty="0"/>
              <a:t>By convention, the hydrogen electrode is always written as the left-hand electrode of the cell. That means that the sign of the voltage quoted always gives you the sign of the metal electrode.</a:t>
            </a:r>
          </a:p>
          <a:p>
            <a:r>
              <a:rPr lang="en-GB" dirty="0"/>
              <a:t>Standard electrode potential is given the symbol </a:t>
            </a:r>
            <a:r>
              <a:rPr lang="en-GB" b="1" dirty="0"/>
              <a:t>E°</a:t>
            </a:r>
            <a:r>
              <a:rPr lang="en-GB" dirty="0"/>
              <a:t>.</a:t>
            </a:r>
          </a:p>
          <a:p>
            <a:endParaRPr lang="en-GB" dirty="0"/>
          </a:p>
        </p:txBody>
      </p:sp>
    </p:spTree>
    <p:extLst>
      <p:ext uri="{BB962C8B-B14F-4D97-AF65-F5344CB8AC3E}">
        <p14:creationId xmlns:p14="http://schemas.microsoft.com/office/powerpoint/2010/main" val="404644218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Summarizing what standard electrode potentials tell you</a:t>
            </a:r>
            <a:endParaRPr lang="en-GB" dirty="0"/>
          </a:p>
        </p:txBody>
      </p:sp>
      <p:sp>
        <p:nvSpPr>
          <p:cNvPr id="3" name="Content Placeholder 2"/>
          <p:cNvSpPr>
            <a:spLocks noGrp="1"/>
          </p:cNvSpPr>
          <p:nvPr>
            <p:ph idx="1"/>
          </p:nvPr>
        </p:nvSpPr>
        <p:spPr/>
        <p:txBody>
          <a:bodyPr/>
          <a:lstStyle/>
          <a:p>
            <a:r>
              <a:rPr lang="en-GB" dirty="0"/>
              <a:t>Remember that the standard electrode potential of a metal / metal ion combination is the </a:t>
            </a:r>
            <a:r>
              <a:rPr lang="en-GB" dirty="0" err="1"/>
              <a:t>emf</a:t>
            </a:r>
            <a:r>
              <a:rPr lang="en-GB" dirty="0"/>
              <a:t> measured when that metal / metal ion electrode is coupled to a hydrogen electrode under standard conditions.</a:t>
            </a:r>
          </a:p>
          <a:p>
            <a:r>
              <a:rPr lang="en-GB" dirty="0"/>
              <a:t>What you are doing is comparing the position of the metal / metal ion equilibrium with the equilibrium involving hydrogen.</a:t>
            </a:r>
          </a:p>
          <a:p>
            <a:r>
              <a:rPr lang="en-GB" dirty="0"/>
              <a:t>Here are a few typical standard electrode potentials:</a:t>
            </a:r>
          </a:p>
          <a:p>
            <a:endParaRPr lang="en-GB" dirty="0"/>
          </a:p>
        </p:txBody>
      </p:sp>
    </p:spTree>
    <p:extLst>
      <p:ext uri="{BB962C8B-B14F-4D97-AF65-F5344CB8AC3E}">
        <p14:creationId xmlns:p14="http://schemas.microsoft.com/office/powerpoint/2010/main" val="30326205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311" y="935421"/>
            <a:ext cx="1639614" cy="818329"/>
          </a:xfrm>
        </p:spPr>
        <p:txBody>
          <a:bodyPr>
            <a:normAutofit fontScale="90000"/>
          </a:bodyPr>
          <a:lstStyle/>
          <a:p>
            <a:r>
              <a:rPr lang="en-GB" dirty="0" smtClean="0"/>
              <a:t> EMF series</a:t>
            </a:r>
            <a:endParaRPr lang="en-GB" dirty="0"/>
          </a:p>
        </p:txBody>
      </p:sp>
      <p:pic>
        <p:nvPicPr>
          <p:cNvPr id="5" name="Content Placeholder 4"/>
          <p:cNvPicPr>
            <a:picLocks noGrp="1" noChangeAspect="1"/>
          </p:cNvPicPr>
          <p:nvPr>
            <p:ph idx="1"/>
          </p:nvPr>
        </p:nvPicPr>
        <p:blipFill>
          <a:blip r:embed="rId2"/>
          <a:stretch>
            <a:fillRect/>
          </a:stretch>
        </p:blipFill>
        <p:spPr>
          <a:xfrm>
            <a:off x="2249214" y="103556"/>
            <a:ext cx="6295695" cy="6379083"/>
          </a:xfrm>
          <a:prstGeom prst="rect">
            <a:avLst/>
          </a:prstGeom>
        </p:spPr>
      </p:pic>
    </p:spTree>
    <p:extLst>
      <p:ext uri="{BB962C8B-B14F-4D97-AF65-F5344CB8AC3E}">
        <p14:creationId xmlns:p14="http://schemas.microsoft.com/office/powerpoint/2010/main" val="677722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E° values give you a way of comparing the positions of equilibrium when these elements lose electrons to form ions in solution.</a:t>
            </a:r>
          </a:p>
          <a:p>
            <a:r>
              <a:rPr lang="en-GB" dirty="0"/>
              <a:t>The more negative the E° value, the further the equilibrium lies to the left - the more readily the element loses electrons and forms ions.</a:t>
            </a:r>
          </a:p>
          <a:p>
            <a:r>
              <a:rPr lang="en-GB" dirty="0"/>
              <a:t>The more positive (or less negative) the E° value, the further the equilibrium lies to the right - the less readily the element loses electrons and forms ions.</a:t>
            </a:r>
          </a:p>
          <a:p>
            <a:endParaRPr lang="en-GB" dirty="0"/>
          </a:p>
        </p:txBody>
      </p:sp>
    </p:spTree>
    <p:extLst>
      <p:ext uri="{BB962C8B-B14F-4D97-AF65-F5344CB8AC3E}">
        <p14:creationId xmlns:p14="http://schemas.microsoft.com/office/powerpoint/2010/main" val="347048730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Electrochemical corrosion of iron</a:t>
            </a:r>
            <a:r>
              <a:rPr lang="en-GB" dirty="0"/>
              <a:t/>
            </a:r>
            <a:br>
              <a:rPr lang="en-GB" dirty="0"/>
            </a:br>
            <a:endParaRPr lang="en-GB" dirty="0"/>
          </a:p>
        </p:txBody>
      </p:sp>
      <p:sp>
        <p:nvSpPr>
          <p:cNvPr id="3" name="Content Placeholder 2"/>
          <p:cNvSpPr>
            <a:spLocks noGrp="1"/>
          </p:cNvSpPr>
          <p:nvPr>
            <p:ph idx="1"/>
          </p:nvPr>
        </p:nvSpPr>
        <p:spPr/>
        <p:txBody>
          <a:bodyPr/>
          <a:lstStyle/>
          <a:p>
            <a:r>
              <a:rPr lang="en-GB" dirty="0" smtClean="0"/>
              <a:t>Corrosion </a:t>
            </a:r>
            <a:r>
              <a:rPr lang="en-GB" dirty="0"/>
              <a:t>often begins at a location </a:t>
            </a:r>
            <a:endParaRPr lang="en-GB" dirty="0" smtClean="0"/>
          </a:p>
          <a:p>
            <a:r>
              <a:rPr lang="en-GB" dirty="0" smtClean="0"/>
              <a:t>(</a:t>
            </a:r>
            <a:r>
              <a:rPr lang="en-GB" b="1" dirty="0"/>
              <a:t>1</a:t>
            </a:r>
            <a:r>
              <a:rPr lang="en-GB" dirty="0"/>
              <a:t>) where the metal is under stress (at a bend or weld) </a:t>
            </a:r>
            <a:endParaRPr lang="en-GB" dirty="0" smtClean="0"/>
          </a:p>
          <a:p>
            <a:r>
              <a:rPr lang="en-GB" dirty="0" smtClean="0"/>
              <a:t>or </a:t>
            </a:r>
            <a:r>
              <a:rPr lang="en-GB" dirty="0"/>
              <a:t>is isolated from the air (where two pieces of metal are joined or under a loosely-adhering paint film.) </a:t>
            </a:r>
            <a:endParaRPr lang="en-GB" dirty="0" smtClean="0"/>
          </a:p>
          <a:p>
            <a:r>
              <a:rPr lang="en-GB" dirty="0" smtClean="0"/>
              <a:t>The </a:t>
            </a:r>
            <a:r>
              <a:rPr lang="en-GB" dirty="0"/>
              <a:t>metal ions dissolve in the moisture film and the electrons migrate to another location (</a:t>
            </a:r>
            <a:r>
              <a:rPr lang="en-GB" b="1" dirty="0"/>
              <a:t>2</a:t>
            </a:r>
            <a:r>
              <a:rPr lang="en-GB" dirty="0"/>
              <a:t>) where they are taken up by a </a:t>
            </a:r>
            <a:r>
              <a:rPr lang="en-GB" b="1" i="1" dirty="0"/>
              <a:t>depolarizer</a:t>
            </a:r>
            <a:r>
              <a:rPr lang="en-GB" dirty="0"/>
              <a:t>. </a:t>
            </a:r>
            <a:endParaRPr lang="en-GB" dirty="0" smtClean="0"/>
          </a:p>
          <a:p>
            <a:r>
              <a:rPr lang="en-GB" dirty="0" smtClean="0"/>
              <a:t>Oxygen </a:t>
            </a:r>
            <a:r>
              <a:rPr lang="en-GB" dirty="0"/>
              <a:t>is the most common depolarizer; the resulting hydroxide ions react with the Fe</a:t>
            </a:r>
            <a:r>
              <a:rPr lang="en-GB" baseline="30000" dirty="0"/>
              <a:t>2+</a:t>
            </a:r>
            <a:r>
              <a:rPr lang="en-GB" dirty="0"/>
              <a:t> to form the mixture of hydrous iron oxides known as </a:t>
            </a:r>
            <a:r>
              <a:rPr lang="en-GB" b="1" i="1" dirty="0"/>
              <a:t>rust</a:t>
            </a:r>
            <a:r>
              <a:rPr lang="en-GB" dirty="0"/>
              <a:t>.</a:t>
            </a:r>
          </a:p>
          <a:p>
            <a:endParaRPr lang="en-GB" dirty="0"/>
          </a:p>
        </p:txBody>
      </p:sp>
    </p:spTree>
    <p:extLst>
      <p:ext uri="{BB962C8B-B14F-4D97-AF65-F5344CB8AC3E}">
        <p14:creationId xmlns:p14="http://schemas.microsoft.com/office/powerpoint/2010/main" val="23280963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Electrochemical corrosion of iron</a:t>
            </a:r>
            <a:endParaRPr lang="en-GB" dirty="0"/>
          </a:p>
        </p:txBody>
      </p:sp>
      <p:pic>
        <p:nvPicPr>
          <p:cNvPr id="4" name="Content Placeholder 3"/>
          <p:cNvPicPr>
            <a:picLocks noGrp="1" noChangeAspect="1"/>
          </p:cNvPicPr>
          <p:nvPr>
            <p:ph idx="1"/>
          </p:nvPr>
        </p:nvPicPr>
        <p:blipFill>
          <a:blip r:embed="rId3"/>
          <a:stretch>
            <a:fillRect/>
          </a:stretch>
        </p:blipFill>
        <p:spPr>
          <a:xfrm>
            <a:off x="602867" y="1616814"/>
            <a:ext cx="5637354" cy="4773476"/>
          </a:xfrm>
          <a:prstGeom prst="rect">
            <a:avLst/>
          </a:prstGeom>
        </p:spPr>
      </p:pic>
      <p:sp>
        <p:nvSpPr>
          <p:cNvPr id="3" name="TextBox 2"/>
          <p:cNvSpPr txBox="1"/>
          <p:nvPr/>
        </p:nvSpPr>
        <p:spPr>
          <a:xfrm>
            <a:off x="7019925" y="1971675"/>
            <a:ext cx="4781550" cy="3139321"/>
          </a:xfrm>
          <a:prstGeom prst="rect">
            <a:avLst/>
          </a:prstGeom>
          <a:noFill/>
        </p:spPr>
        <p:txBody>
          <a:bodyPr wrap="square" rtlCol="0">
            <a:spAutoFit/>
          </a:bodyPr>
          <a:lstStyle/>
          <a:p>
            <a:r>
              <a:rPr lang="en-GB" b="1" u="sng" dirty="0" smtClean="0"/>
              <a:t>Corrosion reaction for iron</a:t>
            </a:r>
          </a:p>
          <a:p>
            <a:r>
              <a:rPr lang="en-GB" dirty="0" smtClean="0"/>
              <a:t>Iron has two </a:t>
            </a:r>
            <a:r>
              <a:rPr lang="en-GB" dirty="0" err="1" smtClean="0"/>
              <a:t>valencies</a:t>
            </a:r>
            <a:r>
              <a:rPr lang="en-GB" dirty="0" smtClean="0"/>
              <a:t>: 2 or 3</a:t>
            </a:r>
          </a:p>
          <a:p>
            <a:r>
              <a:rPr lang="en-GB" b="1" dirty="0" err="1"/>
              <a:t>Valency</a:t>
            </a:r>
            <a:endParaRPr lang="en-GB" b="1" dirty="0"/>
          </a:p>
          <a:p>
            <a:r>
              <a:rPr lang="en-GB" dirty="0" err="1"/>
              <a:t>Valency</a:t>
            </a:r>
            <a:r>
              <a:rPr lang="en-GB" dirty="0"/>
              <a:t> is the combining power of an element. Elements in the same group of the periodic table have the same </a:t>
            </a:r>
            <a:r>
              <a:rPr lang="en-GB" dirty="0" err="1"/>
              <a:t>valency</a:t>
            </a:r>
            <a:r>
              <a:rPr lang="en-GB" dirty="0"/>
              <a:t>. The </a:t>
            </a:r>
            <a:r>
              <a:rPr lang="en-GB" dirty="0" err="1"/>
              <a:t>valency</a:t>
            </a:r>
            <a:r>
              <a:rPr lang="en-GB" dirty="0"/>
              <a:t> of an element is related to how many electrons are in the outer shell</a:t>
            </a:r>
            <a:r>
              <a:rPr lang="en-GB" dirty="0" smtClean="0"/>
              <a:t>.</a:t>
            </a:r>
          </a:p>
          <a:p>
            <a:endParaRPr lang="en-GB" dirty="0"/>
          </a:p>
          <a:p>
            <a:endParaRPr lang="en-GB" dirty="0"/>
          </a:p>
          <a:p>
            <a:endParaRPr lang="en-GB" dirty="0"/>
          </a:p>
        </p:txBody>
      </p:sp>
      <mc:AlternateContent xmlns:mc="http://schemas.openxmlformats.org/markup-compatibility/2006" xmlns:a14="http://schemas.microsoft.com/office/drawing/2010/main">
        <mc:Choice Requires="a14">
          <p:sp>
            <p:nvSpPr>
              <p:cNvPr id="5" name="Rectangle 4"/>
              <p:cNvSpPr/>
              <p:nvPr/>
            </p:nvSpPr>
            <p:spPr>
              <a:xfrm>
                <a:off x="7769263" y="4300774"/>
                <a:ext cx="1777923" cy="40511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𝑒</m:t>
                          </m:r>
                        </m:sub>
                      </m:sSub>
                      <m:r>
                        <a:rPr lang="en-GB" i="0">
                          <a:latin typeface="Cambria Math" panose="02040503050406030204" pitchFamily="18" charset="0"/>
                        </a:rPr>
                        <m:t>→</m:t>
                      </m:r>
                      <m:sSubSup>
                        <m:sSubSupPr>
                          <m:ctrlPr>
                            <a:rPr lang="en-GB" i="1">
                              <a:latin typeface="Cambria Math" panose="02040503050406030204" pitchFamily="18" charset="0"/>
                            </a:rPr>
                          </m:ctrlPr>
                        </m:sSubSupPr>
                        <m:e>
                          <m:r>
                            <a:rPr lang="en-GB" i="1">
                              <a:latin typeface="Cambria Math" panose="02040503050406030204" pitchFamily="18" charset="0"/>
                            </a:rPr>
                            <m:t>𝐹</m:t>
                          </m:r>
                        </m:e>
                        <m:sub>
                          <m:r>
                            <a:rPr lang="en-GB" i="1">
                              <a:latin typeface="Cambria Math" panose="02040503050406030204" pitchFamily="18" charset="0"/>
                            </a:rPr>
                            <m:t>𝑒</m:t>
                          </m:r>
                        </m:sub>
                        <m:sup>
                          <m:sSup>
                            <m:sSupPr>
                              <m:ctrlPr>
                                <a:rPr lang="en-GB" i="1">
                                  <a:latin typeface="Cambria Math" panose="02040503050406030204" pitchFamily="18" charset="0"/>
                                </a:rPr>
                              </m:ctrlPr>
                            </m:sSupPr>
                            <m:e>
                              <m:r>
                                <a:rPr lang="en-GB" i="0">
                                  <a:latin typeface="Cambria Math" panose="02040503050406030204" pitchFamily="18" charset="0"/>
                                </a:rPr>
                                <m:t>2</m:t>
                              </m:r>
                            </m:e>
                            <m:sup>
                              <m:r>
                                <a:rPr lang="en-GB" i="0">
                                  <a:latin typeface="Cambria Math" panose="02040503050406030204" pitchFamily="18" charset="0"/>
                                </a:rPr>
                                <m:t>+</m:t>
                              </m:r>
                            </m:sup>
                          </m:sSup>
                        </m:sup>
                      </m:sSubSup>
                      <m:r>
                        <a:rPr lang="en-GB" i="0">
                          <a:latin typeface="Cambria Math" panose="02040503050406030204" pitchFamily="18" charset="0"/>
                        </a:rPr>
                        <m:t>+2</m:t>
                      </m:r>
                      <m:sSup>
                        <m:sSupPr>
                          <m:ctrlPr>
                            <a:rPr lang="en-GB" i="1">
                              <a:latin typeface="Cambria Math" panose="02040503050406030204" pitchFamily="18" charset="0"/>
                            </a:rPr>
                          </m:ctrlPr>
                        </m:sSupPr>
                        <m:e>
                          <m:r>
                            <a:rPr lang="en-GB" i="0">
                              <a:latin typeface="Cambria Math" panose="02040503050406030204" pitchFamily="18" charset="0"/>
                            </a:rPr>
                            <m:t>ⅇ</m:t>
                          </m:r>
                        </m:e>
                        <m:sup>
                          <m:r>
                            <a:rPr lang="en-GB" i="0">
                              <a:latin typeface="Cambria Math" panose="02040503050406030204" pitchFamily="18" charset="0"/>
                            </a:rPr>
                            <m:t>−</m:t>
                          </m:r>
                        </m:sup>
                      </m:sSup>
                    </m:oMath>
                  </m:oMathPara>
                </a14:m>
                <a:endParaRPr lang="en-GB" dirty="0"/>
              </a:p>
            </p:txBody>
          </p:sp>
        </mc:Choice>
        <mc:Fallback xmlns="">
          <p:sp>
            <p:nvSpPr>
              <p:cNvPr id="5" name="Rectangle 4"/>
              <p:cNvSpPr>
                <a:spLocks noRot="1" noChangeAspect="1" noMove="1" noResize="1" noEditPoints="1" noAdjustHandles="1" noChangeArrowheads="1" noChangeShapeType="1" noTextEdit="1"/>
              </p:cNvSpPr>
              <p:nvPr/>
            </p:nvSpPr>
            <p:spPr>
              <a:xfrm>
                <a:off x="7769263" y="4300774"/>
                <a:ext cx="1777923" cy="405111"/>
              </a:xfrm>
              <a:prstGeom prst="rect">
                <a:avLst/>
              </a:prstGeom>
              <a:blipFill rotWithShape="0">
                <a:blip r:embed="rId4"/>
                <a:stretch>
                  <a:fillRect/>
                </a:stretch>
              </a:blipFill>
            </p:spPr>
            <p:txBody>
              <a:bodyPr/>
              <a:lstStyle/>
              <a:p>
                <a:r>
                  <a:rPr lang="en-GB">
                    <a:noFill/>
                  </a:rPr>
                  <a:t> </a:t>
                </a:r>
              </a:p>
            </p:txBody>
          </p:sp>
        </mc:Fallback>
      </mc:AlternateContent>
      <mc:AlternateContent xmlns:mc="http://schemas.openxmlformats.org/markup-compatibility/2006" xmlns:a14="http://schemas.microsoft.com/office/drawing/2010/main">
        <mc:Choice Requires="a14">
          <p:sp>
            <p:nvSpPr>
              <p:cNvPr id="7" name="Rectangle 6"/>
              <p:cNvSpPr/>
              <p:nvPr/>
            </p:nvSpPr>
            <p:spPr>
              <a:xfrm>
                <a:off x="7769263" y="4709873"/>
                <a:ext cx="1890133" cy="405111"/>
              </a:xfrm>
              <a:prstGeom prst="rect">
                <a:avLst/>
              </a:prstGeom>
            </p:spPr>
            <p:txBody>
              <a:bodyPr wrap="none">
                <a:spAutoFit/>
              </a:bodyPr>
              <a:lstStyle/>
              <a:p>
                <a:pPr/>
                <a14:m>
                  <m:oMathPara xmlns:m="http://schemas.openxmlformats.org/officeDocument/2006/math">
                    <m:oMathParaPr>
                      <m:jc m:val="centerGroup"/>
                    </m:oMathParaPr>
                    <m:oMath xmlns:m="http://schemas.openxmlformats.org/officeDocument/2006/math">
                      <m:sSub>
                        <m:sSubPr>
                          <m:ctrlPr>
                            <a:rPr lang="en-GB" i="1">
                              <a:latin typeface="Cambria Math" panose="02040503050406030204" pitchFamily="18" charset="0"/>
                            </a:rPr>
                          </m:ctrlPr>
                        </m:sSubPr>
                        <m:e>
                          <m:r>
                            <a:rPr lang="en-GB" i="1">
                              <a:latin typeface="Cambria Math" panose="02040503050406030204" pitchFamily="18" charset="0"/>
                            </a:rPr>
                            <m:t>𝐹</m:t>
                          </m:r>
                        </m:e>
                        <m:sub>
                          <m:r>
                            <a:rPr lang="en-GB" i="1">
                              <a:latin typeface="Cambria Math" panose="02040503050406030204" pitchFamily="18" charset="0"/>
                            </a:rPr>
                            <m:t>𝑒</m:t>
                          </m:r>
                        </m:sub>
                      </m:sSub>
                      <m:r>
                        <a:rPr lang="en-GB" i="0">
                          <a:latin typeface="Cambria Math" panose="02040503050406030204" pitchFamily="18" charset="0"/>
                        </a:rPr>
                        <m:t>→</m:t>
                      </m:r>
                      <m:r>
                        <a:rPr lang="en-GB" i="1">
                          <a:latin typeface="Cambria Math" panose="02040503050406030204" pitchFamily="18" charset="0"/>
                        </a:rPr>
                        <m:t>𝐹</m:t>
                      </m:r>
                      <m:sSup>
                        <m:sSupPr>
                          <m:ctrlPr>
                            <a:rPr lang="en-GB" i="1">
                              <a:latin typeface="Cambria Math" panose="02040503050406030204" pitchFamily="18" charset="0"/>
                            </a:rPr>
                          </m:ctrlPr>
                        </m:sSupPr>
                        <m:e>
                          <m:r>
                            <a:rPr lang="en-GB" i="0">
                              <a:latin typeface="Cambria Math" panose="02040503050406030204" pitchFamily="18" charset="0"/>
                            </a:rPr>
                            <m:t>ⅇ</m:t>
                          </m:r>
                        </m:e>
                        <m:sup>
                          <m:sSup>
                            <m:sSupPr>
                              <m:ctrlPr>
                                <a:rPr lang="en-GB" i="1">
                                  <a:latin typeface="Cambria Math" panose="02040503050406030204" pitchFamily="18" charset="0"/>
                                </a:rPr>
                              </m:ctrlPr>
                            </m:sSupPr>
                            <m:e>
                              <m:r>
                                <a:rPr lang="en-GB" i="0">
                                  <a:latin typeface="Cambria Math" panose="02040503050406030204" pitchFamily="18" charset="0"/>
                                </a:rPr>
                                <m:t>3</m:t>
                              </m:r>
                            </m:e>
                            <m:sup>
                              <m:r>
                                <a:rPr lang="en-GB" i="0">
                                  <a:latin typeface="Cambria Math" panose="02040503050406030204" pitchFamily="18" charset="0"/>
                                </a:rPr>
                                <m:t>+</m:t>
                              </m:r>
                            </m:sup>
                          </m:sSup>
                        </m:sup>
                      </m:sSup>
                      <m:r>
                        <a:rPr lang="en-GB" i="0">
                          <a:latin typeface="Cambria Math" panose="02040503050406030204" pitchFamily="18" charset="0"/>
                        </a:rPr>
                        <m:t>+3</m:t>
                      </m:r>
                      <m:sSup>
                        <m:sSupPr>
                          <m:ctrlPr>
                            <a:rPr lang="en-GB" i="1">
                              <a:latin typeface="Cambria Math" panose="02040503050406030204" pitchFamily="18" charset="0"/>
                            </a:rPr>
                          </m:ctrlPr>
                        </m:sSupPr>
                        <m:e>
                          <m:r>
                            <a:rPr lang="en-GB" i="0">
                              <a:latin typeface="Cambria Math" panose="02040503050406030204" pitchFamily="18" charset="0"/>
                            </a:rPr>
                            <m:t>ⅇ</m:t>
                          </m:r>
                        </m:e>
                        <m:sup>
                          <m:r>
                            <a:rPr lang="en-GB" i="0">
                              <a:latin typeface="Cambria Math" panose="02040503050406030204" pitchFamily="18" charset="0"/>
                            </a:rPr>
                            <m:t>−</m:t>
                          </m:r>
                        </m:sup>
                      </m:sSup>
                    </m:oMath>
                  </m:oMathPara>
                </a14:m>
                <a:endParaRPr lang="en-GB" dirty="0"/>
              </a:p>
            </p:txBody>
          </p:sp>
        </mc:Choice>
        <mc:Fallback xmlns="">
          <p:sp>
            <p:nvSpPr>
              <p:cNvPr id="7" name="Rectangle 6"/>
              <p:cNvSpPr>
                <a:spLocks noRot="1" noChangeAspect="1" noMove="1" noResize="1" noEditPoints="1" noAdjustHandles="1" noChangeArrowheads="1" noChangeShapeType="1" noTextEdit="1"/>
              </p:cNvSpPr>
              <p:nvPr/>
            </p:nvSpPr>
            <p:spPr>
              <a:xfrm>
                <a:off x="7769263" y="4709873"/>
                <a:ext cx="1890133" cy="405111"/>
              </a:xfrm>
              <a:prstGeom prst="rect">
                <a:avLst/>
              </a:prstGeom>
              <a:blipFill rotWithShape="0">
                <a:blip r:embed="rId5"/>
                <a:stretch>
                  <a:fillRect/>
                </a:stretch>
              </a:blipFill>
            </p:spPr>
            <p:txBody>
              <a:bodyPr/>
              <a:lstStyle/>
              <a:p>
                <a:r>
                  <a:rPr lang="en-GB">
                    <a:noFill/>
                  </a:rPr>
                  <a:t> </a:t>
                </a:r>
              </a:p>
            </p:txBody>
          </p:sp>
        </mc:Fallback>
      </mc:AlternateContent>
    </p:spTree>
    <p:extLst>
      <p:ext uri="{BB962C8B-B14F-4D97-AF65-F5344CB8AC3E}">
        <p14:creationId xmlns:p14="http://schemas.microsoft.com/office/powerpoint/2010/main" val="158690787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Dissimilar metal corrosion/ bimetallic or galvanic</a:t>
            </a:r>
            <a:endParaRPr lang="en-GB" dirty="0"/>
          </a:p>
        </p:txBody>
      </p:sp>
      <p:sp>
        <p:nvSpPr>
          <p:cNvPr id="3" name="Content Placeholder 2"/>
          <p:cNvSpPr>
            <a:spLocks noGrp="1"/>
          </p:cNvSpPr>
          <p:nvPr>
            <p:ph idx="1"/>
          </p:nvPr>
        </p:nvSpPr>
        <p:spPr/>
        <p:txBody>
          <a:bodyPr/>
          <a:lstStyle/>
          <a:p>
            <a:r>
              <a:rPr lang="en-GB" dirty="0" smtClean="0"/>
              <a:t>Dissimilar metal corrosion results from the coupling of two different metals. It is also called bimetallic corrosion or galvanic corrosion.</a:t>
            </a:r>
          </a:p>
          <a:p>
            <a:r>
              <a:rPr lang="en-GB" dirty="0" smtClean="0"/>
              <a:t>Sacrificial anode cathodic protection is the constructive use of the galvanic corrosion.</a:t>
            </a:r>
          </a:p>
        </p:txBody>
      </p:sp>
    </p:spTree>
    <p:extLst>
      <p:ext uri="{BB962C8B-B14F-4D97-AF65-F5344CB8AC3E}">
        <p14:creationId xmlns:p14="http://schemas.microsoft.com/office/powerpoint/2010/main" val="32950945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Origin of the word galvanic</a:t>
            </a:r>
            <a:br>
              <a:rPr lang="en-GB" dirty="0" smtClean="0"/>
            </a:b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Professor Luigi Galvani discovered the physiological action of electricity and demonstrated the existence of natural electric current in animal tissue. </a:t>
            </a:r>
          </a:p>
          <a:p>
            <a:r>
              <a:rPr lang="en-GB" dirty="0" smtClean="0"/>
              <a:t>Volta, a professor of experimental physics in the University of Pavia, was among the first scientists who repeated and verified Galvani’s experiments. </a:t>
            </a:r>
          </a:p>
          <a:p>
            <a:r>
              <a:rPr lang="en-GB" dirty="0" smtClean="0"/>
              <a:t>At first, he embraced animal electricity. Galvani believed that the animal electricity came from the muscle in its pelvis. </a:t>
            </a:r>
          </a:p>
          <a:p>
            <a:r>
              <a:rPr lang="en-GB" dirty="0" smtClean="0"/>
              <a:t>Volta, in opposition, reasoned that the animal electricity was a physical phenomenon caused by rubbing frog skin.</a:t>
            </a:r>
          </a:p>
          <a:p>
            <a:r>
              <a:rPr lang="en-GB" dirty="0" smtClean="0"/>
              <a:t>Volta, essentially, objected to Galvani’s conclusions about "animal electric fluid", but the two scientists disagreed respectfully and Volta coined the term "Galvanism" for a direct current of electricity produced by chemical action. </a:t>
            </a:r>
          </a:p>
          <a:p>
            <a:r>
              <a:rPr lang="en-GB" smtClean="0"/>
              <a:t>http://ethw.org/Luigi_Galvani</a:t>
            </a:r>
            <a:endParaRPr lang="en-GB" dirty="0"/>
          </a:p>
        </p:txBody>
      </p:sp>
    </p:spTree>
    <p:extLst>
      <p:ext uri="{BB962C8B-B14F-4D97-AF65-F5344CB8AC3E}">
        <p14:creationId xmlns:p14="http://schemas.microsoft.com/office/powerpoint/2010/main" val="20677614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323084"/>
            <a:ext cx="4637690" cy="1022240"/>
          </a:xfrm>
        </p:spPr>
        <p:txBody>
          <a:bodyPr/>
          <a:lstStyle/>
          <a:p>
            <a:r>
              <a:rPr lang="en-GB" dirty="0" smtClean="0"/>
              <a:t>Galvanic Series</a:t>
            </a:r>
            <a:endParaRPr lang="en-GB" dirty="0"/>
          </a:p>
        </p:txBody>
      </p:sp>
      <p:pic>
        <p:nvPicPr>
          <p:cNvPr id="22530" name="Picture 2" descr="Electrochemical Series"/>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203718" y="-1665"/>
            <a:ext cx="6988282" cy="6859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680027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5468007" cy="486213"/>
          </a:xfrm>
        </p:spPr>
        <p:txBody>
          <a:bodyPr>
            <a:normAutofit fontScale="90000"/>
          </a:bodyPr>
          <a:lstStyle/>
          <a:p>
            <a:r>
              <a:rPr lang="en-GB" b="1" dirty="0"/>
              <a:t>Galvanic Corrosion Risk</a:t>
            </a:r>
            <a:br>
              <a:rPr lang="en-GB" b="1" dirty="0"/>
            </a:br>
            <a:endParaRPr lang="en-GB" dirty="0"/>
          </a:p>
        </p:txBody>
      </p:sp>
      <p:pic>
        <p:nvPicPr>
          <p:cNvPr id="23554" name="Picture 2" descr="Electrochemical Series"/>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83476" y="704270"/>
            <a:ext cx="9663747" cy="589310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597461" y="704269"/>
            <a:ext cx="3195145" cy="3693319"/>
          </a:xfrm>
          <a:prstGeom prst="rect">
            <a:avLst/>
          </a:prstGeom>
        </p:spPr>
        <p:txBody>
          <a:bodyPr wrap="square">
            <a:spAutoFit/>
          </a:bodyPr>
          <a:lstStyle/>
          <a:p>
            <a:r>
              <a:rPr lang="en-GB" b="0" i="0" dirty="0" smtClean="0">
                <a:solidFill>
                  <a:srgbClr val="000000"/>
                </a:solidFill>
                <a:effectLst/>
                <a:latin typeface="Verdana" panose="020B0604030504040204" pitchFamily="34" charset="0"/>
              </a:rPr>
              <a:t>The table can be used as a quick guide to select compatible metals. Where two materials meet in a green region the corrosion potential can be thought of negligible, meaning, a good combination. Materials that meet in the red zone however should be avoided or used with caution.</a:t>
            </a:r>
            <a:endParaRPr lang="en-GB" dirty="0"/>
          </a:p>
        </p:txBody>
      </p:sp>
    </p:spTree>
    <p:extLst>
      <p:ext uri="{BB962C8B-B14F-4D97-AF65-F5344CB8AC3E}">
        <p14:creationId xmlns:p14="http://schemas.microsoft.com/office/powerpoint/2010/main" val="198045490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Temperature effect</a:t>
            </a:r>
            <a:br>
              <a:rPr lang="en-GB" dirty="0" smtClean="0"/>
            </a:br>
            <a:endParaRPr lang="en-GB" dirty="0"/>
          </a:p>
        </p:txBody>
      </p:sp>
      <p:sp>
        <p:nvSpPr>
          <p:cNvPr id="3" name="Content Placeholder 2"/>
          <p:cNvSpPr>
            <a:spLocks noGrp="1"/>
          </p:cNvSpPr>
          <p:nvPr>
            <p:ph idx="1"/>
          </p:nvPr>
        </p:nvSpPr>
        <p:spPr/>
        <p:txBody>
          <a:bodyPr/>
          <a:lstStyle/>
          <a:p>
            <a:r>
              <a:rPr lang="en-GB" dirty="0" smtClean="0"/>
              <a:t>The order of galvanic series may reverse under certain circumstances</a:t>
            </a:r>
          </a:p>
          <a:p>
            <a:r>
              <a:rPr lang="en-GB" dirty="0" smtClean="0"/>
              <a:t>For example Zn and Fe at elevated temperatures in potable water systems</a:t>
            </a:r>
          </a:p>
          <a:p>
            <a:endParaRPr lang="en-GB" dirty="0"/>
          </a:p>
        </p:txBody>
      </p:sp>
    </p:spTree>
    <p:extLst>
      <p:ext uri="{BB962C8B-B14F-4D97-AF65-F5344CB8AC3E}">
        <p14:creationId xmlns:p14="http://schemas.microsoft.com/office/powerpoint/2010/main" val="420878476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 Effect</a:t>
            </a:r>
            <a:endParaRPr lang="en-GB" dirty="0"/>
          </a:p>
        </p:txBody>
      </p:sp>
      <p:sp>
        <p:nvSpPr>
          <p:cNvPr id="3" name="Content Placeholder 2"/>
          <p:cNvSpPr>
            <a:spLocks noGrp="1"/>
          </p:cNvSpPr>
          <p:nvPr>
            <p:ph idx="1"/>
          </p:nvPr>
        </p:nvSpPr>
        <p:spPr/>
        <p:txBody>
          <a:bodyPr/>
          <a:lstStyle/>
          <a:p>
            <a:r>
              <a:rPr lang="en-GB" dirty="0" smtClean="0"/>
              <a:t>In two dissimilar metals, more active metal becomes anode of the couple in wet corrosion cell</a:t>
            </a:r>
          </a:p>
          <a:p>
            <a:r>
              <a:rPr lang="en-GB" dirty="0" smtClean="0"/>
              <a:t>More noble becomes cathode</a:t>
            </a:r>
          </a:p>
          <a:p>
            <a:r>
              <a:rPr lang="en-GB" dirty="0" smtClean="0"/>
              <a:t>Corrosion rate of the more active metal will be accelerated</a:t>
            </a:r>
          </a:p>
          <a:p>
            <a:r>
              <a:rPr lang="en-GB" dirty="0" smtClean="0"/>
              <a:t>More noble metal corrosion retarded BUT</a:t>
            </a:r>
          </a:p>
          <a:p>
            <a:r>
              <a:rPr lang="en-GB" dirty="0" smtClean="0"/>
              <a:t>Cathode may still corrode</a:t>
            </a:r>
          </a:p>
          <a:p>
            <a:r>
              <a:rPr lang="en-GB" dirty="0" smtClean="0"/>
              <a:t>Greater cathode to anode area ratio will result in a greater accelerating factor in the rate of galvanic corrosion</a:t>
            </a:r>
            <a:endParaRPr lang="en-GB" dirty="0"/>
          </a:p>
        </p:txBody>
      </p:sp>
    </p:spTree>
    <p:extLst>
      <p:ext uri="{BB962C8B-B14F-4D97-AF65-F5344CB8AC3E}">
        <p14:creationId xmlns:p14="http://schemas.microsoft.com/office/powerpoint/2010/main" val="285745857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ElectroMotive Force (EMF) series</a:t>
            </a:r>
            <a:br>
              <a:rPr lang="en-GB" dirty="0" smtClean="0"/>
            </a:br>
            <a:r>
              <a:rPr lang="en-GB" dirty="0" smtClean="0"/>
              <a:t>compared to Galvanic Series</a:t>
            </a:r>
            <a:endParaRPr lang="en-GB" dirty="0"/>
          </a:p>
        </p:txBody>
      </p:sp>
      <p:sp>
        <p:nvSpPr>
          <p:cNvPr id="3" name="Content Placeholder 2"/>
          <p:cNvSpPr>
            <a:spLocks noGrp="1"/>
          </p:cNvSpPr>
          <p:nvPr>
            <p:ph idx="1"/>
          </p:nvPr>
        </p:nvSpPr>
        <p:spPr/>
        <p:txBody>
          <a:bodyPr/>
          <a:lstStyle/>
          <a:p>
            <a:r>
              <a:rPr lang="en-GB" dirty="0" smtClean="0"/>
              <a:t>EMF is an orderly listing of standard half-cell electrode potentials</a:t>
            </a:r>
          </a:p>
          <a:p>
            <a:r>
              <a:rPr lang="en-GB" dirty="0" smtClean="0"/>
              <a:t>Galvanic series is an orderly list of corrosion potentials for various pure metals and alloys</a:t>
            </a:r>
            <a:endParaRPr lang="en-GB" dirty="0"/>
          </a:p>
        </p:txBody>
      </p:sp>
    </p:spTree>
    <p:extLst>
      <p:ext uri="{BB962C8B-B14F-4D97-AF65-F5344CB8AC3E}">
        <p14:creationId xmlns:p14="http://schemas.microsoft.com/office/powerpoint/2010/main" val="361793593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Difference between EMF series and Galvanic Series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342021243"/>
              </p:ext>
            </p:extLst>
          </p:nvPr>
        </p:nvGraphicFramePr>
        <p:xfrm>
          <a:off x="838200" y="1825625"/>
          <a:ext cx="10515600" cy="296672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EMF</a:t>
                      </a:r>
                      <a:endParaRPr lang="en-GB" dirty="0"/>
                    </a:p>
                  </a:txBody>
                  <a:tcPr/>
                </a:tc>
                <a:tc>
                  <a:txBody>
                    <a:bodyPr/>
                    <a:lstStyle/>
                    <a:p>
                      <a:r>
                        <a:rPr lang="en-GB" dirty="0" smtClean="0"/>
                        <a:t>Galvanic</a:t>
                      </a:r>
                      <a:endParaRPr lang="en-GB" dirty="0"/>
                    </a:p>
                  </a:txBody>
                  <a:tcPr/>
                </a:tc>
              </a:tr>
              <a:tr h="370840">
                <a:tc>
                  <a:txBody>
                    <a:bodyPr/>
                    <a:lstStyle/>
                    <a:p>
                      <a:r>
                        <a:rPr lang="en-GB" dirty="0" smtClean="0"/>
                        <a:t>Absolute</a:t>
                      </a:r>
                      <a:endParaRPr lang="en-GB" dirty="0"/>
                    </a:p>
                  </a:txBody>
                  <a:tcPr/>
                </a:tc>
                <a:tc>
                  <a:txBody>
                    <a:bodyPr/>
                    <a:lstStyle/>
                    <a:p>
                      <a:r>
                        <a:rPr lang="en-GB" dirty="0" smtClean="0"/>
                        <a:t>Relative</a:t>
                      </a:r>
                      <a:endParaRPr lang="en-GB" dirty="0"/>
                    </a:p>
                  </a:txBody>
                  <a:tcPr/>
                </a:tc>
              </a:tr>
              <a:tr h="370840">
                <a:tc>
                  <a:txBody>
                    <a:bodyPr/>
                    <a:lstStyle/>
                    <a:p>
                      <a:r>
                        <a:rPr lang="en-GB" dirty="0" smtClean="0"/>
                        <a:t>Quantitative</a:t>
                      </a:r>
                    </a:p>
                  </a:txBody>
                  <a:tcPr/>
                </a:tc>
                <a:tc>
                  <a:txBody>
                    <a:bodyPr/>
                    <a:lstStyle/>
                    <a:p>
                      <a:r>
                        <a:rPr lang="en-GB" dirty="0" smtClean="0"/>
                        <a:t>Qualitative</a:t>
                      </a:r>
                      <a:endParaRPr lang="en-GB" dirty="0"/>
                    </a:p>
                  </a:txBody>
                  <a:tcPr/>
                </a:tc>
              </a:tr>
              <a:tr h="370840">
                <a:tc>
                  <a:txBody>
                    <a:bodyPr/>
                    <a:lstStyle/>
                    <a:p>
                      <a:r>
                        <a:rPr lang="en-GB" dirty="0" smtClean="0"/>
                        <a:t>Pure metals only</a:t>
                      </a:r>
                      <a:endParaRPr lang="en-GB" dirty="0"/>
                    </a:p>
                  </a:txBody>
                  <a:tcPr/>
                </a:tc>
                <a:tc>
                  <a:txBody>
                    <a:bodyPr/>
                    <a:lstStyle/>
                    <a:p>
                      <a:r>
                        <a:rPr lang="en-GB" dirty="0" smtClean="0"/>
                        <a:t>Metals and alloys</a:t>
                      </a:r>
                      <a:endParaRPr lang="en-GB" dirty="0"/>
                    </a:p>
                  </a:txBody>
                  <a:tcPr/>
                </a:tc>
              </a:tr>
              <a:tr h="370840">
                <a:tc>
                  <a:txBody>
                    <a:bodyPr/>
                    <a:lstStyle/>
                    <a:p>
                      <a:r>
                        <a:rPr lang="en-GB" dirty="0" smtClean="0"/>
                        <a:t>Half cell potential</a:t>
                      </a:r>
                      <a:endParaRPr lang="en-GB" dirty="0"/>
                    </a:p>
                  </a:txBody>
                  <a:tcPr/>
                </a:tc>
                <a:tc>
                  <a:txBody>
                    <a:bodyPr/>
                    <a:lstStyle/>
                    <a:p>
                      <a:r>
                        <a:rPr lang="en-GB" dirty="0" smtClean="0"/>
                        <a:t>Corrosion potential</a:t>
                      </a:r>
                      <a:endParaRPr lang="en-GB" dirty="0"/>
                    </a:p>
                  </a:txBody>
                  <a:tcPr/>
                </a:tc>
              </a:tr>
              <a:tr h="370840">
                <a:tc>
                  <a:txBody>
                    <a:bodyPr/>
                    <a:lstStyle/>
                    <a:p>
                      <a:r>
                        <a:rPr lang="en-GB" dirty="0" smtClean="0"/>
                        <a:t>Standard conditions</a:t>
                      </a:r>
                      <a:endParaRPr lang="en-GB" dirty="0"/>
                    </a:p>
                  </a:txBody>
                  <a:tcPr/>
                </a:tc>
                <a:tc>
                  <a:txBody>
                    <a:bodyPr/>
                    <a:lstStyle/>
                    <a:p>
                      <a:r>
                        <a:rPr lang="en-GB" dirty="0" smtClean="0"/>
                        <a:t>Any specified conditions</a:t>
                      </a:r>
                      <a:endParaRPr lang="en-GB" dirty="0"/>
                    </a:p>
                  </a:txBody>
                  <a:tcPr/>
                </a:tc>
              </a:tr>
              <a:tr h="370840">
                <a:tc>
                  <a:txBody>
                    <a:bodyPr/>
                    <a:lstStyle/>
                    <a:p>
                      <a:r>
                        <a:rPr lang="en-GB" dirty="0" smtClean="0"/>
                        <a:t>Based on thermodynamic analysis</a:t>
                      </a:r>
                      <a:endParaRPr lang="en-GB" dirty="0"/>
                    </a:p>
                  </a:txBody>
                  <a:tcPr/>
                </a:tc>
                <a:tc>
                  <a:txBody>
                    <a:bodyPr/>
                    <a:lstStyle/>
                    <a:p>
                      <a:r>
                        <a:rPr lang="en-GB" dirty="0" smtClean="0"/>
                        <a:t>Based on thermodynamic analysis</a:t>
                      </a:r>
                      <a:endParaRPr lang="en-GB" dirty="0"/>
                    </a:p>
                  </a:txBody>
                  <a:tcPr/>
                </a:tc>
              </a:tr>
              <a:tr h="370840">
                <a:tc>
                  <a:txBody>
                    <a:bodyPr/>
                    <a:lstStyle/>
                    <a:p>
                      <a:r>
                        <a:rPr lang="en-GB" dirty="0" smtClean="0"/>
                        <a:t>Used for theoretical calculations</a:t>
                      </a:r>
                      <a:endParaRPr lang="en-GB" dirty="0"/>
                    </a:p>
                  </a:txBody>
                  <a:tcPr/>
                </a:tc>
                <a:tc>
                  <a:txBody>
                    <a:bodyPr/>
                    <a:lstStyle/>
                    <a:p>
                      <a:r>
                        <a:rPr lang="en-GB" dirty="0" smtClean="0"/>
                        <a:t>Used for practical applications</a:t>
                      </a:r>
                      <a:endParaRPr lang="en-GB" dirty="0"/>
                    </a:p>
                  </a:txBody>
                  <a:tcPr/>
                </a:tc>
              </a:tr>
            </a:tbl>
          </a:graphicData>
        </a:graphic>
      </p:graphicFrame>
    </p:spTree>
    <p:extLst>
      <p:ext uri="{BB962C8B-B14F-4D97-AF65-F5344CB8AC3E}">
        <p14:creationId xmlns:p14="http://schemas.microsoft.com/office/powerpoint/2010/main" val="21652236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Good engineers don't need to remember every formula; they just need to know where they can find them</a:t>
            </a:r>
          </a:p>
        </p:txBody>
      </p:sp>
    </p:spTree>
    <p:extLst>
      <p:ext uri="{BB962C8B-B14F-4D97-AF65-F5344CB8AC3E}">
        <p14:creationId xmlns:p14="http://schemas.microsoft.com/office/powerpoint/2010/main" val="6550993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Cathodic Protection</a:t>
            </a:r>
            <a:endParaRPr lang="en-GB" dirty="0"/>
          </a:p>
        </p:txBody>
      </p:sp>
      <p:sp>
        <p:nvSpPr>
          <p:cNvPr id="3" name="Content Placeholder 2"/>
          <p:cNvSpPr>
            <a:spLocks noGrp="1"/>
          </p:cNvSpPr>
          <p:nvPr>
            <p:ph idx="1"/>
          </p:nvPr>
        </p:nvSpPr>
        <p:spPr/>
        <p:txBody>
          <a:bodyPr/>
          <a:lstStyle/>
          <a:p>
            <a:r>
              <a:rPr lang="en-GB" dirty="0" smtClean="0"/>
              <a:t>The reduction or prevention of corrosion by making metallic structure as cathode in the electrolytic cell</a:t>
            </a:r>
          </a:p>
          <a:p>
            <a:r>
              <a:rPr lang="en-GB" dirty="0" smtClean="0"/>
              <a:t>No anodic area on the metal so no corrosion</a:t>
            </a:r>
          </a:p>
          <a:p>
            <a:r>
              <a:rPr lang="en-GB" dirty="0" smtClean="0"/>
              <a:t>2 methods</a:t>
            </a:r>
          </a:p>
          <a:p>
            <a:r>
              <a:rPr lang="en-GB" dirty="0" smtClean="0"/>
              <a:t>Sacrificial anodic protection (galvanic protection)</a:t>
            </a:r>
          </a:p>
          <a:p>
            <a:r>
              <a:rPr lang="en-GB" dirty="0" smtClean="0"/>
              <a:t>Impressed current </a:t>
            </a:r>
            <a:r>
              <a:rPr lang="en-GB" smtClean="0"/>
              <a:t>cathodic protection</a:t>
            </a:r>
            <a:endParaRPr lang="en-GB" dirty="0"/>
          </a:p>
        </p:txBody>
      </p:sp>
    </p:spTree>
    <p:extLst>
      <p:ext uri="{BB962C8B-B14F-4D97-AF65-F5344CB8AC3E}">
        <p14:creationId xmlns:p14="http://schemas.microsoft.com/office/powerpoint/2010/main" val="253453542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prstClr val="black"/>
                </a:solidFill>
              </a:rPr>
              <a:t>Anodic Protection</a:t>
            </a:r>
            <a:endParaRPr lang="en-GB" dirty="0"/>
          </a:p>
        </p:txBody>
      </p:sp>
      <p:sp>
        <p:nvSpPr>
          <p:cNvPr id="3" name="Content Placeholder 2"/>
          <p:cNvSpPr>
            <a:spLocks noGrp="1"/>
          </p:cNvSpPr>
          <p:nvPr>
            <p:ph idx="1"/>
          </p:nvPr>
        </p:nvSpPr>
        <p:spPr/>
        <p:txBody>
          <a:bodyPr/>
          <a:lstStyle/>
          <a:p>
            <a:r>
              <a:rPr lang="en-GB" dirty="0" smtClean="0"/>
              <a:t>Controls the corrosion of a metal surface by making it the anode of an electrochemical cell and controlling the electrode potential in a zone where the metal is passive</a:t>
            </a:r>
          </a:p>
          <a:p>
            <a:r>
              <a:rPr lang="en-GB" dirty="0" smtClean="0"/>
              <a:t>Decreases the rate of hydrogen evolution</a:t>
            </a:r>
          </a:p>
          <a:p>
            <a:r>
              <a:rPr lang="en-GB" dirty="0" err="1" smtClean="0"/>
              <a:t>Potentiostat</a:t>
            </a:r>
            <a:r>
              <a:rPr lang="en-GB" dirty="0" smtClean="0"/>
              <a:t> is an electronic device that maintains a metal at a constant potential</a:t>
            </a:r>
          </a:p>
          <a:p>
            <a:r>
              <a:rPr lang="en-GB" dirty="0" smtClean="0"/>
              <a:t>Shifts corrosion potential to passive which stops corrosion</a:t>
            </a:r>
          </a:p>
          <a:p>
            <a:r>
              <a:rPr lang="en-GB" dirty="0" smtClean="0"/>
              <a:t>Potential range depends on the environment</a:t>
            </a:r>
            <a:endParaRPr lang="en-GB" dirty="0"/>
          </a:p>
        </p:txBody>
      </p:sp>
    </p:spTree>
    <p:extLst>
      <p:ext uri="{BB962C8B-B14F-4D97-AF65-F5344CB8AC3E}">
        <p14:creationId xmlns:p14="http://schemas.microsoft.com/office/powerpoint/2010/main" val="270188723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Anodic Protection</a:t>
            </a:r>
            <a:endParaRPr lang="en-GB" dirty="0"/>
          </a:p>
        </p:txBody>
      </p:sp>
      <p:sp>
        <p:nvSpPr>
          <p:cNvPr id="3" name="Content Placeholder 2"/>
          <p:cNvSpPr>
            <a:spLocks noGrp="1"/>
          </p:cNvSpPr>
          <p:nvPr>
            <p:ph idx="1"/>
          </p:nvPr>
        </p:nvSpPr>
        <p:spPr/>
        <p:txBody>
          <a:bodyPr/>
          <a:lstStyle/>
          <a:p>
            <a:r>
              <a:rPr lang="en-GB" dirty="0" smtClean="0"/>
              <a:t>Applications</a:t>
            </a:r>
          </a:p>
          <a:p>
            <a:r>
              <a:rPr lang="en-GB" dirty="0" smtClean="0"/>
              <a:t>Applicable in extremely corrosive environments</a:t>
            </a:r>
          </a:p>
          <a:p>
            <a:r>
              <a:rPr lang="en-GB" dirty="0" smtClean="0"/>
              <a:t>Low current requirement</a:t>
            </a:r>
          </a:p>
          <a:p>
            <a:r>
              <a:rPr lang="en-GB" dirty="0" smtClean="0"/>
              <a:t>Acid coolers in dilute sulphuric acid plants</a:t>
            </a:r>
          </a:p>
          <a:p>
            <a:r>
              <a:rPr lang="en-GB" dirty="0" smtClean="0"/>
              <a:t>Storage tanks for sulphuric tanks</a:t>
            </a:r>
          </a:p>
          <a:p>
            <a:r>
              <a:rPr lang="en-GB" dirty="0" smtClean="0"/>
              <a:t>Chromium in contact with hydrofluoric acid</a:t>
            </a:r>
            <a:endParaRPr lang="en-GB" dirty="0"/>
          </a:p>
        </p:txBody>
      </p:sp>
    </p:spTree>
    <p:extLst>
      <p:ext uri="{BB962C8B-B14F-4D97-AF65-F5344CB8AC3E}">
        <p14:creationId xmlns:p14="http://schemas.microsoft.com/office/powerpoint/2010/main" val="41564249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597338615"/>
              </p:ext>
            </p:extLst>
          </p:nvPr>
        </p:nvGraphicFramePr>
        <p:xfrm>
          <a:off x="838200" y="1825625"/>
          <a:ext cx="10515600" cy="2931160"/>
        </p:xfrm>
        <a:graphic>
          <a:graphicData uri="http://schemas.openxmlformats.org/drawingml/2006/table">
            <a:tbl>
              <a:tblPr firstRow="1" bandRow="1">
                <a:tableStyleId>{5C22544A-7EE6-4342-B048-85BDC9FD1C3A}</a:tableStyleId>
              </a:tblPr>
              <a:tblGrid>
                <a:gridCol w="5257800"/>
                <a:gridCol w="5257800"/>
              </a:tblGrid>
              <a:tr h="370840">
                <a:tc>
                  <a:txBody>
                    <a:bodyPr/>
                    <a:lstStyle/>
                    <a:p>
                      <a:r>
                        <a:rPr lang="en-GB" dirty="0" smtClean="0"/>
                        <a:t>Cathodic Protection</a:t>
                      </a:r>
                      <a:endParaRPr lang="en-GB" dirty="0"/>
                    </a:p>
                  </a:txBody>
                  <a:tcPr/>
                </a:tc>
                <a:tc>
                  <a:txBody>
                    <a:bodyPr/>
                    <a:lstStyle/>
                    <a:p>
                      <a:r>
                        <a:rPr lang="en-GB" dirty="0" smtClean="0"/>
                        <a:t>Anodic Protection</a:t>
                      </a:r>
                      <a:endParaRPr lang="en-GB" dirty="0"/>
                    </a:p>
                  </a:txBody>
                  <a:tcPr/>
                </a:tc>
              </a:tr>
              <a:tr h="370840">
                <a:tc>
                  <a:txBody>
                    <a:bodyPr/>
                    <a:lstStyle/>
                    <a:p>
                      <a:r>
                        <a:rPr lang="en-GB" dirty="0" smtClean="0"/>
                        <a:t>Applicable to all metals</a:t>
                      </a:r>
                      <a:endParaRPr lang="en-GB" dirty="0"/>
                    </a:p>
                  </a:txBody>
                  <a:tcPr/>
                </a:tc>
                <a:tc>
                  <a:txBody>
                    <a:bodyPr/>
                    <a:lstStyle/>
                    <a:p>
                      <a:r>
                        <a:rPr lang="en-GB" dirty="0" smtClean="0"/>
                        <a:t>Applicable only to those metals that show active passive behaviour</a:t>
                      </a:r>
                      <a:endParaRPr lang="en-GB" dirty="0"/>
                    </a:p>
                  </a:txBody>
                  <a:tcPr/>
                </a:tc>
              </a:tr>
              <a:tr h="370840">
                <a:tc>
                  <a:txBody>
                    <a:bodyPr/>
                    <a:lstStyle/>
                    <a:p>
                      <a:r>
                        <a:rPr lang="en-GB" dirty="0" smtClean="0"/>
                        <a:t>Used where there is no source of power by employing sacrificial anodes</a:t>
                      </a:r>
                      <a:endParaRPr lang="en-GB" dirty="0"/>
                    </a:p>
                  </a:txBody>
                  <a:tcPr/>
                </a:tc>
                <a:tc>
                  <a:txBody>
                    <a:bodyPr/>
                    <a:lstStyle/>
                    <a:p>
                      <a:r>
                        <a:rPr lang="en-GB" dirty="0" smtClean="0"/>
                        <a:t>More aggressive </a:t>
                      </a:r>
                      <a:r>
                        <a:rPr lang="en-GB" dirty="0" err="1" smtClean="0"/>
                        <a:t>corrodents</a:t>
                      </a:r>
                      <a:r>
                        <a:rPr lang="en-GB" dirty="0" smtClean="0"/>
                        <a:t> can be handled</a:t>
                      </a:r>
                      <a:endParaRPr lang="en-GB" dirty="0"/>
                    </a:p>
                  </a:txBody>
                  <a:tcPr/>
                </a:tc>
              </a:tr>
              <a:tr h="370840">
                <a:tc>
                  <a:txBody>
                    <a:bodyPr/>
                    <a:lstStyle/>
                    <a:p>
                      <a:r>
                        <a:rPr lang="en-GB" dirty="0" smtClean="0"/>
                        <a:t>Lower installation costs</a:t>
                      </a:r>
                      <a:endParaRPr lang="en-GB" dirty="0"/>
                    </a:p>
                  </a:txBody>
                  <a:tcPr/>
                </a:tc>
                <a:tc>
                  <a:txBody>
                    <a:bodyPr/>
                    <a:lstStyle/>
                    <a:p>
                      <a:r>
                        <a:rPr lang="en-GB" dirty="0" smtClean="0"/>
                        <a:t>Operating costs are lower although installation costs are higher</a:t>
                      </a:r>
                      <a:endParaRPr lang="en-GB" dirty="0"/>
                    </a:p>
                  </a:txBody>
                  <a:tcPr/>
                </a:tc>
              </a:tr>
              <a:tr h="370840">
                <a:tc>
                  <a:txBody>
                    <a:bodyPr/>
                    <a:lstStyle/>
                    <a:p>
                      <a:r>
                        <a:rPr lang="en-GB" dirty="0" smtClean="0"/>
                        <a:t>Standard and well established method</a:t>
                      </a:r>
                      <a:endParaRPr lang="en-GB" dirty="0"/>
                    </a:p>
                  </a:txBody>
                  <a:tcPr/>
                </a:tc>
                <a:tc>
                  <a:txBody>
                    <a:bodyPr/>
                    <a:lstStyle/>
                    <a:p>
                      <a:r>
                        <a:rPr lang="en-GB" dirty="0" smtClean="0"/>
                        <a:t>Feasibility can be predicted in laboratory and the design is easier</a:t>
                      </a:r>
                      <a:endParaRPr lang="en-GB" dirty="0"/>
                    </a:p>
                  </a:txBody>
                  <a:tcPr/>
                </a:tc>
              </a:tr>
            </a:tbl>
          </a:graphicData>
        </a:graphic>
      </p:graphicFrame>
    </p:spTree>
    <p:extLst>
      <p:ext uri="{BB962C8B-B14F-4D97-AF65-F5344CB8AC3E}">
        <p14:creationId xmlns:p14="http://schemas.microsoft.com/office/powerpoint/2010/main" val="20583727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4687</TotalTime>
  <Words>2837</Words>
  <Application>Microsoft Office PowerPoint</Application>
  <PresentationFormat>Widescreen</PresentationFormat>
  <Paragraphs>214</Paragraphs>
  <Slides>57</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57</vt:i4>
      </vt:variant>
    </vt:vector>
  </HeadingPairs>
  <TitlesOfParts>
    <vt:vector size="64" baseType="lpstr">
      <vt:lpstr>Arial</vt:lpstr>
      <vt:lpstr>Calibri</vt:lpstr>
      <vt:lpstr>Calibri Light</vt:lpstr>
      <vt:lpstr>Cambria Math</vt:lpstr>
      <vt:lpstr>Helvetica</vt:lpstr>
      <vt:lpstr>Verdana</vt:lpstr>
      <vt:lpstr>Office Theme</vt:lpstr>
      <vt:lpstr>PowerPoint Presentation</vt:lpstr>
      <vt:lpstr>What is Corrosion?</vt:lpstr>
      <vt:lpstr>Causes</vt:lpstr>
      <vt:lpstr>Governed by energy changes</vt:lpstr>
      <vt:lpstr>Electrochemistry</vt:lpstr>
      <vt:lpstr>PowerPoint Presentation</vt:lpstr>
      <vt:lpstr>Electrode potentials and redox equilibria</vt:lpstr>
      <vt:lpstr>Reversible reactions</vt:lpstr>
      <vt:lpstr>PowerPoint Presentation</vt:lpstr>
      <vt:lpstr>PowerPoint Presentation</vt:lpstr>
      <vt:lpstr>PowerPoint Presentation</vt:lpstr>
      <vt:lpstr>PowerPoint Presentation</vt:lpstr>
      <vt:lpstr>PowerPoint Presentation</vt:lpstr>
      <vt:lpstr>Le Chatelier's Principle</vt:lpstr>
      <vt:lpstr>What would happen if you changed the conditions by increasing the concentration of A?</vt:lpstr>
      <vt:lpstr>What would happen if you changed the conditions by decreasing the concentration of A?</vt:lpstr>
      <vt:lpstr>PowerPoint Presentation</vt:lpstr>
      <vt:lpstr>PowerPoint Presentation</vt:lpstr>
      <vt:lpstr>PowerPoint Presentation</vt:lpstr>
      <vt:lpstr>PowerPoint Presentation</vt:lpstr>
      <vt:lpstr>PowerPoint Presentation</vt:lpstr>
      <vt:lpstr>PowerPoint Presentation</vt:lpstr>
      <vt:lpstr>A snapshot of a dynamic equilibrium. Ions are continually leaving and rejoining the surface.</vt:lpstr>
      <vt:lpstr>How would this be different if you used a piece of copper instead of a piece of magnesium?</vt:lpstr>
      <vt:lpstr>If we write the two reactions as equilibria, then what we are doing is comparing the two positions of equilibrium.</vt:lpstr>
      <vt:lpstr>Let’s attach some numbers to these differing positions of equilibrium</vt:lpstr>
      <vt:lpstr>How do you measure the voltage?</vt:lpstr>
      <vt:lpstr>Measuring standard electrode potentials (standard redox potentials)</vt:lpstr>
      <vt:lpstr>Using the standard hydrogen electrode</vt:lpstr>
      <vt:lpstr>Cells and half cells</vt:lpstr>
      <vt:lpstr>What happens?</vt:lpstr>
      <vt:lpstr>PowerPoint Presentation</vt:lpstr>
      <vt:lpstr>PowerPoint Presentation</vt:lpstr>
      <vt:lpstr>PowerPoint Presentation</vt:lpstr>
      <vt:lpstr>The voltmeter</vt:lpstr>
      <vt:lpstr>Drawing a full diagram to represent a cell takes too long. Instead, the cell in which a magnesium electrode is coupled to a hydrogen electrode is represented like this:</vt:lpstr>
      <vt:lpstr>Attaching a sign to the cell voltage</vt:lpstr>
      <vt:lpstr>In the copper case:</vt:lpstr>
      <vt:lpstr>Defining standard electrode potential (standard redox potential)</vt:lpstr>
      <vt:lpstr>Summarizing what standard electrode potentials tell you</vt:lpstr>
      <vt:lpstr> EMF series</vt:lpstr>
      <vt:lpstr>PowerPoint Presentation</vt:lpstr>
      <vt:lpstr>Electrochemical corrosion of iron </vt:lpstr>
      <vt:lpstr>Electrochemical corrosion of iron</vt:lpstr>
      <vt:lpstr>Dissimilar metal corrosion/ bimetallic or galvanic</vt:lpstr>
      <vt:lpstr>Origin of the word galvanic </vt:lpstr>
      <vt:lpstr>Galvanic Series</vt:lpstr>
      <vt:lpstr>Galvanic Corrosion Risk </vt:lpstr>
      <vt:lpstr>Temperature effect </vt:lpstr>
      <vt:lpstr>Area Effect</vt:lpstr>
      <vt:lpstr>The ElectroMotive Force (EMF) series compared to Galvanic Series</vt:lpstr>
      <vt:lpstr>Difference between EMF series and Galvanic Series</vt:lpstr>
      <vt:lpstr>PowerPoint Presentation</vt:lpstr>
      <vt:lpstr>Cathodic Protection</vt:lpstr>
      <vt:lpstr>Anodic Protection</vt:lpstr>
      <vt:lpstr>Anodic Protection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Alexander</dc:creator>
  <cp:lastModifiedBy>Rachel Alexander</cp:lastModifiedBy>
  <cp:revision>28</cp:revision>
  <dcterms:created xsi:type="dcterms:W3CDTF">2017-04-25T14:54:57Z</dcterms:created>
  <dcterms:modified xsi:type="dcterms:W3CDTF">2017-05-19T10:07:13Z</dcterms:modified>
</cp:coreProperties>
</file>