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47"/>
  </p:notesMasterIdLst>
  <p:sldIdLst>
    <p:sldId id="351" r:id="rId5"/>
    <p:sldId id="299" r:id="rId6"/>
    <p:sldId id="298" r:id="rId7"/>
    <p:sldId id="301" r:id="rId8"/>
    <p:sldId id="300" r:id="rId9"/>
    <p:sldId id="302" r:id="rId10"/>
    <p:sldId id="305" r:id="rId11"/>
    <p:sldId id="306" r:id="rId12"/>
    <p:sldId id="307" r:id="rId13"/>
    <p:sldId id="327" r:id="rId14"/>
    <p:sldId id="308" r:id="rId15"/>
    <p:sldId id="326" r:id="rId16"/>
    <p:sldId id="322" r:id="rId17"/>
    <p:sldId id="323" r:id="rId18"/>
    <p:sldId id="324" r:id="rId19"/>
    <p:sldId id="328" r:id="rId20"/>
    <p:sldId id="295" r:id="rId21"/>
    <p:sldId id="329" r:id="rId22"/>
    <p:sldId id="330" r:id="rId23"/>
    <p:sldId id="294" r:id="rId24"/>
    <p:sldId id="331" r:id="rId25"/>
    <p:sldId id="332" r:id="rId26"/>
    <p:sldId id="334" r:id="rId27"/>
    <p:sldId id="335" r:id="rId28"/>
    <p:sldId id="337" r:id="rId29"/>
    <p:sldId id="338" r:id="rId30"/>
    <p:sldId id="339" r:id="rId31"/>
    <p:sldId id="340" r:id="rId32"/>
    <p:sldId id="342" r:id="rId33"/>
    <p:sldId id="343" r:id="rId34"/>
    <p:sldId id="282" r:id="rId35"/>
    <p:sldId id="283" r:id="rId36"/>
    <p:sldId id="275" r:id="rId37"/>
    <p:sldId id="344" r:id="rId38"/>
    <p:sldId id="345" r:id="rId39"/>
    <p:sldId id="289" r:id="rId40"/>
    <p:sldId id="346" r:id="rId41"/>
    <p:sldId id="349" r:id="rId42"/>
    <p:sldId id="290" r:id="rId43"/>
    <p:sldId id="291" r:id="rId44"/>
    <p:sldId id="347" r:id="rId45"/>
    <p:sldId id="354" r:id="rId4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71" autoAdjust="0"/>
    <p:restoredTop sz="68711" autoAdjust="0"/>
  </p:normalViewPr>
  <p:slideViewPr>
    <p:cSldViewPr snapToGrid="0">
      <p:cViewPr varScale="1">
        <p:scale>
          <a:sx n="58" d="100"/>
          <a:sy n="58" d="100"/>
        </p:scale>
        <p:origin x="204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349D725-85CF-459E-9E3C-089590FD732F}" type="datetimeFigureOut">
              <a:rPr lang="en-GB" smtClean="0"/>
              <a:t>07/01/2022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ADCFB9-023D-4E54-8AA8-A1D04433B8BC}" type="slidenum">
              <a:rPr lang="en-GB" smtClean="0"/>
              <a:t>‹#›</a:t>
            </a:fld>
            <a:endParaRPr lang="en-GB"/>
          </a:p>
        </p:txBody>
      </p:sp>
    </p:spTree>
    <p:extLst>
      <p:ext uri="{BB962C8B-B14F-4D97-AF65-F5344CB8AC3E}">
        <p14:creationId xmlns:p14="http://schemas.microsoft.com/office/powerpoint/2010/main" val="392748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worldhistory.org/Polis/"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www.worldhistory.org/pottery/"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worldhistory.org/war/"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worldhistory.org/agora/"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worldhistory.org/disambiguation/law/"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a:t>
            </a:fld>
            <a:endParaRPr lang="en-GB"/>
          </a:p>
        </p:txBody>
      </p:sp>
    </p:spTree>
    <p:extLst>
      <p:ext uri="{BB962C8B-B14F-4D97-AF65-F5344CB8AC3E}">
        <p14:creationId xmlns:p14="http://schemas.microsoft.com/office/powerpoint/2010/main" val="2038562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a:t>
            </a:fld>
            <a:endParaRPr lang="en-GB"/>
          </a:p>
        </p:txBody>
      </p:sp>
    </p:spTree>
    <p:extLst>
      <p:ext uri="{BB962C8B-B14F-4D97-AF65-F5344CB8AC3E}">
        <p14:creationId xmlns:p14="http://schemas.microsoft.com/office/powerpoint/2010/main" val="1440390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a:t>
            </a:fld>
            <a:endParaRPr lang="en-GB"/>
          </a:p>
        </p:txBody>
      </p:sp>
    </p:spTree>
    <p:extLst>
      <p:ext uri="{BB962C8B-B14F-4D97-AF65-F5344CB8AC3E}">
        <p14:creationId xmlns:p14="http://schemas.microsoft.com/office/powerpoint/2010/main" val="10001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4</a:t>
            </a:fld>
            <a:endParaRPr lang="en-GB"/>
          </a:p>
        </p:txBody>
      </p:sp>
    </p:spTree>
    <p:extLst>
      <p:ext uri="{BB962C8B-B14F-4D97-AF65-F5344CB8AC3E}">
        <p14:creationId xmlns:p14="http://schemas.microsoft.com/office/powerpoint/2010/main" val="3617363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5</a:t>
            </a:fld>
            <a:endParaRPr lang="en-GB"/>
          </a:p>
        </p:txBody>
      </p:sp>
    </p:spTree>
    <p:extLst>
      <p:ext uri="{BB962C8B-B14F-4D97-AF65-F5344CB8AC3E}">
        <p14:creationId xmlns:p14="http://schemas.microsoft.com/office/powerpoint/2010/main" val="261274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6</a:t>
            </a:fld>
            <a:endParaRPr lang="en-GB"/>
          </a:p>
        </p:txBody>
      </p:sp>
    </p:spTree>
    <p:extLst>
      <p:ext uri="{BB962C8B-B14F-4D97-AF65-F5344CB8AC3E}">
        <p14:creationId xmlns:p14="http://schemas.microsoft.com/office/powerpoint/2010/main" val="2588487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7</a:t>
            </a:fld>
            <a:endParaRPr lang="en-GB"/>
          </a:p>
        </p:txBody>
      </p:sp>
    </p:spTree>
    <p:extLst>
      <p:ext uri="{BB962C8B-B14F-4D97-AF65-F5344CB8AC3E}">
        <p14:creationId xmlns:p14="http://schemas.microsoft.com/office/powerpoint/2010/main" val="3508239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8</a:t>
            </a:fld>
            <a:endParaRPr lang="en-GB"/>
          </a:p>
        </p:txBody>
      </p:sp>
    </p:spTree>
    <p:extLst>
      <p:ext uri="{BB962C8B-B14F-4D97-AF65-F5344CB8AC3E}">
        <p14:creationId xmlns:p14="http://schemas.microsoft.com/office/powerpoint/2010/main" val="967235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9</a:t>
            </a:fld>
            <a:endParaRPr lang="en-GB"/>
          </a:p>
        </p:txBody>
      </p:sp>
    </p:spTree>
    <p:extLst>
      <p:ext uri="{BB962C8B-B14F-4D97-AF65-F5344CB8AC3E}">
        <p14:creationId xmlns:p14="http://schemas.microsoft.com/office/powerpoint/2010/main" val="11168687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10</a:t>
            </a:fld>
            <a:endParaRPr lang="en-GB"/>
          </a:p>
        </p:txBody>
      </p:sp>
    </p:spTree>
    <p:extLst>
      <p:ext uri="{BB962C8B-B14F-4D97-AF65-F5344CB8AC3E}">
        <p14:creationId xmlns:p14="http://schemas.microsoft.com/office/powerpoint/2010/main" val="3623984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11</a:t>
            </a:fld>
            <a:endParaRPr lang="en-GB"/>
          </a:p>
        </p:txBody>
      </p:sp>
    </p:spTree>
    <p:extLst>
      <p:ext uri="{BB962C8B-B14F-4D97-AF65-F5344CB8AC3E}">
        <p14:creationId xmlns:p14="http://schemas.microsoft.com/office/powerpoint/2010/main" val="2450933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12</a:t>
            </a:fld>
            <a:endParaRPr lang="en-GB"/>
          </a:p>
        </p:txBody>
      </p:sp>
    </p:spTree>
    <p:extLst>
      <p:ext uri="{BB962C8B-B14F-4D97-AF65-F5344CB8AC3E}">
        <p14:creationId xmlns:p14="http://schemas.microsoft.com/office/powerpoint/2010/main" val="3201456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13</a:t>
            </a:fld>
            <a:endParaRPr lang="en-GB"/>
          </a:p>
        </p:txBody>
      </p:sp>
    </p:spTree>
    <p:extLst>
      <p:ext uri="{BB962C8B-B14F-4D97-AF65-F5344CB8AC3E}">
        <p14:creationId xmlns:p14="http://schemas.microsoft.com/office/powerpoint/2010/main" val="1667299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14</a:t>
            </a:fld>
            <a:endParaRPr lang="en-GB"/>
          </a:p>
        </p:txBody>
      </p:sp>
    </p:spTree>
    <p:extLst>
      <p:ext uri="{BB962C8B-B14F-4D97-AF65-F5344CB8AC3E}">
        <p14:creationId xmlns:p14="http://schemas.microsoft.com/office/powerpoint/2010/main" val="665017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15</a:t>
            </a:fld>
            <a:endParaRPr lang="en-GB"/>
          </a:p>
        </p:txBody>
      </p:sp>
    </p:spTree>
    <p:extLst>
      <p:ext uri="{BB962C8B-B14F-4D97-AF65-F5344CB8AC3E}">
        <p14:creationId xmlns:p14="http://schemas.microsoft.com/office/powerpoint/2010/main" val="2607164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16</a:t>
            </a:fld>
            <a:endParaRPr lang="en-GB"/>
          </a:p>
        </p:txBody>
      </p:sp>
    </p:spTree>
    <p:extLst>
      <p:ext uri="{BB962C8B-B14F-4D97-AF65-F5344CB8AC3E}">
        <p14:creationId xmlns:p14="http://schemas.microsoft.com/office/powerpoint/2010/main" val="26817297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17</a:t>
            </a:fld>
            <a:endParaRPr lang="en-GB"/>
          </a:p>
        </p:txBody>
      </p:sp>
    </p:spTree>
    <p:extLst>
      <p:ext uri="{BB962C8B-B14F-4D97-AF65-F5344CB8AC3E}">
        <p14:creationId xmlns:p14="http://schemas.microsoft.com/office/powerpoint/2010/main" val="7375998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18</a:t>
            </a:fld>
            <a:endParaRPr lang="en-GB"/>
          </a:p>
        </p:txBody>
      </p:sp>
    </p:spTree>
    <p:extLst>
      <p:ext uri="{BB962C8B-B14F-4D97-AF65-F5344CB8AC3E}">
        <p14:creationId xmlns:p14="http://schemas.microsoft.com/office/powerpoint/2010/main" val="649499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19</a:t>
            </a:fld>
            <a:endParaRPr lang="en-GB"/>
          </a:p>
        </p:txBody>
      </p:sp>
    </p:spTree>
    <p:extLst>
      <p:ext uri="{BB962C8B-B14F-4D97-AF65-F5344CB8AC3E}">
        <p14:creationId xmlns:p14="http://schemas.microsoft.com/office/powerpoint/2010/main" val="38141499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20</a:t>
            </a:fld>
            <a:endParaRPr lang="en-GB"/>
          </a:p>
        </p:txBody>
      </p:sp>
    </p:spTree>
    <p:extLst>
      <p:ext uri="{BB962C8B-B14F-4D97-AF65-F5344CB8AC3E}">
        <p14:creationId xmlns:p14="http://schemas.microsoft.com/office/powerpoint/2010/main" val="27274821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21</a:t>
            </a:fld>
            <a:endParaRPr lang="en-GB"/>
          </a:p>
        </p:txBody>
      </p:sp>
    </p:spTree>
    <p:extLst>
      <p:ext uri="{BB962C8B-B14F-4D97-AF65-F5344CB8AC3E}">
        <p14:creationId xmlns:p14="http://schemas.microsoft.com/office/powerpoint/2010/main" val="2552395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city-states had, at one time or another, systems of democracy, notably Argos, Syracuse, Rhodes, and </a:t>
            </a:r>
            <a:r>
              <a:rPr lang="en-GB" dirty="0" err="1"/>
              <a:t>Erythrai</a:t>
            </a:r>
            <a:r>
              <a:rPr lang="en-GB" dirty="0"/>
              <a:t>. </a:t>
            </a:r>
          </a:p>
          <a:p>
            <a:endParaRPr lang="en-GB" dirty="0"/>
          </a:p>
          <a:p>
            <a:r>
              <a:rPr lang="en-GB" dirty="0"/>
              <a:t>Sometimes even oligarchic systems could involve a high degree of political equality, but the Athenian version, starting from c. 460 BCE and ending c. 320 BCE and involving all male citizens, was certainly the most developed.</a:t>
            </a:r>
          </a:p>
        </p:txBody>
      </p:sp>
      <p:sp>
        <p:nvSpPr>
          <p:cNvPr id="4" name="Slide Number Placeholder 3"/>
          <p:cNvSpPr>
            <a:spLocks noGrp="1"/>
          </p:cNvSpPr>
          <p:nvPr>
            <p:ph type="sldNum" sz="quarter" idx="5"/>
          </p:nvPr>
        </p:nvSpPr>
        <p:spPr/>
        <p:txBody>
          <a:bodyPr/>
          <a:lstStyle/>
          <a:p>
            <a:fld id="{6FADCFB9-023D-4E54-8AA8-A1D04433B8BC}" type="slidenum">
              <a:rPr lang="en-GB" smtClean="0"/>
              <a:t>22</a:t>
            </a:fld>
            <a:endParaRPr lang="en-GB"/>
          </a:p>
        </p:txBody>
      </p:sp>
    </p:spTree>
    <p:extLst>
      <p:ext uri="{BB962C8B-B14F-4D97-AF65-F5344CB8AC3E}">
        <p14:creationId xmlns:p14="http://schemas.microsoft.com/office/powerpoint/2010/main" val="8891020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Athenian democracy refers to the system of democratic government used in Athens, Greece from the 5th to 4th century BCE. </a:t>
            </a:r>
          </a:p>
          <a:p>
            <a:endParaRPr lang="en-GB" dirty="0"/>
          </a:p>
          <a:p>
            <a:r>
              <a:rPr lang="en-GB" dirty="0"/>
              <a:t>Under this system, all male citizens - the </a:t>
            </a:r>
            <a:r>
              <a:rPr lang="en-GB" dirty="0" err="1"/>
              <a:t>dēmos</a:t>
            </a:r>
            <a:r>
              <a:rPr lang="en-GB" dirty="0"/>
              <a:t> - had equal political rights, freedom of speech, and the opportunity to participate directly in the political arena.</a:t>
            </a:r>
          </a:p>
          <a:p>
            <a:endParaRPr lang="en-GB" dirty="0"/>
          </a:p>
          <a:p>
            <a:r>
              <a:rPr lang="en-GB" dirty="0"/>
              <a:t>In Athenian democracy, not only did citizens participate in a direct democracy whereby they themselves made the decisions by which they lived, but they also actively served in the institutions that governed them, and so they directly controlled all parts of the political process.</a:t>
            </a:r>
          </a:p>
          <a:p>
            <a:endParaRPr lang="en-GB" dirty="0"/>
          </a:p>
          <a:p>
            <a:r>
              <a:rPr lang="en-GB" dirty="0"/>
              <a:t>As we have seen, only male citizens who were 18 years or over could speak (at least in theory) and vote in the assembly,</a:t>
            </a:r>
          </a:p>
          <a:p>
            <a:endParaRPr lang="en-GB" dirty="0"/>
          </a:p>
          <a:p>
            <a:r>
              <a:rPr lang="en-GB" dirty="0"/>
              <a:t>Therefore, women, slaves, and resident foreigners (</a:t>
            </a:r>
            <a:r>
              <a:rPr lang="en-GB" dirty="0" err="1"/>
              <a:t>metoikoi</a:t>
            </a:r>
            <a:r>
              <a:rPr lang="en-GB" dirty="0"/>
              <a:t>) were excluded from the political process</a:t>
            </a:r>
          </a:p>
        </p:txBody>
      </p:sp>
      <p:sp>
        <p:nvSpPr>
          <p:cNvPr id="4" name="Slide Number Placeholder 3"/>
          <p:cNvSpPr>
            <a:spLocks noGrp="1"/>
          </p:cNvSpPr>
          <p:nvPr>
            <p:ph type="sldNum" sz="quarter" idx="5"/>
          </p:nvPr>
        </p:nvSpPr>
        <p:spPr/>
        <p:txBody>
          <a:bodyPr/>
          <a:lstStyle/>
          <a:p>
            <a:fld id="{6FADCFB9-023D-4E54-8AA8-A1D04433B8BC}" type="slidenum">
              <a:rPr lang="en-GB" smtClean="0"/>
              <a:t>23</a:t>
            </a:fld>
            <a:endParaRPr lang="en-GB"/>
          </a:p>
        </p:txBody>
      </p:sp>
    </p:spTree>
    <p:extLst>
      <p:ext uri="{BB962C8B-B14F-4D97-AF65-F5344CB8AC3E}">
        <p14:creationId xmlns:p14="http://schemas.microsoft.com/office/powerpoint/2010/main" val="1769528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24</a:t>
            </a:fld>
            <a:endParaRPr lang="en-GB"/>
          </a:p>
        </p:txBody>
      </p:sp>
    </p:spTree>
    <p:extLst>
      <p:ext uri="{BB962C8B-B14F-4D97-AF65-F5344CB8AC3E}">
        <p14:creationId xmlns:p14="http://schemas.microsoft.com/office/powerpoint/2010/main" val="38585367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Any male citizen could, then, participate in the main democratic body of Athens, the assembly (</a:t>
            </a:r>
            <a:r>
              <a:rPr lang="en-GB" b="0" i="1" dirty="0" err="1">
                <a:solidFill>
                  <a:srgbClr val="333333"/>
                </a:solidFill>
                <a:effectLst/>
                <a:latin typeface="Libre Baskerville"/>
              </a:rPr>
              <a:t>ekklēsia</a:t>
            </a:r>
            <a:r>
              <a:rPr lang="en-GB" b="0" i="0" dirty="0">
                <a:solidFill>
                  <a:srgbClr val="333333"/>
                </a:solidFill>
                <a:effectLst/>
                <a:latin typeface="Libre Baskerville"/>
              </a:rPr>
              <a:t>). </a:t>
            </a:r>
          </a:p>
          <a:p>
            <a:endParaRPr lang="en-GB" b="0" i="0" dirty="0">
              <a:solidFill>
                <a:srgbClr val="333333"/>
              </a:solidFill>
              <a:effectLst/>
              <a:latin typeface="Libre Baskerville"/>
            </a:endParaRPr>
          </a:p>
          <a:p>
            <a:r>
              <a:rPr lang="en-GB" b="0" i="0" dirty="0">
                <a:solidFill>
                  <a:srgbClr val="333333"/>
                </a:solidFill>
                <a:effectLst/>
                <a:latin typeface="Libre Baskerville"/>
              </a:rPr>
              <a:t>In the 4th and 5th centuries BCE the male citizen population of Athens ranged from 30,000 to 60,000 depending on the period. </a:t>
            </a:r>
          </a:p>
          <a:p>
            <a:endParaRPr lang="en-GB" b="0" i="0" dirty="0">
              <a:solidFill>
                <a:srgbClr val="333333"/>
              </a:solidFill>
              <a:effectLst/>
              <a:latin typeface="Libre Baskerville"/>
            </a:endParaRPr>
          </a:p>
          <a:p>
            <a:r>
              <a:rPr lang="en-GB" b="0" i="0" dirty="0">
                <a:solidFill>
                  <a:srgbClr val="333333"/>
                </a:solidFill>
                <a:effectLst/>
                <a:latin typeface="Libre Baskerville"/>
              </a:rPr>
              <a:t>The assembly met at least once a month, more likely two or three times, on the </a:t>
            </a:r>
            <a:r>
              <a:rPr lang="en-GB" b="0" i="0" dirty="0" err="1">
                <a:solidFill>
                  <a:srgbClr val="333333"/>
                </a:solidFill>
                <a:effectLst/>
                <a:latin typeface="Libre Baskerville"/>
              </a:rPr>
              <a:t>Pnyx</a:t>
            </a:r>
            <a:r>
              <a:rPr lang="en-GB" b="0" i="0" dirty="0">
                <a:solidFill>
                  <a:srgbClr val="333333"/>
                </a:solidFill>
                <a:effectLst/>
                <a:latin typeface="Libre Baskerville"/>
              </a:rPr>
              <a:t> hill in a dedicated space which could accommodate around 6000 citizens.</a:t>
            </a:r>
          </a:p>
          <a:p>
            <a:endParaRPr lang="en-GB" b="0" i="0" dirty="0">
              <a:solidFill>
                <a:srgbClr val="333333"/>
              </a:solidFill>
              <a:effectLst/>
              <a:latin typeface="Libre Baskerville"/>
            </a:endParaRPr>
          </a:p>
          <a:p>
            <a:r>
              <a:rPr lang="en-GB" b="0" i="0" dirty="0">
                <a:solidFill>
                  <a:srgbClr val="333333"/>
                </a:solidFill>
                <a:effectLst/>
                <a:latin typeface="Libre Baskerville"/>
              </a:rPr>
              <a:t>Any citizen could speak to the assembly and vote on decisions by simply holding up their hands. The majority won the day and the decision was final. Nine presidents (</a:t>
            </a:r>
            <a:r>
              <a:rPr lang="en-GB" b="0" i="1" dirty="0" err="1">
                <a:solidFill>
                  <a:srgbClr val="333333"/>
                </a:solidFill>
                <a:effectLst/>
                <a:latin typeface="Libre Baskerville"/>
              </a:rPr>
              <a:t>proedroi</a:t>
            </a:r>
            <a:r>
              <a:rPr lang="en-GB" b="0" i="0" dirty="0">
                <a:solidFill>
                  <a:srgbClr val="333333"/>
                </a:solidFill>
                <a:effectLst/>
                <a:latin typeface="Libre Baskerville"/>
              </a:rPr>
              <a:t>), elected by lot and holding the office one time only, organised the proceedings and assessed the voting.</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25</a:t>
            </a:fld>
            <a:endParaRPr lang="en-GB"/>
          </a:p>
        </p:txBody>
      </p:sp>
    </p:spTree>
    <p:extLst>
      <p:ext uri="{BB962C8B-B14F-4D97-AF65-F5344CB8AC3E}">
        <p14:creationId xmlns:p14="http://schemas.microsoft.com/office/powerpoint/2010/main" val="12021186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The majority won the day and the decision was final. Nine presidents (</a:t>
            </a:r>
            <a:r>
              <a:rPr lang="en-GB" b="0" i="1" dirty="0" err="1">
                <a:solidFill>
                  <a:srgbClr val="333333"/>
                </a:solidFill>
                <a:effectLst/>
                <a:latin typeface="Libre Baskerville"/>
              </a:rPr>
              <a:t>proedroi</a:t>
            </a:r>
            <a:r>
              <a:rPr lang="en-GB" b="0" i="0" dirty="0">
                <a:solidFill>
                  <a:srgbClr val="333333"/>
                </a:solidFill>
                <a:effectLst/>
                <a:latin typeface="Libre Baskerville"/>
              </a:rPr>
              <a:t>), elected by lot and holding the office one time only, organised the proceedings and assessed the voting.</a:t>
            </a:r>
          </a:p>
          <a:p>
            <a:endParaRPr lang="en-GB" b="0" i="0" dirty="0">
              <a:solidFill>
                <a:srgbClr val="333333"/>
              </a:solidFill>
              <a:effectLst/>
              <a:latin typeface="Libre Baskerville"/>
            </a:endParaRPr>
          </a:p>
          <a:p>
            <a:r>
              <a:rPr lang="en-GB" b="0" i="0" dirty="0">
                <a:solidFill>
                  <a:srgbClr val="333333"/>
                </a:solidFill>
                <a:effectLst/>
                <a:latin typeface="Libre Baskerville"/>
              </a:rPr>
              <a:t>Specific issues discussed in the assembly included deciding military and financial magistracies, organising and maintaining food supplies, initiating legislation and political trials, deciding to send envoys, deciding whether or not to sign treaties, voting to raise or spend funds, and debating military matters. </a:t>
            </a:r>
          </a:p>
          <a:p>
            <a:endParaRPr lang="en-GB" b="0" i="0" dirty="0">
              <a:solidFill>
                <a:srgbClr val="333333"/>
              </a:solidFill>
              <a:effectLst/>
              <a:latin typeface="Libre Baskerville"/>
            </a:endParaRPr>
          </a:p>
          <a:p>
            <a:r>
              <a:rPr lang="en-GB" i="1" dirty="0">
                <a:solidFill>
                  <a:schemeClr val="bg1"/>
                </a:solidFill>
              </a:rPr>
              <a:t>Ho </a:t>
            </a:r>
            <a:r>
              <a:rPr lang="en-GB" i="1" dirty="0" err="1">
                <a:solidFill>
                  <a:schemeClr val="bg1"/>
                </a:solidFill>
              </a:rPr>
              <a:t>boulomenos</a:t>
            </a:r>
            <a:r>
              <a:rPr lang="en-GB" i="1" dirty="0">
                <a:solidFill>
                  <a:schemeClr val="bg1"/>
                </a:solidFill>
              </a:rPr>
              <a:t> </a:t>
            </a:r>
            <a:r>
              <a:rPr lang="en-GB" dirty="0">
                <a:solidFill>
                  <a:schemeClr val="bg1"/>
                </a:solidFill>
              </a:rPr>
              <a:t>(anyone who wished) could propose a motion, comment on motions, and vote </a:t>
            </a:r>
          </a:p>
          <a:p>
            <a:endParaRPr lang="en-GB" dirty="0">
              <a:solidFill>
                <a:schemeClr val="bg1"/>
              </a:solidFill>
            </a:endParaRPr>
          </a:p>
          <a:p>
            <a:r>
              <a:rPr lang="en-GB" dirty="0">
                <a:solidFill>
                  <a:schemeClr val="bg1"/>
                </a:solidFill>
              </a:rPr>
              <a:t>Strictly observed rules on procedure, e.g. only one chance to speak on any one issue, to make people think before speaking </a:t>
            </a:r>
          </a:p>
          <a:p>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26</a:t>
            </a:fld>
            <a:endParaRPr lang="en-GB"/>
          </a:p>
        </p:txBody>
      </p:sp>
    </p:spTree>
    <p:extLst>
      <p:ext uri="{BB962C8B-B14F-4D97-AF65-F5344CB8AC3E}">
        <p14:creationId xmlns:p14="http://schemas.microsoft.com/office/powerpoint/2010/main" val="25012021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The assembly could also vote to ostracise from Athens any citizen who had become too powerful and dangerous for the </a:t>
            </a:r>
            <a:r>
              <a:rPr lang="en-GB" b="1" i="0" u="none" strike="noStrike" dirty="0">
                <a:solidFill>
                  <a:srgbClr val="B52600"/>
                </a:solidFill>
                <a:effectLst/>
                <a:latin typeface="Libre Baskerville"/>
                <a:hlinkClick r:id="rId3"/>
              </a:rPr>
              <a:t>polis</a:t>
            </a:r>
            <a:r>
              <a:rPr lang="en-GB" b="0" i="0" dirty="0">
                <a:solidFill>
                  <a:srgbClr val="333333"/>
                </a:solidFill>
                <a:effectLst/>
                <a:latin typeface="Libre Baskerville"/>
              </a:rPr>
              <a:t>.</a:t>
            </a:r>
          </a:p>
          <a:p>
            <a:endParaRPr lang="en-GB" b="0" i="0" dirty="0">
              <a:solidFill>
                <a:srgbClr val="333333"/>
              </a:solidFill>
              <a:effectLst/>
              <a:latin typeface="Libre 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Exile for a ten year period – property and citizenship remain intact. </a:t>
            </a:r>
          </a:p>
          <a:p>
            <a:endParaRPr lang="en-GB" b="0" i="0" dirty="0">
              <a:solidFill>
                <a:srgbClr val="333333"/>
              </a:solidFill>
              <a:effectLst/>
              <a:latin typeface="Libre Baskerville"/>
            </a:endParaRPr>
          </a:p>
          <a:p>
            <a:r>
              <a:rPr lang="en-GB" b="0" i="0" dirty="0">
                <a:solidFill>
                  <a:srgbClr val="333333"/>
                </a:solidFill>
                <a:effectLst/>
                <a:latin typeface="Libre Baskerville"/>
              </a:rPr>
              <a:t> In this case there was a secret ballot where voters wrote a name on a piece of broken </a:t>
            </a:r>
            <a:r>
              <a:rPr lang="en-GB" b="1" i="0" u="none" strike="noStrike" dirty="0">
                <a:solidFill>
                  <a:srgbClr val="B52600"/>
                </a:solidFill>
                <a:effectLst/>
                <a:latin typeface="Libre Baskerville"/>
                <a:hlinkClick r:id="rId4"/>
              </a:rPr>
              <a:t>pottery</a:t>
            </a:r>
            <a:r>
              <a:rPr lang="en-GB" b="0" i="0" dirty="0">
                <a:solidFill>
                  <a:srgbClr val="333333"/>
                </a:solidFill>
                <a:effectLst/>
                <a:latin typeface="Libre Baskerville"/>
              </a:rPr>
              <a:t> (</a:t>
            </a:r>
            <a:r>
              <a:rPr lang="en-GB" b="0" i="1" dirty="0" err="1">
                <a:solidFill>
                  <a:srgbClr val="333333"/>
                </a:solidFill>
                <a:effectLst/>
                <a:latin typeface="Libre Baskerville"/>
              </a:rPr>
              <a:t>ostrakon</a:t>
            </a:r>
            <a:r>
              <a:rPr lang="en-GB" b="0" i="0" dirty="0">
                <a:solidFill>
                  <a:srgbClr val="333333"/>
                </a:solidFill>
                <a:effectLst/>
                <a:latin typeface="Libre Baskerville"/>
              </a:rPr>
              <a:t>). </a:t>
            </a:r>
          </a:p>
          <a:p>
            <a:endParaRPr lang="en-GB" b="0" i="0" dirty="0">
              <a:solidFill>
                <a:srgbClr val="333333"/>
              </a:solidFill>
              <a:effectLst/>
              <a:latin typeface="Libre Baskerville"/>
            </a:endParaRPr>
          </a:p>
          <a:p>
            <a:endParaRPr lang="en-GB" b="0" i="0" dirty="0">
              <a:solidFill>
                <a:srgbClr val="333333"/>
              </a:solidFill>
              <a:effectLst/>
              <a:latin typeface="Libre Baskerville"/>
            </a:endParaRPr>
          </a:p>
          <a:p>
            <a:r>
              <a:rPr lang="en-GB" dirty="0"/>
              <a:t>Pericles) was a Greek statesman and general during the Golden Age of Athens</a:t>
            </a:r>
          </a:p>
          <a:p>
            <a:endParaRPr lang="en-GB" dirty="0"/>
          </a:p>
          <a:p>
            <a:r>
              <a:rPr lang="en-GB" dirty="0"/>
              <a:t>He was prominent and influential in Athenian politics, particularly between the Greco-Persian Wars and the Peloponnesian War, and was acclaimed by Thucydides, a contemporary historian, as "the first citizen of Athens".</a:t>
            </a:r>
          </a:p>
          <a:p>
            <a:endParaRPr lang="en-GB" dirty="0"/>
          </a:p>
          <a:p>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27</a:t>
            </a:fld>
            <a:endParaRPr lang="en-GB"/>
          </a:p>
        </p:txBody>
      </p:sp>
    </p:spTree>
    <p:extLst>
      <p:ext uri="{BB962C8B-B14F-4D97-AF65-F5344CB8AC3E}">
        <p14:creationId xmlns:p14="http://schemas.microsoft.com/office/powerpoint/2010/main" val="35533796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There was in Athens a smaller body, the </a:t>
            </a:r>
            <a:r>
              <a:rPr lang="en-GB" b="0" i="1" dirty="0" err="1">
                <a:solidFill>
                  <a:srgbClr val="333333"/>
                </a:solidFill>
                <a:effectLst/>
                <a:latin typeface="Libre Baskerville"/>
              </a:rPr>
              <a:t>boulē</a:t>
            </a:r>
            <a:r>
              <a:rPr lang="en-GB" b="0" i="0" dirty="0">
                <a:solidFill>
                  <a:srgbClr val="333333"/>
                </a:solidFill>
                <a:effectLst/>
                <a:latin typeface="Libre Baskerville"/>
              </a:rPr>
              <a:t>, which decided or prioritised the topics which were discussed in the assembly</a:t>
            </a:r>
          </a:p>
          <a:p>
            <a:endParaRPr lang="en-GB" b="0" i="0" dirty="0">
              <a:solidFill>
                <a:srgbClr val="333333"/>
              </a:solidFill>
              <a:effectLst/>
              <a:latin typeface="Libre Baskervill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Boule proposed legislation, assembly (</a:t>
            </a:r>
            <a:r>
              <a:rPr lang="en-GB" i="1" dirty="0" err="1">
                <a:solidFill>
                  <a:schemeClr val="bg1"/>
                </a:solidFill>
              </a:rPr>
              <a:t>ekklesia</a:t>
            </a:r>
            <a:r>
              <a:rPr lang="en-GB" dirty="0">
                <a:solidFill>
                  <a:schemeClr val="bg1"/>
                </a:solidFill>
              </a:rPr>
              <a:t>) voted on it. </a:t>
            </a:r>
          </a:p>
          <a:p>
            <a:endParaRPr lang="en-GB" b="0" i="0" dirty="0">
              <a:solidFill>
                <a:srgbClr val="333333"/>
              </a:solidFill>
              <a:effectLst/>
              <a:latin typeface="Libre Baskerville"/>
            </a:endParaRPr>
          </a:p>
          <a:p>
            <a:r>
              <a:rPr lang="en-GB" b="0" i="0" dirty="0">
                <a:solidFill>
                  <a:srgbClr val="333333"/>
                </a:solidFill>
                <a:effectLst/>
                <a:latin typeface="Libre Baskerville"/>
              </a:rPr>
              <a:t> In addition, in times of crisis and </a:t>
            </a:r>
            <a:r>
              <a:rPr lang="en-GB" b="1" i="0" u="none" strike="noStrike" dirty="0">
                <a:solidFill>
                  <a:srgbClr val="B52600"/>
                </a:solidFill>
                <a:effectLst/>
                <a:latin typeface="Libre Baskerville"/>
                <a:hlinkClick r:id="rId3"/>
              </a:rPr>
              <a:t>war</a:t>
            </a:r>
            <a:r>
              <a:rPr lang="en-GB" b="0" i="0" dirty="0">
                <a:solidFill>
                  <a:srgbClr val="333333"/>
                </a:solidFill>
                <a:effectLst/>
                <a:latin typeface="Libre Baskerville"/>
              </a:rPr>
              <a:t>, this body could also take decisions without the assembly meeting. </a:t>
            </a:r>
          </a:p>
          <a:p>
            <a:endParaRPr lang="en-GB" b="0" i="0" dirty="0">
              <a:solidFill>
                <a:srgbClr val="333333"/>
              </a:solidFill>
              <a:effectLst/>
              <a:latin typeface="Libre Baskerville"/>
            </a:endParaRPr>
          </a:p>
          <a:p>
            <a:r>
              <a:rPr lang="en-GB" b="0" i="0" dirty="0">
                <a:solidFill>
                  <a:srgbClr val="333333"/>
                </a:solidFill>
                <a:effectLst/>
                <a:latin typeface="Libre Baskerville"/>
              </a:rPr>
              <a:t>The </a:t>
            </a:r>
            <a:r>
              <a:rPr lang="en-GB" b="0" i="1" dirty="0" err="1">
                <a:solidFill>
                  <a:srgbClr val="333333"/>
                </a:solidFill>
                <a:effectLst/>
                <a:latin typeface="Libre Baskerville"/>
              </a:rPr>
              <a:t>boulē</a:t>
            </a:r>
            <a:r>
              <a:rPr lang="en-GB" b="0" i="1" dirty="0">
                <a:solidFill>
                  <a:srgbClr val="333333"/>
                </a:solidFill>
                <a:effectLst/>
                <a:latin typeface="Libre Baskerville"/>
              </a:rPr>
              <a:t> </a:t>
            </a:r>
            <a:r>
              <a:rPr lang="en-GB" b="0" i="0" dirty="0">
                <a:solidFill>
                  <a:srgbClr val="333333"/>
                </a:solidFill>
                <a:effectLst/>
                <a:latin typeface="Libre Baskerville"/>
              </a:rPr>
              <a:t>or council was composed of 500 citizens who were chosen by lot and who served for one year with the limitation that they could serve no more than two non-consecutive years. </a:t>
            </a:r>
          </a:p>
          <a:p>
            <a:endParaRPr lang="en-GB" b="0" i="0" dirty="0">
              <a:solidFill>
                <a:srgbClr val="333333"/>
              </a:solidFill>
              <a:effectLst/>
              <a:latin typeface="Libre Baskerville"/>
            </a:endParaRPr>
          </a:p>
          <a:p>
            <a:r>
              <a:rPr lang="en-GB" b="0" i="0" dirty="0">
                <a:solidFill>
                  <a:srgbClr val="333333"/>
                </a:solidFill>
                <a:effectLst/>
                <a:latin typeface="Libre Baskerville"/>
              </a:rPr>
              <a:t>Acted as a kind of executive committee of the assembly. </a:t>
            </a:r>
          </a:p>
          <a:p>
            <a:endParaRPr lang="en-GB" b="0" i="0" dirty="0">
              <a:solidFill>
                <a:srgbClr val="333333"/>
              </a:solidFill>
              <a:effectLst/>
              <a:latin typeface="Libre Baskerville"/>
            </a:endParaRPr>
          </a:p>
          <a:p>
            <a:r>
              <a:rPr lang="en-GB" b="0" i="0" dirty="0">
                <a:solidFill>
                  <a:srgbClr val="333333"/>
                </a:solidFill>
                <a:effectLst/>
                <a:latin typeface="Libre Baskerville"/>
              </a:rPr>
              <a:t>Supervised any administrative committees and officials on behalf of the assembly.</a:t>
            </a:r>
          </a:p>
          <a:p>
            <a:endParaRPr lang="en-GB" b="0" i="0" dirty="0">
              <a:solidFill>
                <a:srgbClr val="333333"/>
              </a:solidFill>
              <a:effectLst/>
              <a:latin typeface="Libre Baskerville"/>
            </a:endParaRPr>
          </a:p>
          <a:p>
            <a:r>
              <a:rPr lang="en-GB" b="0" i="0" dirty="0">
                <a:solidFill>
                  <a:srgbClr val="333333"/>
                </a:solidFill>
                <a:effectLst/>
                <a:latin typeface="Libre Baskerville"/>
              </a:rPr>
              <a:t>Then there was also an executive committee of the </a:t>
            </a:r>
            <a:r>
              <a:rPr lang="en-GB" b="0" i="1" dirty="0" err="1">
                <a:solidFill>
                  <a:srgbClr val="333333"/>
                </a:solidFill>
                <a:effectLst/>
                <a:latin typeface="Libre Baskerville"/>
              </a:rPr>
              <a:t>boulē</a:t>
            </a:r>
            <a:r>
              <a:rPr lang="en-GB" b="0" i="1" dirty="0">
                <a:solidFill>
                  <a:srgbClr val="333333"/>
                </a:solidFill>
                <a:effectLst/>
                <a:latin typeface="Libre Baskerville"/>
              </a:rPr>
              <a:t> </a:t>
            </a:r>
            <a:r>
              <a:rPr lang="en-GB" b="0" i="0" dirty="0">
                <a:solidFill>
                  <a:srgbClr val="333333"/>
                </a:solidFill>
                <a:effectLst/>
                <a:latin typeface="Libre Baskerville"/>
              </a:rPr>
              <a:t>which consisted of one tribe of the ten which participated in the </a:t>
            </a:r>
            <a:r>
              <a:rPr lang="en-GB" b="0" i="1" dirty="0" err="1">
                <a:solidFill>
                  <a:srgbClr val="333333"/>
                </a:solidFill>
                <a:effectLst/>
                <a:latin typeface="Libre Baskerville"/>
              </a:rPr>
              <a:t>boulē</a:t>
            </a:r>
            <a:r>
              <a:rPr lang="en-GB" b="0" i="0" dirty="0">
                <a:solidFill>
                  <a:srgbClr val="333333"/>
                </a:solidFill>
                <a:effectLst/>
                <a:latin typeface="Libre Baskerville"/>
              </a:rPr>
              <a:t> (i.e., 50 citizens, known as </a:t>
            </a:r>
            <a:r>
              <a:rPr lang="en-GB" b="0" i="1" dirty="0" err="1">
                <a:solidFill>
                  <a:srgbClr val="333333"/>
                </a:solidFill>
                <a:effectLst/>
                <a:latin typeface="Libre Baskerville"/>
              </a:rPr>
              <a:t>prytaneis</a:t>
            </a:r>
            <a:r>
              <a:rPr lang="en-GB" b="0" i="0" dirty="0">
                <a:solidFill>
                  <a:srgbClr val="333333"/>
                </a:solidFill>
                <a:effectLst/>
                <a:latin typeface="Libre Baskerville"/>
              </a:rPr>
              <a:t>) elected on a rotation basis, so each tribe composed the executive once each year. </a:t>
            </a:r>
          </a:p>
          <a:p>
            <a:endParaRPr lang="en-GB" b="0" i="0" dirty="0">
              <a:solidFill>
                <a:srgbClr val="333333"/>
              </a:solidFill>
              <a:effectLst/>
              <a:latin typeface="Libre Baskerville"/>
            </a:endParaRPr>
          </a:p>
          <a:p>
            <a:r>
              <a:rPr lang="en-GB" b="0" i="0" dirty="0">
                <a:solidFill>
                  <a:srgbClr val="333333"/>
                </a:solidFill>
                <a:effectLst/>
                <a:latin typeface="Libre Baskerville"/>
              </a:rPr>
              <a:t>This executive of the executive had a chairman (</a:t>
            </a:r>
            <a:r>
              <a:rPr lang="en-GB" b="0" i="1" dirty="0" err="1">
                <a:solidFill>
                  <a:srgbClr val="333333"/>
                </a:solidFill>
                <a:effectLst/>
                <a:latin typeface="Libre Baskerville"/>
              </a:rPr>
              <a:t>epistates</a:t>
            </a:r>
            <a:r>
              <a:rPr lang="en-GB" b="0" i="0" dirty="0">
                <a:solidFill>
                  <a:srgbClr val="333333"/>
                </a:solidFill>
                <a:effectLst/>
                <a:latin typeface="Libre Baskerville"/>
              </a:rPr>
              <a:t>) who was chosen by lot each day. The 50-man </a:t>
            </a:r>
            <a:r>
              <a:rPr lang="en-GB" b="0" i="1" dirty="0" err="1">
                <a:solidFill>
                  <a:srgbClr val="333333"/>
                </a:solidFill>
                <a:effectLst/>
                <a:latin typeface="Libre Baskerville"/>
              </a:rPr>
              <a:t>prytany</a:t>
            </a:r>
            <a:r>
              <a:rPr lang="en-GB" b="0" i="0" dirty="0">
                <a:solidFill>
                  <a:srgbClr val="333333"/>
                </a:solidFill>
                <a:effectLst/>
                <a:latin typeface="Libre Baskerville"/>
              </a:rPr>
              <a:t> met in the building known as the </a:t>
            </a:r>
            <a:r>
              <a:rPr lang="en-GB" b="0" i="1" dirty="0">
                <a:solidFill>
                  <a:srgbClr val="333333"/>
                </a:solidFill>
                <a:effectLst/>
                <a:latin typeface="Libre Baskerville"/>
              </a:rPr>
              <a:t>Bouleuterion</a:t>
            </a:r>
            <a:r>
              <a:rPr lang="en-GB" b="0" i="0" dirty="0">
                <a:solidFill>
                  <a:srgbClr val="333333"/>
                </a:solidFill>
                <a:effectLst/>
                <a:latin typeface="Libre Baskerville"/>
              </a:rPr>
              <a:t> in the Athenian </a:t>
            </a:r>
            <a:r>
              <a:rPr lang="en-GB" b="1" i="0" u="none" strike="noStrike" dirty="0">
                <a:solidFill>
                  <a:srgbClr val="B52600"/>
                </a:solidFill>
                <a:effectLst/>
                <a:latin typeface="Libre Baskerville"/>
                <a:hlinkClick r:id="rId4"/>
              </a:rPr>
              <a:t>agora</a:t>
            </a:r>
            <a:r>
              <a:rPr lang="en-GB" b="0" i="0" dirty="0">
                <a:solidFill>
                  <a:srgbClr val="333333"/>
                </a:solidFill>
                <a:effectLst/>
                <a:latin typeface="Libre Baskerville"/>
              </a:rPr>
              <a:t> and safe-guarded the sacred treasuries.</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28</a:t>
            </a:fld>
            <a:endParaRPr lang="en-GB"/>
          </a:p>
        </p:txBody>
      </p:sp>
    </p:spTree>
    <p:extLst>
      <p:ext uri="{BB962C8B-B14F-4D97-AF65-F5344CB8AC3E}">
        <p14:creationId xmlns:p14="http://schemas.microsoft.com/office/powerpoint/2010/main" val="11392611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Libre Baskerville"/>
              </a:rPr>
              <a:t>In tandem with all these political institutions were the </a:t>
            </a:r>
            <a:r>
              <a:rPr lang="en-GB" b="1" i="0" u="none" strike="noStrike" dirty="0">
                <a:solidFill>
                  <a:srgbClr val="B52600"/>
                </a:solidFill>
                <a:effectLst/>
                <a:latin typeface="Libre Baskerville"/>
                <a:hlinkClick r:id="rId3"/>
              </a:rPr>
              <a:t>law</a:t>
            </a:r>
            <a:r>
              <a:rPr lang="en-GB" b="0" i="0" dirty="0">
                <a:solidFill>
                  <a:srgbClr val="333333"/>
                </a:solidFill>
                <a:effectLst/>
                <a:latin typeface="Libre Baskerville"/>
              </a:rPr>
              <a:t> courts (</a:t>
            </a:r>
            <a:r>
              <a:rPr lang="en-GB" b="0" i="1" dirty="0" err="1">
                <a:solidFill>
                  <a:srgbClr val="333333"/>
                </a:solidFill>
                <a:effectLst/>
                <a:latin typeface="Libre Baskerville"/>
              </a:rPr>
              <a:t>dikasteria</a:t>
            </a:r>
            <a:r>
              <a:rPr lang="en-GB" b="0" i="0" dirty="0">
                <a:solidFill>
                  <a:srgbClr val="333333"/>
                </a:solidFill>
                <a:effectLst/>
                <a:latin typeface="Libre Baskerville"/>
              </a:rPr>
              <a:t>) which were composed of 6,000 jurors and a body of chief magistrates (</a:t>
            </a:r>
            <a:r>
              <a:rPr lang="en-GB" b="0" i="1" dirty="0">
                <a:solidFill>
                  <a:srgbClr val="333333"/>
                </a:solidFill>
                <a:effectLst/>
                <a:latin typeface="Libre Baskerville"/>
              </a:rPr>
              <a:t>archai</a:t>
            </a:r>
            <a:r>
              <a:rPr lang="en-GB" b="0" i="0" dirty="0">
                <a:solidFill>
                  <a:srgbClr val="333333"/>
                </a:solidFill>
                <a:effectLst/>
                <a:latin typeface="Libre Baskerville"/>
              </a:rPr>
              <a:t>) chosen annually by lot.</a:t>
            </a:r>
          </a:p>
          <a:p>
            <a:endParaRPr lang="en-GB" b="0" i="0" dirty="0">
              <a:solidFill>
                <a:srgbClr val="333333"/>
              </a:solidFill>
              <a:effectLst/>
              <a:latin typeface="Libre Baskerville"/>
            </a:endParaRPr>
          </a:p>
          <a:p>
            <a:endParaRPr lang="en-GB" b="0" i="0" dirty="0">
              <a:solidFill>
                <a:srgbClr val="333333"/>
              </a:solidFill>
              <a:effectLst/>
              <a:latin typeface="Libre Baskerville"/>
            </a:endParaRPr>
          </a:p>
          <a:p>
            <a:r>
              <a:rPr lang="en-GB" b="0" i="0" dirty="0">
                <a:solidFill>
                  <a:srgbClr val="333333"/>
                </a:solidFill>
                <a:effectLst/>
                <a:latin typeface="Libre Baskerville"/>
              </a:rPr>
              <a:t>Indeed, there was a specially designed machine of coloured tokens (</a:t>
            </a:r>
            <a:r>
              <a:rPr lang="en-GB" b="0" i="1" dirty="0" err="1">
                <a:solidFill>
                  <a:srgbClr val="333333"/>
                </a:solidFill>
                <a:effectLst/>
                <a:latin typeface="Libre Baskerville"/>
              </a:rPr>
              <a:t>kleroterion</a:t>
            </a:r>
            <a:r>
              <a:rPr lang="en-GB" b="0" i="0" dirty="0">
                <a:solidFill>
                  <a:srgbClr val="333333"/>
                </a:solidFill>
                <a:effectLst/>
                <a:latin typeface="Libre Baskerville"/>
              </a:rPr>
              <a:t>) to ensure those selected were chosen randomly, a process magistrates had to go through twice. </a:t>
            </a:r>
          </a:p>
          <a:p>
            <a:endParaRPr lang="en-GB" b="0" i="0" dirty="0">
              <a:solidFill>
                <a:srgbClr val="333333"/>
              </a:solidFill>
              <a:effectLst/>
              <a:latin typeface="Libre Baskerville"/>
            </a:endParaRPr>
          </a:p>
          <a:p>
            <a:r>
              <a:rPr lang="en-GB" b="0" i="0" dirty="0">
                <a:solidFill>
                  <a:srgbClr val="333333"/>
                </a:solidFill>
                <a:effectLst/>
                <a:latin typeface="Libre Baskerville"/>
              </a:rPr>
              <a:t>It was here in the courts that laws made by assembly </a:t>
            </a:r>
            <a:r>
              <a:rPr lang="en-GB" dirty="0"/>
              <a:t>could be challenged, and decisions were made regarding naturalisation and remission of debt</a:t>
            </a:r>
            <a:endParaRPr lang="en-GB" b="0" i="0" dirty="0">
              <a:solidFill>
                <a:srgbClr val="333333"/>
              </a:solidFill>
              <a:effectLst/>
              <a:latin typeface="Libre Baskerville"/>
            </a:endParaRPr>
          </a:p>
          <a:p>
            <a:endParaRPr lang="en-GB" b="0" i="0" dirty="0">
              <a:solidFill>
                <a:srgbClr val="333333"/>
              </a:solidFill>
              <a:effectLst/>
              <a:latin typeface="Libre Baskerville"/>
            </a:endParaRPr>
          </a:p>
          <a:p>
            <a:r>
              <a:rPr lang="en-GB" b="0" i="0" dirty="0">
                <a:solidFill>
                  <a:srgbClr val="333333"/>
                </a:solidFill>
                <a:effectLst/>
                <a:latin typeface="Libre Baskerville"/>
              </a:rPr>
              <a:t>This complex system was, no doubt, to ensure a suitable degree of checks and balances to any potential abuse of power, and to ensure each traditional region was equally represented and given equal powers. With people chosen at random to hold important positions and with terms of office strictly limited, it was difficult for any individual or small group to dominate or unduly influence the decision-making process either directly themselves or, because one never knew exactly who would be selected, indirectly by bribing those in power at any one time.</a:t>
            </a:r>
          </a:p>
        </p:txBody>
      </p:sp>
      <p:sp>
        <p:nvSpPr>
          <p:cNvPr id="4" name="Slide Number Placeholder 3"/>
          <p:cNvSpPr>
            <a:spLocks noGrp="1"/>
          </p:cNvSpPr>
          <p:nvPr>
            <p:ph type="sldNum" sz="quarter" idx="5"/>
          </p:nvPr>
        </p:nvSpPr>
        <p:spPr/>
        <p:txBody>
          <a:bodyPr/>
          <a:lstStyle/>
          <a:p>
            <a:fld id="{6FADCFB9-023D-4E54-8AA8-A1D04433B8BC}" type="slidenum">
              <a:rPr lang="en-GB" smtClean="0"/>
              <a:t>29</a:t>
            </a:fld>
            <a:endParaRPr lang="en-GB"/>
          </a:p>
        </p:txBody>
      </p:sp>
    </p:spTree>
    <p:extLst>
      <p:ext uri="{BB962C8B-B14F-4D97-AF65-F5344CB8AC3E}">
        <p14:creationId xmlns:p14="http://schemas.microsoft.com/office/powerpoint/2010/main" val="5059183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Illustrating the esteem in which democratic government was held, there was even a divine personification of the ideal of democracy, the goddess </a:t>
            </a:r>
            <a:r>
              <a:rPr lang="en-GB" dirty="0" err="1"/>
              <a:t>Demokratia</a:t>
            </a:r>
            <a:r>
              <a:rPr lang="en-GB" dirty="0"/>
              <a:t>. </a:t>
            </a:r>
          </a:p>
        </p:txBody>
      </p:sp>
      <p:sp>
        <p:nvSpPr>
          <p:cNvPr id="4" name="Slide Number Placeholder 3"/>
          <p:cNvSpPr>
            <a:spLocks noGrp="1"/>
          </p:cNvSpPr>
          <p:nvPr>
            <p:ph type="sldNum" sz="quarter" idx="5"/>
          </p:nvPr>
        </p:nvSpPr>
        <p:spPr/>
        <p:txBody>
          <a:bodyPr/>
          <a:lstStyle/>
          <a:p>
            <a:fld id="{6FADCFB9-023D-4E54-8AA8-A1D04433B8BC}" type="slidenum">
              <a:rPr lang="en-GB" smtClean="0"/>
              <a:t>30</a:t>
            </a:fld>
            <a:endParaRPr lang="en-GB"/>
          </a:p>
        </p:txBody>
      </p:sp>
    </p:spTree>
    <p:extLst>
      <p:ext uri="{BB962C8B-B14F-4D97-AF65-F5344CB8AC3E}">
        <p14:creationId xmlns:p14="http://schemas.microsoft.com/office/powerpoint/2010/main" val="204764817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Direct involvement in the politics of the polis also meant that the Athenians developed a unique collective identity and probably too, a certain pride in their system, as shown in Pericles' famous Funeral Oration for the Athenian dead in 431 BCE, the first year of the Peloponnesian War:</a:t>
            </a:r>
          </a:p>
          <a:p>
            <a:endParaRPr lang="en-GB" dirty="0"/>
          </a:p>
          <a:p>
            <a:r>
              <a:rPr lang="en-GB" dirty="0"/>
              <a:t>Speech was supposed to have been delivered by Pericles, at the end of the first year of the Peloponnesian War (431–404 BCE) as a part of the annual public funeral for the war dead.</a:t>
            </a:r>
          </a:p>
        </p:txBody>
      </p:sp>
      <p:sp>
        <p:nvSpPr>
          <p:cNvPr id="4" name="Slide Number Placeholder 3"/>
          <p:cNvSpPr>
            <a:spLocks noGrp="1"/>
          </p:cNvSpPr>
          <p:nvPr>
            <p:ph type="sldNum" sz="quarter" idx="5"/>
          </p:nvPr>
        </p:nvSpPr>
        <p:spPr/>
        <p:txBody>
          <a:bodyPr/>
          <a:lstStyle/>
          <a:p>
            <a:fld id="{6FADCFB9-023D-4E54-8AA8-A1D04433B8BC}" type="slidenum">
              <a:rPr lang="en-GB" smtClean="0"/>
              <a:t>31</a:t>
            </a:fld>
            <a:endParaRPr lang="en-GB"/>
          </a:p>
        </p:txBody>
      </p:sp>
    </p:spTree>
    <p:extLst>
      <p:ext uri="{BB962C8B-B14F-4D97-AF65-F5344CB8AC3E}">
        <p14:creationId xmlns:p14="http://schemas.microsoft.com/office/powerpoint/2010/main" val="35927569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32</a:t>
            </a:fld>
            <a:endParaRPr lang="en-GB"/>
          </a:p>
        </p:txBody>
      </p:sp>
    </p:spTree>
    <p:extLst>
      <p:ext uri="{BB962C8B-B14F-4D97-AF65-F5344CB8AC3E}">
        <p14:creationId xmlns:p14="http://schemas.microsoft.com/office/powerpoint/2010/main" val="30916777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33</a:t>
            </a:fld>
            <a:endParaRPr lang="en-GB"/>
          </a:p>
        </p:txBody>
      </p:sp>
    </p:spTree>
    <p:extLst>
      <p:ext uri="{BB962C8B-B14F-4D97-AF65-F5344CB8AC3E}">
        <p14:creationId xmlns:p14="http://schemas.microsoft.com/office/powerpoint/2010/main" val="16982035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Criticisms of demagogue</a:t>
            </a:r>
          </a:p>
          <a:p>
            <a:endParaRPr lang="en-GB" dirty="0"/>
          </a:p>
          <a:p>
            <a:endParaRPr lang="en-GB" dirty="0"/>
          </a:p>
          <a:p>
            <a:r>
              <a:rPr lang="en-GB" i="1" dirty="0"/>
              <a:t>Republic – </a:t>
            </a:r>
            <a:r>
              <a:rPr lang="en-GB" i="0" dirty="0"/>
              <a:t>dialogue on concerning justice , the order and character of the just city-state,</a:t>
            </a:r>
          </a:p>
          <a:p>
            <a:endParaRPr lang="en-GB" i="0" dirty="0"/>
          </a:p>
          <a:p>
            <a:endParaRPr lang="en-GB" dirty="0"/>
          </a:p>
          <a:p>
            <a:r>
              <a:rPr lang="en-GB" dirty="0"/>
              <a:t>More in keeping with the ideas that would inform the Roman Republic</a:t>
            </a:r>
          </a:p>
          <a:p>
            <a:endParaRPr lang="en-GB" dirty="0"/>
          </a:p>
          <a:p>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34</a:t>
            </a:fld>
            <a:endParaRPr lang="en-GB"/>
          </a:p>
        </p:txBody>
      </p:sp>
    </p:spTree>
    <p:extLst>
      <p:ext uri="{BB962C8B-B14F-4D97-AF65-F5344CB8AC3E}">
        <p14:creationId xmlns:p14="http://schemas.microsoft.com/office/powerpoint/2010/main" val="3099085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35</a:t>
            </a:fld>
            <a:endParaRPr lang="en-GB"/>
          </a:p>
        </p:txBody>
      </p:sp>
    </p:spTree>
    <p:extLst>
      <p:ext uri="{BB962C8B-B14F-4D97-AF65-F5344CB8AC3E}">
        <p14:creationId xmlns:p14="http://schemas.microsoft.com/office/powerpoint/2010/main" val="25012947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earlier history largely shrouded in myth – but greater textual knowledge of </a:t>
            </a:r>
            <a:r>
              <a:rPr lang="en-GB" dirty="0" err="1"/>
              <a:t>Repiblic</a:t>
            </a:r>
            <a:r>
              <a:rPr lang="en-GB" dirty="0"/>
              <a:t> </a:t>
            </a:r>
          </a:p>
        </p:txBody>
      </p:sp>
      <p:sp>
        <p:nvSpPr>
          <p:cNvPr id="4" name="Slide Number Placeholder 3"/>
          <p:cNvSpPr>
            <a:spLocks noGrp="1"/>
          </p:cNvSpPr>
          <p:nvPr>
            <p:ph type="sldNum" sz="quarter" idx="5"/>
          </p:nvPr>
        </p:nvSpPr>
        <p:spPr/>
        <p:txBody>
          <a:bodyPr/>
          <a:lstStyle/>
          <a:p>
            <a:fld id="{6FADCFB9-023D-4E54-8AA8-A1D04433B8BC}" type="slidenum">
              <a:rPr lang="en-GB" smtClean="0"/>
              <a:t>36</a:t>
            </a:fld>
            <a:endParaRPr lang="en-GB"/>
          </a:p>
        </p:txBody>
      </p:sp>
    </p:spTree>
    <p:extLst>
      <p:ext uri="{BB962C8B-B14F-4D97-AF65-F5344CB8AC3E}">
        <p14:creationId xmlns:p14="http://schemas.microsoft.com/office/powerpoint/2010/main" val="365220298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Only these great families could hold political or religious offices. The remaining citizens or plebians had no political authority although many of them were as wealthy as the patricians. However, much to the dismay of the patricians, this arrangement could not and would not last.</a:t>
            </a:r>
          </a:p>
          <a:p>
            <a:endParaRPr lang="en-GB" dirty="0"/>
          </a:p>
          <a:p>
            <a:r>
              <a:rPr lang="en-GB" b="0" i="0" dirty="0" err="1">
                <a:solidFill>
                  <a:srgbClr val="333333"/>
                </a:solidFill>
                <a:effectLst/>
                <a:latin typeface="Libre Baskerville"/>
              </a:rPr>
              <a:t>ensions</a:t>
            </a:r>
            <a:r>
              <a:rPr lang="en-GB" b="0" i="0" dirty="0">
                <a:solidFill>
                  <a:srgbClr val="333333"/>
                </a:solidFill>
                <a:effectLst/>
                <a:latin typeface="Libre Baskerville"/>
              </a:rPr>
              <a:t> between the two classes continued to grow, especially since the poorer residents of the city provided the bulk of the army. They asked themselves why they should fight in a war if all of the profits go to the wealthy. Finally, in 494 BCE the plebians went on strike, gathering outside Rome and refusing to move until they were granted representation; this was the famed Conflict of Orders or the First Succession of the Plebs. The strike worked, and the plebians would be rewarded with an assembly of their own - the </a:t>
            </a:r>
            <a:r>
              <a:rPr lang="en-GB" b="0" i="1" dirty="0">
                <a:solidFill>
                  <a:srgbClr val="333333"/>
                </a:solidFill>
                <a:effectLst/>
                <a:latin typeface="Libre Baskerville"/>
              </a:rPr>
              <a:t>Concilium </a:t>
            </a:r>
            <a:r>
              <a:rPr lang="en-GB" b="0" i="1" dirty="0" err="1">
                <a:solidFill>
                  <a:srgbClr val="333333"/>
                </a:solidFill>
                <a:effectLst/>
                <a:latin typeface="Libre Baskerville"/>
              </a:rPr>
              <a:t>Plebis</a:t>
            </a:r>
            <a:r>
              <a:rPr lang="en-GB" b="0" i="0" dirty="0">
                <a:solidFill>
                  <a:srgbClr val="333333"/>
                </a:solidFill>
                <a:effectLst/>
                <a:latin typeface="Libre Baskerville"/>
              </a:rPr>
              <a:t> or Council of the Plebs.</a:t>
            </a:r>
            <a:endParaRPr lang="en-GB" dirty="0"/>
          </a:p>
        </p:txBody>
      </p:sp>
      <p:sp>
        <p:nvSpPr>
          <p:cNvPr id="4" name="Slide Number Placeholder 3"/>
          <p:cNvSpPr>
            <a:spLocks noGrp="1"/>
          </p:cNvSpPr>
          <p:nvPr>
            <p:ph type="sldNum" sz="quarter" idx="5"/>
          </p:nvPr>
        </p:nvSpPr>
        <p:spPr/>
        <p:txBody>
          <a:bodyPr/>
          <a:lstStyle/>
          <a:p>
            <a:fld id="{6FADCFB9-023D-4E54-8AA8-A1D04433B8BC}" type="slidenum">
              <a:rPr lang="en-GB" smtClean="0"/>
              <a:t>37</a:t>
            </a:fld>
            <a:endParaRPr lang="en-GB"/>
          </a:p>
        </p:txBody>
      </p:sp>
    </p:spTree>
    <p:extLst>
      <p:ext uri="{BB962C8B-B14F-4D97-AF65-F5344CB8AC3E}">
        <p14:creationId xmlns:p14="http://schemas.microsoft.com/office/powerpoint/2010/main" val="34681788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38</a:t>
            </a:fld>
            <a:endParaRPr lang="en-GB"/>
          </a:p>
        </p:txBody>
      </p:sp>
    </p:spTree>
    <p:extLst>
      <p:ext uri="{BB962C8B-B14F-4D97-AF65-F5344CB8AC3E}">
        <p14:creationId xmlns:p14="http://schemas.microsoft.com/office/powerpoint/2010/main" val="19148563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Separation</a:t>
            </a:r>
          </a:p>
          <a:p>
            <a:endParaRPr lang="en-GB" dirty="0"/>
          </a:p>
          <a:p>
            <a:r>
              <a:rPr lang="en-GB" dirty="0"/>
              <a:t>a balance of power between the senatorial class and the people, </a:t>
            </a:r>
            <a:r>
              <a:rPr lang="en-GB" dirty="0" err="1"/>
              <a:t>ihepopulus</a:t>
            </a:r>
            <a:r>
              <a:rPr lang="en-GB" dirty="0"/>
              <a:t>, in the </a:t>
            </a:r>
            <a:r>
              <a:rPr lang="en-GB" dirty="0" err="1"/>
              <a:t>respublica</a:t>
            </a:r>
            <a:r>
              <a:rPr lang="en-GB" dirty="0"/>
              <a:t>.</a:t>
            </a:r>
          </a:p>
        </p:txBody>
      </p:sp>
      <p:sp>
        <p:nvSpPr>
          <p:cNvPr id="4" name="Slide Number Placeholder 3"/>
          <p:cNvSpPr>
            <a:spLocks noGrp="1"/>
          </p:cNvSpPr>
          <p:nvPr>
            <p:ph type="sldNum" sz="quarter" idx="5"/>
          </p:nvPr>
        </p:nvSpPr>
        <p:spPr/>
        <p:txBody>
          <a:bodyPr/>
          <a:lstStyle/>
          <a:p>
            <a:fld id="{6FADCFB9-023D-4E54-8AA8-A1D04433B8BC}" type="slidenum">
              <a:rPr lang="en-GB" smtClean="0"/>
              <a:t>39</a:t>
            </a:fld>
            <a:endParaRPr lang="en-GB"/>
          </a:p>
        </p:txBody>
      </p:sp>
    </p:spTree>
    <p:extLst>
      <p:ext uri="{BB962C8B-B14F-4D97-AF65-F5344CB8AC3E}">
        <p14:creationId xmlns:p14="http://schemas.microsoft.com/office/powerpoint/2010/main" val="122779251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Consul = annual office but could exercise great power in that period</a:t>
            </a:r>
          </a:p>
        </p:txBody>
      </p:sp>
      <p:sp>
        <p:nvSpPr>
          <p:cNvPr id="4" name="Slide Number Placeholder 3"/>
          <p:cNvSpPr>
            <a:spLocks noGrp="1"/>
          </p:cNvSpPr>
          <p:nvPr>
            <p:ph type="sldNum" sz="quarter" idx="5"/>
          </p:nvPr>
        </p:nvSpPr>
        <p:spPr/>
        <p:txBody>
          <a:bodyPr/>
          <a:lstStyle/>
          <a:p>
            <a:fld id="{6FADCFB9-023D-4E54-8AA8-A1D04433B8BC}" type="slidenum">
              <a:rPr lang="en-GB" smtClean="0"/>
              <a:t>40</a:t>
            </a:fld>
            <a:endParaRPr lang="en-GB"/>
          </a:p>
        </p:txBody>
      </p:sp>
    </p:spTree>
    <p:extLst>
      <p:ext uri="{BB962C8B-B14F-4D97-AF65-F5344CB8AC3E}">
        <p14:creationId xmlns:p14="http://schemas.microsoft.com/office/powerpoint/2010/main" val="6820065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41</a:t>
            </a:fld>
            <a:endParaRPr lang="en-GB"/>
          </a:p>
        </p:txBody>
      </p:sp>
    </p:spTree>
    <p:extLst>
      <p:ext uri="{BB962C8B-B14F-4D97-AF65-F5344CB8AC3E}">
        <p14:creationId xmlns:p14="http://schemas.microsoft.com/office/powerpoint/2010/main" val="4630125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ADCFB9-023D-4E54-8AA8-A1D04433B8BC}" type="slidenum">
              <a:rPr lang="en-GB" smtClean="0"/>
              <a:t>42</a:t>
            </a:fld>
            <a:endParaRPr lang="en-GB"/>
          </a:p>
        </p:txBody>
      </p:sp>
    </p:spTree>
    <p:extLst>
      <p:ext uri="{BB962C8B-B14F-4D97-AF65-F5344CB8AC3E}">
        <p14:creationId xmlns:p14="http://schemas.microsoft.com/office/powerpoint/2010/main" val="833093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069869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87643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47388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212049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07/01/2022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768468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07/01/2022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53625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07/01/2022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241772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55131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102541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957079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63087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07/01/2022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27611394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D82E2-D65C-4C6F-98A7-8C34A9417A56}"/>
              </a:ext>
            </a:extLst>
          </p:cNvPr>
          <p:cNvSpPr>
            <a:spLocks noGrp="1"/>
          </p:cNvSpPr>
          <p:nvPr>
            <p:ph type="ctrTitle"/>
          </p:nvPr>
        </p:nvSpPr>
        <p:spPr>
          <a:xfrm>
            <a:off x="685800" y="2408238"/>
            <a:ext cx="7772400" cy="2387600"/>
          </a:xfrm>
        </p:spPr>
        <p:txBody>
          <a:bodyPr>
            <a:normAutofit fontScale="90000"/>
          </a:bodyPr>
          <a:lstStyle/>
          <a:p>
            <a:r>
              <a:rPr lang="en-GB" dirty="0"/>
              <a:t>Understanding Democracy</a:t>
            </a:r>
            <a:br>
              <a:rPr lang="en-GB" dirty="0"/>
            </a:br>
            <a:r>
              <a:rPr lang="en-GB" dirty="0"/>
              <a:t>Lecture 1 </a:t>
            </a:r>
            <a:br>
              <a:rPr lang="en-GB" dirty="0"/>
            </a:br>
            <a:r>
              <a:rPr lang="en-GB" dirty="0"/>
              <a:t>Part One: Module Overview</a:t>
            </a:r>
          </a:p>
        </p:txBody>
      </p:sp>
      <p:sp>
        <p:nvSpPr>
          <p:cNvPr id="3" name="Subtitle 2">
            <a:extLst>
              <a:ext uri="{FF2B5EF4-FFF2-40B4-BE49-F238E27FC236}">
                <a16:creationId xmlns:a16="http://schemas.microsoft.com/office/drawing/2014/main" id="{DEB7D220-18C5-4A60-A407-7252C132056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47533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D1DA-24EA-4123-B50E-2AE257156CE8}"/>
              </a:ext>
            </a:extLst>
          </p:cNvPr>
          <p:cNvSpPr>
            <a:spLocks noGrp="1"/>
          </p:cNvSpPr>
          <p:nvPr>
            <p:ph type="title"/>
          </p:nvPr>
        </p:nvSpPr>
        <p:spPr/>
        <p:txBody>
          <a:bodyPr>
            <a:normAutofit/>
          </a:bodyPr>
          <a:lstStyle/>
          <a:p>
            <a:pPr algn="ctr"/>
            <a:r>
              <a:rPr lang="en-GB" dirty="0"/>
              <a:t>Understanding ‘Understanding Democracy’</a:t>
            </a:r>
          </a:p>
        </p:txBody>
      </p:sp>
      <p:sp>
        <p:nvSpPr>
          <p:cNvPr id="3" name="Content Placeholder 2">
            <a:extLst>
              <a:ext uri="{FF2B5EF4-FFF2-40B4-BE49-F238E27FC236}">
                <a16:creationId xmlns:a16="http://schemas.microsoft.com/office/drawing/2014/main" id="{C0657DE4-F91F-42BC-89A8-7D5046ECCD51}"/>
              </a:ext>
            </a:extLst>
          </p:cNvPr>
          <p:cNvSpPr>
            <a:spLocks noGrp="1"/>
          </p:cNvSpPr>
          <p:nvPr>
            <p:ph idx="1"/>
          </p:nvPr>
        </p:nvSpPr>
        <p:spPr>
          <a:xfrm>
            <a:off x="628650" y="2141536"/>
            <a:ext cx="7886700" cy="4351338"/>
          </a:xfrm>
        </p:spPr>
        <p:txBody>
          <a:bodyPr>
            <a:normAutofit/>
          </a:bodyPr>
          <a:lstStyle/>
          <a:p>
            <a:pPr marL="594360" indent="-457200"/>
            <a:r>
              <a:rPr lang="en-GB" dirty="0"/>
              <a:t>Module explores (and problematizes) the concept of democracy and its applications and experiences</a:t>
            </a:r>
          </a:p>
          <a:p>
            <a:pPr marL="594360" indent="-457200"/>
            <a:endParaRPr lang="en-GB" dirty="0"/>
          </a:p>
          <a:p>
            <a:pPr marL="594360" indent="-457200"/>
            <a:r>
              <a:rPr lang="en-GB" dirty="0"/>
              <a:t>Does so through focusing on a series of lectures relating to the history (and contemporary status of) the United States, from c. 1776 to 1865</a:t>
            </a:r>
          </a:p>
          <a:p>
            <a:pPr marL="137160" indent="0">
              <a:buNone/>
            </a:pPr>
            <a:endParaRPr lang="en-GB" dirty="0"/>
          </a:p>
          <a:p>
            <a:pPr marL="137160" indent="0">
              <a:buNone/>
            </a:pPr>
            <a:endParaRPr lang="en-GB" dirty="0"/>
          </a:p>
        </p:txBody>
      </p:sp>
    </p:spTree>
    <p:extLst>
      <p:ext uri="{BB962C8B-B14F-4D97-AF65-F5344CB8AC3E}">
        <p14:creationId xmlns:p14="http://schemas.microsoft.com/office/powerpoint/2010/main" val="3281817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61A3C6-CA28-451B-AA0D-8E8987C546B3}"/>
              </a:ext>
            </a:extLst>
          </p:cNvPr>
          <p:cNvPicPr>
            <a:picLocks noChangeAspect="1"/>
          </p:cNvPicPr>
          <p:nvPr/>
        </p:nvPicPr>
        <p:blipFill>
          <a:blip r:embed="rId3"/>
          <a:stretch>
            <a:fillRect/>
          </a:stretch>
        </p:blipFill>
        <p:spPr>
          <a:xfrm>
            <a:off x="759930" y="327378"/>
            <a:ext cx="7447094" cy="5834798"/>
          </a:xfrm>
          <a:prstGeom prst="rect">
            <a:avLst/>
          </a:prstGeom>
        </p:spPr>
      </p:pic>
      <p:sp>
        <p:nvSpPr>
          <p:cNvPr id="5" name="TextBox 4">
            <a:extLst>
              <a:ext uri="{FF2B5EF4-FFF2-40B4-BE49-F238E27FC236}">
                <a16:creationId xmlns:a16="http://schemas.microsoft.com/office/drawing/2014/main" id="{3C586701-938B-4C85-80A4-25818B828AF9}"/>
              </a:ext>
            </a:extLst>
          </p:cNvPr>
          <p:cNvSpPr txBox="1"/>
          <p:nvPr/>
        </p:nvSpPr>
        <p:spPr>
          <a:xfrm>
            <a:off x="1111956" y="6345956"/>
            <a:ext cx="4572000" cy="369332"/>
          </a:xfrm>
          <a:prstGeom prst="rect">
            <a:avLst/>
          </a:prstGeom>
          <a:noFill/>
        </p:spPr>
        <p:txBody>
          <a:bodyPr wrap="square">
            <a:spAutoFit/>
          </a:bodyPr>
          <a:lstStyle/>
          <a:p>
            <a:r>
              <a:rPr lang="en-GB" dirty="0"/>
              <a:t>Jasper Johns, </a:t>
            </a:r>
            <a:r>
              <a:rPr lang="en-GB" i="1" dirty="0"/>
              <a:t>Flags I </a:t>
            </a:r>
            <a:r>
              <a:rPr lang="en-GB" dirty="0"/>
              <a:t>(1973)</a:t>
            </a:r>
            <a:endParaRPr lang="en-GB" i="1" dirty="0"/>
          </a:p>
        </p:txBody>
      </p:sp>
    </p:spTree>
    <p:extLst>
      <p:ext uri="{BB962C8B-B14F-4D97-AF65-F5344CB8AC3E}">
        <p14:creationId xmlns:p14="http://schemas.microsoft.com/office/powerpoint/2010/main" val="1712670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163BE3-679D-4190-8B16-C8A01B0C0AF7}"/>
              </a:ext>
            </a:extLst>
          </p:cNvPr>
          <p:cNvPicPr>
            <a:picLocks noChangeAspect="1"/>
          </p:cNvPicPr>
          <p:nvPr/>
        </p:nvPicPr>
        <p:blipFill>
          <a:blip r:embed="rId3"/>
          <a:stretch>
            <a:fillRect/>
          </a:stretch>
        </p:blipFill>
        <p:spPr>
          <a:xfrm>
            <a:off x="0" y="146755"/>
            <a:ext cx="6434667" cy="4449572"/>
          </a:xfrm>
          <a:prstGeom prst="rect">
            <a:avLst/>
          </a:prstGeom>
        </p:spPr>
      </p:pic>
      <p:sp>
        <p:nvSpPr>
          <p:cNvPr id="3" name="TextBox 2">
            <a:extLst>
              <a:ext uri="{FF2B5EF4-FFF2-40B4-BE49-F238E27FC236}">
                <a16:creationId xmlns:a16="http://schemas.microsoft.com/office/drawing/2014/main" id="{609DAC10-EAF2-40D0-8C3F-227F39067C7E}"/>
              </a:ext>
            </a:extLst>
          </p:cNvPr>
          <p:cNvSpPr txBox="1"/>
          <p:nvPr/>
        </p:nvSpPr>
        <p:spPr>
          <a:xfrm>
            <a:off x="84667" y="5191743"/>
            <a:ext cx="4572000" cy="369332"/>
          </a:xfrm>
          <a:prstGeom prst="rect">
            <a:avLst/>
          </a:prstGeom>
          <a:noFill/>
        </p:spPr>
        <p:txBody>
          <a:bodyPr wrap="square">
            <a:spAutoFit/>
          </a:bodyPr>
          <a:lstStyle/>
          <a:p>
            <a:r>
              <a:rPr lang="en-GB" dirty="0"/>
              <a:t>Jasper Johns, </a:t>
            </a:r>
            <a:r>
              <a:rPr lang="en-GB" i="1" dirty="0"/>
              <a:t>Flags</a:t>
            </a:r>
            <a:r>
              <a:rPr lang="en-GB" dirty="0"/>
              <a:t> (1954—55)</a:t>
            </a:r>
          </a:p>
        </p:txBody>
      </p:sp>
      <p:pic>
        <p:nvPicPr>
          <p:cNvPr id="4" name="Picture 3">
            <a:extLst>
              <a:ext uri="{FF2B5EF4-FFF2-40B4-BE49-F238E27FC236}">
                <a16:creationId xmlns:a16="http://schemas.microsoft.com/office/drawing/2014/main" id="{67AA4DB0-FB5B-4250-838E-3891B9A6AB91}"/>
              </a:ext>
            </a:extLst>
          </p:cNvPr>
          <p:cNvPicPr>
            <a:picLocks noChangeAspect="1"/>
          </p:cNvPicPr>
          <p:nvPr/>
        </p:nvPicPr>
        <p:blipFill>
          <a:blip r:embed="rId4"/>
          <a:stretch>
            <a:fillRect/>
          </a:stretch>
        </p:blipFill>
        <p:spPr>
          <a:xfrm>
            <a:off x="5339645" y="3825487"/>
            <a:ext cx="3719688" cy="2885758"/>
          </a:xfrm>
          <a:prstGeom prst="rect">
            <a:avLst/>
          </a:prstGeom>
        </p:spPr>
      </p:pic>
    </p:spTree>
    <p:extLst>
      <p:ext uri="{BB962C8B-B14F-4D97-AF65-F5344CB8AC3E}">
        <p14:creationId xmlns:p14="http://schemas.microsoft.com/office/powerpoint/2010/main" val="928875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4381C8D-A046-4B85-9D06-C38EB1A45247}"/>
              </a:ext>
            </a:extLst>
          </p:cNvPr>
          <p:cNvPicPr>
            <a:picLocks noChangeAspect="1"/>
          </p:cNvPicPr>
          <p:nvPr/>
        </p:nvPicPr>
        <p:blipFill>
          <a:blip r:embed="rId3"/>
          <a:stretch>
            <a:fillRect/>
          </a:stretch>
        </p:blipFill>
        <p:spPr>
          <a:xfrm>
            <a:off x="112890" y="0"/>
            <a:ext cx="4684889" cy="3170535"/>
          </a:xfrm>
          <a:prstGeom prst="rect">
            <a:avLst/>
          </a:prstGeom>
        </p:spPr>
      </p:pic>
      <p:pic>
        <p:nvPicPr>
          <p:cNvPr id="3" name="Picture 2">
            <a:extLst>
              <a:ext uri="{FF2B5EF4-FFF2-40B4-BE49-F238E27FC236}">
                <a16:creationId xmlns:a16="http://schemas.microsoft.com/office/drawing/2014/main" id="{C3CCF605-AAB9-4E58-BCC2-943D09A29527}"/>
              </a:ext>
            </a:extLst>
          </p:cNvPr>
          <p:cNvPicPr>
            <a:picLocks noChangeAspect="1"/>
          </p:cNvPicPr>
          <p:nvPr/>
        </p:nvPicPr>
        <p:blipFill>
          <a:blip r:embed="rId4"/>
          <a:stretch>
            <a:fillRect/>
          </a:stretch>
        </p:blipFill>
        <p:spPr>
          <a:xfrm>
            <a:off x="4459109" y="3429000"/>
            <a:ext cx="4684889" cy="3330398"/>
          </a:xfrm>
          <a:prstGeom prst="rect">
            <a:avLst/>
          </a:prstGeom>
        </p:spPr>
      </p:pic>
      <p:sp>
        <p:nvSpPr>
          <p:cNvPr id="5" name="TextBox 4">
            <a:extLst>
              <a:ext uri="{FF2B5EF4-FFF2-40B4-BE49-F238E27FC236}">
                <a16:creationId xmlns:a16="http://schemas.microsoft.com/office/drawing/2014/main" id="{CABBDC2E-1587-4D84-B824-130656FD7365}"/>
              </a:ext>
            </a:extLst>
          </p:cNvPr>
          <p:cNvSpPr txBox="1"/>
          <p:nvPr/>
        </p:nvSpPr>
        <p:spPr>
          <a:xfrm>
            <a:off x="4571998" y="6443027"/>
            <a:ext cx="4572000" cy="369332"/>
          </a:xfrm>
          <a:prstGeom prst="rect">
            <a:avLst/>
          </a:prstGeom>
          <a:noFill/>
        </p:spPr>
        <p:txBody>
          <a:bodyPr wrap="square">
            <a:spAutoFit/>
          </a:bodyPr>
          <a:lstStyle/>
          <a:p>
            <a:r>
              <a:rPr lang="en-GB" dirty="0"/>
              <a:t>Jasper Johns, </a:t>
            </a:r>
            <a:r>
              <a:rPr lang="en-GB" i="1" dirty="0"/>
              <a:t>Flag (Moratorium) </a:t>
            </a:r>
            <a:r>
              <a:rPr lang="en-GB" dirty="0"/>
              <a:t>(1969)</a:t>
            </a:r>
            <a:endParaRPr lang="en-GB" i="1" dirty="0"/>
          </a:p>
        </p:txBody>
      </p:sp>
      <p:sp>
        <p:nvSpPr>
          <p:cNvPr id="6" name="TextBox 5">
            <a:extLst>
              <a:ext uri="{FF2B5EF4-FFF2-40B4-BE49-F238E27FC236}">
                <a16:creationId xmlns:a16="http://schemas.microsoft.com/office/drawing/2014/main" id="{CDD73CFC-6BD1-4734-BAEA-235056B921BA}"/>
              </a:ext>
            </a:extLst>
          </p:cNvPr>
          <p:cNvSpPr txBox="1"/>
          <p:nvPr/>
        </p:nvSpPr>
        <p:spPr>
          <a:xfrm>
            <a:off x="496710" y="3244334"/>
            <a:ext cx="4572000" cy="369332"/>
          </a:xfrm>
          <a:prstGeom prst="rect">
            <a:avLst/>
          </a:prstGeom>
          <a:noFill/>
        </p:spPr>
        <p:txBody>
          <a:bodyPr wrap="square">
            <a:spAutoFit/>
          </a:bodyPr>
          <a:lstStyle/>
          <a:p>
            <a:r>
              <a:rPr lang="en-GB" dirty="0"/>
              <a:t>Jasper Johns, </a:t>
            </a:r>
            <a:r>
              <a:rPr lang="en-GB" i="1" dirty="0"/>
              <a:t>Three Flags </a:t>
            </a:r>
            <a:r>
              <a:rPr lang="en-GB" dirty="0"/>
              <a:t>(1958)</a:t>
            </a:r>
            <a:endParaRPr lang="en-GB" i="1" dirty="0"/>
          </a:p>
        </p:txBody>
      </p:sp>
    </p:spTree>
    <p:extLst>
      <p:ext uri="{BB962C8B-B14F-4D97-AF65-F5344CB8AC3E}">
        <p14:creationId xmlns:p14="http://schemas.microsoft.com/office/powerpoint/2010/main" val="1097345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7A92-C6BE-49AC-B81C-EFD1E96BDE58}"/>
              </a:ext>
            </a:extLst>
          </p:cNvPr>
          <p:cNvSpPr>
            <a:spLocks noGrp="1"/>
          </p:cNvSpPr>
          <p:nvPr>
            <p:ph type="title"/>
          </p:nvPr>
        </p:nvSpPr>
        <p:spPr>
          <a:xfrm>
            <a:off x="628650" y="18255"/>
            <a:ext cx="7886700" cy="1325563"/>
          </a:xfrm>
        </p:spPr>
        <p:txBody>
          <a:bodyPr>
            <a:normAutofit/>
          </a:bodyPr>
          <a:lstStyle/>
          <a:p>
            <a:pPr algn="ctr"/>
            <a:r>
              <a:rPr lang="en-GB" sz="2000" dirty="0">
                <a:solidFill>
                  <a:srgbClr val="FF0000"/>
                </a:solidFill>
                <a:latin typeface="+mn-lt"/>
              </a:rPr>
              <a:t>Module Overview</a:t>
            </a:r>
            <a:br>
              <a:rPr lang="en-GB" sz="2000" dirty="0">
                <a:solidFill>
                  <a:srgbClr val="FF0000"/>
                </a:solidFill>
                <a:latin typeface="+mn-lt"/>
              </a:rPr>
            </a:br>
            <a:r>
              <a:rPr lang="en-GB" sz="2000" b="1" u="sng" dirty="0">
                <a:solidFill>
                  <a:srgbClr val="FF0000"/>
                </a:solidFill>
                <a:effectLst/>
                <a:latin typeface="+mn-lt"/>
                <a:ea typeface="Calibri" panose="020F0502020204030204" pitchFamily="34" charset="0"/>
                <a:cs typeface="Times New Roman" panose="02020603050405020304" pitchFamily="18" charset="0"/>
              </a:rPr>
              <a:t>PART ONE: Understanding the Origins of US Democracy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3A9BB67-E289-481E-BE87-2E9FD209C813}"/>
              </a:ext>
            </a:extLst>
          </p:cNvPr>
          <p:cNvSpPr>
            <a:spLocks noGrp="1"/>
          </p:cNvSpPr>
          <p:nvPr>
            <p:ph idx="1"/>
          </p:nvPr>
        </p:nvSpPr>
        <p:spPr>
          <a:xfrm>
            <a:off x="628650" y="1049868"/>
            <a:ext cx="7886700" cy="5373510"/>
          </a:xfrm>
        </p:spPr>
        <p:txBody>
          <a:bodyPr numCol="2" spcCol="360000">
            <a:normAutofit fontScale="25000" lnSpcReduction="20000"/>
          </a:bodyPr>
          <a:lstStyle/>
          <a:p>
            <a:pPr marL="0" indent="0">
              <a:lnSpc>
                <a:spcPct val="120000"/>
              </a:lnSpc>
              <a:buNone/>
            </a:pPr>
            <a:r>
              <a:rPr lang="en-GB" sz="7600" b="1" dirty="0"/>
              <a:t>WEEK ONE</a:t>
            </a:r>
          </a:p>
          <a:p>
            <a:pPr marL="0" indent="0">
              <a:lnSpc>
                <a:spcPct val="120000"/>
              </a:lnSpc>
              <a:buNone/>
            </a:pPr>
            <a:r>
              <a:rPr lang="en-GB" sz="7600" dirty="0"/>
              <a:t>1. Monday 10 Jan: Introduction to Module/What is Democracy?</a:t>
            </a:r>
          </a:p>
          <a:p>
            <a:pPr marL="0" indent="0">
              <a:lnSpc>
                <a:spcPct val="120000"/>
              </a:lnSpc>
              <a:buNone/>
            </a:pPr>
            <a:r>
              <a:rPr lang="en-GB" sz="7600" dirty="0"/>
              <a:t>2. Tuesday 11 Jan: US Election 2020: How American Democracy Works (and Does Not Work)</a:t>
            </a:r>
          </a:p>
          <a:p>
            <a:pPr marL="0" indent="0">
              <a:lnSpc>
                <a:spcPct val="120000"/>
              </a:lnSpc>
              <a:buNone/>
            </a:pPr>
            <a:r>
              <a:rPr lang="en-GB" sz="7600" dirty="0"/>
              <a:t>3. Thursday 13 Jan: Origin Narratives: From Columbus to the Puritans</a:t>
            </a:r>
          </a:p>
          <a:p>
            <a:pPr marL="0" indent="0">
              <a:lnSpc>
                <a:spcPct val="120000"/>
              </a:lnSpc>
              <a:buNone/>
            </a:pPr>
            <a:r>
              <a:rPr lang="en-GB" sz="7600" dirty="0"/>
              <a:t>4. Friday 14 Jan: ‘Injuries and Usurpations’: From Colony to the Brink of Independence</a:t>
            </a:r>
          </a:p>
          <a:p>
            <a:pPr marL="0" indent="0">
              <a:lnSpc>
                <a:spcPct val="120000"/>
              </a:lnSpc>
              <a:buNone/>
            </a:pPr>
            <a:endParaRPr lang="en-GB" sz="7600" b="1" dirty="0"/>
          </a:p>
          <a:p>
            <a:pPr marL="0" indent="0">
              <a:lnSpc>
                <a:spcPct val="120000"/>
              </a:lnSpc>
              <a:buNone/>
            </a:pPr>
            <a:r>
              <a:rPr lang="en-GB" sz="7600" b="1" dirty="0"/>
              <a:t>WEEK TWO</a:t>
            </a:r>
          </a:p>
          <a:p>
            <a:pPr marL="0" indent="0">
              <a:lnSpc>
                <a:spcPct val="120000"/>
              </a:lnSpc>
              <a:buNone/>
            </a:pPr>
            <a:r>
              <a:rPr lang="en-GB" sz="7600" dirty="0"/>
              <a:t>5. Monday 17 Jan: ‘What is an American?’ Forging New Identities</a:t>
            </a:r>
          </a:p>
          <a:p>
            <a:pPr marL="0" indent="0">
              <a:lnSpc>
                <a:spcPct val="120000"/>
              </a:lnSpc>
              <a:buNone/>
            </a:pPr>
            <a:r>
              <a:rPr lang="en-GB" sz="7600" dirty="0"/>
              <a:t>6. Tuesday 18 Jan: ‘Dissolving the Political Bands’: Analysing the Declaration of Independence</a:t>
            </a:r>
          </a:p>
          <a:p>
            <a:pPr marL="0" indent="0">
              <a:lnSpc>
                <a:spcPct val="120000"/>
              </a:lnSpc>
              <a:buNone/>
            </a:pPr>
            <a:r>
              <a:rPr lang="en-GB" sz="7600" dirty="0"/>
              <a:t>7. Thursday 20 Jan: ‘The Mischief of Faction’: Hamilton, Madison and the Federalist Debates</a:t>
            </a:r>
          </a:p>
          <a:p>
            <a:pPr marL="0" indent="0">
              <a:lnSpc>
                <a:spcPct val="120000"/>
              </a:lnSpc>
              <a:buNone/>
            </a:pPr>
            <a:r>
              <a:rPr lang="en-GB" sz="7600" dirty="0"/>
              <a:t>8. Friday 21 Jan: ‘Refreshed with the Blood of Patriots and Tyrants’: Conceptualising </a:t>
            </a:r>
            <a:r>
              <a:rPr lang="en-GB" sz="7600" dirty="0" err="1"/>
              <a:t>Jeffersonian</a:t>
            </a:r>
            <a:r>
              <a:rPr lang="en-GB" sz="7600" dirty="0"/>
              <a:t> Democracy</a:t>
            </a:r>
          </a:p>
          <a:p>
            <a:pPr marL="0" indent="0">
              <a:lnSpc>
                <a:spcPct val="120000"/>
              </a:lnSpc>
              <a:buNone/>
            </a:pPr>
            <a:endParaRPr lang="en-GB" sz="7600" b="1" dirty="0"/>
          </a:p>
          <a:p>
            <a:pPr marL="0" indent="0">
              <a:lnSpc>
                <a:spcPct val="120000"/>
              </a:lnSpc>
              <a:buNone/>
            </a:pPr>
            <a:r>
              <a:rPr lang="en-GB" sz="7600" b="1" dirty="0"/>
              <a:t>WEEK THREE</a:t>
            </a:r>
          </a:p>
          <a:p>
            <a:pPr marL="0" indent="0">
              <a:lnSpc>
                <a:spcPct val="120000"/>
              </a:lnSpc>
              <a:buNone/>
            </a:pPr>
            <a:r>
              <a:rPr lang="en-GB" sz="7600" dirty="0"/>
              <a:t>9. Monday 24 Jan: Coursework Workshop: Jefferson vs Hamilton in-class debate</a:t>
            </a:r>
          </a:p>
          <a:p>
            <a:pPr marL="0" indent="0">
              <a:buNone/>
            </a:pPr>
            <a:endParaRPr lang="en-GB" dirty="0"/>
          </a:p>
        </p:txBody>
      </p:sp>
    </p:spTree>
    <p:extLst>
      <p:ext uri="{BB962C8B-B14F-4D97-AF65-F5344CB8AC3E}">
        <p14:creationId xmlns:p14="http://schemas.microsoft.com/office/powerpoint/2010/main" val="30990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7A92-C6BE-49AC-B81C-EFD1E96BDE58}"/>
              </a:ext>
            </a:extLst>
          </p:cNvPr>
          <p:cNvSpPr>
            <a:spLocks noGrp="1"/>
          </p:cNvSpPr>
          <p:nvPr>
            <p:ph type="title"/>
          </p:nvPr>
        </p:nvSpPr>
        <p:spPr>
          <a:xfrm>
            <a:off x="628650" y="18255"/>
            <a:ext cx="7886700" cy="1325563"/>
          </a:xfrm>
        </p:spPr>
        <p:txBody>
          <a:bodyPr>
            <a:normAutofit/>
          </a:bodyPr>
          <a:lstStyle/>
          <a:p>
            <a:pPr algn="ctr"/>
            <a:r>
              <a:rPr lang="en-GB" sz="2000" dirty="0">
                <a:solidFill>
                  <a:srgbClr val="FF0000"/>
                </a:solidFill>
                <a:latin typeface="+mn-lt"/>
              </a:rPr>
              <a:t>Module Overview</a:t>
            </a:r>
            <a:br>
              <a:rPr lang="en-GB" sz="2000" dirty="0">
                <a:solidFill>
                  <a:srgbClr val="FF0000"/>
                </a:solidFill>
                <a:latin typeface="+mn-lt"/>
              </a:rPr>
            </a:br>
            <a:r>
              <a:rPr lang="en-GB" sz="2000" b="1" u="sng" dirty="0">
                <a:solidFill>
                  <a:srgbClr val="FF0000"/>
                </a:solidFill>
                <a:effectLst/>
                <a:latin typeface="+mn-lt"/>
                <a:ea typeface="Calibri" panose="020F0502020204030204" pitchFamily="34" charset="0"/>
                <a:cs typeface="Times New Roman" panose="02020603050405020304" pitchFamily="18" charset="0"/>
              </a:rPr>
              <a:t>PART TWO: Problematizing US Democracy</a:t>
            </a:r>
            <a:br>
              <a:rPr lang="en-GB" sz="2000" b="1" u="sng" dirty="0">
                <a:solidFill>
                  <a:srgbClr val="FF0000"/>
                </a:solidFill>
                <a:effectLst/>
                <a:latin typeface="+mn-lt"/>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3A9BB67-E289-481E-BE87-2E9FD209C813}"/>
              </a:ext>
            </a:extLst>
          </p:cNvPr>
          <p:cNvSpPr>
            <a:spLocks noGrp="1"/>
          </p:cNvSpPr>
          <p:nvPr>
            <p:ph idx="1"/>
          </p:nvPr>
        </p:nvSpPr>
        <p:spPr>
          <a:xfrm>
            <a:off x="628650" y="1049868"/>
            <a:ext cx="7886700" cy="5373510"/>
          </a:xfrm>
        </p:spPr>
        <p:txBody>
          <a:bodyPr numCol="2" spcCol="360000">
            <a:normAutofit fontScale="25000" lnSpcReduction="20000"/>
          </a:bodyPr>
          <a:lstStyle/>
          <a:p>
            <a:pPr marL="0" indent="0">
              <a:lnSpc>
                <a:spcPct val="120000"/>
              </a:lnSpc>
              <a:buNone/>
            </a:pPr>
            <a:r>
              <a:rPr lang="en-GB" sz="7600" b="1" dirty="0"/>
              <a:t>WEEK THREE</a:t>
            </a:r>
          </a:p>
          <a:p>
            <a:pPr marL="0" indent="0">
              <a:lnSpc>
                <a:spcPct val="120000"/>
              </a:lnSpc>
              <a:buNone/>
            </a:pPr>
            <a:r>
              <a:rPr lang="en-GB" sz="7600" dirty="0"/>
              <a:t>1</a:t>
            </a:r>
            <a:r>
              <a:rPr lang="en-GB" sz="8000" dirty="0"/>
              <a:t>0. Tuesday 25 Jan: ‘An Empire of Liberty’: Jacksonian Democracy and its Exclusions</a:t>
            </a:r>
          </a:p>
          <a:p>
            <a:pPr marL="0" indent="0">
              <a:lnSpc>
                <a:spcPct val="120000"/>
              </a:lnSpc>
              <a:buNone/>
            </a:pPr>
            <a:r>
              <a:rPr lang="en-GB" sz="8000" dirty="0"/>
              <a:t>11. Thursday 27 Jan: Democracy? Whose Democracy?</a:t>
            </a:r>
          </a:p>
          <a:p>
            <a:pPr>
              <a:lnSpc>
                <a:spcPct val="120000"/>
              </a:lnSpc>
              <a:buFontTx/>
              <a:buChar char="-"/>
            </a:pPr>
            <a:r>
              <a:rPr lang="en-GB" sz="8000" i="1" dirty="0"/>
              <a:t>with Andy Bevan</a:t>
            </a:r>
          </a:p>
          <a:p>
            <a:pPr marL="0" indent="0">
              <a:lnSpc>
                <a:spcPct val="120000"/>
              </a:lnSpc>
              <a:buNone/>
            </a:pPr>
            <a:r>
              <a:rPr lang="en-GB" sz="8000" dirty="0"/>
              <a:t>12. Friday 28 Jan: Limits of Democracy </a:t>
            </a:r>
          </a:p>
          <a:p>
            <a:pPr>
              <a:lnSpc>
                <a:spcPct val="120000"/>
              </a:lnSpc>
              <a:buFontTx/>
              <a:buChar char="-"/>
            </a:pPr>
            <a:r>
              <a:rPr lang="en-GB" sz="8000" dirty="0"/>
              <a:t>with Andy Bevan</a:t>
            </a:r>
          </a:p>
          <a:p>
            <a:pPr>
              <a:lnSpc>
                <a:spcPct val="120000"/>
              </a:lnSpc>
              <a:buFontTx/>
              <a:buChar char="-"/>
            </a:pPr>
            <a:endParaRPr lang="en-GB" sz="8000" dirty="0"/>
          </a:p>
          <a:p>
            <a:pPr>
              <a:lnSpc>
                <a:spcPct val="120000"/>
              </a:lnSpc>
              <a:buFontTx/>
              <a:buChar char="-"/>
            </a:pPr>
            <a:endParaRPr lang="en-GB" sz="8000" dirty="0"/>
          </a:p>
          <a:p>
            <a:pPr>
              <a:lnSpc>
                <a:spcPct val="120000"/>
              </a:lnSpc>
              <a:buFontTx/>
              <a:buChar char="-"/>
            </a:pPr>
            <a:endParaRPr lang="en-GB" sz="8000" dirty="0"/>
          </a:p>
          <a:p>
            <a:pPr marL="0" indent="0">
              <a:lnSpc>
                <a:spcPct val="120000"/>
              </a:lnSpc>
              <a:buNone/>
            </a:pPr>
            <a:r>
              <a:rPr lang="en-GB" sz="8000" b="1" dirty="0"/>
              <a:t>WEEK FOUR</a:t>
            </a:r>
          </a:p>
          <a:p>
            <a:pPr marL="0" indent="0">
              <a:lnSpc>
                <a:spcPct val="120000"/>
              </a:lnSpc>
              <a:buNone/>
            </a:pPr>
            <a:r>
              <a:rPr lang="en-GB" sz="8000" dirty="0"/>
              <a:t>13. Monday 31 Jan: ‘Remember the Ladies’: Women and US Democracy</a:t>
            </a:r>
          </a:p>
          <a:p>
            <a:pPr marL="0" indent="0">
              <a:lnSpc>
                <a:spcPct val="120000"/>
              </a:lnSpc>
              <a:buNone/>
            </a:pPr>
            <a:r>
              <a:rPr lang="en-GB" sz="8000" dirty="0"/>
              <a:t>14. Tuesday 1 Feb: ‘You May Rejoice, I Must Mourn’: African Americans and US Democracy</a:t>
            </a:r>
          </a:p>
          <a:p>
            <a:pPr marL="0" indent="0">
              <a:lnSpc>
                <a:spcPct val="120000"/>
              </a:lnSpc>
              <a:buNone/>
            </a:pPr>
            <a:r>
              <a:rPr lang="en-GB" sz="8000" dirty="0"/>
              <a:t>15. Thursday 3 Feb: Coursework Workshop</a:t>
            </a:r>
          </a:p>
          <a:p>
            <a:pPr marL="0" indent="0">
              <a:lnSpc>
                <a:spcPct val="120000"/>
              </a:lnSpc>
              <a:buNone/>
            </a:pPr>
            <a:r>
              <a:rPr lang="en-GB" sz="8000" b="1" dirty="0"/>
              <a:t>16. Friday 4 Feb: IN-CLASS PRESENTATIONS</a:t>
            </a:r>
          </a:p>
          <a:p>
            <a:pPr marL="0" indent="0">
              <a:lnSpc>
                <a:spcPct val="120000"/>
              </a:lnSpc>
              <a:buNone/>
            </a:pPr>
            <a:r>
              <a:rPr lang="en-GB" sz="8000" b="1" dirty="0"/>
              <a:t>Sunday 6 Feb: ESSAY DUE</a:t>
            </a:r>
          </a:p>
          <a:p>
            <a:pPr marL="0" indent="0">
              <a:buNone/>
            </a:pPr>
            <a:endParaRPr lang="en-GB" dirty="0"/>
          </a:p>
        </p:txBody>
      </p:sp>
    </p:spTree>
    <p:extLst>
      <p:ext uri="{BB962C8B-B14F-4D97-AF65-F5344CB8AC3E}">
        <p14:creationId xmlns:p14="http://schemas.microsoft.com/office/powerpoint/2010/main" val="474673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CE9D-48AB-479F-A8D7-0A3329C93F34}"/>
              </a:ext>
            </a:extLst>
          </p:cNvPr>
          <p:cNvSpPr>
            <a:spLocks noGrp="1"/>
          </p:cNvSpPr>
          <p:nvPr>
            <p:ph type="title"/>
          </p:nvPr>
        </p:nvSpPr>
        <p:spPr/>
        <p:txBody>
          <a:bodyPr/>
          <a:lstStyle/>
          <a:p>
            <a:pPr algn="ctr"/>
            <a:r>
              <a:rPr lang="en-GB" b="1" dirty="0"/>
              <a:t>Assessments</a:t>
            </a:r>
          </a:p>
        </p:txBody>
      </p:sp>
      <p:sp>
        <p:nvSpPr>
          <p:cNvPr id="3" name="Content Placeholder 2">
            <a:extLst>
              <a:ext uri="{FF2B5EF4-FFF2-40B4-BE49-F238E27FC236}">
                <a16:creationId xmlns:a16="http://schemas.microsoft.com/office/drawing/2014/main" id="{7E336058-CE07-4AD3-A61E-FDB0D5AD983C}"/>
              </a:ext>
            </a:extLst>
          </p:cNvPr>
          <p:cNvSpPr>
            <a:spLocks noGrp="1"/>
          </p:cNvSpPr>
          <p:nvPr>
            <p:ph idx="1"/>
          </p:nvPr>
        </p:nvSpPr>
        <p:spPr/>
        <p:txBody>
          <a:bodyPr/>
          <a:lstStyle/>
          <a:p>
            <a:pPr marL="342900" lvl="0" indent="-342900">
              <a:lnSpc>
                <a:spcPct val="150000"/>
              </a:lnSpc>
              <a:buFont typeface="Symbol" panose="05050102010706020507" pitchFamily="18" charset="2"/>
              <a:buChar char=""/>
            </a:pPr>
            <a:r>
              <a:rPr lang="en-GB" sz="3200" b="1" dirty="0">
                <a:effectLst/>
                <a:latin typeface="Calibri" panose="020F0502020204030204" pitchFamily="34" charset="0"/>
                <a:ea typeface="Calibri" panose="020F0502020204030204" pitchFamily="34" charset="0"/>
                <a:cs typeface="Times New Roman" panose="02020603050405020304" pitchFamily="18" charset="0"/>
              </a:rPr>
              <a:t>Presentation: 40% module grade up to 10 minutes – done in class on Friday 4 February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3200" b="1" dirty="0">
                <a:effectLst/>
                <a:latin typeface="Calibri" panose="020F0502020204030204" pitchFamily="34" charset="0"/>
                <a:ea typeface="Calibri" panose="020F0502020204030204" pitchFamily="34" charset="0"/>
                <a:cs typeface="Times New Roman" panose="02020603050405020304" pitchFamily="18" charset="0"/>
              </a:rPr>
              <a:t>Essay: 60% module grade 1500 to 2000 words – deadline Sunday 6 February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14191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CE9D-48AB-479F-A8D7-0A3329C93F34}"/>
              </a:ext>
            </a:extLst>
          </p:cNvPr>
          <p:cNvSpPr>
            <a:spLocks noGrp="1"/>
          </p:cNvSpPr>
          <p:nvPr>
            <p:ph type="title"/>
          </p:nvPr>
        </p:nvSpPr>
        <p:spPr>
          <a:xfrm>
            <a:off x="628650" y="673099"/>
            <a:ext cx="7886700" cy="1325563"/>
          </a:xfrm>
        </p:spPr>
        <p:txBody>
          <a:bodyPr>
            <a:normAutofit fontScale="90000"/>
          </a:bodyPr>
          <a:lstStyle/>
          <a:p>
            <a:pPr>
              <a:lnSpc>
                <a:spcPct val="100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Assessment 1: </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IN-CLASS PRESENTATION </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2700" b="1" dirty="0">
                <a:effectLst/>
                <a:latin typeface="Calibri" panose="020F0502020204030204" pitchFamily="34" charset="0"/>
                <a:ea typeface="Calibri" panose="020F0502020204030204" pitchFamily="34" charset="0"/>
                <a:cs typeface="Times New Roman" panose="02020603050405020304" pitchFamily="18" charset="0"/>
              </a:rPr>
              <a:t>(up to 10 minutes) – 40% module grade</a:t>
            </a:r>
            <a:br>
              <a:rPr lang="en-GB" sz="2700" b="1" dirty="0">
                <a:effectLst/>
                <a:latin typeface="Calibri" panose="020F0502020204030204" pitchFamily="34" charset="0"/>
                <a:ea typeface="Calibri" panose="020F0502020204030204" pitchFamily="34" charset="0"/>
                <a:cs typeface="Times New Roman" panose="02020603050405020304" pitchFamily="18" charset="0"/>
              </a:rPr>
            </a:b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8B947B27-ADC5-4062-8B9A-6D60F34A911E}"/>
              </a:ext>
            </a:extLst>
          </p:cNvPr>
          <p:cNvSpPr>
            <a:spLocks noGrp="1"/>
          </p:cNvSpPr>
          <p:nvPr>
            <p:ph idx="1"/>
          </p:nvPr>
        </p:nvSpPr>
        <p:spPr/>
        <p:txBody>
          <a:bodyPr/>
          <a:lstStyle/>
          <a:p>
            <a:endParaRPr lang="en-GB" dirty="0"/>
          </a:p>
        </p:txBody>
      </p:sp>
      <p:sp>
        <p:nvSpPr>
          <p:cNvPr id="6" name="Content Placeholder 2">
            <a:extLst>
              <a:ext uri="{FF2B5EF4-FFF2-40B4-BE49-F238E27FC236}">
                <a16:creationId xmlns:a16="http://schemas.microsoft.com/office/drawing/2014/main" id="{EC9A745A-D89D-45D6-8C68-EA45D3CC03D5}"/>
              </a:ext>
            </a:extLst>
          </p:cNvPr>
          <p:cNvSpPr txBox="1">
            <a:spLocks/>
          </p:cNvSpPr>
          <p:nvPr/>
        </p:nvSpPr>
        <p:spPr>
          <a:xfrm>
            <a:off x="628650" y="2028825"/>
            <a:ext cx="7886700" cy="4351338"/>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spcAft>
                <a:spcPts val="800"/>
              </a:spcAft>
              <a:buFont typeface="Arial" panose="020B0604020202020204" pitchFamily="34" charset="0"/>
              <a:buNone/>
            </a:pPr>
            <a:r>
              <a:rPr lang="en-GB" sz="3800" b="1">
                <a:latin typeface="Calibri" panose="020F0502020204030204" pitchFamily="34" charset="0"/>
                <a:ea typeface="Calibri" panose="020F0502020204030204" pitchFamily="34" charset="0"/>
                <a:cs typeface="Times New Roman" panose="02020603050405020304" pitchFamily="18" charset="0"/>
              </a:rPr>
              <a:t>Choose a contemporary news story, political debate or social issue related to American democracy and/or the US system of government. Do background research on the story/debate/issue, and prepare a ten-minute presentation (with visual accompaniment) that explains the significance of your chosen topic and its relevance to other themes explored on the module syllabus.</a:t>
            </a:r>
            <a:endParaRPr lang="en-GB" sz="3800">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800"/>
              </a:spcAft>
              <a:buFont typeface="Arial" panose="020B0604020202020204" pitchFamily="34" charset="0"/>
              <a:buNone/>
            </a:pPr>
            <a:r>
              <a:rPr lang="en-GB" sz="2900">
                <a:latin typeface="Calibri" panose="020F0502020204030204" pitchFamily="34" charset="0"/>
                <a:ea typeface="Calibri" panose="020F0502020204030204" pitchFamily="34" charset="0"/>
                <a:cs typeface="Times New Roman" panose="02020603050405020304" pitchFamily="18" charset="0"/>
              </a:rPr>
              <a:t>Suggested topics include but are not limited to:</a:t>
            </a:r>
          </a:p>
          <a:p>
            <a:pPr marL="342900" indent="-342900">
              <a:lnSpc>
                <a:spcPct val="120000"/>
              </a:lnSpc>
              <a:buFont typeface="Symbol" panose="05050102010706020507" pitchFamily="18" charset="2"/>
              <a:buChar char=""/>
            </a:pPr>
            <a:r>
              <a:rPr lang="en-GB" sz="2900">
                <a:latin typeface="Calibri" panose="020F0502020204030204" pitchFamily="34" charset="0"/>
                <a:ea typeface="Calibri" panose="020F0502020204030204" pitchFamily="34" charset="0"/>
                <a:cs typeface="Times New Roman" panose="02020603050405020304" pitchFamily="18" charset="0"/>
              </a:rPr>
              <a:t>Debates about the relationship between Federal and State governments</a:t>
            </a:r>
          </a:p>
          <a:p>
            <a:pPr marL="342900" indent="-342900">
              <a:lnSpc>
                <a:spcPct val="120000"/>
              </a:lnSpc>
              <a:buFont typeface="Symbol" panose="05050102010706020507" pitchFamily="18" charset="2"/>
              <a:buChar char=""/>
            </a:pPr>
            <a:r>
              <a:rPr lang="en-GB" sz="2900">
                <a:latin typeface="Calibri" panose="020F0502020204030204" pitchFamily="34" charset="0"/>
                <a:ea typeface="Calibri" panose="020F0502020204030204" pitchFamily="34" charset="0"/>
                <a:cs typeface="Times New Roman" panose="02020603050405020304" pitchFamily="18" charset="0"/>
              </a:rPr>
              <a:t>Debates about constitutional interpretation and amendment</a:t>
            </a:r>
          </a:p>
          <a:p>
            <a:pPr marL="342900" indent="-342900">
              <a:lnSpc>
                <a:spcPct val="120000"/>
              </a:lnSpc>
              <a:buFont typeface="Symbol" panose="05050102010706020507" pitchFamily="18" charset="2"/>
              <a:buChar char=""/>
            </a:pPr>
            <a:r>
              <a:rPr lang="en-GB" sz="2900">
                <a:latin typeface="Calibri" panose="020F0502020204030204" pitchFamily="34" charset="0"/>
                <a:ea typeface="Calibri" panose="020F0502020204030204" pitchFamily="34" charset="0"/>
                <a:cs typeface="Times New Roman" panose="02020603050405020304" pitchFamily="18" charset="0"/>
              </a:rPr>
              <a:t>Electoral reform</a:t>
            </a:r>
          </a:p>
          <a:p>
            <a:pPr marL="342900" indent="-342900">
              <a:lnSpc>
                <a:spcPct val="120000"/>
              </a:lnSpc>
              <a:buFont typeface="Symbol" panose="05050102010706020507" pitchFamily="18" charset="2"/>
              <a:buChar char=""/>
            </a:pPr>
            <a:r>
              <a:rPr lang="en-GB" sz="2900">
                <a:latin typeface="Calibri" panose="020F0502020204030204" pitchFamily="34" charset="0"/>
                <a:ea typeface="Calibri" panose="020F0502020204030204" pitchFamily="34" charset="0"/>
                <a:cs typeface="Times New Roman" panose="02020603050405020304" pitchFamily="18" charset="0"/>
              </a:rPr>
              <a:t>Civil and equal rights campaigns</a:t>
            </a:r>
          </a:p>
          <a:p>
            <a:pPr marL="342900" indent="-342900">
              <a:lnSpc>
                <a:spcPct val="120000"/>
              </a:lnSpc>
              <a:spcAft>
                <a:spcPts val="800"/>
              </a:spcAft>
              <a:buFont typeface="Symbol" panose="05050102010706020507" pitchFamily="18" charset="2"/>
              <a:buChar char=""/>
            </a:pPr>
            <a:r>
              <a:rPr lang="en-GB" sz="2900">
                <a:latin typeface="Calibri" panose="020F0502020204030204" pitchFamily="34" charset="0"/>
                <a:ea typeface="Calibri" panose="020F0502020204030204" pitchFamily="34" charset="0"/>
                <a:cs typeface="Times New Roman" panose="02020603050405020304" pitchFamily="18" charset="0"/>
              </a:rPr>
              <a:t>Alternatives to ‘democracy’</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99607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B7A-E7BE-4643-927C-A3CE1FF0024F}"/>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60E6869D-CE77-41C0-9FCF-9E534171DD76}"/>
              </a:ext>
            </a:extLst>
          </p:cNvPr>
          <p:cNvPicPr>
            <a:picLocks noGrp="1" noChangeAspect="1"/>
          </p:cNvPicPr>
          <p:nvPr>
            <p:ph idx="1"/>
          </p:nvPr>
        </p:nvPicPr>
        <p:blipFill rotWithShape="1">
          <a:blip r:embed="rId3"/>
          <a:srcRect l="19168" t="12045" r="33575" b="1602"/>
          <a:stretch/>
        </p:blipFill>
        <p:spPr>
          <a:xfrm>
            <a:off x="5268609" y="40365"/>
            <a:ext cx="3443111" cy="3757492"/>
          </a:xfrm>
        </p:spPr>
      </p:pic>
      <p:pic>
        <p:nvPicPr>
          <p:cNvPr id="5" name="Picture 4">
            <a:extLst>
              <a:ext uri="{FF2B5EF4-FFF2-40B4-BE49-F238E27FC236}">
                <a16:creationId xmlns:a16="http://schemas.microsoft.com/office/drawing/2014/main" id="{5365796A-4EB4-4E3F-B6F3-79CC146F30F8}"/>
              </a:ext>
            </a:extLst>
          </p:cNvPr>
          <p:cNvPicPr>
            <a:picLocks noChangeAspect="1"/>
          </p:cNvPicPr>
          <p:nvPr/>
        </p:nvPicPr>
        <p:blipFill rotWithShape="1">
          <a:blip r:embed="rId4"/>
          <a:srcRect l="25432" t="38063" r="23457" b="-5885"/>
          <a:stretch/>
        </p:blipFill>
        <p:spPr>
          <a:xfrm>
            <a:off x="180622" y="40365"/>
            <a:ext cx="4391378" cy="3480154"/>
          </a:xfrm>
          <a:prstGeom prst="rect">
            <a:avLst/>
          </a:prstGeom>
        </p:spPr>
      </p:pic>
      <p:pic>
        <p:nvPicPr>
          <p:cNvPr id="9" name="Picture 8">
            <a:extLst>
              <a:ext uri="{FF2B5EF4-FFF2-40B4-BE49-F238E27FC236}">
                <a16:creationId xmlns:a16="http://schemas.microsoft.com/office/drawing/2014/main" id="{6636E46F-B300-45A5-8FA6-87D21AE06B67}"/>
              </a:ext>
            </a:extLst>
          </p:cNvPr>
          <p:cNvPicPr>
            <a:picLocks noChangeAspect="1"/>
          </p:cNvPicPr>
          <p:nvPr/>
        </p:nvPicPr>
        <p:blipFill rotWithShape="1">
          <a:blip r:embed="rId5"/>
          <a:srcRect l="25679" t="20129" r="39814" b="20801"/>
          <a:stretch/>
        </p:blipFill>
        <p:spPr>
          <a:xfrm>
            <a:off x="242711" y="3273778"/>
            <a:ext cx="3307072" cy="3381022"/>
          </a:xfrm>
          <a:prstGeom prst="rect">
            <a:avLst/>
          </a:prstGeom>
        </p:spPr>
      </p:pic>
      <p:pic>
        <p:nvPicPr>
          <p:cNvPr id="11" name="Picture 10">
            <a:extLst>
              <a:ext uri="{FF2B5EF4-FFF2-40B4-BE49-F238E27FC236}">
                <a16:creationId xmlns:a16="http://schemas.microsoft.com/office/drawing/2014/main" id="{6CDEB5DC-8E84-498F-B37C-F25869092556}"/>
              </a:ext>
            </a:extLst>
          </p:cNvPr>
          <p:cNvPicPr>
            <a:picLocks noChangeAspect="1"/>
          </p:cNvPicPr>
          <p:nvPr/>
        </p:nvPicPr>
        <p:blipFill>
          <a:blip r:embed="rId6"/>
          <a:stretch>
            <a:fillRect/>
          </a:stretch>
        </p:blipFill>
        <p:spPr>
          <a:xfrm>
            <a:off x="3875392" y="3845280"/>
            <a:ext cx="4836328" cy="2721241"/>
          </a:xfrm>
          <a:prstGeom prst="rect">
            <a:avLst/>
          </a:prstGeom>
        </p:spPr>
      </p:pic>
    </p:spTree>
    <p:extLst>
      <p:ext uri="{BB962C8B-B14F-4D97-AF65-F5344CB8AC3E}">
        <p14:creationId xmlns:p14="http://schemas.microsoft.com/office/powerpoint/2010/main" val="3640210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CE9D-48AB-479F-A8D7-0A3329C93F34}"/>
              </a:ext>
            </a:extLst>
          </p:cNvPr>
          <p:cNvSpPr>
            <a:spLocks noGrp="1"/>
          </p:cNvSpPr>
          <p:nvPr>
            <p:ph type="title"/>
          </p:nvPr>
        </p:nvSpPr>
        <p:spPr/>
        <p:txBody>
          <a:bodyPr>
            <a:normAutofit fontScale="90000"/>
          </a:bodyPr>
          <a:lstStyle/>
          <a:p>
            <a:pPr>
              <a:lnSpc>
                <a:spcPct val="100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Assessment 2: </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ESSAY </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2700" b="1" dirty="0">
                <a:effectLst/>
                <a:latin typeface="Calibri" panose="020F0502020204030204" pitchFamily="34" charset="0"/>
                <a:ea typeface="Calibri" panose="020F0502020204030204" pitchFamily="34" charset="0"/>
                <a:cs typeface="Times New Roman" panose="02020603050405020304" pitchFamily="18" charset="0"/>
              </a:rPr>
              <a:t>(2000 words) – 60% module grade</a:t>
            </a:r>
            <a:endParaRPr lang="en-GB" sz="2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336058-CE07-4AD3-A61E-FDB0D5AD983C}"/>
              </a:ext>
            </a:extLst>
          </p:cNvPr>
          <p:cNvSpPr>
            <a:spLocks noGrp="1"/>
          </p:cNvSpPr>
          <p:nvPr>
            <p:ph idx="1"/>
          </p:nvPr>
        </p:nvSpPr>
        <p:spPr>
          <a:xfrm>
            <a:off x="628650" y="2028825"/>
            <a:ext cx="7886700" cy="4351338"/>
          </a:xfrm>
        </p:spPr>
        <p:txBody>
          <a:bodyPr>
            <a:normAutofit fontScale="92500" lnSpcReduction="20000"/>
          </a:bodyPr>
          <a:lstStyle/>
          <a:p>
            <a:pPr marL="0" indent="0" algn="just">
              <a:lnSpc>
                <a:spcPct val="150000"/>
              </a:lnSpc>
              <a:spcAft>
                <a:spcPts val="800"/>
              </a:spcAft>
              <a:buNone/>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Choose one of the following Founding Fathers of the United States, Alexander Hamilton OR Thomas Jefferson, and discuss their attitude towards government. Using primary and secondary sources, explain what you think were the most important reasons why EITHER Hamilton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erred towards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Republicanism over Democracy OR why Jefferson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erred towards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Democracy over Republicanism.</a:t>
            </a:r>
            <a:endParaRPr lang="en-GB" sz="2400" b="1" dirty="0">
              <a:latin typeface="Calibri" panose="020F0502020204030204" pitchFamily="34" charset="0"/>
              <a:ea typeface="Calibri" panose="020F0502020204030204" pitchFamily="34" charset="0"/>
              <a:cs typeface="Times New Roman" panose="02020603050405020304" pitchFamily="18" charset="0"/>
            </a:endParaRPr>
          </a:p>
          <a:p>
            <a:pPr marL="0" indent="0" algn="r">
              <a:lnSpc>
                <a:spcPct val="150000"/>
              </a:lnSpc>
              <a:spcAft>
                <a:spcPts val="800"/>
              </a:spcAft>
              <a:buNone/>
            </a:pPr>
            <a:r>
              <a:rPr lang="en-GB" sz="2400" i="1" dirty="0">
                <a:effectLst/>
                <a:latin typeface="Calibri" panose="020F0502020204030204" pitchFamily="34" charset="0"/>
                <a:ea typeface="Calibri" panose="020F0502020204030204" pitchFamily="34" charset="0"/>
                <a:cs typeface="Times New Roman" panose="02020603050405020304" pitchFamily="18" charset="0"/>
              </a:rPr>
              <a:t>Students may choose to answer the above as a creative piece but MUST seek the module convenor’s prior approval if they do so.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31CEAEC8-357E-431D-A71C-F044C013E78F}"/>
              </a:ext>
            </a:extLst>
          </p:cNvPr>
          <p:cNvPicPr>
            <a:picLocks noChangeAspect="1"/>
          </p:cNvPicPr>
          <p:nvPr/>
        </p:nvPicPr>
        <p:blipFill>
          <a:blip r:embed="rId3"/>
          <a:stretch>
            <a:fillRect/>
          </a:stretch>
        </p:blipFill>
        <p:spPr>
          <a:xfrm>
            <a:off x="5813777" y="189707"/>
            <a:ext cx="2980267" cy="1676400"/>
          </a:xfrm>
          <a:prstGeom prst="rect">
            <a:avLst/>
          </a:prstGeom>
        </p:spPr>
      </p:pic>
    </p:spTree>
    <p:extLst>
      <p:ext uri="{BB962C8B-B14F-4D97-AF65-F5344CB8AC3E}">
        <p14:creationId xmlns:p14="http://schemas.microsoft.com/office/powerpoint/2010/main" val="4113744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A8F3BA-BB1F-4A69-9574-E984DBEACFBB}"/>
              </a:ext>
            </a:extLst>
          </p:cNvPr>
          <p:cNvSpPr>
            <a:spLocks noGrp="1"/>
          </p:cNvSpPr>
          <p:nvPr>
            <p:ph type="title"/>
          </p:nvPr>
        </p:nvSpPr>
        <p:spPr/>
        <p:txBody>
          <a:bodyPr/>
          <a:lstStyle/>
          <a:p>
            <a:pPr algn="ctr"/>
            <a:r>
              <a:rPr lang="en-GB" b="1" dirty="0"/>
              <a:t>Primary and Secondary Sources</a:t>
            </a:r>
          </a:p>
        </p:txBody>
      </p:sp>
      <p:sp>
        <p:nvSpPr>
          <p:cNvPr id="5" name="Content Placeholder 4">
            <a:extLst>
              <a:ext uri="{FF2B5EF4-FFF2-40B4-BE49-F238E27FC236}">
                <a16:creationId xmlns:a16="http://schemas.microsoft.com/office/drawing/2014/main" id="{503CD435-E978-49EA-ACE8-F0D8BF9745FE}"/>
              </a:ext>
            </a:extLst>
          </p:cNvPr>
          <p:cNvSpPr>
            <a:spLocks noGrp="1"/>
          </p:cNvSpPr>
          <p:nvPr>
            <p:ph sz="half" idx="1"/>
          </p:nvPr>
        </p:nvSpPr>
        <p:spPr/>
        <p:txBody>
          <a:bodyPr/>
          <a:lstStyle/>
          <a:p>
            <a:pPr marL="0" indent="0">
              <a:buNone/>
            </a:pPr>
            <a:r>
              <a:rPr lang="en-GB" dirty="0"/>
              <a:t>PRIMARY</a:t>
            </a:r>
          </a:p>
          <a:p>
            <a:r>
              <a:rPr lang="en-GB" dirty="0"/>
              <a:t>‘From the Time’</a:t>
            </a:r>
          </a:p>
        </p:txBody>
      </p:sp>
      <p:sp>
        <p:nvSpPr>
          <p:cNvPr id="6" name="Content Placeholder 5">
            <a:extLst>
              <a:ext uri="{FF2B5EF4-FFF2-40B4-BE49-F238E27FC236}">
                <a16:creationId xmlns:a16="http://schemas.microsoft.com/office/drawing/2014/main" id="{70187600-9301-417E-8D46-3EFA53B94732}"/>
              </a:ext>
            </a:extLst>
          </p:cNvPr>
          <p:cNvSpPr>
            <a:spLocks noGrp="1"/>
          </p:cNvSpPr>
          <p:nvPr>
            <p:ph sz="half" idx="2"/>
          </p:nvPr>
        </p:nvSpPr>
        <p:spPr/>
        <p:txBody>
          <a:bodyPr/>
          <a:lstStyle/>
          <a:p>
            <a:pPr marL="0" indent="0">
              <a:buNone/>
            </a:pPr>
            <a:r>
              <a:rPr lang="en-GB" dirty="0"/>
              <a:t>SECONDARY</a:t>
            </a:r>
          </a:p>
          <a:p>
            <a:r>
              <a:rPr lang="en-GB" dirty="0"/>
              <a:t>‘After the Fact’</a:t>
            </a:r>
          </a:p>
        </p:txBody>
      </p:sp>
      <p:pic>
        <p:nvPicPr>
          <p:cNvPr id="7" name="Picture 6">
            <a:extLst>
              <a:ext uri="{FF2B5EF4-FFF2-40B4-BE49-F238E27FC236}">
                <a16:creationId xmlns:a16="http://schemas.microsoft.com/office/drawing/2014/main" id="{9FFA56A7-CF8D-480A-BDD1-12FCC76083FB}"/>
              </a:ext>
            </a:extLst>
          </p:cNvPr>
          <p:cNvPicPr>
            <a:picLocks noChangeAspect="1"/>
          </p:cNvPicPr>
          <p:nvPr/>
        </p:nvPicPr>
        <p:blipFill>
          <a:blip r:embed="rId3"/>
          <a:stretch>
            <a:fillRect/>
          </a:stretch>
        </p:blipFill>
        <p:spPr>
          <a:xfrm>
            <a:off x="253718" y="2990162"/>
            <a:ext cx="2134457" cy="2685147"/>
          </a:xfrm>
          <a:prstGeom prst="rect">
            <a:avLst/>
          </a:prstGeom>
        </p:spPr>
      </p:pic>
      <p:pic>
        <p:nvPicPr>
          <p:cNvPr id="9" name="Picture 8">
            <a:extLst>
              <a:ext uri="{FF2B5EF4-FFF2-40B4-BE49-F238E27FC236}">
                <a16:creationId xmlns:a16="http://schemas.microsoft.com/office/drawing/2014/main" id="{B9CB54C1-B489-4F0F-924E-975CCFC0867A}"/>
              </a:ext>
            </a:extLst>
          </p:cNvPr>
          <p:cNvPicPr>
            <a:picLocks noChangeAspect="1"/>
          </p:cNvPicPr>
          <p:nvPr/>
        </p:nvPicPr>
        <p:blipFill>
          <a:blip r:embed="rId4"/>
          <a:stretch>
            <a:fillRect/>
          </a:stretch>
        </p:blipFill>
        <p:spPr>
          <a:xfrm>
            <a:off x="4901529" y="2918547"/>
            <a:ext cx="1874240" cy="2831177"/>
          </a:xfrm>
          <a:prstGeom prst="rect">
            <a:avLst/>
          </a:prstGeom>
        </p:spPr>
      </p:pic>
      <p:pic>
        <p:nvPicPr>
          <p:cNvPr id="11" name="Picture 10">
            <a:extLst>
              <a:ext uri="{FF2B5EF4-FFF2-40B4-BE49-F238E27FC236}">
                <a16:creationId xmlns:a16="http://schemas.microsoft.com/office/drawing/2014/main" id="{5027DF2D-A824-4757-9F8E-2EA16ABB8A10}"/>
              </a:ext>
            </a:extLst>
          </p:cNvPr>
          <p:cNvPicPr>
            <a:picLocks noChangeAspect="1"/>
          </p:cNvPicPr>
          <p:nvPr/>
        </p:nvPicPr>
        <p:blipFill>
          <a:blip r:embed="rId5"/>
          <a:stretch>
            <a:fillRect/>
          </a:stretch>
        </p:blipFill>
        <p:spPr>
          <a:xfrm>
            <a:off x="2491221" y="3217164"/>
            <a:ext cx="2080779" cy="3371632"/>
          </a:xfrm>
          <a:prstGeom prst="rect">
            <a:avLst/>
          </a:prstGeom>
        </p:spPr>
      </p:pic>
      <p:pic>
        <p:nvPicPr>
          <p:cNvPr id="12" name="Picture 11">
            <a:extLst>
              <a:ext uri="{FF2B5EF4-FFF2-40B4-BE49-F238E27FC236}">
                <a16:creationId xmlns:a16="http://schemas.microsoft.com/office/drawing/2014/main" id="{53C88326-C651-445D-A6F9-99174A025075}"/>
              </a:ext>
            </a:extLst>
          </p:cNvPr>
          <p:cNvPicPr>
            <a:picLocks noChangeAspect="1"/>
          </p:cNvPicPr>
          <p:nvPr/>
        </p:nvPicPr>
        <p:blipFill>
          <a:blip r:embed="rId6"/>
          <a:stretch>
            <a:fillRect/>
          </a:stretch>
        </p:blipFill>
        <p:spPr>
          <a:xfrm>
            <a:off x="6890069" y="3296357"/>
            <a:ext cx="2073991" cy="3196518"/>
          </a:xfrm>
          <a:prstGeom prst="rect">
            <a:avLst/>
          </a:prstGeom>
        </p:spPr>
      </p:pic>
    </p:spTree>
    <p:extLst>
      <p:ext uri="{BB962C8B-B14F-4D97-AF65-F5344CB8AC3E}">
        <p14:creationId xmlns:p14="http://schemas.microsoft.com/office/powerpoint/2010/main" val="1609238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5CB39-8F9E-437A-8750-0F42FBC947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F0E22D6-F751-4363-AAAA-CE66E2749BD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5B9B374-6F44-4D25-BF87-4C70ABAE0599}"/>
              </a:ext>
            </a:extLst>
          </p:cNvPr>
          <p:cNvPicPr>
            <a:picLocks noChangeAspect="1"/>
          </p:cNvPicPr>
          <p:nvPr/>
        </p:nvPicPr>
        <p:blipFill rotWithShape="1">
          <a:blip r:embed="rId3"/>
          <a:srcRect t="11805" r="937" b="5324"/>
          <a:stretch/>
        </p:blipFill>
        <p:spPr>
          <a:xfrm>
            <a:off x="0" y="1297781"/>
            <a:ext cx="9058275" cy="4262438"/>
          </a:xfrm>
          <a:prstGeom prst="rect">
            <a:avLst/>
          </a:prstGeom>
        </p:spPr>
      </p:pic>
      <p:sp>
        <p:nvSpPr>
          <p:cNvPr id="6" name="Title 1">
            <a:extLst>
              <a:ext uri="{FF2B5EF4-FFF2-40B4-BE49-F238E27FC236}">
                <a16:creationId xmlns:a16="http://schemas.microsoft.com/office/drawing/2014/main" id="{D2039DBE-DA54-413A-899C-EC6C776E6F66}"/>
              </a:ext>
            </a:extLst>
          </p:cNvPr>
          <p:cNvSpPr txBox="1">
            <a:spLocks/>
          </p:cNvSpPr>
          <p:nvPr/>
        </p:nvSpPr>
        <p:spPr>
          <a:xfrm>
            <a:off x="628650" y="15398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Primary Sources</a:t>
            </a:r>
            <a:endParaRPr lang="en-GB" dirty="0"/>
          </a:p>
        </p:txBody>
      </p:sp>
    </p:spTree>
    <p:extLst>
      <p:ext uri="{BB962C8B-B14F-4D97-AF65-F5344CB8AC3E}">
        <p14:creationId xmlns:p14="http://schemas.microsoft.com/office/powerpoint/2010/main" val="2824186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A317-8EBB-4E1B-98B5-C26A73FB8261}"/>
              </a:ext>
            </a:extLst>
          </p:cNvPr>
          <p:cNvSpPr>
            <a:spLocks noGrp="1"/>
          </p:cNvSpPr>
          <p:nvPr>
            <p:ph type="title"/>
          </p:nvPr>
        </p:nvSpPr>
        <p:spPr>
          <a:xfrm>
            <a:off x="628650" y="153987"/>
            <a:ext cx="7886700" cy="1325563"/>
          </a:xfrm>
        </p:spPr>
        <p:txBody>
          <a:bodyPr/>
          <a:lstStyle/>
          <a:p>
            <a:pPr algn="ctr"/>
            <a:r>
              <a:rPr lang="en-GB" dirty="0"/>
              <a:t>Primary Sources</a:t>
            </a:r>
          </a:p>
        </p:txBody>
      </p:sp>
      <p:sp>
        <p:nvSpPr>
          <p:cNvPr id="3" name="Content Placeholder 2">
            <a:extLst>
              <a:ext uri="{FF2B5EF4-FFF2-40B4-BE49-F238E27FC236}">
                <a16:creationId xmlns:a16="http://schemas.microsoft.com/office/drawing/2014/main" id="{1E4351E3-088C-4827-9C65-599D6AEFA40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9FD2A35-425C-4327-90F4-35C2E94F38B2}"/>
              </a:ext>
            </a:extLst>
          </p:cNvPr>
          <p:cNvPicPr>
            <a:picLocks noChangeAspect="1"/>
          </p:cNvPicPr>
          <p:nvPr/>
        </p:nvPicPr>
        <p:blipFill rotWithShape="1">
          <a:blip r:embed="rId3"/>
          <a:srcRect l="-1" t="11945" r="-1" b="5278"/>
          <a:stretch/>
        </p:blipFill>
        <p:spPr>
          <a:xfrm>
            <a:off x="0" y="1368028"/>
            <a:ext cx="9144000" cy="4257676"/>
          </a:xfrm>
          <a:prstGeom prst="rect">
            <a:avLst/>
          </a:prstGeom>
        </p:spPr>
      </p:pic>
    </p:spTree>
    <p:extLst>
      <p:ext uri="{BB962C8B-B14F-4D97-AF65-F5344CB8AC3E}">
        <p14:creationId xmlns:p14="http://schemas.microsoft.com/office/powerpoint/2010/main" val="1782917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9DAC3-D8D9-43B6-9661-3E43A07119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FAF6F3-E4EA-430D-BAF2-A3EF7F19176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D8FD698-F4BC-4FC9-8F08-A8C478A17854}"/>
              </a:ext>
            </a:extLst>
          </p:cNvPr>
          <p:cNvPicPr>
            <a:picLocks noChangeAspect="1"/>
          </p:cNvPicPr>
          <p:nvPr/>
        </p:nvPicPr>
        <p:blipFill rotWithShape="1">
          <a:blip r:embed="rId3"/>
          <a:srcRect t="12777" r="859" b="5324"/>
          <a:stretch/>
        </p:blipFill>
        <p:spPr>
          <a:xfrm>
            <a:off x="39291" y="1450183"/>
            <a:ext cx="6237331" cy="2898302"/>
          </a:xfrm>
          <a:prstGeom prst="rect">
            <a:avLst/>
          </a:prstGeom>
        </p:spPr>
      </p:pic>
      <p:sp>
        <p:nvSpPr>
          <p:cNvPr id="6" name="Title 1">
            <a:extLst>
              <a:ext uri="{FF2B5EF4-FFF2-40B4-BE49-F238E27FC236}">
                <a16:creationId xmlns:a16="http://schemas.microsoft.com/office/drawing/2014/main" id="{39F762D1-E51D-453B-8239-C7ADF165DC5F}"/>
              </a:ext>
            </a:extLst>
          </p:cNvPr>
          <p:cNvSpPr txBox="1">
            <a:spLocks/>
          </p:cNvSpPr>
          <p:nvPr/>
        </p:nvSpPr>
        <p:spPr>
          <a:xfrm>
            <a:off x="628650" y="153987"/>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Primary Sources</a:t>
            </a:r>
            <a:endParaRPr lang="en-GB" dirty="0"/>
          </a:p>
        </p:txBody>
      </p:sp>
      <p:pic>
        <p:nvPicPr>
          <p:cNvPr id="7" name="Picture 6">
            <a:extLst>
              <a:ext uri="{FF2B5EF4-FFF2-40B4-BE49-F238E27FC236}">
                <a16:creationId xmlns:a16="http://schemas.microsoft.com/office/drawing/2014/main" id="{B68E35A8-72B6-4AD0-B744-86FC15E95E85}"/>
              </a:ext>
            </a:extLst>
          </p:cNvPr>
          <p:cNvPicPr>
            <a:picLocks noChangeAspect="1"/>
          </p:cNvPicPr>
          <p:nvPr/>
        </p:nvPicPr>
        <p:blipFill rotWithShape="1">
          <a:blip r:embed="rId4"/>
          <a:srcRect t="11806" r="1016" b="6666"/>
          <a:stretch/>
        </p:blipFill>
        <p:spPr>
          <a:xfrm>
            <a:off x="2883483" y="3781778"/>
            <a:ext cx="6260517" cy="2900492"/>
          </a:xfrm>
          <a:prstGeom prst="rect">
            <a:avLst/>
          </a:prstGeom>
        </p:spPr>
      </p:pic>
    </p:spTree>
    <p:extLst>
      <p:ext uri="{BB962C8B-B14F-4D97-AF65-F5344CB8AC3E}">
        <p14:creationId xmlns:p14="http://schemas.microsoft.com/office/powerpoint/2010/main" val="3376932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6BEB0-8DE0-4803-B3C8-559EF65927FB}"/>
              </a:ext>
            </a:extLst>
          </p:cNvPr>
          <p:cNvSpPr>
            <a:spLocks noGrp="1"/>
          </p:cNvSpPr>
          <p:nvPr>
            <p:ph type="title"/>
          </p:nvPr>
        </p:nvSpPr>
        <p:spPr/>
        <p:txBody>
          <a:bodyPr/>
          <a:lstStyle/>
          <a:p>
            <a:pPr algn="ctr"/>
            <a:r>
              <a:rPr lang="en-GB"/>
              <a:t>Secondary Sources</a:t>
            </a:r>
            <a:endParaRPr lang="en-GB" dirty="0"/>
          </a:p>
        </p:txBody>
      </p:sp>
      <p:pic>
        <p:nvPicPr>
          <p:cNvPr id="4" name="Content Placeholder 3">
            <a:extLst>
              <a:ext uri="{FF2B5EF4-FFF2-40B4-BE49-F238E27FC236}">
                <a16:creationId xmlns:a16="http://schemas.microsoft.com/office/drawing/2014/main" id="{1FAA77C6-3B1E-4EE9-AC4B-A21A6641A930}"/>
              </a:ext>
            </a:extLst>
          </p:cNvPr>
          <p:cNvPicPr>
            <a:picLocks noGrp="1" noChangeAspect="1"/>
          </p:cNvPicPr>
          <p:nvPr>
            <p:ph idx="1"/>
          </p:nvPr>
        </p:nvPicPr>
        <p:blipFill>
          <a:blip r:embed="rId3"/>
          <a:stretch>
            <a:fillRect/>
          </a:stretch>
        </p:blipFill>
        <p:spPr>
          <a:xfrm>
            <a:off x="69426" y="1803577"/>
            <a:ext cx="2413130" cy="3143867"/>
          </a:xfrm>
          <a:prstGeom prst="rect">
            <a:avLst/>
          </a:prstGeom>
        </p:spPr>
      </p:pic>
      <p:pic>
        <p:nvPicPr>
          <p:cNvPr id="5" name="Picture 4">
            <a:extLst>
              <a:ext uri="{FF2B5EF4-FFF2-40B4-BE49-F238E27FC236}">
                <a16:creationId xmlns:a16="http://schemas.microsoft.com/office/drawing/2014/main" id="{6B3D5815-BCEF-4055-BB95-77760AA6FBBC}"/>
              </a:ext>
            </a:extLst>
          </p:cNvPr>
          <p:cNvPicPr>
            <a:picLocks noChangeAspect="1"/>
          </p:cNvPicPr>
          <p:nvPr/>
        </p:nvPicPr>
        <p:blipFill>
          <a:blip r:embed="rId4"/>
          <a:stretch>
            <a:fillRect/>
          </a:stretch>
        </p:blipFill>
        <p:spPr>
          <a:xfrm>
            <a:off x="4364861" y="1423194"/>
            <a:ext cx="2429543" cy="3524250"/>
          </a:xfrm>
          <a:prstGeom prst="rect">
            <a:avLst/>
          </a:prstGeom>
        </p:spPr>
      </p:pic>
      <p:pic>
        <p:nvPicPr>
          <p:cNvPr id="6" name="Picture 5">
            <a:extLst>
              <a:ext uri="{FF2B5EF4-FFF2-40B4-BE49-F238E27FC236}">
                <a16:creationId xmlns:a16="http://schemas.microsoft.com/office/drawing/2014/main" id="{CEA5E664-C183-4A3B-86BF-650A584458D9}"/>
              </a:ext>
            </a:extLst>
          </p:cNvPr>
          <p:cNvPicPr>
            <a:picLocks noChangeAspect="1"/>
          </p:cNvPicPr>
          <p:nvPr/>
        </p:nvPicPr>
        <p:blipFill>
          <a:blip r:embed="rId5"/>
          <a:stretch>
            <a:fillRect/>
          </a:stretch>
        </p:blipFill>
        <p:spPr>
          <a:xfrm>
            <a:off x="6886222" y="1424523"/>
            <a:ext cx="2257778" cy="3549966"/>
          </a:xfrm>
          <a:prstGeom prst="rect">
            <a:avLst/>
          </a:prstGeom>
        </p:spPr>
      </p:pic>
      <p:pic>
        <p:nvPicPr>
          <p:cNvPr id="7" name="Picture 6">
            <a:extLst>
              <a:ext uri="{FF2B5EF4-FFF2-40B4-BE49-F238E27FC236}">
                <a16:creationId xmlns:a16="http://schemas.microsoft.com/office/drawing/2014/main" id="{55BE6253-3C47-4FDF-A60A-9A5F739B8E67}"/>
              </a:ext>
            </a:extLst>
          </p:cNvPr>
          <p:cNvPicPr>
            <a:picLocks noChangeAspect="1"/>
          </p:cNvPicPr>
          <p:nvPr/>
        </p:nvPicPr>
        <p:blipFill>
          <a:blip r:embed="rId6"/>
          <a:stretch>
            <a:fillRect/>
          </a:stretch>
        </p:blipFill>
        <p:spPr>
          <a:xfrm>
            <a:off x="2167467" y="3511914"/>
            <a:ext cx="2015266" cy="3043051"/>
          </a:xfrm>
          <a:prstGeom prst="rect">
            <a:avLst/>
          </a:prstGeom>
        </p:spPr>
      </p:pic>
    </p:spTree>
    <p:extLst>
      <p:ext uri="{BB962C8B-B14F-4D97-AF65-F5344CB8AC3E}">
        <p14:creationId xmlns:p14="http://schemas.microsoft.com/office/powerpoint/2010/main" val="1661104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D1DA-24EA-4123-B50E-2AE257156CE8}"/>
              </a:ext>
            </a:extLst>
          </p:cNvPr>
          <p:cNvSpPr>
            <a:spLocks noGrp="1"/>
          </p:cNvSpPr>
          <p:nvPr>
            <p:ph type="title"/>
          </p:nvPr>
        </p:nvSpPr>
        <p:spPr/>
        <p:txBody>
          <a:bodyPr>
            <a:normAutofit/>
          </a:bodyPr>
          <a:lstStyle/>
          <a:p>
            <a:pPr algn="ctr"/>
            <a:r>
              <a:rPr lang="en-GB" dirty="0"/>
              <a:t>Understanding ‘Understanding Democracy’ – 4 Key Questions</a:t>
            </a:r>
          </a:p>
        </p:txBody>
      </p:sp>
      <p:sp>
        <p:nvSpPr>
          <p:cNvPr id="3" name="Content Placeholder 2">
            <a:extLst>
              <a:ext uri="{FF2B5EF4-FFF2-40B4-BE49-F238E27FC236}">
                <a16:creationId xmlns:a16="http://schemas.microsoft.com/office/drawing/2014/main" id="{C0657DE4-F91F-42BC-89A8-7D5046ECCD51}"/>
              </a:ext>
            </a:extLst>
          </p:cNvPr>
          <p:cNvSpPr>
            <a:spLocks noGrp="1"/>
          </p:cNvSpPr>
          <p:nvPr>
            <p:ph idx="1"/>
          </p:nvPr>
        </p:nvSpPr>
        <p:spPr/>
        <p:txBody>
          <a:bodyPr>
            <a:normAutofit fontScale="85000" lnSpcReduction="20000"/>
          </a:bodyPr>
          <a:lstStyle/>
          <a:p>
            <a:pPr marL="137160" indent="0">
              <a:buNone/>
            </a:pPr>
            <a:r>
              <a:rPr lang="en-GB" dirty="0"/>
              <a:t>1. What are some of the key features of ‘American democracy’ and the US political system?</a:t>
            </a:r>
          </a:p>
          <a:p>
            <a:pPr marL="137160" indent="0">
              <a:buNone/>
            </a:pPr>
            <a:endParaRPr lang="en-GB" dirty="0"/>
          </a:p>
          <a:p>
            <a:pPr marL="137160" indent="0">
              <a:buNone/>
            </a:pPr>
            <a:r>
              <a:rPr lang="en-GB" dirty="0"/>
              <a:t>2. What were some of the </a:t>
            </a:r>
            <a:r>
              <a:rPr lang="en-GB" b="1" dirty="0"/>
              <a:t>historical</a:t>
            </a:r>
            <a:r>
              <a:rPr lang="en-GB" dirty="0"/>
              <a:t> and philosophical influences on the formation of American democracy and the US political system?</a:t>
            </a:r>
          </a:p>
          <a:p>
            <a:pPr marL="137160" indent="0">
              <a:buNone/>
            </a:pPr>
            <a:endParaRPr lang="en-GB" dirty="0"/>
          </a:p>
          <a:p>
            <a:pPr marL="137160" indent="0">
              <a:buNone/>
            </a:pPr>
            <a:r>
              <a:rPr lang="en-GB" dirty="0"/>
              <a:t>3. What are some of the </a:t>
            </a:r>
            <a:r>
              <a:rPr lang="en-GB" b="1" dirty="0"/>
              <a:t>problems with and criticisms </a:t>
            </a:r>
            <a:r>
              <a:rPr lang="en-GB" dirty="0"/>
              <a:t>of American democracy and the US political system?</a:t>
            </a:r>
          </a:p>
          <a:p>
            <a:pPr marL="137160" indent="0">
              <a:buNone/>
            </a:pPr>
            <a:endParaRPr lang="en-GB" dirty="0"/>
          </a:p>
          <a:p>
            <a:pPr marL="137160" indent="0">
              <a:buNone/>
            </a:pPr>
            <a:r>
              <a:rPr lang="en-GB" dirty="0"/>
              <a:t>4. How do the historical and philosophical influences on American democracy and the US political system manifest themselves in </a:t>
            </a:r>
            <a:r>
              <a:rPr lang="en-GB" b="1" dirty="0"/>
              <a:t>contemporary</a:t>
            </a:r>
            <a:r>
              <a:rPr lang="en-GB" dirty="0"/>
              <a:t> society?</a:t>
            </a:r>
          </a:p>
        </p:txBody>
      </p:sp>
    </p:spTree>
    <p:extLst>
      <p:ext uri="{BB962C8B-B14F-4D97-AF65-F5344CB8AC3E}">
        <p14:creationId xmlns:p14="http://schemas.microsoft.com/office/powerpoint/2010/main" val="2984827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4C358-5085-4C6F-B93A-E2108A61BC73}"/>
              </a:ext>
            </a:extLst>
          </p:cNvPr>
          <p:cNvSpPr>
            <a:spLocks noGrp="1"/>
          </p:cNvSpPr>
          <p:nvPr>
            <p:ph type="title"/>
          </p:nvPr>
        </p:nvSpPr>
        <p:spPr/>
        <p:txBody>
          <a:bodyPr/>
          <a:lstStyle/>
          <a:p>
            <a:pPr algn="ctr"/>
            <a:r>
              <a:rPr lang="en-GB" dirty="0"/>
              <a:t>Interplay of Time Periods</a:t>
            </a:r>
          </a:p>
        </p:txBody>
      </p:sp>
      <p:pic>
        <p:nvPicPr>
          <p:cNvPr id="4" name="Content Placeholder 3">
            <a:extLst>
              <a:ext uri="{FF2B5EF4-FFF2-40B4-BE49-F238E27FC236}">
                <a16:creationId xmlns:a16="http://schemas.microsoft.com/office/drawing/2014/main" id="{C00409FF-2C5E-4F62-98D0-BD84089C8FE0}"/>
              </a:ext>
            </a:extLst>
          </p:cNvPr>
          <p:cNvPicPr>
            <a:picLocks noGrp="1" noChangeAspect="1"/>
          </p:cNvPicPr>
          <p:nvPr>
            <p:ph idx="1"/>
          </p:nvPr>
        </p:nvPicPr>
        <p:blipFill>
          <a:blip r:embed="rId3"/>
          <a:stretch>
            <a:fillRect/>
          </a:stretch>
        </p:blipFill>
        <p:spPr>
          <a:xfrm>
            <a:off x="2302933" y="2609196"/>
            <a:ext cx="6212417" cy="4142440"/>
          </a:xfrm>
          <a:prstGeom prst="rect">
            <a:avLst/>
          </a:prstGeom>
        </p:spPr>
      </p:pic>
      <p:pic>
        <p:nvPicPr>
          <p:cNvPr id="5" name="Picture 4">
            <a:extLst>
              <a:ext uri="{FF2B5EF4-FFF2-40B4-BE49-F238E27FC236}">
                <a16:creationId xmlns:a16="http://schemas.microsoft.com/office/drawing/2014/main" id="{4D8A8A7F-30BD-4074-902B-C1DF8D67BDC2}"/>
              </a:ext>
            </a:extLst>
          </p:cNvPr>
          <p:cNvPicPr>
            <a:picLocks noChangeAspect="1"/>
          </p:cNvPicPr>
          <p:nvPr/>
        </p:nvPicPr>
        <p:blipFill>
          <a:blip r:embed="rId4"/>
          <a:stretch>
            <a:fillRect/>
          </a:stretch>
        </p:blipFill>
        <p:spPr>
          <a:xfrm>
            <a:off x="101600" y="1519564"/>
            <a:ext cx="4165600" cy="1603425"/>
          </a:xfrm>
          <a:prstGeom prst="rect">
            <a:avLst/>
          </a:prstGeom>
        </p:spPr>
      </p:pic>
    </p:spTree>
    <p:extLst>
      <p:ext uri="{BB962C8B-B14F-4D97-AF65-F5344CB8AC3E}">
        <p14:creationId xmlns:p14="http://schemas.microsoft.com/office/powerpoint/2010/main" val="1367988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C55F-E8C0-4099-A784-8E9E4CA30F71}"/>
              </a:ext>
            </a:extLst>
          </p:cNvPr>
          <p:cNvSpPr>
            <a:spLocks noGrp="1"/>
          </p:cNvSpPr>
          <p:nvPr>
            <p:ph type="title"/>
          </p:nvPr>
        </p:nvSpPr>
        <p:spPr/>
        <p:txBody>
          <a:bodyPr/>
          <a:lstStyle/>
          <a:p>
            <a:r>
              <a:rPr lang="en-GB" b="1" dirty="0"/>
              <a:t>What is Democracy?</a:t>
            </a:r>
          </a:p>
        </p:txBody>
      </p:sp>
      <p:sp>
        <p:nvSpPr>
          <p:cNvPr id="3" name="Content Placeholder 2">
            <a:extLst>
              <a:ext uri="{FF2B5EF4-FFF2-40B4-BE49-F238E27FC236}">
                <a16:creationId xmlns:a16="http://schemas.microsoft.com/office/drawing/2014/main" id="{4B2AFDF0-2F66-4310-8DAC-EDB04513C393}"/>
              </a:ext>
            </a:extLst>
          </p:cNvPr>
          <p:cNvSpPr>
            <a:spLocks noGrp="1"/>
          </p:cNvSpPr>
          <p:nvPr>
            <p:ph idx="1"/>
          </p:nvPr>
        </p:nvSpPr>
        <p:spPr>
          <a:xfrm>
            <a:off x="628650" y="1690689"/>
            <a:ext cx="7886700" cy="4351338"/>
          </a:xfrm>
        </p:spPr>
        <p:txBody>
          <a:bodyPr/>
          <a:lstStyle/>
          <a:p>
            <a:pPr marL="137160" indent="0">
              <a:buNone/>
            </a:pPr>
            <a:endParaRPr lang="en-GB" dirty="0"/>
          </a:p>
        </p:txBody>
      </p:sp>
    </p:spTree>
    <p:extLst>
      <p:ext uri="{BB962C8B-B14F-4D97-AF65-F5344CB8AC3E}">
        <p14:creationId xmlns:p14="http://schemas.microsoft.com/office/powerpoint/2010/main" val="178930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C55F-E8C0-4099-A784-8E9E4CA30F71}"/>
              </a:ext>
            </a:extLst>
          </p:cNvPr>
          <p:cNvSpPr>
            <a:spLocks noGrp="1"/>
          </p:cNvSpPr>
          <p:nvPr>
            <p:ph type="title"/>
          </p:nvPr>
        </p:nvSpPr>
        <p:spPr/>
        <p:txBody>
          <a:bodyPr/>
          <a:lstStyle/>
          <a:p>
            <a:r>
              <a:rPr lang="en-GB" b="1" dirty="0"/>
              <a:t>What is Democracy?</a:t>
            </a:r>
          </a:p>
        </p:txBody>
      </p:sp>
      <p:sp>
        <p:nvSpPr>
          <p:cNvPr id="3" name="Content Placeholder 2">
            <a:extLst>
              <a:ext uri="{FF2B5EF4-FFF2-40B4-BE49-F238E27FC236}">
                <a16:creationId xmlns:a16="http://schemas.microsoft.com/office/drawing/2014/main" id="{4B2AFDF0-2F66-4310-8DAC-EDB04513C393}"/>
              </a:ext>
            </a:extLst>
          </p:cNvPr>
          <p:cNvSpPr>
            <a:spLocks noGrp="1"/>
          </p:cNvSpPr>
          <p:nvPr>
            <p:ph idx="1"/>
          </p:nvPr>
        </p:nvSpPr>
        <p:spPr>
          <a:xfrm>
            <a:off x="628650" y="1690689"/>
            <a:ext cx="7886700" cy="4351338"/>
          </a:xfrm>
        </p:spPr>
        <p:txBody>
          <a:bodyPr/>
          <a:lstStyle/>
          <a:p>
            <a:pPr marL="137160" indent="0">
              <a:buNone/>
            </a:pPr>
            <a:r>
              <a:rPr lang="en-GB" dirty="0"/>
              <a:t>What does ‘democracy’ connote to you?</a:t>
            </a:r>
          </a:p>
          <a:p>
            <a:pPr marL="137160" indent="0">
              <a:buNone/>
            </a:pPr>
            <a:endParaRPr lang="en-GB" dirty="0"/>
          </a:p>
          <a:p>
            <a:pPr marL="137160" indent="0">
              <a:buNone/>
            </a:pPr>
            <a:r>
              <a:rPr lang="en-GB" dirty="0"/>
              <a:t>What makes a society, practice or institution ‘democratic’?</a:t>
            </a:r>
          </a:p>
          <a:p>
            <a:pPr marL="137160" indent="0">
              <a:buNone/>
            </a:pPr>
            <a:endParaRPr lang="en-GB" dirty="0"/>
          </a:p>
          <a:p>
            <a:pPr marL="137160" indent="0">
              <a:buNone/>
            </a:pPr>
            <a:r>
              <a:rPr lang="en-GB" dirty="0"/>
              <a:t>What are some of the key features of a democratic system government?</a:t>
            </a:r>
          </a:p>
        </p:txBody>
      </p:sp>
    </p:spTree>
    <p:extLst>
      <p:ext uri="{BB962C8B-B14F-4D97-AF65-F5344CB8AC3E}">
        <p14:creationId xmlns:p14="http://schemas.microsoft.com/office/powerpoint/2010/main" val="2647907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C55F-E8C0-4099-A784-8E9E4CA30F71}"/>
              </a:ext>
            </a:extLst>
          </p:cNvPr>
          <p:cNvSpPr>
            <a:spLocks noGrp="1"/>
          </p:cNvSpPr>
          <p:nvPr>
            <p:ph type="title"/>
          </p:nvPr>
        </p:nvSpPr>
        <p:spPr/>
        <p:txBody>
          <a:bodyPr/>
          <a:lstStyle/>
          <a:p>
            <a:r>
              <a:rPr lang="en-GB" b="1" dirty="0"/>
              <a:t>What is Democracy?</a:t>
            </a:r>
          </a:p>
        </p:txBody>
      </p:sp>
      <p:sp>
        <p:nvSpPr>
          <p:cNvPr id="3" name="Content Placeholder 2">
            <a:extLst>
              <a:ext uri="{FF2B5EF4-FFF2-40B4-BE49-F238E27FC236}">
                <a16:creationId xmlns:a16="http://schemas.microsoft.com/office/drawing/2014/main" id="{4B2AFDF0-2F66-4310-8DAC-EDB04513C393}"/>
              </a:ext>
            </a:extLst>
          </p:cNvPr>
          <p:cNvSpPr>
            <a:spLocks noGrp="1"/>
          </p:cNvSpPr>
          <p:nvPr>
            <p:ph idx="1"/>
          </p:nvPr>
        </p:nvSpPr>
        <p:spPr>
          <a:xfrm>
            <a:off x="628650" y="1690689"/>
            <a:ext cx="7886700" cy="4351338"/>
          </a:xfrm>
        </p:spPr>
        <p:txBody>
          <a:bodyPr/>
          <a:lstStyle/>
          <a:p>
            <a:pPr marL="137160" indent="0">
              <a:buNone/>
            </a:pPr>
            <a:r>
              <a:rPr lang="en-GB" dirty="0"/>
              <a:t>What does ‘democracy’ connote to you?</a:t>
            </a:r>
          </a:p>
          <a:p>
            <a:pPr marL="137160" indent="0">
              <a:buNone/>
            </a:pPr>
            <a:endParaRPr lang="en-GB" dirty="0"/>
          </a:p>
          <a:p>
            <a:pPr marL="137160" indent="0">
              <a:buNone/>
            </a:pPr>
            <a:r>
              <a:rPr lang="en-GB" dirty="0"/>
              <a:t>What makes a society, practice or institution ‘democratic’?</a:t>
            </a:r>
          </a:p>
          <a:p>
            <a:pPr marL="137160" indent="0">
              <a:buNone/>
            </a:pPr>
            <a:endParaRPr lang="en-GB" dirty="0"/>
          </a:p>
          <a:p>
            <a:pPr marL="137160" indent="0">
              <a:buNone/>
            </a:pPr>
            <a:r>
              <a:rPr lang="en-GB" dirty="0"/>
              <a:t>What are some of the key features of a democratic system government?</a:t>
            </a:r>
          </a:p>
          <a:p>
            <a:pPr marL="137160" indent="0">
              <a:buNone/>
            </a:pPr>
            <a:endParaRPr lang="en-GB" dirty="0"/>
          </a:p>
          <a:p>
            <a:pPr marL="137160" indent="0">
              <a:buNone/>
            </a:pPr>
            <a:r>
              <a:rPr lang="en-GB" dirty="0"/>
              <a:t>Where does the idea of ‘democracy’ come from?</a:t>
            </a:r>
          </a:p>
        </p:txBody>
      </p:sp>
    </p:spTree>
    <p:extLst>
      <p:ext uri="{BB962C8B-B14F-4D97-AF65-F5344CB8AC3E}">
        <p14:creationId xmlns:p14="http://schemas.microsoft.com/office/powerpoint/2010/main" val="1800473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Etymology</a:t>
            </a:r>
            <a:endParaRPr lang="en-GB" dirty="0">
              <a:solidFill>
                <a:schemeClr val="bg1"/>
              </a:solidFill>
            </a:endParaRPr>
          </a:p>
        </p:txBody>
      </p:sp>
      <p:sp>
        <p:nvSpPr>
          <p:cNvPr id="3" name="Content Placeholder 2"/>
          <p:cNvSpPr>
            <a:spLocks noGrp="1"/>
          </p:cNvSpPr>
          <p:nvPr>
            <p:ph idx="1"/>
          </p:nvPr>
        </p:nvSpPr>
        <p:spPr>
          <a:xfrm>
            <a:off x="304800" y="1411111"/>
            <a:ext cx="8839200" cy="5446889"/>
          </a:xfrm>
        </p:spPr>
        <p:txBody>
          <a:bodyPr lIns="360000" tIns="360000" rIns="360000" bIns="360000">
            <a:normAutofit/>
          </a:bodyPr>
          <a:lstStyle/>
          <a:p>
            <a:pPr marL="0" indent="0">
              <a:buNone/>
            </a:pPr>
            <a:r>
              <a:rPr lang="en-GB" b="1" dirty="0"/>
              <a:t>Contrasts and alternatives:</a:t>
            </a:r>
          </a:p>
          <a:p>
            <a:r>
              <a:rPr lang="en-GB" sz="3200" b="1" i="1" dirty="0" err="1"/>
              <a:t>monarkhia</a:t>
            </a:r>
            <a:r>
              <a:rPr lang="en-GB" sz="3200" b="1" dirty="0"/>
              <a:t> = one person’s rule </a:t>
            </a:r>
          </a:p>
          <a:p>
            <a:r>
              <a:rPr lang="en-GB" sz="3200" b="1" i="1" dirty="0" err="1"/>
              <a:t>oligarkhia</a:t>
            </a:r>
            <a:r>
              <a:rPr lang="en-GB" sz="3200" b="1" dirty="0"/>
              <a:t> = a few people’s rule </a:t>
            </a:r>
          </a:p>
          <a:p>
            <a:r>
              <a:rPr lang="en-GB" sz="3200" b="1" i="1" dirty="0"/>
              <a:t>tyrannis</a:t>
            </a:r>
            <a:r>
              <a:rPr lang="en-GB" sz="3200" b="1" dirty="0"/>
              <a:t> = despotic rule; tyranny </a:t>
            </a:r>
            <a:r>
              <a:rPr lang="en-GB" sz="3200" i="1" dirty="0"/>
              <a:t>(not necessarily pejorative)  </a:t>
            </a:r>
          </a:p>
          <a:p>
            <a:r>
              <a:rPr lang="en-GB" sz="3200" b="1" i="1" dirty="0" err="1"/>
              <a:t>aristokratia</a:t>
            </a:r>
            <a:r>
              <a:rPr lang="en-GB" sz="3200" b="1" dirty="0"/>
              <a:t> = the best people’s rule </a:t>
            </a:r>
            <a:r>
              <a:rPr lang="en-GB" sz="3200" i="1" dirty="0"/>
              <a:t>(not necessarily best by birth; for Aristotle it meant ‘excellence’)</a:t>
            </a:r>
          </a:p>
          <a:p>
            <a:pPr marL="585216" lvl="1"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32376769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7AA-B66F-4557-9955-3BA4765F223E}"/>
              </a:ext>
            </a:extLst>
          </p:cNvPr>
          <p:cNvSpPr>
            <a:spLocks noGrp="1"/>
          </p:cNvSpPr>
          <p:nvPr>
            <p:ph type="title"/>
          </p:nvPr>
        </p:nvSpPr>
        <p:spPr/>
        <p:txBody>
          <a:bodyPr>
            <a:normAutofit/>
          </a:bodyPr>
          <a:lstStyle/>
          <a:p>
            <a:pPr algn="ctr"/>
            <a:r>
              <a:rPr lang="en-GB" dirty="0"/>
              <a:t>Athenian Democracy</a:t>
            </a:r>
            <a:br>
              <a:rPr lang="en-GB" dirty="0"/>
            </a:br>
            <a:r>
              <a:rPr lang="en-GB" dirty="0"/>
              <a:t>c. 460BCE to 320BCE</a:t>
            </a:r>
          </a:p>
        </p:txBody>
      </p:sp>
      <p:sp>
        <p:nvSpPr>
          <p:cNvPr id="3" name="Content Placeholder 2">
            <a:extLst>
              <a:ext uri="{FF2B5EF4-FFF2-40B4-BE49-F238E27FC236}">
                <a16:creationId xmlns:a16="http://schemas.microsoft.com/office/drawing/2014/main" id="{831C9E90-C994-4A33-A504-91B0176803D0}"/>
              </a:ext>
            </a:extLst>
          </p:cNvPr>
          <p:cNvSpPr>
            <a:spLocks noGrp="1"/>
          </p:cNvSpPr>
          <p:nvPr>
            <p:ph idx="1"/>
          </p:nvPr>
        </p:nvSpPr>
        <p:spPr/>
        <p:txBody>
          <a:bodyPr/>
          <a:lstStyle/>
          <a:p>
            <a:r>
              <a:rPr lang="en-GB" b="1" dirty="0"/>
              <a:t>All </a:t>
            </a:r>
            <a:r>
              <a:rPr lang="en-GB" b="1" i="1" dirty="0"/>
              <a:t>male </a:t>
            </a:r>
            <a:r>
              <a:rPr lang="en-GB" b="1" dirty="0"/>
              <a:t>citizens (aged 18+) of Athens had:</a:t>
            </a:r>
          </a:p>
          <a:p>
            <a:pPr marL="0" indent="0">
              <a:buNone/>
            </a:pPr>
            <a:endParaRPr lang="en-GB" b="1" dirty="0"/>
          </a:p>
          <a:p>
            <a:pPr>
              <a:buFontTx/>
              <a:buChar char="-"/>
            </a:pPr>
            <a:r>
              <a:rPr lang="en-GB" b="1" dirty="0"/>
              <a:t>Equal political rights</a:t>
            </a:r>
          </a:p>
          <a:p>
            <a:pPr>
              <a:buFontTx/>
              <a:buChar char="-"/>
            </a:pPr>
            <a:r>
              <a:rPr lang="en-GB" b="1" dirty="0"/>
              <a:t>Freedom of speech</a:t>
            </a:r>
          </a:p>
          <a:p>
            <a:pPr>
              <a:buFontTx/>
              <a:buChar char="-"/>
            </a:pPr>
            <a:r>
              <a:rPr lang="en-GB" b="1" dirty="0"/>
              <a:t>Opportunity to participate </a:t>
            </a:r>
            <a:r>
              <a:rPr lang="en-GB" b="1" i="1" dirty="0"/>
              <a:t>directly </a:t>
            </a:r>
            <a:r>
              <a:rPr lang="en-GB" b="1" dirty="0"/>
              <a:t>in political process (and expectation would do so) </a:t>
            </a:r>
          </a:p>
        </p:txBody>
      </p:sp>
    </p:spTree>
    <p:extLst>
      <p:ext uri="{BB962C8B-B14F-4D97-AF65-F5344CB8AC3E}">
        <p14:creationId xmlns:p14="http://schemas.microsoft.com/office/powerpoint/2010/main" val="539487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38F7-13E6-427C-9D37-2EEFC7D23F7B}"/>
              </a:ext>
            </a:extLst>
          </p:cNvPr>
          <p:cNvSpPr>
            <a:spLocks noGrp="1"/>
          </p:cNvSpPr>
          <p:nvPr>
            <p:ph type="title"/>
          </p:nvPr>
        </p:nvSpPr>
        <p:spPr/>
        <p:txBody>
          <a:bodyPr/>
          <a:lstStyle/>
          <a:p>
            <a:pPr algn="ctr"/>
            <a:r>
              <a:rPr lang="en-GB" dirty="0"/>
              <a:t>Direct Democracy</a:t>
            </a:r>
          </a:p>
        </p:txBody>
      </p:sp>
      <p:sp>
        <p:nvSpPr>
          <p:cNvPr id="6" name="TextBox 5">
            <a:extLst>
              <a:ext uri="{FF2B5EF4-FFF2-40B4-BE49-F238E27FC236}">
                <a16:creationId xmlns:a16="http://schemas.microsoft.com/office/drawing/2014/main" id="{AD797421-7D3C-471E-99D3-504310C62D7A}"/>
              </a:ext>
            </a:extLst>
          </p:cNvPr>
          <p:cNvSpPr txBox="1"/>
          <p:nvPr/>
        </p:nvSpPr>
        <p:spPr>
          <a:xfrm>
            <a:off x="1671108" y="6308208"/>
            <a:ext cx="7314848" cy="369332"/>
          </a:xfrm>
          <a:prstGeom prst="rect">
            <a:avLst/>
          </a:prstGeom>
          <a:noFill/>
        </p:spPr>
        <p:txBody>
          <a:bodyPr wrap="square">
            <a:spAutoFit/>
          </a:bodyPr>
          <a:lstStyle/>
          <a:p>
            <a:r>
              <a:rPr lang="en-GB" dirty="0" err="1"/>
              <a:t>Landsgemeinde</a:t>
            </a:r>
            <a:r>
              <a:rPr lang="en-GB" dirty="0"/>
              <a:t> of Canton of Glarus, Switzerland  </a:t>
            </a:r>
          </a:p>
        </p:txBody>
      </p:sp>
      <p:sp>
        <p:nvSpPr>
          <p:cNvPr id="8" name="Content Placeholder 7">
            <a:extLst>
              <a:ext uri="{FF2B5EF4-FFF2-40B4-BE49-F238E27FC236}">
                <a16:creationId xmlns:a16="http://schemas.microsoft.com/office/drawing/2014/main" id="{53CB1AA6-D6FD-4AA6-BB43-7D6F0EB22492}"/>
              </a:ext>
            </a:extLst>
          </p:cNvPr>
          <p:cNvSpPr>
            <a:spLocks noGrp="1"/>
          </p:cNvSpPr>
          <p:nvPr>
            <p:ph idx="1"/>
          </p:nvPr>
        </p:nvSpPr>
        <p:spPr/>
        <p:txBody>
          <a:bodyPr/>
          <a:lstStyle/>
          <a:p>
            <a:endParaRPr lang="en-GB"/>
          </a:p>
        </p:txBody>
      </p:sp>
      <p:pic>
        <p:nvPicPr>
          <p:cNvPr id="2050" name="Picture 2">
            <a:extLst>
              <a:ext uri="{FF2B5EF4-FFF2-40B4-BE49-F238E27FC236}">
                <a16:creationId xmlns:a16="http://schemas.microsoft.com/office/drawing/2014/main" id="{E1894B6C-EDA8-4CBF-ABD2-424891C94C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25235"/>
            <a:ext cx="7753350" cy="437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3136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4E46C-7BC3-46A7-94A4-33286E9B2723}"/>
              </a:ext>
            </a:extLst>
          </p:cNvPr>
          <p:cNvSpPr>
            <a:spLocks noGrp="1"/>
          </p:cNvSpPr>
          <p:nvPr>
            <p:ph type="title"/>
          </p:nvPr>
        </p:nvSpPr>
        <p:spPr>
          <a:xfrm>
            <a:off x="628650" y="90311"/>
            <a:ext cx="7886700" cy="1325563"/>
          </a:xfrm>
        </p:spPr>
        <p:txBody>
          <a:bodyPr/>
          <a:lstStyle/>
          <a:p>
            <a:pPr algn="ctr"/>
            <a:r>
              <a:rPr lang="en-GB" i="1" dirty="0" err="1"/>
              <a:t>Ekklesia</a:t>
            </a:r>
            <a:r>
              <a:rPr lang="en-GB" i="1" dirty="0"/>
              <a:t> </a:t>
            </a:r>
            <a:r>
              <a:rPr lang="en-GB" dirty="0"/>
              <a:t>– Assembly </a:t>
            </a:r>
            <a:endParaRPr lang="en-GB" i="1" dirty="0"/>
          </a:p>
        </p:txBody>
      </p:sp>
      <p:sp>
        <p:nvSpPr>
          <p:cNvPr id="3" name="Content Placeholder 2">
            <a:extLst>
              <a:ext uri="{FF2B5EF4-FFF2-40B4-BE49-F238E27FC236}">
                <a16:creationId xmlns:a16="http://schemas.microsoft.com/office/drawing/2014/main" id="{8E8C3EF3-B948-49E5-B326-4E7685459C71}"/>
              </a:ext>
            </a:extLst>
          </p:cNvPr>
          <p:cNvSpPr>
            <a:spLocks noGrp="1"/>
          </p:cNvSpPr>
          <p:nvPr>
            <p:ph idx="1"/>
          </p:nvPr>
        </p:nvSpPr>
        <p:spPr>
          <a:xfrm>
            <a:off x="301271" y="1354405"/>
            <a:ext cx="4451351" cy="3477239"/>
          </a:xfrm>
        </p:spPr>
        <p:txBody>
          <a:bodyPr>
            <a:normAutofit fontScale="92500"/>
          </a:bodyPr>
          <a:lstStyle/>
          <a:p>
            <a:r>
              <a:rPr lang="en-GB" dirty="0"/>
              <a:t>Open to all male citizens – c. 30,000 to 60,000 (c. 10/20% of </a:t>
            </a:r>
            <a:r>
              <a:rPr lang="en-GB" i="1" dirty="0"/>
              <a:t>polis </a:t>
            </a:r>
            <a:r>
              <a:rPr lang="en-GB" dirty="0"/>
              <a:t>[city]</a:t>
            </a:r>
            <a:r>
              <a:rPr lang="en-GB" i="1" dirty="0"/>
              <a:t> </a:t>
            </a:r>
            <a:r>
              <a:rPr lang="en-GB" dirty="0"/>
              <a:t>population) in 4/5</a:t>
            </a:r>
            <a:r>
              <a:rPr lang="en-GB" baseline="30000" dirty="0"/>
              <a:t>th</a:t>
            </a:r>
            <a:r>
              <a:rPr lang="en-GB" dirty="0"/>
              <a:t>-century BCE</a:t>
            </a:r>
          </a:p>
          <a:p>
            <a:r>
              <a:rPr lang="en-GB" dirty="0"/>
              <a:t>Met at least monthly on </a:t>
            </a:r>
            <a:r>
              <a:rPr lang="en-GB" dirty="0" err="1"/>
              <a:t>pynx</a:t>
            </a:r>
            <a:r>
              <a:rPr lang="en-GB" dirty="0"/>
              <a:t> hill – which could house c. 6000 citizens</a:t>
            </a:r>
          </a:p>
          <a:p>
            <a:r>
              <a:rPr lang="en-GB" dirty="0"/>
              <a:t>Citizens could speak and vote</a:t>
            </a:r>
          </a:p>
        </p:txBody>
      </p:sp>
      <p:pic>
        <p:nvPicPr>
          <p:cNvPr id="4" name="Picture 3">
            <a:extLst>
              <a:ext uri="{FF2B5EF4-FFF2-40B4-BE49-F238E27FC236}">
                <a16:creationId xmlns:a16="http://schemas.microsoft.com/office/drawing/2014/main" id="{5F9CD34F-E61C-43D7-A8D7-1680DE917E46}"/>
              </a:ext>
            </a:extLst>
          </p:cNvPr>
          <p:cNvPicPr>
            <a:picLocks noChangeAspect="1"/>
          </p:cNvPicPr>
          <p:nvPr/>
        </p:nvPicPr>
        <p:blipFill>
          <a:blip r:embed="rId3"/>
          <a:stretch>
            <a:fillRect/>
          </a:stretch>
        </p:blipFill>
        <p:spPr>
          <a:xfrm>
            <a:off x="0" y="5231759"/>
            <a:ext cx="9144000" cy="1666875"/>
          </a:xfrm>
          <a:prstGeom prst="rect">
            <a:avLst/>
          </a:prstGeom>
        </p:spPr>
      </p:pic>
      <p:sp>
        <p:nvSpPr>
          <p:cNvPr id="6" name="TextBox 5">
            <a:extLst>
              <a:ext uri="{FF2B5EF4-FFF2-40B4-BE49-F238E27FC236}">
                <a16:creationId xmlns:a16="http://schemas.microsoft.com/office/drawing/2014/main" id="{C0CF1680-539A-43C8-AC00-A1E66945907F}"/>
              </a:ext>
            </a:extLst>
          </p:cNvPr>
          <p:cNvSpPr txBox="1"/>
          <p:nvPr/>
        </p:nvSpPr>
        <p:spPr>
          <a:xfrm>
            <a:off x="397409" y="5223935"/>
            <a:ext cx="4651022" cy="369332"/>
          </a:xfrm>
          <a:prstGeom prst="rect">
            <a:avLst/>
          </a:prstGeom>
          <a:noFill/>
        </p:spPr>
        <p:txBody>
          <a:bodyPr wrap="square">
            <a:spAutoFit/>
          </a:bodyPr>
          <a:lstStyle/>
          <a:p>
            <a:r>
              <a:rPr lang="en-GB" dirty="0" err="1"/>
              <a:t>Pnyx</a:t>
            </a:r>
            <a:endParaRPr lang="en-GB" dirty="0"/>
          </a:p>
        </p:txBody>
      </p:sp>
      <p:pic>
        <p:nvPicPr>
          <p:cNvPr id="7" name="Picture 6">
            <a:extLst>
              <a:ext uri="{FF2B5EF4-FFF2-40B4-BE49-F238E27FC236}">
                <a16:creationId xmlns:a16="http://schemas.microsoft.com/office/drawing/2014/main" id="{AF7F15CB-47C1-4C12-A5F7-9A2DE56440DF}"/>
              </a:ext>
            </a:extLst>
          </p:cNvPr>
          <p:cNvPicPr>
            <a:picLocks noChangeAspect="1"/>
          </p:cNvPicPr>
          <p:nvPr/>
        </p:nvPicPr>
        <p:blipFill>
          <a:blip r:embed="rId4"/>
          <a:stretch>
            <a:fillRect/>
          </a:stretch>
        </p:blipFill>
        <p:spPr>
          <a:xfrm>
            <a:off x="4899379" y="1838719"/>
            <a:ext cx="4244622" cy="3382710"/>
          </a:xfrm>
          <a:prstGeom prst="rect">
            <a:avLst/>
          </a:prstGeom>
        </p:spPr>
      </p:pic>
      <p:sp>
        <p:nvSpPr>
          <p:cNvPr id="9" name="TextBox 8">
            <a:extLst>
              <a:ext uri="{FF2B5EF4-FFF2-40B4-BE49-F238E27FC236}">
                <a16:creationId xmlns:a16="http://schemas.microsoft.com/office/drawing/2014/main" id="{6EB96935-141D-4195-8CA8-3BDF04C03C98}"/>
              </a:ext>
            </a:extLst>
          </p:cNvPr>
          <p:cNvSpPr txBox="1"/>
          <p:nvPr/>
        </p:nvSpPr>
        <p:spPr>
          <a:xfrm>
            <a:off x="5677081" y="1153355"/>
            <a:ext cx="3466919" cy="646331"/>
          </a:xfrm>
          <a:prstGeom prst="rect">
            <a:avLst/>
          </a:prstGeom>
          <a:noFill/>
        </p:spPr>
        <p:txBody>
          <a:bodyPr wrap="square">
            <a:spAutoFit/>
          </a:bodyPr>
          <a:lstStyle/>
          <a:p>
            <a:pPr algn="r"/>
            <a:r>
              <a:rPr lang="en-GB" i="1" dirty="0"/>
              <a:t>Pericles Gives the Funeral Speech </a:t>
            </a:r>
            <a:r>
              <a:rPr lang="en-GB" dirty="0"/>
              <a:t>by Philipp von Foltz (1852)</a:t>
            </a:r>
          </a:p>
        </p:txBody>
      </p:sp>
    </p:spTree>
    <p:extLst>
      <p:ext uri="{BB962C8B-B14F-4D97-AF65-F5344CB8AC3E}">
        <p14:creationId xmlns:p14="http://schemas.microsoft.com/office/powerpoint/2010/main" val="13725722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4E46C-7BC3-46A7-94A4-33286E9B2723}"/>
              </a:ext>
            </a:extLst>
          </p:cNvPr>
          <p:cNvSpPr>
            <a:spLocks noGrp="1"/>
          </p:cNvSpPr>
          <p:nvPr>
            <p:ph type="title"/>
          </p:nvPr>
        </p:nvSpPr>
        <p:spPr>
          <a:xfrm>
            <a:off x="628650" y="90311"/>
            <a:ext cx="7886700" cy="1325563"/>
          </a:xfrm>
        </p:spPr>
        <p:txBody>
          <a:bodyPr/>
          <a:lstStyle/>
          <a:p>
            <a:pPr algn="ctr"/>
            <a:r>
              <a:rPr lang="en-GB" i="1" dirty="0" err="1"/>
              <a:t>Ekklesia</a:t>
            </a:r>
            <a:r>
              <a:rPr lang="en-GB" i="1" dirty="0"/>
              <a:t> </a:t>
            </a:r>
            <a:r>
              <a:rPr lang="en-GB" dirty="0"/>
              <a:t>– Assembly </a:t>
            </a:r>
            <a:endParaRPr lang="en-GB" i="1" dirty="0"/>
          </a:p>
        </p:txBody>
      </p:sp>
      <p:sp>
        <p:nvSpPr>
          <p:cNvPr id="3" name="Content Placeholder 2">
            <a:extLst>
              <a:ext uri="{FF2B5EF4-FFF2-40B4-BE49-F238E27FC236}">
                <a16:creationId xmlns:a16="http://schemas.microsoft.com/office/drawing/2014/main" id="{8E8C3EF3-B948-49E5-B326-4E7685459C71}"/>
              </a:ext>
            </a:extLst>
          </p:cNvPr>
          <p:cNvSpPr>
            <a:spLocks noGrp="1"/>
          </p:cNvSpPr>
          <p:nvPr>
            <p:ph idx="1"/>
          </p:nvPr>
        </p:nvSpPr>
        <p:spPr>
          <a:xfrm>
            <a:off x="301272" y="1354405"/>
            <a:ext cx="4270728" cy="4351338"/>
          </a:xfrm>
        </p:spPr>
        <p:txBody>
          <a:bodyPr/>
          <a:lstStyle/>
          <a:p>
            <a:r>
              <a:rPr lang="en-GB" dirty="0"/>
              <a:t>Simple majority won votes</a:t>
            </a:r>
          </a:p>
          <a:p>
            <a:r>
              <a:rPr lang="en-GB" dirty="0"/>
              <a:t>Nine </a:t>
            </a:r>
            <a:r>
              <a:rPr lang="en-GB" b="0" i="0" dirty="0">
                <a:solidFill>
                  <a:srgbClr val="333333"/>
                </a:solidFill>
                <a:effectLst/>
                <a:latin typeface="Libre Baskerville"/>
              </a:rPr>
              <a:t>presidents (</a:t>
            </a:r>
            <a:r>
              <a:rPr lang="en-GB" b="0" i="1" dirty="0" err="1">
                <a:solidFill>
                  <a:srgbClr val="333333"/>
                </a:solidFill>
                <a:effectLst/>
                <a:latin typeface="Libre Baskerville"/>
              </a:rPr>
              <a:t>proedroi</a:t>
            </a:r>
            <a:r>
              <a:rPr lang="en-GB" b="0" i="0" dirty="0">
                <a:solidFill>
                  <a:srgbClr val="333333"/>
                </a:solidFill>
                <a:effectLst/>
                <a:latin typeface="Libre Baskerville"/>
              </a:rPr>
              <a:t>), elected by lot and holding the office one time only, organised the proceedings and assessed the voting</a:t>
            </a:r>
            <a:endParaRPr lang="en-GB" dirty="0"/>
          </a:p>
        </p:txBody>
      </p:sp>
      <p:pic>
        <p:nvPicPr>
          <p:cNvPr id="4" name="Picture 3">
            <a:extLst>
              <a:ext uri="{FF2B5EF4-FFF2-40B4-BE49-F238E27FC236}">
                <a16:creationId xmlns:a16="http://schemas.microsoft.com/office/drawing/2014/main" id="{5F9CD34F-E61C-43D7-A8D7-1680DE917E46}"/>
              </a:ext>
            </a:extLst>
          </p:cNvPr>
          <p:cNvPicPr>
            <a:picLocks noChangeAspect="1"/>
          </p:cNvPicPr>
          <p:nvPr/>
        </p:nvPicPr>
        <p:blipFill>
          <a:blip r:embed="rId3"/>
          <a:stretch>
            <a:fillRect/>
          </a:stretch>
        </p:blipFill>
        <p:spPr>
          <a:xfrm>
            <a:off x="0" y="5231759"/>
            <a:ext cx="9144000" cy="1666875"/>
          </a:xfrm>
          <a:prstGeom prst="rect">
            <a:avLst/>
          </a:prstGeom>
        </p:spPr>
      </p:pic>
      <p:sp>
        <p:nvSpPr>
          <p:cNvPr id="6" name="TextBox 5">
            <a:extLst>
              <a:ext uri="{FF2B5EF4-FFF2-40B4-BE49-F238E27FC236}">
                <a16:creationId xmlns:a16="http://schemas.microsoft.com/office/drawing/2014/main" id="{C0CF1680-539A-43C8-AC00-A1E66945907F}"/>
              </a:ext>
            </a:extLst>
          </p:cNvPr>
          <p:cNvSpPr txBox="1"/>
          <p:nvPr/>
        </p:nvSpPr>
        <p:spPr>
          <a:xfrm>
            <a:off x="397409" y="5223935"/>
            <a:ext cx="4651022" cy="369332"/>
          </a:xfrm>
          <a:prstGeom prst="rect">
            <a:avLst/>
          </a:prstGeom>
          <a:noFill/>
        </p:spPr>
        <p:txBody>
          <a:bodyPr wrap="square">
            <a:spAutoFit/>
          </a:bodyPr>
          <a:lstStyle/>
          <a:p>
            <a:r>
              <a:rPr lang="en-GB" dirty="0" err="1"/>
              <a:t>Pnyx</a:t>
            </a:r>
            <a:endParaRPr lang="en-GB" dirty="0"/>
          </a:p>
        </p:txBody>
      </p:sp>
      <p:pic>
        <p:nvPicPr>
          <p:cNvPr id="7" name="Picture 6">
            <a:extLst>
              <a:ext uri="{FF2B5EF4-FFF2-40B4-BE49-F238E27FC236}">
                <a16:creationId xmlns:a16="http://schemas.microsoft.com/office/drawing/2014/main" id="{AF7F15CB-47C1-4C12-A5F7-9A2DE56440DF}"/>
              </a:ext>
            </a:extLst>
          </p:cNvPr>
          <p:cNvPicPr>
            <a:picLocks noChangeAspect="1"/>
          </p:cNvPicPr>
          <p:nvPr/>
        </p:nvPicPr>
        <p:blipFill>
          <a:blip r:embed="rId4"/>
          <a:stretch>
            <a:fillRect/>
          </a:stretch>
        </p:blipFill>
        <p:spPr>
          <a:xfrm>
            <a:off x="4899379" y="1838719"/>
            <a:ext cx="4244622" cy="3382710"/>
          </a:xfrm>
          <a:prstGeom prst="rect">
            <a:avLst/>
          </a:prstGeom>
        </p:spPr>
      </p:pic>
      <p:sp>
        <p:nvSpPr>
          <p:cNvPr id="9" name="TextBox 8">
            <a:extLst>
              <a:ext uri="{FF2B5EF4-FFF2-40B4-BE49-F238E27FC236}">
                <a16:creationId xmlns:a16="http://schemas.microsoft.com/office/drawing/2014/main" id="{6EB96935-141D-4195-8CA8-3BDF04C03C98}"/>
              </a:ext>
            </a:extLst>
          </p:cNvPr>
          <p:cNvSpPr txBox="1"/>
          <p:nvPr/>
        </p:nvSpPr>
        <p:spPr>
          <a:xfrm>
            <a:off x="5677081" y="1153355"/>
            <a:ext cx="3466919" cy="646331"/>
          </a:xfrm>
          <a:prstGeom prst="rect">
            <a:avLst/>
          </a:prstGeom>
          <a:noFill/>
        </p:spPr>
        <p:txBody>
          <a:bodyPr wrap="square">
            <a:spAutoFit/>
          </a:bodyPr>
          <a:lstStyle/>
          <a:p>
            <a:pPr algn="r"/>
            <a:r>
              <a:rPr lang="en-GB" i="1" dirty="0"/>
              <a:t>Pericles Gives the Funeral Speech </a:t>
            </a:r>
            <a:r>
              <a:rPr lang="en-GB" dirty="0"/>
              <a:t>by Philipp von Foltz (1852)</a:t>
            </a:r>
          </a:p>
        </p:txBody>
      </p:sp>
    </p:spTree>
    <p:extLst>
      <p:ext uri="{BB962C8B-B14F-4D97-AF65-F5344CB8AC3E}">
        <p14:creationId xmlns:p14="http://schemas.microsoft.com/office/powerpoint/2010/main" val="4072832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9599C-BF6B-4B83-A1F5-A73A13337FAC}"/>
              </a:ext>
            </a:extLst>
          </p:cNvPr>
          <p:cNvSpPr>
            <a:spLocks noGrp="1"/>
          </p:cNvSpPr>
          <p:nvPr>
            <p:ph type="title"/>
          </p:nvPr>
        </p:nvSpPr>
        <p:spPr>
          <a:xfrm>
            <a:off x="628650" y="286104"/>
            <a:ext cx="7886700" cy="1325563"/>
          </a:xfrm>
        </p:spPr>
        <p:txBody>
          <a:bodyPr>
            <a:normAutofit fontScale="90000"/>
          </a:bodyPr>
          <a:lstStyle/>
          <a:p>
            <a:pPr algn="ctr"/>
            <a:r>
              <a:rPr lang="en-GB" i="1" dirty="0" err="1"/>
              <a:t>Ostrakon</a:t>
            </a:r>
            <a:br>
              <a:rPr lang="en-GB" i="1" dirty="0"/>
            </a:br>
            <a:r>
              <a:rPr lang="en-GB" i="1" dirty="0"/>
              <a:t>- </a:t>
            </a:r>
            <a:r>
              <a:rPr lang="en-GB" sz="3600" dirty="0"/>
              <a:t>pottery shard used to cast vote on whether to ostracise persons</a:t>
            </a:r>
            <a:endParaRPr lang="en-GB" i="1" dirty="0"/>
          </a:p>
        </p:txBody>
      </p:sp>
      <p:pic>
        <p:nvPicPr>
          <p:cNvPr id="4" name="Content Placeholder 3">
            <a:extLst>
              <a:ext uri="{FF2B5EF4-FFF2-40B4-BE49-F238E27FC236}">
                <a16:creationId xmlns:a16="http://schemas.microsoft.com/office/drawing/2014/main" id="{1F57A809-85DE-4047-AF6D-91FB43E01BD9}"/>
              </a:ext>
            </a:extLst>
          </p:cNvPr>
          <p:cNvPicPr>
            <a:picLocks noGrp="1" noChangeAspect="1"/>
          </p:cNvPicPr>
          <p:nvPr>
            <p:ph idx="1"/>
          </p:nvPr>
        </p:nvPicPr>
        <p:blipFill>
          <a:blip r:embed="rId3"/>
          <a:stretch>
            <a:fillRect/>
          </a:stretch>
        </p:blipFill>
        <p:spPr>
          <a:xfrm>
            <a:off x="628650" y="1887537"/>
            <a:ext cx="4762500" cy="2867025"/>
          </a:xfrm>
          <a:prstGeom prst="rect">
            <a:avLst/>
          </a:prstGeom>
        </p:spPr>
      </p:pic>
      <p:sp>
        <p:nvSpPr>
          <p:cNvPr id="6" name="TextBox 5">
            <a:extLst>
              <a:ext uri="{FF2B5EF4-FFF2-40B4-BE49-F238E27FC236}">
                <a16:creationId xmlns:a16="http://schemas.microsoft.com/office/drawing/2014/main" id="{FBB65692-33DD-442F-A8B7-B5408B146B3E}"/>
              </a:ext>
            </a:extLst>
          </p:cNvPr>
          <p:cNvSpPr txBox="1"/>
          <p:nvPr/>
        </p:nvSpPr>
        <p:spPr>
          <a:xfrm>
            <a:off x="2286000" y="4965875"/>
            <a:ext cx="4572000" cy="646331"/>
          </a:xfrm>
          <a:prstGeom prst="rect">
            <a:avLst/>
          </a:prstGeom>
          <a:noFill/>
        </p:spPr>
        <p:txBody>
          <a:bodyPr wrap="square">
            <a:spAutoFit/>
          </a:bodyPr>
          <a:lstStyle/>
          <a:p>
            <a:r>
              <a:rPr lang="en-GB" dirty="0"/>
              <a:t>Pottery </a:t>
            </a:r>
            <a:r>
              <a:rPr lang="en-GB" dirty="0" err="1"/>
              <a:t>ostrakon</a:t>
            </a:r>
            <a:r>
              <a:rPr lang="en-GB" dirty="0"/>
              <a:t> identifying Pericles, 444-443 BCE.</a:t>
            </a:r>
          </a:p>
        </p:txBody>
      </p:sp>
      <p:pic>
        <p:nvPicPr>
          <p:cNvPr id="7" name="Picture 6">
            <a:extLst>
              <a:ext uri="{FF2B5EF4-FFF2-40B4-BE49-F238E27FC236}">
                <a16:creationId xmlns:a16="http://schemas.microsoft.com/office/drawing/2014/main" id="{1DFADD79-23AD-431D-90FD-8383608CB3C3}"/>
              </a:ext>
            </a:extLst>
          </p:cNvPr>
          <p:cNvPicPr>
            <a:picLocks noChangeAspect="1"/>
          </p:cNvPicPr>
          <p:nvPr/>
        </p:nvPicPr>
        <p:blipFill>
          <a:blip r:embed="rId4"/>
          <a:stretch>
            <a:fillRect/>
          </a:stretch>
        </p:blipFill>
        <p:spPr>
          <a:xfrm>
            <a:off x="6636674" y="1908368"/>
            <a:ext cx="1878676" cy="2846194"/>
          </a:xfrm>
          <a:prstGeom prst="rect">
            <a:avLst/>
          </a:prstGeom>
        </p:spPr>
      </p:pic>
    </p:spTree>
    <p:extLst>
      <p:ext uri="{BB962C8B-B14F-4D97-AF65-F5344CB8AC3E}">
        <p14:creationId xmlns:p14="http://schemas.microsoft.com/office/powerpoint/2010/main" val="2596681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93F91-2472-4CDE-80AC-E18F56D7EDEA}"/>
              </a:ext>
            </a:extLst>
          </p:cNvPr>
          <p:cNvSpPr>
            <a:spLocks noGrp="1"/>
          </p:cNvSpPr>
          <p:nvPr>
            <p:ph type="title"/>
          </p:nvPr>
        </p:nvSpPr>
        <p:spPr/>
        <p:txBody>
          <a:bodyPr/>
          <a:lstStyle/>
          <a:p>
            <a:pPr algn="ctr"/>
            <a:r>
              <a:rPr lang="en-GB" i="1" dirty="0" err="1"/>
              <a:t>Boulē</a:t>
            </a:r>
            <a:r>
              <a:rPr lang="en-GB" i="1" dirty="0"/>
              <a:t> </a:t>
            </a:r>
            <a:r>
              <a:rPr lang="en-GB" dirty="0"/>
              <a:t>(‘Senate’)</a:t>
            </a:r>
            <a:endParaRPr lang="en-GB" i="1" dirty="0"/>
          </a:p>
        </p:txBody>
      </p:sp>
      <p:sp>
        <p:nvSpPr>
          <p:cNvPr id="3" name="Content Placeholder 2">
            <a:extLst>
              <a:ext uri="{FF2B5EF4-FFF2-40B4-BE49-F238E27FC236}">
                <a16:creationId xmlns:a16="http://schemas.microsoft.com/office/drawing/2014/main" id="{A427AAA2-40BA-43F6-B5F4-EC756950CE9F}"/>
              </a:ext>
            </a:extLst>
          </p:cNvPr>
          <p:cNvSpPr>
            <a:spLocks noGrp="1"/>
          </p:cNvSpPr>
          <p:nvPr>
            <p:ph idx="1"/>
          </p:nvPr>
        </p:nvSpPr>
        <p:spPr/>
        <p:txBody>
          <a:bodyPr>
            <a:normAutofit/>
          </a:bodyPr>
          <a:lstStyle/>
          <a:p>
            <a:r>
              <a:rPr lang="en-GB" dirty="0"/>
              <a:t>Smaller body of assembly members that decided topics discussed in assembly meetings</a:t>
            </a:r>
          </a:p>
          <a:p>
            <a:r>
              <a:rPr lang="en-GB" dirty="0"/>
              <a:t>Composed of 500 citizens chosen by lot and who served for one year – term = no more than two non-consecutive years</a:t>
            </a:r>
          </a:p>
          <a:p>
            <a:r>
              <a:rPr lang="en-GB" dirty="0"/>
              <a:t>In times of crisis and war, could take some decisions without the assembly meeting</a:t>
            </a:r>
          </a:p>
          <a:p>
            <a:r>
              <a:rPr lang="en-GB" dirty="0"/>
              <a:t>Contained </a:t>
            </a:r>
            <a:r>
              <a:rPr lang="en-GB" i="1" dirty="0" err="1"/>
              <a:t>prytaneis</a:t>
            </a:r>
            <a:r>
              <a:rPr lang="en-GB" i="1" dirty="0"/>
              <a:t> - </a:t>
            </a:r>
            <a:r>
              <a:rPr lang="en-GB" dirty="0"/>
              <a:t>executive committee of 50 citizens</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972990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3E09B-153D-4685-8028-3FA07F3D44EF}"/>
              </a:ext>
            </a:extLst>
          </p:cNvPr>
          <p:cNvSpPr>
            <a:spLocks noGrp="1"/>
          </p:cNvSpPr>
          <p:nvPr>
            <p:ph type="title"/>
          </p:nvPr>
        </p:nvSpPr>
        <p:spPr/>
        <p:txBody>
          <a:bodyPr/>
          <a:lstStyle/>
          <a:p>
            <a:pPr algn="ctr"/>
            <a:r>
              <a:rPr lang="en-GB" i="1" dirty="0" err="1"/>
              <a:t>Dikasteria</a:t>
            </a:r>
            <a:r>
              <a:rPr lang="en-GB" i="1" dirty="0"/>
              <a:t> </a:t>
            </a:r>
            <a:r>
              <a:rPr lang="en-GB" dirty="0"/>
              <a:t>(law courts)</a:t>
            </a:r>
          </a:p>
        </p:txBody>
      </p:sp>
      <p:sp>
        <p:nvSpPr>
          <p:cNvPr id="3" name="Content Placeholder 2">
            <a:extLst>
              <a:ext uri="{FF2B5EF4-FFF2-40B4-BE49-F238E27FC236}">
                <a16:creationId xmlns:a16="http://schemas.microsoft.com/office/drawing/2014/main" id="{0DAD358B-D1DF-4081-B949-C575608A6FE1}"/>
              </a:ext>
            </a:extLst>
          </p:cNvPr>
          <p:cNvSpPr>
            <a:spLocks noGrp="1"/>
          </p:cNvSpPr>
          <p:nvPr>
            <p:ph idx="1"/>
          </p:nvPr>
        </p:nvSpPr>
        <p:spPr>
          <a:xfrm>
            <a:off x="440268" y="1583443"/>
            <a:ext cx="3048000" cy="4593520"/>
          </a:xfrm>
        </p:spPr>
        <p:txBody>
          <a:bodyPr>
            <a:normAutofit fontScale="92500" lnSpcReduction="20000"/>
          </a:bodyPr>
          <a:lstStyle/>
          <a:p>
            <a:r>
              <a:rPr lang="en-GB" dirty="0"/>
              <a:t>Composed of 6,000 jurors and a body of chief magistrates (</a:t>
            </a:r>
            <a:r>
              <a:rPr lang="en-GB" i="1" dirty="0"/>
              <a:t>archai</a:t>
            </a:r>
            <a:r>
              <a:rPr lang="en-GB" dirty="0"/>
              <a:t>) chosen annually by lot (done using </a:t>
            </a:r>
            <a:r>
              <a:rPr lang="en-GB" i="1" dirty="0" err="1"/>
              <a:t>kleroterion</a:t>
            </a:r>
            <a:r>
              <a:rPr lang="en-GB" dirty="0"/>
              <a:t>) </a:t>
            </a:r>
          </a:p>
          <a:p>
            <a:r>
              <a:rPr lang="en-GB" dirty="0"/>
              <a:t>Laws and decisions made by the assembly could be challenged, and decisions were made regarding naturalisation and remission of debt</a:t>
            </a:r>
          </a:p>
        </p:txBody>
      </p:sp>
      <p:pic>
        <p:nvPicPr>
          <p:cNvPr id="4" name="Picture 3">
            <a:extLst>
              <a:ext uri="{FF2B5EF4-FFF2-40B4-BE49-F238E27FC236}">
                <a16:creationId xmlns:a16="http://schemas.microsoft.com/office/drawing/2014/main" id="{C1B594EF-A07F-487E-B2B6-5700804BB046}"/>
              </a:ext>
            </a:extLst>
          </p:cNvPr>
          <p:cNvPicPr>
            <a:picLocks noChangeAspect="1"/>
          </p:cNvPicPr>
          <p:nvPr/>
        </p:nvPicPr>
        <p:blipFill>
          <a:blip r:embed="rId3"/>
          <a:stretch>
            <a:fillRect/>
          </a:stretch>
        </p:blipFill>
        <p:spPr>
          <a:xfrm>
            <a:off x="3850217" y="1583443"/>
            <a:ext cx="4762500" cy="3171825"/>
          </a:xfrm>
          <a:prstGeom prst="rect">
            <a:avLst/>
          </a:prstGeom>
        </p:spPr>
      </p:pic>
      <p:sp>
        <p:nvSpPr>
          <p:cNvPr id="6" name="TextBox 5">
            <a:extLst>
              <a:ext uri="{FF2B5EF4-FFF2-40B4-BE49-F238E27FC236}">
                <a16:creationId xmlns:a16="http://schemas.microsoft.com/office/drawing/2014/main" id="{EAD5B551-1BB0-4B99-B1F1-AECB933F79E2}"/>
              </a:ext>
            </a:extLst>
          </p:cNvPr>
          <p:cNvSpPr txBox="1"/>
          <p:nvPr/>
        </p:nvSpPr>
        <p:spPr>
          <a:xfrm>
            <a:off x="4040717" y="4905991"/>
            <a:ext cx="4572000" cy="1200329"/>
          </a:xfrm>
          <a:prstGeom prst="rect">
            <a:avLst/>
          </a:prstGeom>
          <a:noFill/>
        </p:spPr>
        <p:txBody>
          <a:bodyPr wrap="square">
            <a:spAutoFit/>
          </a:bodyPr>
          <a:lstStyle/>
          <a:p>
            <a:r>
              <a:rPr lang="en-GB" dirty="0"/>
              <a:t>Stone </a:t>
            </a:r>
            <a:r>
              <a:rPr lang="en-GB" dirty="0" err="1"/>
              <a:t>kleroteria</a:t>
            </a:r>
            <a:r>
              <a:rPr lang="en-GB" dirty="0"/>
              <a:t>; a device that randomly dispensed black or white tokens which the Athenians used to select citizens for jury service</a:t>
            </a:r>
          </a:p>
        </p:txBody>
      </p:sp>
    </p:spTree>
    <p:extLst>
      <p:ext uri="{BB962C8B-B14F-4D97-AF65-F5344CB8AC3E}">
        <p14:creationId xmlns:p14="http://schemas.microsoft.com/office/powerpoint/2010/main" val="22467152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0CC6D-3F9D-4D35-9610-89F5E3600E35}"/>
              </a:ext>
            </a:extLst>
          </p:cNvPr>
          <p:cNvSpPr>
            <a:spLocks noGrp="1"/>
          </p:cNvSpPr>
          <p:nvPr>
            <p:ph type="title"/>
          </p:nvPr>
        </p:nvSpPr>
        <p:spPr/>
        <p:txBody>
          <a:bodyPr/>
          <a:lstStyle/>
          <a:p>
            <a:r>
              <a:rPr lang="en-GB" i="1" dirty="0" err="1"/>
              <a:t>Demokratia</a:t>
            </a:r>
            <a:endParaRPr lang="en-GB" i="1" dirty="0"/>
          </a:p>
        </p:txBody>
      </p:sp>
      <p:pic>
        <p:nvPicPr>
          <p:cNvPr id="7" name="Content Placeholder 6">
            <a:extLst>
              <a:ext uri="{FF2B5EF4-FFF2-40B4-BE49-F238E27FC236}">
                <a16:creationId xmlns:a16="http://schemas.microsoft.com/office/drawing/2014/main" id="{6553AD80-9971-4CD0-A48D-78790E32DF2A}"/>
              </a:ext>
            </a:extLst>
          </p:cNvPr>
          <p:cNvPicPr>
            <a:picLocks noGrp="1" noChangeAspect="1"/>
          </p:cNvPicPr>
          <p:nvPr>
            <p:ph idx="1"/>
          </p:nvPr>
        </p:nvPicPr>
        <p:blipFill>
          <a:blip r:embed="rId3"/>
          <a:stretch>
            <a:fillRect/>
          </a:stretch>
        </p:blipFill>
        <p:spPr>
          <a:xfrm>
            <a:off x="4572000" y="365126"/>
            <a:ext cx="4083419" cy="6309994"/>
          </a:xfrm>
          <a:prstGeom prst="rect">
            <a:avLst/>
          </a:prstGeom>
        </p:spPr>
      </p:pic>
      <p:sp>
        <p:nvSpPr>
          <p:cNvPr id="9" name="TextBox 8">
            <a:extLst>
              <a:ext uri="{FF2B5EF4-FFF2-40B4-BE49-F238E27FC236}">
                <a16:creationId xmlns:a16="http://schemas.microsoft.com/office/drawing/2014/main" id="{A7440D55-E02A-4BA7-B59E-858DE779A6E5}"/>
              </a:ext>
            </a:extLst>
          </p:cNvPr>
          <p:cNvSpPr txBox="1"/>
          <p:nvPr/>
        </p:nvSpPr>
        <p:spPr>
          <a:xfrm>
            <a:off x="488581" y="2054578"/>
            <a:ext cx="3993108" cy="4062651"/>
          </a:xfrm>
          <a:prstGeom prst="rect">
            <a:avLst/>
          </a:prstGeom>
          <a:noFill/>
        </p:spPr>
        <p:txBody>
          <a:bodyPr wrap="square">
            <a:spAutoFit/>
          </a:bodyPr>
          <a:lstStyle/>
          <a:p>
            <a:r>
              <a:rPr lang="en-GB" sz="2400" dirty="0"/>
              <a:t>Stele with a relief showing goddess </a:t>
            </a:r>
            <a:r>
              <a:rPr lang="en-GB" sz="2400" b="0" i="1" dirty="0" err="1">
                <a:solidFill>
                  <a:srgbClr val="333333"/>
                </a:solidFill>
                <a:effectLst/>
                <a:latin typeface="Libre Baskerville"/>
              </a:rPr>
              <a:t>Demokratia</a:t>
            </a:r>
            <a:r>
              <a:rPr lang="en-GB" sz="2400" b="0" i="1" dirty="0">
                <a:solidFill>
                  <a:srgbClr val="333333"/>
                </a:solidFill>
                <a:effectLst/>
                <a:latin typeface="Libre Baskerville"/>
              </a:rPr>
              <a:t> </a:t>
            </a:r>
            <a:r>
              <a:rPr lang="en-GB" sz="2400" dirty="0"/>
              <a:t>Democracy crowning Demos (the people of Athens), c. 337 BCE. Athens, Agora Museum, I 6524. </a:t>
            </a:r>
          </a:p>
          <a:p>
            <a:endParaRPr lang="en-GB" dirty="0"/>
          </a:p>
          <a:p>
            <a:r>
              <a:rPr lang="en-GB" sz="1200" dirty="0"/>
              <a:t>Inscription is an Athenian law forbidding cooperation with those plotting an antidemocratic coup and calling for the acquittal of anyone accused of murdering the tyrant. As the text explains, </a:t>
            </a:r>
            <a:r>
              <a:rPr lang="en-GB" sz="1200" dirty="0" err="1"/>
              <a:t>Eukrates</a:t>
            </a:r>
            <a:r>
              <a:rPr lang="en-GB" sz="1200" dirty="0"/>
              <a:t> made the motion, and the question was put to a vote in the archonship of </a:t>
            </a:r>
            <a:r>
              <a:rPr lang="en-GB" sz="1200" dirty="0" err="1"/>
              <a:t>Phrynichos</a:t>
            </a:r>
            <a:r>
              <a:rPr lang="en-GB" sz="1200" dirty="0"/>
              <a:t>. The law was inscribed on two </a:t>
            </a:r>
            <a:r>
              <a:rPr lang="en-GB" sz="1200" dirty="0" err="1"/>
              <a:t>stelai</a:t>
            </a:r>
            <a:r>
              <a:rPr lang="en-GB" sz="1200" dirty="0"/>
              <a:t> (stone markers) to be set up at the entrances of the Bouleuterion (senate house) and the </a:t>
            </a:r>
            <a:r>
              <a:rPr lang="en-GB" sz="1200" dirty="0" err="1"/>
              <a:t>ekklesia</a:t>
            </a:r>
            <a:r>
              <a:rPr lang="en-GB" sz="1200" dirty="0"/>
              <a:t> (assembly).</a:t>
            </a:r>
          </a:p>
        </p:txBody>
      </p:sp>
    </p:spTree>
    <p:extLst>
      <p:ext uri="{BB962C8B-B14F-4D97-AF65-F5344CB8AC3E}">
        <p14:creationId xmlns:p14="http://schemas.microsoft.com/office/powerpoint/2010/main" val="2064141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E830-8D8B-48EC-8673-16715C90058D}"/>
              </a:ext>
            </a:extLst>
          </p:cNvPr>
          <p:cNvSpPr>
            <a:spLocks noGrp="1"/>
          </p:cNvSpPr>
          <p:nvPr>
            <p:ph type="title"/>
          </p:nvPr>
        </p:nvSpPr>
        <p:spPr>
          <a:xfrm>
            <a:off x="457200" y="34006"/>
            <a:ext cx="8229600" cy="1143000"/>
          </a:xfrm>
        </p:spPr>
        <p:txBody>
          <a:bodyPr>
            <a:normAutofit/>
          </a:bodyPr>
          <a:lstStyle/>
          <a:p>
            <a:pPr algn="l"/>
            <a:r>
              <a:rPr lang="en-GB" sz="3200" dirty="0"/>
              <a:t>Pericles on Athenian Politics</a:t>
            </a:r>
          </a:p>
        </p:txBody>
      </p:sp>
      <p:sp>
        <p:nvSpPr>
          <p:cNvPr id="3" name="Content Placeholder 2">
            <a:extLst>
              <a:ext uri="{FF2B5EF4-FFF2-40B4-BE49-F238E27FC236}">
                <a16:creationId xmlns:a16="http://schemas.microsoft.com/office/drawing/2014/main" id="{61D9B026-B3FB-4C9C-A267-4C2A57A35F15}"/>
              </a:ext>
            </a:extLst>
          </p:cNvPr>
          <p:cNvSpPr>
            <a:spLocks noGrp="1"/>
          </p:cNvSpPr>
          <p:nvPr>
            <p:ph idx="1"/>
          </p:nvPr>
        </p:nvSpPr>
        <p:spPr>
          <a:xfrm>
            <a:off x="457200" y="1052736"/>
            <a:ext cx="6779096" cy="5530626"/>
          </a:xfrm>
        </p:spPr>
        <p:txBody>
          <a:bodyPr>
            <a:normAutofit fontScale="92500"/>
          </a:bodyPr>
          <a:lstStyle/>
          <a:p>
            <a:pPr marL="137160" indent="0">
              <a:buNone/>
            </a:pPr>
            <a:r>
              <a:rPr lang="en-GB" b="1" dirty="0"/>
              <a:t>No one</a:t>
            </a:r>
            <a:r>
              <a:rPr lang="en-GB" dirty="0"/>
              <a:t>, so long as he has it in him to be of service to the state, </a:t>
            </a:r>
            <a:r>
              <a:rPr lang="en-GB" b="1" dirty="0"/>
              <a:t>is kept in political obscurity because of poverty</a:t>
            </a:r>
            <a:r>
              <a:rPr lang="en-GB" dirty="0"/>
              <a:t>. And, </a:t>
            </a:r>
            <a:r>
              <a:rPr lang="en-GB" b="1" dirty="0"/>
              <a:t>just as our political life is free and open, so is our day-to-day life in our relations with each other</a:t>
            </a:r>
            <a:r>
              <a:rPr lang="en-GB" dirty="0"/>
              <a:t>. We do not get into a state with our next-door neighbour if he enjoys himself in his own way, nor do we give him the kind of black looks which, though they do no real harm, still do hurt people's feelings. We </a:t>
            </a:r>
            <a:r>
              <a:rPr lang="en-GB" b="1" dirty="0"/>
              <a:t>are free and tolerant in our private lives, but in public affairs we keep to the law. This is because it commands our deep respect</a:t>
            </a:r>
            <a:r>
              <a:rPr lang="en-GB" dirty="0"/>
              <a:t>. ... </a:t>
            </a:r>
          </a:p>
          <a:p>
            <a:pPr>
              <a:buFontTx/>
              <a:buChar char="-"/>
            </a:pPr>
            <a:r>
              <a:rPr lang="en-GB" dirty="0"/>
              <a:t>Periclean Oration in Thucydides' </a:t>
            </a:r>
            <a:r>
              <a:rPr lang="en-GB" i="1" dirty="0"/>
              <a:t>History of the Peloponnesian War;</a:t>
            </a:r>
            <a:r>
              <a:rPr lang="en-GB" sz="2600" i="1" dirty="0"/>
              <a:t> </a:t>
            </a:r>
            <a:r>
              <a:rPr lang="en-GB" sz="1800" dirty="0"/>
              <a:t>from Bernard Crick, </a:t>
            </a:r>
            <a:r>
              <a:rPr lang="en-GB" sz="1800" i="1" dirty="0"/>
              <a:t>Democracy: A Very Short Introduction </a:t>
            </a:r>
            <a:r>
              <a:rPr lang="en-GB" sz="1800" dirty="0"/>
              <a:t>(Oxford: Oxford University Press, 2002), pp. 18—19.</a:t>
            </a:r>
            <a:endParaRPr lang="en-GB" sz="2100" dirty="0"/>
          </a:p>
        </p:txBody>
      </p:sp>
      <p:pic>
        <p:nvPicPr>
          <p:cNvPr id="4" name="Picture 3">
            <a:extLst>
              <a:ext uri="{FF2B5EF4-FFF2-40B4-BE49-F238E27FC236}">
                <a16:creationId xmlns:a16="http://schemas.microsoft.com/office/drawing/2014/main" id="{8A11ABF8-C9FC-496D-8562-065F4CB5F9EA}"/>
              </a:ext>
            </a:extLst>
          </p:cNvPr>
          <p:cNvPicPr>
            <a:picLocks noChangeAspect="1"/>
          </p:cNvPicPr>
          <p:nvPr/>
        </p:nvPicPr>
        <p:blipFill>
          <a:blip r:embed="rId3"/>
          <a:stretch>
            <a:fillRect/>
          </a:stretch>
        </p:blipFill>
        <p:spPr>
          <a:xfrm>
            <a:off x="7357949" y="2623710"/>
            <a:ext cx="1763688" cy="2631176"/>
          </a:xfrm>
          <a:prstGeom prst="rect">
            <a:avLst/>
          </a:prstGeom>
        </p:spPr>
      </p:pic>
      <p:pic>
        <p:nvPicPr>
          <p:cNvPr id="5" name="Picture 4">
            <a:extLst>
              <a:ext uri="{FF2B5EF4-FFF2-40B4-BE49-F238E27FC236}">
                <a16:creationId xmlns:a16="http://schemas.microsoft.com/office/drawing/2014/main" id="{20AE9032-4A8A-47AA-A340-A1C7F97BC4C1}"/>
              </a:ext>
            </a:extLst>
          </p:cNvPr>
          <p:cNvPicPr>
            <a:picLocks noChangeAspect="1"/>
          </p:cNvPicPr>
          <p:nvPr/>
        </p:nvPicPr>
        <p:blipFill>
          <a:blip r:embed="rId4"/>
          <a:stretch>
            <a:fillRect/>
          </a:stretch>
        </p:blipFill>
        <p:spPr>
          <a:xfrm>
            <a:off x="7346448" y="-7466"/>
            <a:ext cx="1736750" cy="2631176"/>
          </a:xfrm>
          <a:prstGeom prst="rect">
            <a:avLst/>
          </a:prstGeom>
        </p:spPr>
      </p:pic>
      <p:pic>
        <p:nvPicPr>
          <p:cNvPr id="6" name="Picture 5">
            <a:extLst>
              <a:ext uri="{FF2B5EF4-FFF2-40B4-BE49-F238E27FC236}">
                <a16:creationId xmlns:a16="http://schemas.microsoft.com/office/drawing/2014/main" id="{FA34A36B-D1D1-4E50-85EF-F98914DE5B21}"/>
              </a:ext>
            </a:extLst>
          </p:cNvPr>
          <p:cNvPicPr>
            <a:picLocks noChangeAspect="1"/>
          </p:cNvPicPr>
          <p:nvPr/>
        </p:nvPicPr>
        <p:blipFill>
          <a:blip r:embed="rId5"/>
          <a:stretch>
            <a:fillRect/>
          </a:stretch>
        </p:blipFill>
        <p:spPr>
          <a:xfrm>
            <a:off x="7715729" y="5013177"/>
            <a:ext cx="1367470" cy="1818736"/>
          </a:xfrm>
          <a:prstGeom prst="rect">
            <a:avLst/>
          </a:prstGeom>
        </p:spPr>
      </p:pic>
    </p:spTree>
    <p:extLst>
      <p:ext uri="{BB962C8B-B14F-4D97-AF65-F5344CB8AC3E}">
        <p14:creationId xmlns:p14="http://schemas.microsoft.com/office/powerpoint/2010/main" val="3535453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CE830-8D8B-48EC-8673-16715C90058D}"/>
              </a:ext>
            </a:extLst>
          </p:cNvPr>
          <p:cNvSpPr>
            <a:spLocks noGrp="1"/>
          </p:cNvSpPr>
          <p:nvPr>
            <p:ph type="title"/>
          </p:nvPr>
        </p:nvSpPr>
        <p:spPr>
          <a:xfrm>
            <a:off x="457200" y="23173"/>
            <a:ext cx="8229600" cy="1143000"/>
          </a:xfrm>
        </p:spPr>
        <p:txBody>
          <a:bodyPr>
            <a:normAutofit/>
          </a:bodyPr>
          <a:lstStyle/>
          <a:p>
            <a:pPr algn="l"/>
            <a:r>
              <a:rPr lang="en-GB" sz="3200" dirty="0"/>
              <a:t>Pericles on Athenian Politics</a:t>
            </a:r>
          </a:p>
        </p:txBody>
      </p:sp>
      <p:sp>
        <p:nvSpPr>
          <p:cNvPr id="3" name="Content Placeholder 2">
            <a:extLst>
              <a:ext uri="{FF2B5EF4-FFF2-40B4-BE49-F238E27FC236}">
                <a16:creationId xmlns:a16="http://schemas.microsoft.com/office/drawing/2014/main" id="{61D9B026-B3FB-4C9C-A267-4C2A57A35F15}"/>
              </a:ext>
            </a:extLst>
          </p:cNvPr>
          <p:cNvSpPr>
            <a:spLocks noGrp="1"/>
          </p:cNvSpPr>
          <p:nvPr>
            <p:ph idx="1"/>
          </p:nvPr>
        </p:nvSpPr>
        <p:spPr>
          <a:xfrm>
            <a:off x="457200" y="1166173"/>
            <a:ext cx="6779096" cy="5791219"/>
          </a:xfrm>
        </p:spPr>
        <p:txBody>
          <a:bodyPr>
            <a:normAutofit fontScale="92500" lnSpcReduction="20000"/>
          </a:bodyPr>
          <a:lstStyle/>
          <a:p>
            <a:pPr marL="137160" indent="0">
              <a:buNone/>
            </a:pPr>
            <a:r>
              <a:rPr lang="en-GB" dirty="0"/>
              <a:t>. ... Here </a:t>
            </a:r>
            <a:r>
              <a:rPr lang="en-GB" b="1" dirty="0"/>
              <a:t>each individual is interested not only in his own affairs but in the affairs of the state as well</a:t>
            </a:r>
            <a:r>
              <a:rPr lang="en-GB" dirty="0"/>
              <a:t>: </a:t>
            </a:r>
            <a:r>
              <a:rPr lang="en-GB" i="1" dirty="0"/>
              <a:t>even those who are mostly occupied with their own business are extremely well informed on general politics </a:t>
            </a:r>
            <a:r>
              <a:rPr lang="en-GB" dirty="0"/>
              <a:t>– this is a peculiarity of ours: </a:t>
            </a:r>
            <a:r>
              <a:rPr lang="en-GB" b="1" dirty="0"/>
              <a:t>we do not say that a man who takes no interest in politics minds his own business, we say that he has no business here at all. </a:t>
            </a:r>
            <a:r>
              <a:rPr lang="en-GB" dirty="0"/>
              <a:t>We Athenians, in our own persons, </a:t>
            </a:r>
            <a:r>
              <a:rPr lang="en-GB" b="1" dirty="0"/>
              <a:t>take our decisions on policy or submit them to proper discussions</a:t>
            </a:r>
            <a:r>
              <a:rPr lang="en-GB" dirty="0"/>
              <a:t>: for </a:t>
            </a:r>
            <a:r>
              <a:rPr lang="en-GB" b="1" dirty="0"/>
              <a:t>we do not think that there is an incompatibility between words and deeds; the worst thing is to rush into action before the consequences have been properly debated.</a:t>
            </a:r>
            <a:endParaRPr lang="en-GB" dirty="0"/>
          </a:p>
          <a:p>
            <a:pPr>
              <a:buFontTx/>
              <a:buChar char="-"/>
            </a:pPr>
            <a:r>
              <a:rPr lang="en-GB" dirty="0"/>
              <a:t>Periclean Oration in  Thucydides' </a:t>
            </a:r>
            <a:r>
              <a:rPr lang="en-GB" i="1" dirty="0"/>
              <a:t>History of the Peloponnesian War; </a:t>
            </a:r>
            <a:r>
              <a:rPr lang="en-GB" sz="1800" dirty="0"/>
              <a:t>from Bernard Crick, </a:t>
            </a:r>
            <a:r>
              <a:rPr lang="en-GB" sz="1800" i="1" dirty="0"/>
              <a:t>Democracy: A Very Short Introduction </a:t>
            </a:r>
            <a:r>
              <a:rPr lang="en-GB" sz="1800" dirty="0"/>
              <a:t>(Oxford: Oxford University Press, 2002), pp. 18—19</a:t>
            </a:r>
          </a:p>
          <a:p>
            <a:pPr>
              <a:buFontTx/>
              <a:buChar char="-"/>
            </a:pPr>
            <a:endParaRPr lang="en-GB" sz="1800" dirty="0">
              <a:solidFill>
                <a:schemeClr val="bg1"/>
              </a:solidFill>
            </a:endParaRPr>
          </a:p>
          <a:p>
            <a:pPr>
              <a:buFontTx/>
              <a:buChar char="-"/>
            </a:pPr>
            <a:endParaRPr lang="en-GB" i="1" dirty="0"/>
          </a:p>
        </p:txBody>
      </p:sp>
      <p:pic>
        <p:nvPicPr>
          <p:cNvPr id="4" name="Picture 3">
            <a:extLst>
              <a:ext uri="{FF2B5EF4-FFF2-40B4-BE49-F238E27FC236}">
                <a16:creationId xmlns:a16="http://schemas.microsoft.com/office/drawing/2014/main" id="{8A11ABF8-C9FC-496D-8562-065F4CB5F9EA}"/>
              </a:ext>
            </a:extLst>
          </p:cNvPr>
          <p:cNvPicPr>
            <a:picLocks noChangeAspect="1"/>
          </p:cNvPicPr>
          <p:nvPr/>
        </p:nvPicPr>
        <p:blipFill>
          <a:blip r:embed="rId3"/>
          <a:stretch>
            <a:fillRect/>
          </a:stretch>
        </p:blipFill>
        <p:spPr>
          <a:xfrm>
            <a:off x="7357949" y="2623710"/>
            <a:ext cx="1763688" cy="2631176"/>
          </a:xfrm>
          <a:prstGeom prst="rect">
            <a:avLst/>
          </a:prstGeom>
        </p:spPr>
      </p:pic>
      <p:pic>
        <p:nvPicPr>
          <p:cNvPr id="5" name="Picture 4">
            <a:extLst>
              <a:ext uri="{FF2B5EF4-FFF2-40B4-BE49-F238E27FC236}">
                <a16:creationId xmlns:a16="http://schemas.microsoft.com/office/drawing/2014/main" id="{20AE9032-4A8A-47AA-A340-A1C7F97BC4C1}"/>
              </a:ext>
            </a:extLst>
          </p:cNvPr>
          <p:cNvPicPr>
            <a:picLocks noChangeAspect="1"/>
          </p:cNvPicPr>
          <p:nvPr/>
        </p:nvPicPr>
        <p:blipFill>
          <a:blip r:embed="rId4"/>
          <a:stretch>
            <a:fillRect/>
          </a:stretch>
        </p:blipFill>
        <p:spPr>
          <a:xfrm>
            <a:off x="7346448" y="-7466"/>
            <a:ext cx="1736750" cy="2631176"/>
          </a:xfrm>
          <a:prstGeom prst="rect">
            <a:avLst/>
          </a:prstGeom>
        </p:spPr>
      </p:pic>
      <p:pic>
        <p:nvPicPr>
          <p:cNvPr id="6" name="Picture 5">
            <a:extLst>
              <a:ext uri="{FF2B5EF4-FFF2-40B4-BE49-F238E27FC236}">
                <a16:creationId xmlns:a16="http://schemas.microsoft.com/office/drawing/2014/main" id="{FA34A36B-D1D1-4E50-85EF-F98914DE5B21}"/>
              </a:ext>
            </a:extLst>
          </p:cNvPr>
          <p:cNvPicPr>
            <a:picLocks noChangeAspect="1"/>
          </p:cNvPicPr>
          <p:nvPr/>
        </p:nvPicPr>
        <p:blipFill>
          <a:blip r:embed="rId5"/>
          <a:stretch>
            <a:fillRect/>
          </a:stretch>
        </p:blipFill>
        <p:spPr>
          <a:xfrm>
            <a:off x="7715729" y="5013177"/>
            <a:ext cx="1367470" cy="1818736"/>
          </a:xfrm>
          <a:prstGeom prst="rect">
            <a:avLst/>
          </a:prstGeom>
        </p:spPr>
      </p:pic>
    </p:spTree>
    <p:extLst>
      <p:ext uri="{BB962C8B-B14F-4D97-AF65-F5344CB8AC3E}">
        <p14:creationId xmlns:p14="http://schemas.microsoft.com/office/powerpoint/2010/main" val="1509716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End of Athenian Democracy</a:t>
            </a:r>
          </a:p>
        </p:txBody>
      </p:sp>
      <p:sp>
        <p:nvSpPr>
          <p:cNvPr id="3" name="Content Placeholder 2"/>
          <p:cNvSpPr>
            <a:spLocks noGrp="1"/>
          </p:cNvSpPr>
          <p:nvPr>
            <p:ph idx="1"/>
          </p:nvPr>
        </p:nvSpPr>
        <p:spPr>
          <a:xfrm>
            <a:off x="179512" y="1600200"/>
            <a:ext cx="8856984" cy="5141168"/>
          </a:xfrm>
        </p:spPr>
        <p:txBody>
          <a:bodyPr>
            <a:normAutofit/>
          </a:bodyPr>
          <a:lstStyle/>
          <a:p>
            <a:r>
              <a:rPr lang="en-GB" dirty="0"/>
              <a:t>Peloponnesian War between Athens and Sparta (431–404 BC)</a:t>
            </a:r>
          </a:p>
          <a:p>
            <a:endParaRPr lang="en-GB" dirty="0"/>
          </a:p>
          <a:p>
            <a:r>
              <a:rPr lang="en-GB" dirty="0"/>
              <a:t>Oligarchy of 411 BCE – short-lived attempt to overthrow democratic government, and limit the government ‘best’ men (democracy restored by 410 BC). </a:t>
            </a:r>
          </a:p>
          <a:p>
            <a:endParaRPr lang="en-GB" sz="1000" dirty="0"/>
          </a:p>
          <a:p>
            <a:r>
              <a:rPr lang="en-GB" dirty="0"/>
              <a:t>Athens surrenders to Sparta in 404 BC – the comes to an end – 30 tyrants installed, power extended to 3,000 men.</a:t>
            </a:r>
          </a:p>
          <a:p>
            <a:pPr marL="457200" lvl="1"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1187674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CF319-6C45-4225-8004-CCF42D63E589}"/>
              </a:ext>
            </a:extLst>
          </p:cNvPr>
          <p:cNvSpPr>
            <a:spLocks noGrp="1"/>
          </p:cNvSpPr>
          <p:nvPr>
            <p:ph type="title"/>
          </p:nvPr>
        </p:nvSpPr>
        <p:spPr/>
        <p:txBody>
          <a:bodyPr/>
          <a:lstStyle/>
          <a:p>
            <a:r>
              <a:rPr lang="en-GB" dirty="0"/>
              <a:t>Critics of Democracy = Plato </a:t>
            </a:r>
          </a:p>
        </p:txBody>
      </p:sp>
      <p:pic>
        <p:nvPicPr>
          <p:cNvPr id="4" name="Content Placeholder 3">
            <a:extLst>
              <a:ext uri="{FF2B5EF4-FFF2-40B4-BE49-F238E27FC236}">
                <a16:creationId xmlns:a16="http://schemas.microsoft.com/office/drawing/2014/main" id="{B5A0163F-E444-4CBD-8560-BA82819F42EA}"/>
              </a:ext>
            </a:extLst>
          </p:cNvPr>
          <p:cNvPicPr>
            <a:picLocks noGrp="1" noChangeAspect="1"/>
          </p:cNvPicPr>
          <p:nvPr>
            <p:ph idx="1"/>
          </p:nvPr>
        </p:nvPicPr>
        <p:blipFill>
          <a:blip r:embed="rId3"/>
          <a:stretch>
            <a:fillRect/>
          </a:stretch>
        </p:blipFill>
        <p:spPr>
          <a:xfrm>
            <a:off x="6741935" y="1690689"/>
            <a:ext cx="2154239" cy="3231358"/>
          </a:xfrm>
          <a:prstGeom prst="rect">
            <a:avLst/>
          </a:prstGeom>
        </p:spPr>
      </p:pic>
      <p:sp>
        <p:nvSpPr>
          <p:cNvPr id="6" name="TextBox 5">
            <a:extLst>
              <a:ext uri="{FF2B5EF4-FFF2-40B4-BE49-F238E27FC236}">
                <a16:creationId xmlns:a16="http://schemas.microsoft.com/office/drawing/2014/main" id="{3825ED1D-7077-493F-95C0-13CE6657FFE6}"/>
              </a:ext>
            </a:extLst>
          </p:cNvPr>
          <p:cNvSpPr txBox="1"/>
          <p:nvPr/>
        </p:nvSpPr>
        <p:spPr>
          <a:xfrm>
            <a:off x="628650" y="1957190"/>
            <a:ext cx="4572000" cy="3785652"/>
          </a:xfrm>
          <a:prstGeom prst="rect">
            <a:avLst/>
          </a:prstGeom>
          <a:noFill/>
        </p:spPr>
        <p:txBody>
          <a:bodyPr wrap="square">
            <a:spAutoFit/>
          </a:bodyPr>
          <a:lstStyle/>
          <a:p>
            <a:pPr marL="285750" indent="-285750">
              <a:buFont typeface="Arial" panose="020B0604020202020204" pitchFamily="34" charset="0"/>
              <a:buChar char="•"/>
            </a:pPr>
            <a:r>
              <a:rPr lang="en-GB" sz="4000" dirty="0"/>
              <a:t>Democracy = rule of mass, mob; of </a:t>
            </a:r>
            <a:r>
              <a:rPr lang="en-GB" sz="4000" i="1" dirty="0"/>
              <a:t>doxa </a:t>
            </a:r>
            <a:r>
              <a:rPr lang="en-GB" sz="4000" dirty="0"/>
              <a:t>over </a:t>
            </a:r>
            <a:r>
              <a:rPr lang="en-GB" sz="4000" i="1" dirty="0"/>
              <a:t>philosophia; </a:t>
            </a:r>
            <a:r>
              <a:rPr lang="en-GB" sz="4000" dirty="0"/>
              <a:t>of opinion over knowledge</a:t>
            </a:r>
            <a:r>
              <a:rPr lang="en-GB" sz="2800" dirty="0"/>
              <a:t>.</a:t>
            </a:r>
          </a:p>
        </p:txBody>
      </p:sp>
      <p:pic>
        <p:nvPicPr>
          <p:cNvPr id="7" name="Picture 6">
            <a:extLst>
              <a:ext uri="{FF2B5EF4-FFF2-40B4-BE49-F238E27FC236}">
                <a16:creationId xmlns:a16="http://schemas.microsoft.com/office/drawing/2014/main" id="{D2A862FB-BCAA-43B2-B748-AC12A68E3EB7}"/>
              </a:ext>
            </a:extLst>
          </p:cNvPr>
          <p:cNvPicPr>
            <a:picLocks noChangeAspect="1"/>
          </p:cNvPicPr>
          <p:nvPr/>
        </p:nvPicPr>
        <p:blipFill>
          <a:blip r:embed="rId4"/>
          <a:stretch>
            <a:fillRect/>
          </a:stretch>
        </p:blipFill>
        <p:spPr>
          <a:xfrm>
            <a:off x="5225961" y="4111624"/>
            <a:ext cx="1490663" cy="2381250"/>
          </a:xfrm>
          <a:prstGeom prst="rect">
            <a:avLst/>
          </a:prstGeom>
        </p:spPr>
      </p:pic>
    </p:spTree>
    <p:extLst>
      <p:ext uri="{BB962C8B-B14F-4D97-AF65-F5344CB8AC3E}">
        <p14:creationId xmlns:p14="http://schemas.microsoft.com/office/powerpoint/2010/main" val="2466971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A12C-29F1-4B38-9907-7ECB50511149}"/>
              </a:ext>
            </a:extLst>
          </p:cNvPr>
          <p:cNvSpPr>
            <a:spLocks noGrp="1"/>
          </p:cNvSpPr>
          <p:nvPr>
            <p:ph type="title"/>
          </p:nvPr>
        </p:nvSpPr>
        <p:spPr/>
        <p:txBody>
          <a:bodyPr/>
          <a:lstStyle/>
          <a:p>
            <a:pPr algn="ctr"/>
            <a:r>
              <a:rPr lang="en-GB" dirty="0"/>
              <a:t>Roman Republic</a:t>
            </a:r>
          </a:p>
        </p:txBody>
      </p:sp>
      <p:sp>
        <p:nvSpPr>
          <p:cNvPr id="3" name="Content Placeholder 2">
            <a:extLst>
              <a:ext uri="{FF2B5EF4-FFF2-40B4-BE49-F238E27FC236}">
                <a16:creationId xmlns:a16="http://schemas.microsoft.com/office/drawing/2014/main" id="{B1CB6A9B-64C0-4D2B-AE75-095BBA841722}"/>
              </a:ext>
            </a:extLst>
          </p:cNvPr>
          <p:cNvSpPr>
            <a:spLocks noGrp="1"/>
          </p:cNvSpPr>
          <p:nvPr>
            <p:ph idx="1"/>
          </p:nvPr>
        </p:nvSpPr>
        <p:spPr/>
        <p:txBody>
          <a:bodyPr/>
          <a:lstStyle/>
          <a:p>
            <a:r>
              <a:rPr lang="en-GB" sz="3200" dirty="0"/>
              <a:t>Period of Kings 753 to 509 BC </a:t>
            </a:r>
            <a:r>
              <a:rPr lang="en-GB" sz="2400" dirty="0"/>
              <a:t>(overthrow of Tarquin the Proud). </a:t>
            </a:r>
          </a:p>
          <a:p>
            <a:endParaRPr lang="en-GB" sz="1000" dirty="0"/>
          </a:p>
          <a:p>
            <a:r>
              <a:rPr lang="en-GB" sz="4400" dirty="0">
                <a:solidFill>
                  <a:srgbClr val="FF0000"/>
                </a:solidFill>
              </a:rPr>
              <a:t>Republic 509 to 31/30 BC </a:t>
            </a:r>
            <a:r>
              <a:rPr lang="en-GB" sz="3600" dirty="0">
                <a:solidFill>
                  <a:srgbClr val="FF0000"/>
                </a:solidFill>
              </a:rPr>
              <a:t>(Octavian’s victory at Actium and suicide of Antony and Cleopatra) </a:t>
            </a:r>
          </a:p>
          <a:p>
            <a:endParaRPr lang="en-GB" sz="1000" dirty="0"/>
          </a:p>
          <a:p>
            <a:r>
              <a:rPr lang="en-GB" sz="3200" dirty="0"/>
              <a:t>Imperial period 30 BC to AD 476 </a:t>
            </a:r>
            <a:r>
              <a:rPr lang="en-GB" sz="2400" dirty="0"/>
              <a:t>(last Roman emperor of the West overthrown by Odoacer)</a:t>
            </a:r>
            <a:r>
              <a:rPr lang="en-GB" sz="2400" dirty="0">
                <a:solidFill>
                  <a:schemeClr val="bg1"/>
                </a:solidFill>
              </a:rPr>
              <a:t> </a:t>
            </a:r>
          </a:p>
          <a:p>
            <a:endParaRPr lang="en-GB" dirty="0"/>
          </a:p>
        </p:txBody>
      </p:sp>
    </p:spTree>
    <p:extLst>
      <p:ext uri="{BB962C8B-B14F-4D97-AF65-F5344CB8AC3E}">
        <p14:creationId xmlns:p14="http://schemas.microsoft.com/office/powerpoint/2010/main" val="24874484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pPr algn="ctr"/>
            <a:r>
              <a:rPr lang="en-GB" dirty="0"/>
              <a:t>Important Sources for the Republic</a:t>
            </a:r>
          </a:p>
        </p:txBody>
      </p:sp>
      <p:sp>
        <p:nvSpPr>
          <p:cNvPr id="3" name="Content Placeholder 2"/>
          <p:cNvSpPr>
            <a:spLocks noGrp="1"/>
          </p:cNvSpPr>
          <p:nvPr>
            <p:ph idx="1"/>
          </p:nvPr>
        </p:nvSpPr>
        <p:spPr>
          <a:xfrm>
            <a:off x="251520" y="1600200"/>
            <a:ext cx="8712968" cy="5257800"/>
          </a:xfrm>
        </p:spPr>
        <p:txBody>
          <a:bodyPr>
            <a:normAutofit/>
          </a:bodyPr>
          <a:lstStyle/>
          <a:p>
            <a:r>
              <a:rPr lang="en-GB" b="1" dirty="0"/>
              <a:t>Polybius </a:t>
            </a:r>
            <a:r>
              <a:rPr lang="en-GB" dirty="0"/>
              <a:t>(c.200-118 BC) – interpreting Roman system within the framework of earlier Greek constitutional thought. </a:t>
            </a:r>
          </a:p>
          <a:p>
            <a:endParaRPr lang="en-GB" sz="1600" dirty="0"/>
          </a:p>
          <a:p>
            <a:r>
              <a:rPr lang="en-GB" b="1" dirty="0"/>
              <a:t>Cicero </a:t>
            </a:r>
            <a:r>
              <a:rPr lang="en-GB" dirty="0"/>
              <a:t>(106-43 BC) – composes speeches and write many letters to his friends and contemporaries which have been preserved – useful for late Republic. </a:t>
            </a:r>
          </a:p>
          <a:p>
            <a:endParaRPr lang="en-GB" sz="1600" dirty="0"/>
          </a:p>
          <a:p>
            <a:r>
              <a:rPr lang="en-GB" b="1" dirty="0"/>
              <a:t>Livy </a:t>
            </a:r>
            <a:r>
              <a:rPr lang="en-GB" dirty="0"/>
              <a:t>(59 BC-AD 17) – relying on earlier historical sources lost to us, potential issues of anachronism – also </a:t>
            </a:r>
            <a:r>
              <a:rPr lang="en-GB" b="1" dirty="0"/>
              <a:t>Dionysius of Halicarnassus</a:t>
            </a:r>
            <a:r>
              <a:rPr lang="en-GB" dirty="0"/>
              <a:t>, latter-half of first century BC</a:t>
            </a:r>
            <a:r>
              <a:rPr lang="en-GB" dirty="0">
                <a:solidFill>
                  <a:schemeClr val="bg1"/>
                </a:solidFill>
              </a:rPr>
              <a:t>. </a:t>
            </a:r>
          </a:p>
          <a:p>
            <a:endParaRPr lang="en-GB" dirty="0"/>
          </a:p>
        </p:txBody>
      </p:sp>
    </p:spTree>
    <p:extLst>
      <p:ext uri="{BB962C8B-B14F-4D97-AF65-F5344CB8AC3E}">
        <p14:creationId xmlns:p14="http://schemas.microsoft.com/office/powerpoint/2010/main" val="1884451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2923-C44E-4D1E-A2E3-D9F3E349D3C1}"/>
              </a:ext>
            </a:extLst>
          </p:cNvPr>
          <p:cNvSpPr>
            <a:spLocks noGrp="1"/>
          </p:cNvSpPr>
          <p:nvPr>
            <p:ph type="title"/>
          </p:nvPr>
        </p:nvSpPr>
        <p:spPr/>
        <p:txBody>
          <a:bodyPr/>
          <a:lstStyle/>
          <a:p>
            <a:pPr algn="ctr"/>
            <a:r>
              <a:rPr lang="en-GB" dirty="0"/>
              <a:t>Initial Structure of Republic</a:t>
            </a:r>
          </a:p>
        </p:txBody>
      </p:sp>
      <p:sp>
        <p:nvSpPr>
          <p:cNvPr id="3" name="Content Placeholder 2">
            <a:extLst>
              <a:ext uri="{FF2B5EF4-FFF2-40B4-BE49-F238E27FC236}">
                <a16:creationId xmlns:a16="http://schemas.microsoft.com/office/drawing/2014/main" id="{FE5D71E3-2507-4588-AA08-9E24613F3F8B}"/>
              </a:ext>
            </a:extLst>
          </p:cNvPr>
          <p:cNvSpPr>
            <a:spLocks noGrp="1"/>
          </p:cNvSpPr>
          <p:nvPr>
            <p:ph idx="1"/>
          </p:nvPr>
        </p:nvSpPr>
        <p:spPr/>
        <p:txBody>
          <a:bodyPr>
            <a:normAutofit/>
          </a:bodyPr>
          <a:lstStyle/>
          <a:p>
            <a:r>
              <a:rPr lang="en-GB" sz="3200" i="1" dirty="0" err="1"/>
              <a:t>Patres</a:t>
            </a:r>
            <a:r>
              <a:rPr lang="en-GB" sz="3200" i="1" dirty="0"/>
              <a:t> = </a:t>
            </a:r>
            <a:r>
              <a:rPr lang="en-GB" sz="3200" dirty="0"/>
              <a:t>city ‘fathers’ exercise main power over other citizens </a:t>
            </a:r>
            <a:r>
              <a:rPr lang="en-GB" sz="3200" i="1" dirty="0"/>
              <a:t>plebians </a:t>
            </a:r>
          </a:p>
          <a:p>
            <a:endParaRPr lang="en-GB" sz="3200" i="1" dirty="0"/>
          </a:p>
          <a:p>
            <a:r>
              <a:rPr lang="en-GB" sz="3200" dirty="0"/>
              <a:t>494BCE </a:t>
            </a:r>
            <a:r>
              <a:rPr lang="en-GB" sz="3200" i="1" dirty="0" err="1"/>
              <a:t>secessio</a:t>
            </a:r>
            <a:r>
              <a:rPr lang="en-GB" sz="3200" i="1" dirty="0"/>
              <a:t> </a:t>
            </a:r>
            <a:r>
              <a:rPr lang="en-GB" sz="3200" i="1" dirty="0" err="1"/>
              <a:t>plebis</a:t>
            </a:r>
            <a:r>
              <a:rPr lang="en-GB" sz="3200" i="1" dirty="0"/>
              <a:t> – </a:t>
            </a:r>
            <a:r>
              <a:rPr lang="en-GB" sz="3200" dirty="0"/>
              <a:t>general strike by plebians leads to founding of </a:t>
            </a:r>
            <a:r>
              <a:rPr lang="en-GB" sz="3200" i="1" dirty="0"/>
              <a:t>Concilium </a:t>
            </a:r>
            <a:r>
              <a:rPr lang="en-GB" sz="3200" i="1" dirty="0" err="1"/>
              <a:t>Plebis</a:t>
            </a:r>
            <a:r>
              <a:rPr lang="en-GB" sz="3200" i="1" dirty="0"/>
              <a:t> = </a:t>
            </a:r>
            <a:r>
              <a:rPr lang="en-GB" sz="3200" dirty="0"/>
              <a:t>the council of the plebs – one of various assemblies</a:t>
            </a:r>
          </a:p>
        </p:txBody>
      </p:sp>
    </p:spTree>
    <p:extLst>
      <p:ext uri="{BB962C8B-B14F-4D97-AF65-F5344CB8AC3E}">
        <p14:creationId xmlns:p14="http://schemas.microsoft.com/office/powerpoint/2010/main" val="3334903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2923-C44E-4D1E-A2E3-D9F3E349D3C1}"/>
              </a:ext>
            </a:extLst>
          </p:cNvPr>
          <p:cNvSpPr>
            <a:spLocks noGrp="1"/>
          </p:cNvSpPr>
          <p:nvPr>
            <p:ph type="title"/>
          </p:nvPr>
        </p:nvSpPr>
        <p:spPr/>
        <p:txBody>
          <a:bodyPr/>
          <a:lstStyle/>
          <a:p>
            <a:pPr algn="ctr"/>
            <a:r>
              <a:rPr lang="en-GB" dirty="0"/>
              <a:t>Basic Structure of Republic</a:t>
            </a:r>
          </a:p>
        </p:txBody>
      </p:sp>
      <p:sp>
        <p:nvSpPr>
          <p:cNvPr id="3" name="Content Placeholder 2">
            <a:extLst>
              <a:ext uri="{FF2B5EF4-FFF2-40B4-BE49-F238E27FC236}">
                <a16:creationId xmlns:a16="http://schemas.microsoft.com/office/drawing/2014/main" id="{FE5D71E3-2507-4588-AA08-9E24613F3F8B}"/>
              </a:ext>
            </a:extLst>
          </p:cNvPr>
          <p:cNvSpPr>
            <a:spLocks noGrp="1"/>
          </p:cNvSpPr>
          <p:nvPr>
            <p:ph idx="1"/>
          </p:nvPr>
        </p:nvSpPr>
        <p:spPr/>
        <p:txBody>
          <a:bodyPr>
            <a:normAutofit fontScale="92500" lnSpcReduction="10000"/>
          </a:bodyPr>
          <a:lstStyle/>
          <a:p>
            <a:r>
              <a:rPr lang="en-GB" b="1" dirty="0"/>
              <a:t>Assemblies</a:t>
            </a:r>
            <a:r>
              <a:rPr lang="en-GB" dirty="0"/>
              <a:t> = composed of citizens – used direct democracy to elect magistrates</a:t>
            </a:r>
          </a:p>
          <a:p>
            <a:endParaRPr lang="en-GB" dirty="0"/>
          </a:p>
          <a:p>
            <a:r>
              <a:rPr lang="en-GB" b="1" dirty="0"/>
              <a:t>Senate = </a:t>
            </a:r>
            <a:r>
              <a:rPr lang="en-GB" dirty="0"/>
              <a:t>separate, smaller body which advised the magistrates. Appointed by </a:t>
            </a:r>
            <a:r>
              <a:rPr lang="en-GB" dirty="0" err="1"/>
              <a:t>cosuls</a:t>
            </a:r>
            <a:endParaRPr lang="en-GB" dirty="0"/>
          </a:p>
          <a:p>
            <a:endParaRPr lang="en-GB" dirty="0"/>
          </a:p>
          <a:p>
            <a:r>
              <a:rPr lang="en-GB" b="1" dirty="0"/>
              <a:t>Magistrates = </a:t>
            </a:r>
            <a:r>
              <a:rPr lang="en-GB" dirty="0"/>
              <a:t>elected by the people to govern the Republic in their name, exercising religious, military, and judicial powers, along with the right to preside over and call upon the assemblies; different orders – highest being </a:t>
            </a:r>
            <a:r>
              <a:rPr lang="en-GB" i="1" dirty="0"/>
              <a:t>consul</a:t>
            </a:r>
            <a:endParaRPr lang="en-GB" dirty="0"/>
          </a:p>
        </p:txBody>
      </p:sp>
    </p:spTree>
    <p:extLst>
      <p:ext uri="{BB962C8B-B14F-4D97-AF65-F5344CB8AC3E}">
        <p14:creationId xmlns:p14="http://schemas.microsoft.com/office/powerpoint/2010/main" val="1264146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i="1" dirty="0"/>
              <a:t>Res </a:t>
            </a:r>
            <a:r>
              <a:rPr lang="en-GB" i="1" dirty="0" err="1"/>
              <a:t>Publica</a:t>
            </a:r>
            <a:r>
              <a:rPr lang="en-GB" i="1" dirty="0"/>
              <a:t> </a:t>
            </a:r>
            <a:r>
              <a:rPr lang="en-GB" b="0" dirty="0"/>
              <a:t>–</a:t>
            </a:r>
            <a:r>
              <a:rPr lang="en-GB" dirty="0"/>
              <a:t> The State</a:t>
            </a:r>
            <a:endParaRPr lang="en-GB" i="1" dirty="0"/>
          </a:p>
        </p:txBody>
      </p:sp>
      <p:sp>
        <p:nvSpPr>
          <p:cNvPr id="5" name="Content Placeholder 4"/>
          <p:cNvSpPr>
            <a:spLocks noGrp="1"/>
          </p:cNvSpPr>
          <p:nvPr>
            <p:ph sz="half" idx="1"/>
          </p:nvPr>
        </p:nvSpPr>
        <p:spPr>
          <a:xfrm>
            <a:off x="241176" y="3697112"/>
            <a:ext cx="8661648" cy="3268960"/>
          </a:xfrm>
        </p:spPr>
        <p:txBody>
          <a:bodyPr>
            <a:normAutofit/>
          </a:bodyPr>
          <a:lstStyle/>
          <a:p>
            <a:r>
              <a:rPr lang="en-GB" sz="2800" i="1" dirty="0"/>
              <a:t>Res Publica </a:t>
            </a:r>
            <a:r>
              <a:rPr lang="en-GB" sz="2800" dirty="0"/>
              <a:t>– public affairs; that which is common; or the state.</a:t>
            </a:r>
          </a:p>
          <a:p>
            <a:endParaRPr lang="en-GB" sz="1000" i="1" dirty="0"/>
          </a:p>
          <a:p>
            <a:r>
              <a:rPr lang="en-GB" sz="2800" dirty="0"/>
              <a:t>SPQR – </a:t>
            </a:r>
            <a:r>
              <a:rPr lang="en-GB" sz="2800" i="1" dirty="0" err="1"/>
              <a:t>Senatus</a:t>
            </a:r>
            <a:r>
              <a:rPr lang="en-GB" sz="2800" i="1" dirty="0"/>
              <a:t> </a:t>
            </a:r>
            <a:r>
              <a:rPr lang="en-GB" sz="2800" i="1" dirty="0" err="1"/>
              <a:t>Populusque</a:t>
            </a:r>
            <a:r>
              <a:rPr lang="en-GB" sz="2800" i="1" dirty="0"/>
              <a:t> Romanus </a:t>
            </a:r>
            <a:r>
              <a:rPr lang="en-GB" dirty="0"/>
              <a:t>– the Senate and the People of Rome </a:t>
            </a:r>
          </a:p>
          <a:p>
            <a:endParaRPr lang="en-GB" sz="1000" dirty="0">
              <a:solidFill>
                <a:schemeClr val="bg1"/>
              </a:solidFill>
            </a:endParaRPr>
          </a:p>
          <a:p>
            <a:pPr marL="0" indent="0">
              <a:buNone/>
            </a:pPr>
            <a:endParaRPr lang="en-GB" dirty="0">
              <a:solidFill>
                <a:schemeClr val="bg1"/>
              </a:solidFill>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9072" y="1364366"/>
            <a:ext cx="3504913" cy="22119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5059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Senate</a:t>
            </a:r>
          </a:p>
        </p:txBody>
      </p:sp>
      <p:sp>
        <p:nvSpPr>
          <p:cNvPr id="4" name="Content Placeholder 3"/>
          <p:cNvSpPr>
            <a:spLocks noGrp="1"/>
          </p:cNvSpPr>
          <p:nvPr>
            <p:ph sz="half" idx="1"/>
          </p:nvPr>
        </p:nvSpPr>
        <p:spPr>
          <a:xfrm>
            <a:off x="195440" y="3020749"/>
            <a:ext cx="8319910" cy="4874427"/>
          </a:xfrm>
        </p:spPr>
        <p:txBody>
          <a:bodyPr>
            <a:normAutofit/>
          </a:bodyPr>
          <a:lstStyle/>
          <a:p>
            <a:r>
              <a:rPr lang="en-GB" dirty="0"/>
              <a:t>During period of kings, 100 appointed patricians appointed by Romulus. </a:t>
            </a:r>
          </a:p>
          <a:p>
            <a:endParaRPr lang="en-GB" sz="1100" dirty="0"/>
          </a:p>
          <a:p>
            <a:r>
              <a:rPr lang="en-GB" dirty="0"/>
              <a:t>Increased in number in Republican period</a:t>
            </a:r>
          </a:p>
          <a:p>
            <a:endParaRPr lang="en-GB" dirty="0"/>
          </a:p>
          <a:p>
            <a:r>
              <a:rPr lang="en-GB" dirty="0"/>
              <a:t>Advised two consuls in whom executive power (</a:t>
            </a:r>
            <a:r>
              <a:rPr lang="en-GB" i="1" dirty="0"/>
              <a:t>imperium</a:t>
            </a:r>
            <a:r>
              <a:rPr lang="en-GB" dirty="0"/>
              <a:t>) resided</a:t>
            </a:r>
          </a:p>
          <a:p>
            <a:endParaRPr lang="en-GB" dirty="0"/>
          </a:p>
          <a:p>
            <a:endParaRPr lang="en-GB" sz="1100" dirty="0"/>
          </a:p>
          <a:p>
            <a:endParaRPr lang="en-GB" sz="1100" dirty="0"/>
          </a:p>
          <a:p>
            <a:endParaRPr lang="en-GB" dirty="0"/>
          </a:p>
        </p:txBody>
      </p:sp>
      <p:pic>
        <p:nvPicPr>
          <p:cNvPr id="3" name="Picture 2">
            <a:extLst>
              <a:ext uri="{FF2B5EF4-FFF2-40B4-BE49-F238E27FC236}">
                <a16:creationId xmlns:a16="http://schemas.microsoft.com/office/drawing/2014/main" id="{694ACDBE-94BC-4E47-8C9A-D057A0CAD039}"/>
              </a:ext>
            </a:extLst>
          </p:cNvPr>
          <p:cNvPicPr>
            <a:picLocks noChangeAspect="1"/>
          </p:cNvPicPr>
          <p:nvPr/>
        </p:nvPicPr>
        <p:blipFill>
          <a:blip r:embed="rId3"/>
          <a:stretch>
            <a:fillRect/>
          </a:stretch>
        </p:blipFill>
        <p:spPr>
          <a:xfrm>
            <a:off x="4651022" y="0"/>
            <a:ext cx="4357511" cy="2612804"/>
          </a:xfrm>
          <a:prstGeom prst="rect">
            <a:avLst/>
          </a:prstGeom>
        </p:spPr>
      </p:pic>
      <p:sp>
        <p:nvSpPr>
          <p:cNvPr id="9" name="TextBox 8">
            <a:extLst>
              <a:ext uri="{FF2B5EF4-FFF2-40B4-BE49-F238E27FC236}">
                <a16:creationId xmlns:a16="http://schemas.microsoft.com/office/drawing/2014/main" id="{FB6BDE56-142C-4B4F-A0B7-DB67B294B892}"/>
              </a:ext>
            </a:extLst>
          </p:cNvPr>
          <p:cNvSpPr txBox="1"/>
          <p:nvPr/>
        </p:nvSpPr>
        <p:spPr>
          <a:xfrm>
            <a:off x="353836" y="2241369"/>
            <a:ext cx="4572000" cy="369332"/>
          </a:xfrm>
          <a:prstGeom prst="rect">
            <a:avLst/>
          </a:prstGeom>
          <a:noFill/>
        </p:spPr>
        <p:txBody>
          <a:bodyPr wrap="square">
            <a:spAutoFit/>
          </a:bodyPr>
          <a:lstStyle/>
          <a:p>
            <a:r>
              <a:rPr lang="en-GB" dirty="0"/>
              <a:t>Cicero attacks Catiline,  19th-century fresco</a:t>
            </a:r>
          </a:p>
        </p:txBody>
      </p:sp>
    </p:spTree>
    <p:extLst>
      <p:ext uri="{BB962C8B-B14F-4D97-AF65-F5344CB8AC3E}">
        <p14:creationId xmlns:p14="http://schemas.microsoft.com/office/powerpoint/2010/main" val="28572499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D3185-18CB-4A2B-B764-9B1B88518B49}"/>
              </a:ext>
            </a:extLst>
          </p:cNvPr>
          <p:cNvSpPr>
            <a:spLocks noGrp="1"/>
          </p:cNvSpPr>
          <p:nvPr>
            <p:ph type="title"/>
          </p:nvPr>
        </p:nvSpPr>
        <p:spPr/>
        <p:txBody>
          <a:bodyPr/>
          <a:lstStyle/>
          <a:p>
            <a:pPr algn="ctr"/>
            <a:r>
              <a:rPr lang="en-GB" dirty="0"/>
              <a:t>Roman System of Government (an impressionistic guide)</a:t>
            </a:r>
          </a:p>
        </p:txBody>
      </p:sp>
      <p:pic>
        <p:nvPicPr>
          <p:cNvPr id="5" name="Content Placeholder 4">
            <a:extLst>
              <a:ext uri="{FF2B5EF4-FFF2-40B4-BE49-F238E27FC236}">
                <a16:creationId xmlns:a16="http://schemas.microsoft.com/office/drawing/2014/main" id="{CC936BBA-587F-4C38-B66B-251AE37B0279}"/>
              </a:ext>
            </a:extLst>
          </p:cNvPr>
          <p:cNvPicPr>
            <a:picLocks noGrp="1" noChangeAspect="1"/>
          </p:cNvPicPr>
          <p:nvPr>
            <p:ph sz="half" idx="1"/>
          </p:nvPr>
        </p:nvPicPr>
        <p:blipFill rotWithShape="1">
          <a:blip r:embed="rId3"/>
          <a:srcRect l="2413" t="14322" r="2779" b="3652"/>
          <a:stretch/>
        </p:blipFill>
        <p:spPr>
          <a:xfrm>
            <a:off x="1027994" y="1690689"/>
            <a:ext cx="7202311" cy="4987307"/>
          </a:xfrm>
          <a:prstGeom prst="rect">
            <a:avLst/>
          </a:prstGeom>
        </p:spPr>
      </p:pic>
      <p:sp>
        <p:nvSpPr>
          <p:cNvPr id="4" name="Content Placeholder 3">
            <a:extLst>
              <a:ext uri="{FF2B5EF4-FFF2-40B4-BE49-F238E27FC236}">
                <a16:creationId xmlns:a16="http://schemas.microsoft.com/office/drawing/2014/main" id="{BB1396A2-3EEC-4BF5-B0D0-C63EBE160CF3}"/>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32874227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10DD-F900-4B4D-9C1D-447672960B81}"/>
              </a:ext>
            </a:extLst>
          </p:cNvPr>
          <p:cNvSpPr>
            <a:spLocks noGrp="1"/>
          </p:cNvSpPr>
          <p:nvPr>
            <p:ph type="title"/>
          </p:nvPr>
        </p:nvSpPr>
        <p:spPr/>
        <p:txBody>
          <a:bodyPr/>
          <a:lstStyle/>
          <a:p>
            <a:pPr algn="ctr"/>
            <a:r>
              <a:rPr lang="en-GB" dirty="0"/>
              <a:t>(Very) Basic Summary</a:t>
            </a:r>
          </a:p>
        </p:txBody>
      </p:sp>
      <p:sp>
        <p:nvSpPr>
          <p:cNvPr id="3" name="Content Placeholder 2">
            <a:extLst>
              <a:ext uri="{FF2B5EF4-FFF2-40B4-BE49-F238E27FC236}">
                <a16:creationId xmlns:a16="http://schemas.microsoft.com/office/drawing/2014/main" id="{AF75E33C-1A2C-4C0E-B4D5-80B6940F56A7}"/>
              </a:ext>
            </a:extLst>
          </p:cNvPr>
          <p:cNvSpPr>
            <a:spLocks noGrp="1"/>
          </p:cNvSpPr>
          <p:nvPr>
            <p:ph idx="1"/>
          </p:nvPr>
        </p:nvSpPr>
        <p:spPr/>
        <p:txBody>
          <a:bodyPr>
            <a:normAutofit lnSpcReduction="10000"/>
          </a:bodyPr>
          <a:lstStyle/>
          <a:p>
            <a:pPr marL="0" indent="0">
              <a:buNone/>
            </a:pPr>
            <a:r>
              <a:rPr lang="en-GB" b="1" dirty="0"/>
              <a:t>Athenian Democracy</a:t>
            </a:r>
          </a:p>
          <a:p>
            <a:r>
              <a:rPr lang="en-GB" dirty="0"/>
              <a:t>Direct participation</a:t>
            </a:r>
          </a:p>
          <a:p>
            <a:r>
              <a:rPr lang="en-GB" dirty="0"/>
              <a:t>Self-governance</a:t>
            </a:r>
          </a:p>
          <a:p>
            <a:r>
              <a:rPr lang="en-GB" dirty="0"/>
              <a:t>Few checks and balances</a:t>
            </a:r>
          </a:p>
          <a:p>
            <a:pPr marL="0" indent="0">
              <a:buNone/>
            </a:pPr>
            <a:endParaRPr lang="en-GB" dirty="0"/>
          </a:p>
          <a:p>
            <a:pPr marL="0" indent="0">
              <a:buNone/>
            </a:pPr>
            <a:r>
              <a:rPr lang="en-GB" b="1" dirty="0"/>
              <a:t>Roman Republic</a:t>
            </a:r>
          </a:p>
          <a:p>
            <a:r>
              <a:rPr lang="en-GB" dirty="0"/>
              <a:t>Indirect participation</a:t>
            </a:r>
          </a:p>
          <a:p>
            <a:r>
              <a:rPr lang="en-GB" dirty="0"/>
              <a:t>Representative government</a:t>
            </a:r>
          </a:p>
          <a:p>
            <a:r>
              <a:rPr lang="en-GB" dirty="0"/>
              <a:t>Numerous checks and balances</a:t>
            </a:r>
          </a:p>
        </p:txBody>
      </p:sp>
    </p:spTree>
    <p:extLst>
      <p:ext uri="{BB962C8B-B14F-4D97-AF65-F5344CB8AC3E}">
        <p14:creationId xmlns:p14="http://schemas.microsoft.com/office/powerpoint/2010/main" val="350352015"/>
      </p:ext>
    </p:extLst>
  </p:cSld>
  <p:clrMapOvr>
    <a:masterClrMapping/>
  </p:clrMapOvr>
</p:sld>
</file>

<file path=ppt/theme/theme1.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13F48DB-91F9-4816-96F0-78FE52C404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337106-ACA4-42F6-8E2E-4A68ED5DE15F}">
  <ds:schemaRefs>
    <ds:schemaRef ds:uri="http://schemas.microsoft.com/sharepoint/v3/contenttype/forms"/>
  </ds:schemaRefs>
</ds:datastoreItem>
</file>

<file path=customXml/itemProps3.xml><?xml version="1.0" encoding="utf-8"?>
<ds:datastoreItem xmlns:ds="http://schemas.openxmlformats.org/officeDocument/2006/customXml" ds:itemID="{C006F0FE-1D3B-4C49-B3FC-7775E972CA56}">
  <ds:schemaRefs>
    <ds:schemaRef ds:uri="http://purl.org/dc/terms/"/>
    <ds:schemaRef ds:uri="http://schemas.microsoft.com/office/2006/documentManagement/types"/>
    <ds:schemaRef ds:uri="http://purl.org/dc/elements/1.1/"/>
    <ds:schemaRef ds:uri="http://purl.org/dc/dcmitype/"/>
    <ds:schemaRef ds:uri="http://schemas.microsoft.com/office/infopath/2007/PartnerControls"/>
    <ds:schemaRef ds:uri="http://www.w3.org/XML/1998/namespace"/>
    <ds:schemaRef ds:uri="http://schemas.openxmlformats.org/package/2006/metadata/core-properties"/>
    <ds:schemaRef ds:uri="53eb33a0-f383-4069-9f53-0e79fd56955c"/>
    <ds:schemaRef ds:uri="18e00798-69c8-4d73-a841-5247a1895ee0"/>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212</TotalTime>
  <Words>3440</Words>
  <Application>Microsoft Office PowerPoint</Application>
  <PresentationFormat>On-screen Show (4:3)</PresentationFormat>
  <Paragraphs>309</Paragraphs>
  <Slides>42</Slides>
  <Notes>42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Libre Baskerville</vt:lpstr>
      <vt:lpstr>Arial</vt:lpstr>
      <vt:lpstr>Calibri</vt:lpstr>
      <vt:lpstr>Calibri Light</vt:lpstr>
      <vt:lpstr>Symbol</vt:lpstr>
      <vt:lpstr>2_Office Theme</vt:lpstr>
      <vt:lpstr>Understanding Democracy Lecture 1  Part One: Module Overview</vt:lpstr>
      <vt:lpstr>Understanding ‘Understanding Democracy’</vt:lpstr>
      <vt:lpstr>PowerPoint Presentation</vt:lpstr>
      <vt:lpstr>PowerPoint Presentation</vt:lpstr>
      <vt:lpstr>PowerPoint Presentation</vt:lpstr>
      <vt:lpstr>Module Overview PART ONE: Understanding the Origins of US Democracy </vt:lpstr>
      <vt:lpstr>Module Overview PART TWO: Problematizing US Democracy </vt:lpstr>
      <vt:lpstr>Assessments</vt:lpstr>
      <vt:lpstr>Assessment 1:  IN-CLASS PRESENTATION  (up to 10 minutes) – 40% module grade </vt:lpstr>
      <vt:lpstr>PowerPoint Presentation</vt:lpstr>
      <vt:lpstr>Assessment 2:  ESSAY  (2000 words) – 60% module grade</vt:lpstr>
      <vt:lpstr>Primary and Secondary Sources</vt:lpstr>
      <vt:lpstr>PowerPoint Presentation</vt:lpstr>
      <vt:lpstr>Primary Sources</vt:lpstr>
      <vt:lpstr>PowerPoint Presentation</vt:lpstr>
      <vt:lpstr>Secondary Sources</vt:lpstr>
      <vt:lpstr>Understanding ‘Understanding Democracy’ – 4 Key Questions</vt:lpstr>
      <vt:lpstr>Interplay of Time Periods</vt:lpstr>
      <vt:lpstr>What is Democracy?</vt:lpstr>
      <vt:lpstr>What is Democracy?</vt:lpstr>
      <vt:lpstr>What is Democracy?</vt:lpstr>
      <vt:lpstr>Etymology</vt:lpstr>
      <vt:lpstr>Athenian Democracy c. 460BCE to 320BCE</vt:lpstr>
      <vt:lpstr>Direct Democracy</vt:lpstr>
      <vt:lpstr>Ekklesia – Assembly </vt:lpstr>
      <vt:lpstr>Ekklesia – Assembly </vt:lpstr>
      <vt:lpstr>Ostrakon - pottery shard used to cast vote on whether to ostracise persons</vt:lpstr>
      <vt:lpstr>Boulē (‘Senate’)</vt:lpstr>
      <vt:lpstr>Dikasteria (law courts)</vt:lpstr>
      <vt:lpstr>Demokratia</vt:lpstr>
      <vt:lpstr>Pericles on Athenian Politics</vt:lpstr>
      <vt:lpstr>Pericles on Athenian Politics</vt:lpstr>
      <vt:lpstr>End of Athenian Democracy</vt:lpstr>
      <vt:lpstr>Critics of Democracy = Plato </vt:lpstr>
      <vt:lpstr>Roman Republic</vt:lpstr>
      <vt:lpstr>Important Sources for the Republic</vt:lpstr>
      <vt:lpstr>Initial Structure of Republic</vt:lpstr>
      <vt:lpstr>Basic Structure of Republic</vt:lpstr>
      <vt:lpstr>Res Publica – The State</vt:lpstr>
      <vt:lpstr>The Senate</vt:lpstr>
      <vt:lpstr>Roman System of Government (an impressionistic guide)</vt:lpstr>
      <vt:lpstr>(Very) Basic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 Lecture 1  Part One: Module Overview</dc:title>
  <dc:creator>Alexander Scott</dc:creator>
  <cp:lastModifiedBy>Alexander Scott</cp:lastModifiedBy>
  <cp:revision>1</cp:revision>
  <cp:lastPrinted>2022-01-07T17:49:10Z</cp:lastPrinted>
  <dcterms:created xsi:type="dcterms:W3CDTF">2022-01-07T14:17:48Z</dcterms:created>
  <dcterms:modified xsi:type="dcterms:W3CDTF">2022-01-07T17:50:24Z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