
<file path=[Content_Types].xml><?xml version="1.0" encoding="utf-8"?>
<Types xmlns="http://schemas.openxmlformats.org/package/2006/content-types">
  <Default Extension="emf" ContentType="image/x-emf"/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tags/tag1.xml" ContentType="application/vnd.openxmlformats-officedocument.presentationml.tags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notesMasterIdLst>
    <p:notesMasterId r:id="rId34"/>
  </p:notesMasterIdLst>
  <p:handoutMasterIdLst>
    <p:handoutMasterId r:id="rId35"/>
  </p:handoutMasterIdLst>
  <p:sldIdLst>
    <p:sldId id="452" r:id="rId5"/>
    <p:sldId id="455" r:id="rId6"/>
    <p:sldId id="996" r:id="rId7"/>
    <p:sldId id="1000" r:id="rId8"/>
    <p:sldId id="637" r:id="rId9"/>
    <p:sldId id="642" r:id="rId10"/>
    <p:sldId id="647" r:id="rId11"/>
    <p:sldId id="640" r:id="rId12"/>
    <p:sldId id="1003" r:id="rId13"/>
    <p:sldId id="554" r:id="rId14"/>
    <p:sldId id="552" r:id="rId15"/>
    <p:sldId id="998" r:id="rId16"/>
    <p:sldId id="564" r:id="rId17"/>
    <p:sldId id="1016" r:id="rId18"/>
    <p:sldId id="1017" r:id="rId19"/>
    <p:sldId id="566" r:id="rId20"/>
    <p:sldId id="593" r:id="rId21"/>
    <p:sldId id="512" r:id="rId22"/>
    <p:sldId id="1018" r:id="rId23"/>
    <p:sldId id="1019" r:id="rId24"/>
    <p:sldId id="570" r:id="rId25"/>
    <p:sldId id="1020" r:id="rId26"/>
    <p:sldId id="1015" r:id="rId27"/>
    <p:sldId id="571" r:id="rId28"/>
    <p:sldId id="1007" r:id="rId29"/>
    <p:sldId id="1012" r:id="rId30"/>
    <p:sldId id="1008" r:id="rId31"/>
    <p:sldId id="1010" r:id="rId32"/>
    <p:sldId id="1014" r:id="rId33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2880">
          <p15:clr>
            <a:srgbClr val="A4A3A4"/>
          </p15:clr>
        </p15:guide>
        <p15:guide id="2" pos="2160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5" d="100"/>
          <a:sy n="105" d="100"/>
        </p:scale>
        <p:origin x="1794" y="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>
      <p:cViewPr varScale="1">
        <p:scale>
          <a:sx n="83" d="100"/>
          <a:sy n="83" d="100"/>
        </p:scale>
        <p:origin x="-2166" y="-78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slide" Target="slides/slide22.xml"/><Relationship Id="rId39" Type="http://schemas.openxmlformats.org/officeDocument/2006/relationships/tableStyles" Target="tableStyles.xml"/><Relationship Id="rId21" Type="http://schemas.openxmlformats.org/officeDocument/2006/relationships/slide" Target="slides/slide17.xml"/><Relationship Id="rId34" Type="http://schemas.openxmlformats.org/officeDocument/2006/relationships/notesMaster" Target="notesMasters/notesMaster1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slide" Target="slides/slide21.xml"/><Relationship Id="rId33" Type="http://schemas.openxmlformats.org/officeDocument/2006/relationships/slide" Target="slides/slide29.xml"/><Relationship Id="rId38" Type="http://schemas.openxmlformats.org/officeDocument/2006/relationships/theme" Target="theme/theme1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29" Type="http://schemas.openxmlformats.org/officeDocument/2006/relationships/slide" Target="slides/slide25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slide" Target="slides/slide20.xml"/><Relationship Id="rId32" Type="http://schemas.openxmlformats.org/officeDocument/2006/relationships/slide" Target="slides/slide28.xml"/><Relationship Id="rId37" Type="http://schemas.openxmlformats.org/officeDocument/2006/relationships/viewProps" Target="viewProps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slide" Target="slides/slide24.xml"/><Relationship Id="rId36" Type="http://schemas.openxmlformats.org/officeDocument/2006/relationships/presProps" Target="presProps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31" Type="http://schemas.openxmlformats.org/officeDocument/2006/relationships/slide" Target="slides/slide27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slide" Target="slides/slide23.xml"/><Relationship Id="rId30" Type="http://schemas.openxmlformats.org/officeDocument/2006/relationships/slide" Target="slides/slide26.xml"/><Relationship Id="rId35" Type="http://schemas.openxmlformats.org/officeDocument/2006/relationships/handoutMaster" Target="handoutMasters/handoutMaster1.xml"/><Relationship Id="rId8" Type="http://schemas.openxmlformats.org/officeDocument/2006/relationships/slide" Target="slides/slide4.xml"/><Relationship Id="rId3" Type="http://schemas.openxmlformats.org/officeDocument/2006/relationships/customXml" Target="../customXml/item3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6D292DE-8B7A-4254-AA83-74C1F4DD4AF0}" type="datetimeFigureOut">
              <a:rPr lang="en-GB" smtClean="0"/>
              <a:t>19/05/2026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3C3D8D3-17FF-4C88-A759-00DBF3A8464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0633507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6D40210-9A76-4288-B9FD-2E6EF58FA949}" type="datetimeFigureOut">
              <a:rPr lang="en-GB" smtClean="0"/>
              <a:t>19/05/2026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7EA8173-6EA7-483C-A1E0-CFB4950086E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6098180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scribbr.com/research-bias/placebo-effect/#placebo" TargetMode="External"/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scribbr.co.uk/thesis-dissertation/abstract/" TargetMode="External"/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scribbr.co.uk/thesis-dissertation/abstract/" TargetMode="External"/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Translating research findings into practice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7EA8173-6EA7-483C-A1E0-CFB4950086E9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8838625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1371600" y="1143000"/>
            <a:ext cx="4114800" cy="30861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E7823DC-7A90-4827-B80E-C4D9CE3AE295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27640625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l">
              <a:buFont typeface="Arial" panose="020B0604020202020204" pitchFamily="34" charset="0"/>
              <a:buChar char="•"/>
            </a:pPr>
            <a:r>
              <a:rPr lang="en-GB" b="1" i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PICOT</a:t>
            </a:r>
            <a:r>
              <a:rPr lang="en-GB" b="0" i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 </a:t>
            </a:r>
            <a:r>
              <a:rPr lang="en-GB" b="1" i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(Population, Intervention, Comparison, Outcome + T= Type of question/Type of study/Time ) or PICOS (PICO + S= Study type)</a:t>
            </a:r>
            <a:endParaRPr lang="en-GB" b="0" i="0">
              <a:solidFill>
                <a:srgbClr val="222222"/>
              </a:solidFill>
              <a:effectLst/>
              <a:latin typeface="Arial" panose="020B0604020202020204" pitchFamily="34" charset="0"/>
            </a:endParaRPr>
          </a:p>
          <a:p>
            <a:pPr algn="l">
              <a:buFont typeface="Arial" panose="020B0604020202020204" pitchFamily="34" charset="0"/>
              <a:buChar char="•"/>
            </a:pPr>
            <a:r>
              <a:rPr lang="en-GB" b="1" i="0" err="1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PICo</a:t>
            </a:r>
            <a:r>
              <a:rPr lang="en-GB" b="0" i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 </a:t>
            </a:r>
            <a:r>
              <a:rPr lang="en-GB" b="1" i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(Population, Intervention, Co= Context)</a:t>
            </a:r>
            <a:endParaRPr lang="en-GB" b="0" i="0">
              <a:solidFill>
                <a:srgbClr val="222222"/>
              </a:solidFill>
              <a:effectLst/>
              <a:latin typeface="Arial" panose="020B0604020202020204" pitchFamily="34" charset="0"/>
            </a:endParaRPr>
          </a:p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7EA8173-6EA7-483C-A1E0-CFB4950086E9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878269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l">
              <a:buFont typeface="Arial" panose="020B0604020202020204" pitchFamily="34" charset="0"/>
              <a:buChar char="•"/>
            </a:pPr>
            <a:r>
              <a:rPr lang="en-GB" b="0" i="0" dirty="0">
                <a:solidFill>
                  <a:srgbClr val="0D405F"/>
                </a:solidFill>
                <a:effectLst/>
                <a:latin typeface="Inter"/>
              </a:rPr>
              <a:t>The </a:t>
            </a:r>
            <a:r>
              <a:rPr lang="en-GB" b="1" i="0" dirty="0">
                <a:solidFill>
                  <a:srgbClr val="0D405F"/>
                </a:solidFill>
                <a:effectLst/>
                <a:latin typeface="Inter"/>
              </a:rPr>
              <a:t>population </a:t>
            </a:r>
            <a:r>
              <a:rPr lang="en-GB" b="0" i="0" dirty="0">
                <a:solidFill>
                  <a:srgbClr val="0D405F"/>
                </a:solidFill>
                <a:effectLst/>
                <a:latin typeface="Inter"/>
              </a:rPr>
              <a:t>of patients with eczema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b="0" i="0" dirty="0">
                <a:solidFill>
                  <a:srgbClr val="0D405F"/>
                </a:solidFill>
                <a:effectLst/>
                <a:latin typeface="Inter"/>
              </a:rPr>
              <a:t>The </a:t>
            </a:r>
            <a:r>
              <a:rPr lang="en-GB" b="1" i="0" dirty="0">
                <a:solidFill>
                  <a:srgbClr val="0D405F"/>
                </a:solidFill>
                <a:effectLst/>
                <a:latin typeface="Inter"/>
              </a:rPr>
              <a:t>intervention/issue</a:t>
            </a:r>
            <a:r>
              <a:rPr lang="en-GB" b="0" i="0" dirty="0">
                <a:solidFill>
                  <a:srgbClr val="0D405F"/>
                </a:solidFill>
                <a:effectLst/>
                <a:latin typeface="Inter"/>
              </a:rPr>
              <a:t> of probiotics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b="0" i="0" dirty="0">
                <a:solidFill>
                  <a:srgbClr val="0D405F"/>
                </a:solidFill>
                <a:effectLst/>
                <a:latin typeface="Inter"/>
              </a:rPr>
              <a:t>In </a:t>
            </a:r>
            <a:r>
              <a:rPr lang="en-GB" b="1" i="0" dirty="0">
                <a:solidFill>
                  <a:srgbClr val="0D405F"/>
                </a:solidFill>
                <a:effectLst/>
                <a:latin typeface="Inter"/>
              </a:rPr>
              <a:t>comparison </a:t>
            </a:r>
            <a:r>
              <a:rPr lang="en-GB" b="0" i="0" dirty="0">
                <a:solidFill>
                  <a:srgbClr val="0D405F"/>
                </a:solidFill>
                <a:effectLst/>
                <a:latin typeface="Inter"/>
              </a:rPr>
              <a:t>to no treatment, </a:t>
            </a:r>
            <a:r>
              <a:rPr lang="en-GB" b="0" i="0" u="none" strike="noStrike" dirty="0">
                <a:solidFill>
                  <a:srgbClr val="1F80E8"/>
                </a:solidFill>
                <a:effectLst/>
                <a:latin typeface="Inter"/>
                <a:hlinkClick r:id="rId3"/>
              </a:rPr>
              <a:t>placebo</a:t>
            </a:r>
            <a:r>
              <a:rPr lang="en-GB" b="0" i="0" dirty="0">
                <a:solidFill>
                  <a:srgbClr val="0D405F"/>
                </a:solidFill>
                <a:effectLst/>
                <a:latin typeface="Inter"/>
              </a:rPr>
              <a:t>, or non-probiotic treatment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b="0" i="0" dirty="0">
                <a:solidFill>
                  <a:srgbClr val="0D405F"/>
                </a:solidFill>
                <a:effectLst/>
                <a:latin typeface="Inter"/>
              </a:rPr>
              <a:t>The </a:t>
            </a:r>
            <a:r>
              <a:rPr lang="en-GB" b="1" i="0" dirty="0">
                <a:solidFill>
                  <a:srgbClr val="0D405F"/>
                </a:solidFill>
                <a:effectLst/>
                <a:latin typeface="Inter"/>
              </a:rPr>
              <a:t>outcome</a:t>
            </a:r>
            <a:r>
              <a:rPr lang="en-GB" b="0" i="0" dirty="0">
                <a:solidFill>
                  <a:srgbClr val="0D405F"/>
                </a:solidFill>
                <a:effectLst/>
                <a:latin typeface="Inter"/>
              </a:rPr>
              <a:t> of changes in participant-, parent-, and doctor-rated symptoms of eczema and quality of life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b="0" i="0" dirty="0">
                <a:solidFill>
                  <a:srgbClr val="0D405F"/>
                </a:solidFill>
                <a:effectLst/>
                <a:latin typeface="Inter"/>
              </a:rPr>
              <a:t>Randomized control trials, a</a:t>
            </a:r>
            <a:r>
              <a:rPr lang="en-GB" b="1" i="0" dirty="0">
                <a:solidFill>
                  <a:srgbClr val="0D405F"/>
                </a:solidFill>
                <a:effectLst/>
                <a:latin typeface="Inter"/>
              </a:rPr>
              <a:t> type of study design</a:t>
            </a:r>
            <a:endParaRPr lang="en-GB" b="0" i="0" dirty="0">
              <a:solidFill>
                <a:srgbClr val="0D405F"/>
              </a:solidFill>
              <a:effectLst/>
              <a:latin typeface="Inter"/>
            </a:endParaRP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7EA8173-6EA7-483C-A1E0-CFB4950086E9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34457310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1165225" y="1241425"/>
            <a:ext cx="4467225" cy="3349625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E7823DC-7A90-4827-B80E-C4D9CE3AE295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3499760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1165225" y="1241425"/>
            <a:ext cx="4467225" cy="3349625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E7823DC-7A90-4827-B80E-C4D9CE3AE295}" type="slidenum">
              <a:rPr lang="en-GB" smtClean="0"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56427348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1165225" y="1241425"/>
            <a:ext cx="4467225" cy="3349625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E7823DC-7A90-4827-B80E-C4D9CE3AE295}" type="slidenum">
              <a:rPr lang="en-GB" smtClean="0"/>
              <a:t>18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2609642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1165225" y="1241425"/>
            <a:ext cx="4467225" cy="3349625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>
                <a:hlinkClick r:id="rId3"/>
              </a:rPr>
              <a:t>How to Write an Abstract | 4 Steps &amp; Examples (scribbr.co.uk)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E7823DC-7A90-4827-B80E-C4D9CE3AE295}" type="slidenum">
              <a:rPr lang="en-GB" smtClean="0"/>
              <a:t>24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63298318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dirty="0"/>
              <a:t>Remove duplicate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7EA8173-6EA7-483C-A1E0-CFB4950086E9}" type="slidenum">
              <a:rPr lang="en-GB" smtClean="0"/>
              <a:t>25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47153930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2A7C0A9-62E6-5210-7DF8-CB4D263500A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BCCAA44F-E1DB-01DD-36EB-91404F1B96A6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>
          <a:xfrm>
            <a:off x="1165225" y="1241425"/>
            <a:ext cx="4467225" cy="3349625"/>
          </a:xfrm>
        </p:spPr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A69CFBD6-4549-CA53-29E0-84C68AD85F8D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>
                <a:hlinkClick r:id="rId3"/>
              </a:rPr>
              <a:t>How to Write an Abstract | 4 Steps &amp; Examples (scribbr.co.uk)</a:t>
            </a:r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84F73BB-0238-18CE-3B99-6D0AD4313771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E7823DC-7A90-4827-B80E-C4D9CE3AE295}" type="slidenum">
              <a:rPr lang="en-GB" smtClean="0"/>
              <a:t>26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32879210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7EA8173-6EA7-483C-A1E0-CFB4950086E9}" type="slidenum">
              <a:rPr lang="en-GB" smtClean="0"/>
              <a:t>29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70452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536" y="6525344"/>
            <a:ext cx="971128" cy="218522"/>
          </a:xfrm>
        </p:spPr>
        <p:txBody>
          <a:bodyPr/>
          <a:lstStyle/>
          <a:p>
            <a:fld id="{9C64F3F4-CE19-49F8-9EF4-FF4EE52031C2}" type="datetimeFigureOut">
              <a:rPr lang="en-GB" smtClean="0"/>
              <a:t>19/05/2026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39952" y="6381328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588064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19/05/2026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1840" y="6461780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6190301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19/05/2026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8135066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19/05/2026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874081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19/05/2026</a:t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4440483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19/05/2026</a:t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9350510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19/05/2026</a:t>
            </a:fld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109965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19/05/2026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322336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19/05/2026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3676334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19/05/2026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8529196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19/05/2026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9168714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1520" y="6525344"/>
            <a:ext cx="971128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64F3F4-CE19-49F8-9EF4-FF4EE52031C2}" type="datetimeFigureOut">
              <a:rPr lang="en-GB" smtClean="0"/>
              <a:pPr/>
              <a:t>19/05/2026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376" y="6380972"/>
            <a:ext cx="730424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3701733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1.xml"/><Relationship Id="rId1" Type="http://schemas.openxmlformats.org/officeDocument/2006/relationships/tags" Target="../tags/tag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SmberGmF2Tw" TargetMode="External"/><Relationship Id="rId2" Type="http://schemas.openxmlformats.org/officeDocument/2006/relationships/hyperlink" Target="https://www.youtube.com/watch?v=zQENSjzpjdM" TargetMode="External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02abPsOCD8A" TargetMode="External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emf"/><Relationship Id="rId1" Type="http://schemas.openxmlformats.org/officeDocument/2006/relationships/slideLayout" Target="../slideLayouts/slideLayout7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emf"/><Relationship Id="rId1" Type="http://schemas.openxmlformats.org/officeDocument/2006/relationships/slideLayout" Target="../slideLayouts/slideLayout7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27584" y="1988840"/>
            <a:ext cx="7992888" cy="1440160"/>
          </a:xfrm>
        </p:spPr>
        <p:txBody>
          <a:bodyPr>
            <a:noAutofit/>
          </a:bodyPr>
          <a:lstStyle/>
          <a:p>
            <a:br>
              <a:rPr lang="en-GB" sz="3600" b="1" i="1" dirty="0">
                <a:solidFill>
                  <a:schemeClr val="bg1"/>
                </a:solidFill>
              </a:rPr>
            </a:br>
            <a:br>
              <a:rPr lang="en-GB" sz="3600" b="1" i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3600" b="1" dirty="0">
                <a:solidFill>
                  <a:schemeClr val="bg1"/>
                </a:solidFill>
              </a:rPr>
              <a:t>Public Health and Social Care Dissertation</a:t>
            </a:r>
            <a:br>
              <a:rPr lang="en-GB" sz="3600" b="1" i="1" dirty="0">
                <a:solidFill>
                  <a:schemeClr val="bg1"/>
                </a:solidFill>
              </a:rPr>
            </a:br>
            <a:br>
              <a:rPr lang="en-GB" sz="3600" b="1" i="1" dirty="0">
                <a:solidFill>
                  <a:schemeClr val="bg1"/>
                </a:solidFill>
              </a:rPr>
            </a:br>
            <a:r>
              <a:rPr lang="en-GB" sz="3600" b="1" i="1" dirty="0">
                <a:solidFill>
                  <a:schemeClr val="bg1"/>
                </a:solidFill>
              </a:rPr>
              <a:t>Formulating Search Strategy and Searching databases</a:t>
            </a:r>
            <a:br>
              <a:rPr lang="en-GB" sz="3600" b="1" dirty="0">
                <a:solidFill>
                  <a:schemeClr val="bg1"/>
                </a:solidFill>
              </a:rPr>
            </a:br>
            <a:br>
              <a:rPr lang="en-GB" sz="3600" b="1" dirty="0">
                <a:solidFill>
                  <a:schemeClr val="bg1"/>
                </a:solidFill>
              </a:rPr>
            </a:br>
            <a:r>
              <a:rPr lang="en-GB" sz="32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Term 3</a:t>
            </a:r>
          </a:p>
        </p:txBody>
      </p:sp>
      <p:sp>
        <p:nvSpPr>
          <p:cNvPr id="3" name="Title 1">
            <a:extLst>
              <a:ext uri="{FF2B5EF4-FFF2-40B4-BE49-F238E27FC236}">
                <a16:creationId xmlns:a16="http://schemas.microsoft.com/office/drawing/2014/main" id="{77A4DBEA-D6A2-4952-8612-2F1B35E2CE46}"/>
              </a:ext>
            </a:extLst>
          </p:cNvPr>
          <p:cNvSpPr txBox="1">
            <a:spLocks/>
          </p:cNvSpPr>
          <p:nvPr/>
        </p:nvSpPr>
        <p:spPr>
          <a:xfrm>
            <a:off x="251520" y="5445224"/>
            <a:ext cx="7992888" cy="648072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endParaRPr lang="en-GB" sz="2000" b="1">
              <a:solidFill>
                <a:schemeClr val="bg1"/>
              </a:solidFill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ADFE276F-6869-41C6-B887-3EC4A210430D}"/>
              </a:ext>
            </a:extLst>
          </p:cNvPr>
          <p:cNvSpPr txBox="1"/>
          <p:nvPr/>
        </p:nvSpPr>
        <p:spPr>
          <a:xfrm>
            <a:off x="107504" y="5508521"/>
            <a:ext cx="2664296" cy="40011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en-GB" sz="20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Dr Hamdi Hussain </a:t>
            </a:r>
            <a:endParaRPr kumimoji="0" lang="en-GB" sz="2000" b="0" i="0" u="none" strike="noStrike" kern="1200" cap="none" spc="0" normalizeH="0" baseline="0" noProof="0" dirty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6BCFD8C3-6CC4-4CC4-8B06-66C5A38B3642}"/>
              </a:ext>
            </a:extLst>
          </p:cNvPr>
          <p:cNvSpPr/>
          <p:nvPr>
            <p:custDataLst>
              <p:tags r:id="rId1"/>
            </p:custDataLst>
          </p:nvPr>
        </p:nvSpPr>
        <p:spPr>
          <a:xfrm>
            <a:off x="1905000" y="127000"/>
            <a:ext cx="8255000" cy="635000"/>
          </a:xfrm>
          <a:prstGeom prst="rect">
            <a:avLst/>
          </a:prstGeom>
          <a:solidFill>
            <a:srgbClr val="FF0000">
              <a:alpha val="70000"/>
              <a:alpha val="0"/>
            </a:srgbClr>
          </a:solidFill>
          <a:ln w="0" cap="flat" cmpd="sng" algn="ctr">
            <a:solidFill>
              <a:srgbClr val="00B0F0">
                <a:shade val="50000"/>
                <a:alpha val="70000"/>
                <a:alpha val="0"/>
              </a:srgbClr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4200554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E28A204-0E1D-9698-A139-F6FED21A5F2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>
                <a:latin typeface="Arial" panose="020B0604020202020204" pitchFamily="34" charset="0"/>
                <a:cs typeface="Arial" panose="020B0604020202020204" pitchFamily="34" charset="0"/>
              </a:rPr>
              <a:t>Aims of the Session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73F3CBE-229D-3156-8C8A-CDCAAB71A2D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To understand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sz="2800" dirty="0">
                <a:latin typeface="Arial"/>
                <a:cs typeface="Arial"/>
              </a:rPr>
              <a:t>How to frame your research question using the PICO/PEO format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sz="2800" dirty="0">
                <a:latin typeface="Arial"/>
                <a:cs typeface="Arial"/>
              </a:rPr>
              <a:t>How to Identify the synonyms of your topic keywords/search terms</a:t>
            </a:r>
            <a:endParaRPr lang="en-GB" dirty="0"/>
          </a:p>
          <a:p>
            <a:pPr>
              <a:buFont typeface="Wingdings" panose="05000000000000000000" pitchFamily="2" charset="2"/>
              <a:buChar char="§"/>
            </a:pP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How to search multiple databases</a:t>
            </a:r>
          </a:p>
          <a:p>
            <a:pPr>
              <a:buFont typeface="Wingdings" panose="05000000000000000000" pitchFamily="2" charset="2"/>
              <a:buChar char="§"/>
            </a:pPr>
            <a:endParaRPr lang="en-GB" sz="2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8883548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0D66BF7-435C-D9A5-5793-784D743BA4E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b="1" dirty="0"/>
              <a:t>What we know and don’t know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B96881F-E304-E055-8245-148BEB83B94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We know your research topic</a:t>
            </a:r>
          </a:p>
          <a:p>
            <a:r>
              <a:rPr lang="en-GB" dirty="0"/>
              <a:t>We know your research aim and objectives </a:t>
            </a:r>
          </a:p>
          <a:p>
            <a:r>
              <a:rPr lang="en-GB" dirty="0"/>
              <a:t>We know your research questions</a:t>
            </a:r>
          </a:p>
          <a:p>
            <a:r>
              <a:rPr lang="en-GB" dirty="0"/>
              <a:t>Now we need to know how to formulate your search strategy using your chosen research topic keywords.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0816308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379F2B9-5CA3-63A5-2E85-95A4E60526C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Aim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F24B154-44A2-EFFC-3888-125E94EA106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556792"/>
            <a:ext cx="8229600" cy="3917032"/>
          </a:xfrm>
        </p:spPr>
        <p:txBody>
          <a:bodyPr>
            <a:normAutofit lnSpcReduction="10000"/>
          </a:bodyPr>
          <a:lstStyle/>
          <a:p>
            <a:r>
              <a:rPr lang="en-GB" dirty="0"/>
              <a:t>Within your research, you are aiming to conduct a </a:t>
            </a:r>
            <a:r>
              <a:rPr lang="en-GB" b="1" i="1" dirty="0"/>
              <a:t>systematic literature review</a:t>
            </a:r>
            <a:r>
              <a:rPr lang="en-GB" dirty="0"/>
              <a:t>.</a:t>
            </a:r>
          </a:p>
          <a:p>
            <a:pPr marL="0" indent="0">
              <a:buNone/>
            </a:pPr>
            <a:endParaRPr lang="en-GB" dirty="0"/>
          </a:p>
          <a:p>
            <a:r>
              <a:rPr lang="en-GB" dirty="0"/>
              <a:t>The results of your review should help you devise recommendations for those who make decisions in care (Public health and social care practice). i.e. </a:t>
            </a:r>
            <a:r>
              <a:rPr lang="en-GB" b="1" i="1" dirty="0"/>
              <a:t>evidence based practice/treatment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644916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21BB411-A9BC-47C7-A879-6DC14BB857B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43000" y="1914778"/>
            <a:ext cx="6858000" cy="1790699"/>
          </a:xfrm>
        </p:spPr>
        <p:txBody>
          <a:bodyPr>
            <a:normAutofit fontScale="90000"/>
          </a:bodyPr>
          <a:lstStyle/>
          <a:p>
            <a:r>
              <a:rPr lang="en-GB" sz="4000" b="1" i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Reflecting on the characteristics of a systematic review</a:t>
            </a:r>
            <a:endParaRPr lang="en-GB" sz="4000" i="1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1206614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0AF27CE-94D0-547E-1418-8B0077B7727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3600" b="1"/>
              <a:t>Steps to conduct a systematic review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A32E74F-324C-D524-1273-C2ACCF06FF4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417638"/>
            <a:ext cx="8229600" cy="4243610"/>
          </a:xfrm>
        </p:spPr>
        <p:txBody>
          <a:bodyPr>
            <a:normAutofit fontScale="85000" lnSpcReduction="20000"/>
          </a:bodyPr>
          <a:lstStyle/>
          <a:p>
            <a:pPr marL="0" indent="0">
              <a:buNone/>
            </a:pPr>
            <a:r>
              <a:rPr lang="en-GB" dirty="0"/>
              <a:t>There are </a:t>
            </a:r>
            <a:r>
              <a:rPr lang="en-GB" b="1" i="1" dirty="0"/>
              <a:t>7 steps</a:t>
            </a:r>
            <a:r>
              <a:rPr lang="en-GB" dirty="0"/>
              <a:t> required to conduct a good </a:t>
            </a:r>
            <a:r>
              <a:rPr lang="en-GB" b="1" i="1" dirty="0"/>
              <a:t>systematic review</a:t>
            </a:r>
            <a:r>
              <a:rPr lang="en-GB" dirty="0"/>
              <a:t>. These include</a:t>
            </a:r>
          </a:p>
          <a:p>
            <a:pPr marL="0" indent="0">
              <a:buNone/>
            </a:pPr>
            <a:endParaRPr lang="en-GB" dirty="0"/>
          </a:p>
          <a:p>
            <a:r>
              <a:rPr lang="en-GB" sz="3000" i="1" dirty="0"/>
              <a:t>Formulate a research question</a:t>
            </a:r>
          </a:p>
          <a:p>
            <a:r>
              <a:rPr lang="en-GB" sz="3000" i="1" dirty="0"/>
              <a:t>Develop a protocol</a:t>
            </a:r>
          </a:p>
          <a:p>
            <a:r>
              <a:rPr lang="en-GB" sz="3000" i="1" dirty="0"/>
              <a:t>Search for all relevant studies</a:t>
            </a:r>
          </a:p>
          <a:p>
            <a:r>
              <a:rPr lang="en-GB" sz="3000" i="1" dirty="0"/>
              <a:t>Apply the selection criteria</a:t>
            </a:r>
          </a:p>
          <a:p>
            <a:r>
              <a:rPr lang="en-GB" sz="3000" i="1" dirty="0"/>
              <a:t>Extract the data</a:t>
            </a:r>
          </a:p>
          <a:p>
            <a:r>
              <a:rPr lang="en-GB" sz="3000" i="1" dirty="0"/>
              <a:t>Synthesise the data</a:t>
            </a:r>
          </a:p>
          <a:p>
            <a:r>
              <a:rPr lang="en-GB" sz="3000" i="1" dirty="0"/>
              <a:t>Write and publish a report</a:t>
            </a:r>
          </a:p>
        </p:txBody>
      </p:sp>
    </p:spTree>
    <p:extLst>
      <p:ext uri="{BB962C8B-B14F-4D97-AF65-F5344CB8AC3E}">
        <p14:creationId xmlns:p14="http://schemas.microsoft.com/office/powerpoint/2010/main" val="38222133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48BF277-B995-639C-0BE6-788DF53F958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kumimoji="0" lang="en-GB" sz="3200" b="1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+mj-ea"/>
                <a:cs typeface="+mj-cs"/>
              </a:rPr>
              <a:t>Step 1: Formulate a research question</a:t>
            </a:r>
            <a:endParaRPr lang="en-GB" sz="3200"/>
          </a:p>
        </p:txBody>
      </p:sp>
      <p:pic>
        <p:nvPicPr>
          <p:cNvPr id="1026" name="Picture 2" descr="PICO model illustrated in a table">
            <a:extLst>
              <a:ext uri="{FF2B5EF4-FFF2-40B4-BE49-F238E27FC236}">
                <a16:creationId xmlns:a16="http://schemas.microsoft.com/office/drawing/2014/main" id="{5A9AD37D-AFD1-11AA-E093-B78A26A7D75C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59632" y="1400895"/>
            <a:ext cx="6624736" cy="43204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56013726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2F75A74-A75C-06BE-CD33-5F7C19FB618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143000"/>
          </a:xfrm>
        </p:spPr>
        <p:txBody>
          <a:bodyPr/>
          <a:lstStyle/>
          <a:p>
            <a:r>
              <a:rPr lang="en-GB" b="1" dirty="0"/>
              <a:t>Activity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839C021-B9BB-C8AF-F9A4-3988DDB97D2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95300" y="1156742"/>
            <a:ext cx="8229600" cy="4243610"/>
          </a:xfrm>
        </p:spPr>
        <p:txBody>
          <a:bodyPr vert="horz" lIns="91440" tIns="45720" rIns="91440" bIns="45720" rtlCol="0" anchor="t">
            <a:noAutofit/>
          </a:bodyPr>
          <a:lstStyle/>
          <a:p>
            <a:pPr marL="0" indent="0">
              <a:buNone/>
            </a:pPr>
            <a:r>
              <a:rPr lang="en-GB" sz="2400" dirty="0"/>
              <a:t>Working independently identify the </a:t>
            </a:r>
            <a:r>
              <a:rPr lang="en-GB" sz="2400" b="1" i="1" dirty="0"/>
              <a:t>PICO/PEO </a:t>
            </a:r>
            <a:r>
              <a:rPr lang="en-GB" sz="2400" dirty="0"/>
              <a:t>in the below research questions:</a:t>
            </a:r>
          </a:p>
          <a:p>
            <a:endParaRPr lang="en-GB" sz="2400" dirty="0"/>
          </a:p>
          <a:p>
            <a:r>
              <a:rPr lang="en-GB" sz="2400" dirty="0">
                <a:ea typeface="+mn-lt"/>
                <a:cs typeface="+mn-lt"/>
              </a:rPr>
              <a:t>What is the association between social media use and body image perceptions among Generation Z individuals?</a:t>
            </a:r>
          </a:p>
          <a:p>
            <a:r>
              <a:rPr lang="en-GB" sz="2400" dirty="0">
                <a:ea typeface="+mn-lt"/>
                <a:cs typeface="+mn-lt"/>
              </a:rPr>
              <a:t>What are the impacts of anxiety on mental wellbeing and daily functioning among young adults?</a:t>
            </a:r>
          </a:p>
          <a:p>
            <a:r>
              <a:rPr lang="en-GB" sz="2400" dirty="0">
                <a:ea typeface="+mn-lt"/>
                <a:cs typeface="+mn-lt"/>
              </a:rPr>
              <a:t>What is the association between smoking and mental health outcomes among teenagers?</a:t>
            </a:r>
            <a:endParaRPr lang="en-GB" sz="2400" dirty="0"/>
          </a:p>
          <a:p>
            <a:endParaRPr lang="en-GB" sz="2400" dirty="0"/>
          </a:p>
          <a:p>
            <a:pPr marL="0" indent="0" algn="ctr">
              <a:buNone/>
            </a:pPr>
            <a:r>
              <a:rPr lang="en-GB" sz="2400" b="1" dirty="0"/>
              <a:t>Feedback your findings to the whole class</a:t>
            </a:r>
          </a:p>
        </p:txBody>
      </p:sp>
    </p:spTree>
    <p:extLst>
      <p:ext uri="{BB962C8B-B14F-4D97-AF65-F5344CB8AC3E}">
        <p14:creationId xmlns:p14="http://schemas.microsoft.com/office/powerpoint/2010/main" val="108078168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C1D0109-569E-4E35-90C6-76A49A687AA3}"/>
              </a:ext>
            </a:extLst>
          </p:cNvPr>
          <p:cNvSpPr>
            <a:spLocks noGrp="1"/>
          </p:cNvSpPr>
          <p:nvPr>
            <p:ph type="title"/>
          </p:nvPr>
        </p:nvSpPr>
        <p:spPr>
          <a:solidFill>
            <a:schemeClr val="accent1">
              <a:lumMod val="40000"/>
              <a:lumOff val="60000"/>
            </a:schemeClr>
          </a:solidFill>
        </p:spPr>
        <p:txBody>
          <a:bodyPr/>
          <a:lstStyle/>
          <a:p>
            <a:pPr algn="ctr"/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Step 1: Activity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1493217-F497-42E3-8BF7-52098E0F27D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27584" y="1844824"/>
            <a:ext cx="7560840" cy="3468789"/>
          </a:xfrm>
        </p:spPr>
        <p:txBody>
          <a:bodyPr>
            <a:normAutofit fontScale="92500"/>
          </a:bodyPr>
          <a:lstStyle/>
          <a:p>
            <a:pPr marL="0" indent="0">
              <a:buNone/>
            </a:pP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Working in independently and reflecting on how to conduct a systematic review lecture slides state your </a:t>
            </a:r>
            <a:r>
              <a:rPr lang="en-GB" sz="2800" b="1" i="1" dirty="0">
                <a:latin typeface="Arial" panose="020B0604020202020204" pitchFamily="34" charset="0"/>
                <a:cs typeface="Arial" panose="020B0604020202020204" pitchFamily="34" charset="0"/>
              </a:rPr>
              <a:t>dissertation research question </a:t>
            </a: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by applying the </a:t>
            </a:r>
            <a:r>
              <a:rPr lang="en-GB" sz="2800" b="1" i="1" dirty="0">
                <a:latin typeface="Arial" panose="020B0604020202020204" pitchFamily="34" charset="0"/>
                <a:cs typeface="Arial" panose="020B0604020202020204" pitchFamily="34" charset="0"/>
              </a:rPr>
              <a:t>PICO/PEO framework</a:t>
            </a:r>
          </a:p>
          <a:p>
            <a:pPr marL="0" indent="0">
              <a:buNone/>
            </a:pPr>
            <a:endParaRPr lang="en-GB" sz="2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sz="2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algn="ctr">
              <a:buNone/>
            </a:pPr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Feedback your findings to the whole class</a:t>
            </a:r>
          </a:p>
          <a:p>
            <a:pPr marL="0" indent="0" algn="ctr">
              <a:buNone/>
            </a:pPr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10mins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BC5F37EF-7E12-D5DB-3A15-B67D2D04EAF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452320" y="4005064"/>
            <a:ext cx="1563602" cy="158417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24542418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12885A1-ACE4-43AE-A426-741D3EE62839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015409" y="2133271"/>
            <a:ext cx="6858000" cy="1790699"/>
          </a:xfrm>
        </p:spPr>
        <p:txBody>
          <a:bodyPr>
            <a:normAutofit/>
          </a:bodyPr>
          <a:lstStyle/>
          <a:p>
            <a:r>
              <a:rPr lang="en-GB" sz="3600" b="1" i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Step 3:Search for all relevant literature from databases</a:t>
            </a:r>
          </a:p>
        </p:txBody>
      </p:sp>
    </p:spTree>
    <p:extLst>
      <p:ext uri="{BB962C8B-B14F-4D97-AF65-F5344CB8AC3E}">
        <p14:creationId xmlns:p14="http://schemas.microsoft.com/office/powerpoint/2010/main" val="3984098015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617E12B-EA23-4374-A253-ED3FE396BEC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b="1">
                <a:latin typeface="Arial" panose="020B0604020202020204" pitchFamily="34" charset="0"/>
                <a:cs typeface="Arial" panose="020B0604020202020204" pitchFamily="34" charset="0"/>
              </a:rPr>
              <a:t>Search for relevant literature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3603079-EB53-4ECF-B7F2-7FB2F093FF7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8396" y="1470484"/>
            <a:ext cx="7787208" cy="3917032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GB" sz="2400" b="1" dirty="0">
                <a:latin typeface="Arial"/>
                <a:cs typeface="Arial"/>
              </a:rPr>
              <a:t>Examples of research questions</a:t>
            </a:r>
          </a:p>
          <a:p>
            <a:pPr marL="0" indent="0">
              <a:buNone/>
            </a:pPr>
            <a:endParaRPr lang="en-GB" sz="24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Font typeface="Wingdings" panose="05000000000000000000" pitchFamily="2" charset="2"/>
              <a:buChar char="§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What is the impact of social media on body image among Generation Z?</a:t>
            </a:r>
          </a:p>
          <a:p>
            <a:pPr marL="0" indent="0">
              <a:buNone/>
            </a:pP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Font typeface="Wingdings" panose="05000000000000000000" pitchFamily="2" charset="2"/>
              <a:buChar char="§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What are the risk factors of obesity among teenagers?</a:t>
            </a:r>
          </a:p>
          <a:p>
            <a:pPr marL="0" indent="0">
              <a:buNone/>
            </a:pP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Font typeface="Wingdings" panose="05000000000000000000" pitchFamily="2" charset="2"/>
              <a:buChar char="§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What is the impact of depression among adults?</a:t>
            </a:r>
          </a:p>
          <a:p>
            <a:pPr>
              <a:buFont typeface="Wingdings" panose="05000000000000000000" pitchFamily="2" charset="2"/>
              <a:buChar char="§"/>
            </a:pP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33368540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A679829-0D0F-4770-9601-568D2AD5495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b="1">
                <a:latin typeface="Arial" panose="020B0604020202020204" pitchFamily="34" charset="0"/>
                <a:cs typeface="Arial" panose="020B0604020202020204" pitchFamily="34" charset="0"/>
              </a:rPr>
              <a:t>Make a list of keywords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8E56CC5-1BC7-44DE-89A1-526AD31470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71600" y="1700808"/>
            <a:ext cx="7272808" cy="3263502"/>
          </a:xfrm>
        </p:spPr>
        <p:txBody>
          <a:bodyPr>
            <a:noAutofit/>
          </a:bodyPr>
          <a:lstStyle/>
          <a:p>
            <a:pPr>
              <a:buFont typeface="Wingdings" panose="05000000000000000000" pitchFamily="2" charset="2"/>
              <a:buChar char="§"/>
            </a:pPr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Start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 by creating a </a:t>
            </a:r>
            <a:r>
              <a:rPr lang="en-GB" sz="2400" b="1" i="1" dirty="0">
                <a:latin typeface="Arial" panose="020B0604020202020204" pitchFamily="34" charset="0"/>
                <a:cs typeface="Arial" panose="020B0604020202020204" pitchFamily="34" charset="0"/>
              </a:rPr>
              <a:t>list of keywords 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related to your research topic. </a:t>
            </a:r>
          </a:p>
          <a:p>
            <a:pPr marL="0" indent="0">
              <a:buNone/>
            </a:pP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Font typeface="Wingdings" panose="05000000000000000000" pitchFamily="2" charset="2"/>
              <a:buChar char="§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Include each of the </a:t>
            </a:r>
            <a:r>
              <a:rPr lang="en-GB" sz="2400" b="1" i="1" dirty="0">
                <a:latin typeface="Arial" panose="020B0604020202020204" pitchFamily="34" charset="0"/>
                <a:cs typeface="Arial" panose="020B0604020202020204" pitchFamily="34" charset="0"/>
              </a:rPr>
              <a:t>key concepts or variables 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you are interested in, and list any </a:t>
            </a:r>
            <a:r>
              <a:rPr lang="en-GB" sz="2400" b="1" i="1" dirty="0">
                <a:latin typeface="Arial" panose="020B0604020202020204" pitchFamily="34" charset="0"/>
                <a:cs typeface="Arial" panose="020B0604020202020204" pitchFamily="34" charset="0"/>
              </a:rPr>
              <a:t>synonyms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 and related terms. </a:t>
            </a:r>
          </a:p>
          <a:p>
            <a:pPr marL="0" indent="0">
              <a:buNone/>
            </a:pP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Font typeface="Wingdings" panose="05000000000000000000" pitchFamily="2" charset="2"/>
              <a:buChar char="§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You can add to this list if you discover new keywords in the process of your literature search.</a:t>
            </a:r>
          </a:p>
        </p:txBody>
      </p:sp>
    </p:spTree>
    <p:extLst>
      <p:ext uri="{BB962C8B-B14F-4D97-AF65-F5344CB8AC3E}">
        <p14:creationId xmlns:p14="http://schemas.microsoft.com/office/powerpoint/2010/main" val="3793480728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950BD3E-A45C-4556-9348-30036F4ECE1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b="1">
                <a:latin typeface="Arial" panose="020B0604020202020204" pitchFamily="34" charset="0"/>
                <a:cs typeface="Arial" panose="020B0604020202020204" pitchFamily="34" charset="0"/>
              </a:rPr>
              <a:t>Make a list of keywords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D6E8553-13C4-46DE-BB71-DAAED60F94D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pPr marL="0" indent="0">
              <a:buNone/>
            </a:pP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Keywords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example for the below research question example</a:t>
            </a:r>
          </a:p>
          <a:p>
            <a:pPr marL="0" indent="0">
              <a:buNone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What is the impact of social media on body image among Generation Z?</a:t>
            </a:r>
          </a:p>
          <a:p>
            <a:pPr marL="0" indent="0">
              <a:buNone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Font typeface="Wingdings" panose="05000000000000000000" pitchFamily="2" charset="2"/>
              <a:buChar char="§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Social media, Facebook, Instagram, Twitter, Snapchat, TikTok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Body image, self-perception, self-esteem, mental health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Generation Z, teenagers, adolescents, youth</a:t>
            </a:r>
          </a:p>
          <a:p>
            <a:pPr>
              <a:buFont typeface="Wingdings" panose="05000000000000000000" pitchFamily="2" charset="2"/>
              <a:buChar char="§"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204487544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1A0D5FA-A1F1-6AB3-8C44-4820BF1677D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Example Research Question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21AABCD-2189-7E0B-5065-F67ACF1069F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i="1" dirty="0"/>
              <a:t>What is the impact of mobile health interventions on medication adherence among adults with type 2 diabetes?</a:t>
            </a:r>
            <a:endParaRPr lang="en-GB" i="1" dirty="0"/>
          </a:p>
        </p:txBody>
      </p:sp>
      <p:graphicFrame>
        <p:nvGraphicFramePr>
          <p:cNvPr id="8" name="Table 7">
            <a:extLst>
              <a:ext uri="{FF2B5EF4-FFF2-40B4-BE49-F238E27FC236}">
                <a16:creationId xmlns:a16="http://schemas.microsoft.com/office/drawing/2014/main" id="{B1B40F61-0C08-1E3E-96FF-65744F6A8CEB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154763571"/>
              </p:ext>
            </p:extLst>
          </p:nvPr>
        </p:nvGraphicFramePr>
        <p:xfrm>
          <a:off x="1331640" y="3443140"/>
          <a:ext cx="6096000" cy="148336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048000">
                  <a:extLst>
                    <a:ext uri="{9D8B030D-6E8A-4147-A177-3AD203B41FA5}">
                      <a16:colId xmlns:a16="http://schemas.microsoft.com/office/drawing/2014/main" val="674155162"/>
                    </a:ext>
                  </a:extLst>
                </a:gridCol>
                <a:gridCol w="3048000">
                  <a:extLst>
                    <a:ext uri="{9D8B030D-6E8A-4147-A177-3AD203B41FA5}">
                      <a16:colId xmlns:a16="http://schemas.microsoft.com/office/drawing/2014/main" val="2703024987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PICO Element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Concept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16624253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Population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Adults with type 2 diabetes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99529000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Intervention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Mobile health interventions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887240988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Outcome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Medication adherence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435934749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880143124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8890B5F4-41CE-7481-07CD-CD45776E4A99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632846361"/>
              </p:ext>
            </p:extLst>
          </p:nvPr>
        </p:nvGraphicFramePr>
        <p:xfrm>
          <a:off x="431539" y="1551940"/>
          <a:ext cx="8280921" cy="320548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760307">
                  <a:extLst>
                    <a:ext uri="{9D8B030D-6E8A-4147-A177-3AD203B41FA5}">
                      <a16:colId xmlns:a16="http://schemas.microsoft.com/office/drawing/2014/main" val="1941081271"/>
                    </a:ext>
                  </a:extLst>
                </a:gridCol>
                <a:gridCol w="2760307">
                  <a:extLst>
                    <a:ext uri="{9D8B030D-6E8A-4147-A177-3AD203B41FA5}">
                      <a16:colId xmlns:a16="http://schemas.microsoft.com/office/drawing/2014/main" val="812406343"/>
                    </a:ext>
                  </a:extLst>
                </a:gridCol>
                <a:gridCol w="2760307">
                  <a:extLst>
                    <a:ext uri="{9D8B030D-6E8A-4147-A177-3AD203B41FA5}">
                      <a16:colId xmlns:a16="http://schemas.microsoft.com/office/drawing/2014/main" val="3523508789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Type 2 Diabetes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Mobile Health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Medication Adherence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79882149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dirty="0"/>
                        <a:t>Type 2 diabetes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dirty="0"/>
                        <a:t>diabetes mellitus type 2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dirty="0"/>
                        <a:t>T2DM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dirty="0"/>
                        <a:t>"Diabetes Mellitus, Type 2"[</a:t>
                      </a:r>
                      <a:r>
                        <a:rPr lang="en-GB" dirty="0" err="1"/>
                        <a:t>MeSH</a:t>
                      </a:r>
                      <a:r>
                        <a:rPr lang="en-GB" dirty="0"/>
                        <a:t>]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US" dirty="0"/>
                        <a:t>mobile health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US" dirty="0"/>
                        <a:t>mHealth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US" dirty="0"/>
                        <a:t>smartphone app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US" dirty="0"/>
                        <a:t>mobile app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US" dirty="0"/>
                        <a:t>digital health</a:t>
                      </a:r>
                    </a:p>
                    <a:p>
                      <a:endParaRPr lang="en-GB" dirty="0"/>
                    </a:p>
                    <a:p>
                      <a:endParaRPr lang="en-US" dirty="0"/>
                    </a:p>
                    <a:p>
                      <a:r>
                        <a:rPr lang="en-US" dirty="0"/>
                        <a:t>"Smartphone"[</a:t>
                      </a:r>
                      <a:r>
                        <a:rPr lang="en-US" dirty="0" err="1"/>
                        <a:t>MeSH</a:t>
                      </a:r>
                      <a:r>
                        <a:rPr lang="en-US" dirty="0"/>
                        <a:t>]</a:t>
                      </a:r>
                    </a:p>
                    <a:p>
                      <a:r>
                        <a:rPr lang="en-US" dirty="0"/>
                        <a:t>"Telemedicine"[</a:t>
                      </a:r>
                      <a:r>
                        <a:rPr lang="en-US" dirty="0" err="1"/>
                        <a:t>MeSH</a:t>
                      </a:r>
                      <a:r>
                        <a:rPr lang="en-US" dirty="0"/>
                        <a:t>]</a:t>
                      </a:r>
                    </a:p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dirty="0"/>
                        <a:t>medication adherence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dirty="0"/>
                        <a:t>treatment adherence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dirty="0"/>
                        <a:t>Medication compliance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endParaRPr lang="en-GB" dirty="0"/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endParaRPr lang="en-GB" dirty="0"/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dirty="0"/>
                        <a:t>“Medication Adherence” [</a:t>
                      </a:r>
                      <a:r>
                        <a:rPr lang="en-GB" dirty="0" err="1"/>
                        <a:t>MeSH</a:t>
                      </a:r>
                      <a:r>
                        <a:rPr lang="en-GB" dirty="0"/>
                        <a:t>]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724501874"/>
                  </a:ext>
                </a:extLst>
              </a:tr>
            </a:tbl>
          </a:graphicData>
        </a:graphic>
      </p:graphicFrame>
      <p:sp>
        <p:nvSpPr>
          <p:cNvPr id="5" name="Title 1">
            <a:extLst>
              <a:ext uri="{FF2B5EF4-FFF2-40B4-BE49-F238E27FC236}">
                <a16:creationId xmlns:a16="http://schemas.microsoft.com/office/drawing/2014/main" id="{31D0E84C-589F-F8B1-315F-D73A6D3FD4C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en-GB" b="1" dirty="0"/>
              <a:t>List of Keywords</a:t>
            </a:r>
          </a:p>
        </p:txBody>
      </p:sp>
    </p:spTree>
    <p:extLst>
      <p:ext uri="{BB962C8B-B14F-4D97-AF65-F5344CB8AC3E}">
        <p14:creationId xmlns:p14="http://schemas.microsoft.com/office/powerpoint/2010/main" val="320718352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950BD3E-A45C-4556-9348-30036F4ECE1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b="1">
                <a:latin typeface="Arial" panose="020B0604020202020204" pitchFamily="34" charset="0"/>
                <a:cs typeface="Arial" panose="020B0604020202020204" pitchFamily="34" charset="0"/>
              </a:rPr>
              <a:t>Search for relevant sources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D6E8553-13C4-46DE-BB71-DAAED60F94D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8650" y="1772816"/>
            <a:ext cx="7886700" cy="3705389"/>
          </a:xfrm>
        </p:spPr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Use your keywords to begin searching for sources using different </a:t>
            </a:r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databases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</a:p>
          <a:p>
            <a:pPr marL="0" indent="0">
              <a:buNone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Some databases to search for journals and articles include:</a:t>
            </a:r>
          </a:p>
          <a:p>
            <a:pPr marL="0" indent="0">
              <a:buNone/>
            </a:pP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Font typeface="Wingdings" panose="05000000000000000000" pitchFamily="2" charset="2"/>
              <a:buChar char="§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Your university’s library catalogue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Google Scholar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JSTOR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EBSCO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Medline (life sciences and biomedicine)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PubMed</a:t>
            </a:r>
          </a:p>
        </p:txBody>
      </p:sp>
    </p:spTree>
    <p:extLst>
      <p:ext uri="{BB962C8B-B14F-4D97-AF65-F5344CB8AC3E}">
        <p14:creationId xmlns:p14="http://schemas.microsoft.com/office/powerpoint/2010/main" val="4021497341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3332E25-28F2-4F81-BAAD-2542BDC4208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44624"/>
            <a:ext cx="7886700" cy="994169"/>
          </a:xfrm>
        </p:spPr>
        <p:txBody>
          <a:bodyPr/>
          <a:lstStyle/>
          <a:p>
            <a:pPr algn="ctr"/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Search for relevant sources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818D206-F0E8-4170-84FD-C2C2B7E5646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27584" y="1268760"/>
            <a:ext cx="7886700" cy="4104456"/>
          </a:xfrm>
        </p:spPr>
        <p:txBody>
          <a:bodyPr>
            <a:noAutofit/>
          </a:bodyPr>
          <a:lstStyle/>
          <a:p>
            <a:pPr>
              <a:buFont typeface="Wingdings" panose="05000000000000000000" pitchFamily="2" charset="2"/>
              <a:buChar char="§"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To search effectively for relevant sources you can make use of the technique called </a:t>
            </a:r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Nesting/Boolean Operators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When conducting research, often times your topic will have ideas or concepts that can be expressed in multiple ways. 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For example, </a:t>
            </a:r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teenagers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might also be described as </a:t>
            </a:r>
            <a:r>
              <a:rPr lang="en-GB" sz="2000" b="1" i="1" dirty="0">
                <a:latin typeface="Arial" panose="020B0604020202020204" pitchFamily="34" charset="0"/>
                <a:cs typeface="Arial" panose="020B0604020202020204" pitchFamily="34" charset="0"/>
              </a:rPr>
              <a:t>adolescents, youth, teens, or young adults. 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Higher education 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might also be referred to as </a:t>
            </a:r>
            <a:r>
              <a:rPr lang="en-GB" sz="2000" b="1" i="1" dirty="0">
                <a:latin typeface="Arial" panose="020B0604020202020204" pitchFamily="34" charset="0"/>
                <a:cs typeface="Arial" panose="020B0604020202020204" pitchFamily="34" charset="0"/>
              </a:rPr>
              <a:t>post-secondary education, tertiary education, colleges or universities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Online learning 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might also be referred to as </a:t>
            </a:r>
            <a:r>
              <a:rPr lang="en-GB" sz="2000" b="1" i="1" dirty="0">
                <a:latin typeface="Arial" panose="020B0604020202020204" pitchFamily="34" charset="0"/>
                <a:cs typeface="Arial" panose="020B0604020202020204" pitchFamily="34" charset="0"/>
              </a:rPr>
              <a:t>distance learning, virtual learning, e-learning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, or even </a:t>
            </a:r>
            <a:r>
              <a:rPr lang="en-GB" sz="2000" b="1" i="1" dirty="0">
                <a:latin typeface="Arial" panose="020B0604020202020204" pitchFamily="34" charset="0"/>
                <a:cs typeface="Arial" panose="020B0604020202020204" pitchFamily="34" charset="0"/>
              </a:rPr>
              <a:t>correspondence school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endParaRPr lang="en-GB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916008044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C1D0109-569E-4E35-90C6-76A49A687AA3}"/>
              </a:ext>
            </a:extLst>
          </p:cNvPr>
          <p:cNvSpPr>
            <a:spLocks noGrp="1"/>
          </p:cNvSpPr>
          <p:nvPr>
            <p:ph type="title"/>
          </p:nvPr>
        </p:nvSpPr>
        <p:spPr>
          <a:solidFill>
            <a:schemeClr val="accent1">
              <a:lumMod val="40000"/>
              <a:lumOff val="60000"/>
            </a:schemeClr>
          </a:solidFill>
        </p:spPr>
        <p:txBody>
          <a:bodyPr/>
          <a:lstStyle/>
          <a:p>
            <a:pPr algn="ctr"/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Activity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1493217-F497-42E3-8BF7-52098E0F27D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403648" y="1988840"/>
            <a:ext cx="6691685" cy="3468789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Working in independently research the term </a:t>
            </a:r>
          </a:p>
          <a:p>
            <a:pPr marL="0" indent="0">
              <a:buNone/>
            </a:pP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Font typeface="Wingdings" panose="05000000000000000000" pitchFamily="2" charset="2"/>
              <a:buChar char="§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Boolean Operators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Nesting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Why are both so important?</a:t>
            </a:r>
          </a:p>
          <a:p>
            <a:pPr marL="0" indent="0">
              <a:buNone/>
            </a:pP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algn="ctr">
              <a:buNone/>
            </a:pPr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Feedback your findings to the whole class</a:t>
            </a:r>
          </a:p>
          <a:p>
            <a:pPr marL="0" indent="0" algn="ctr">
              <a:buNone/>
            </a:pPr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10mins</a:t>
            </a:r>
          </a:p>
        </p:txBody>
      </p:sp>
    </p:spTree>
    <p:extLst>
      <p:ext uri="{BB962C8B-B14F-4D97-AF65-F5344CB8AC3E}">
        <p14:creationId xmlns:p14="http://schemas.microsoft.com/office/powerpoint/2010/main" val="3060571534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E1406F6-1A76-147B-AE4D-EA67049078C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Boolean and Nesting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B47D0B20-EE1D-C621-54FC-3D05DCCBA555}"/>
              </a:ext>
            </a:extLst>
          </p:cNvPr>
          <p:cNvSpPr txBox="1"/>
          <p:nvPr/>
        </p:nvSpPr>
        <p:spPr>
          <a:xfrm>
            <a:off x="457200" y="1417638"/>
            <a:ext cx="8291264" cy="452431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 eaLnBrk="0" fontAlgn="base" hangingPunct="0">
              <a:spcBef>
                <a:spcPct val="0"/>
              </a:spcBef>
              <a:spcAft>
                <a:spcPct val="0"/>
              </a:spcAft>
              <a:buFontTx/>
              <a:buChar char="•"/>
            </a:pPr>
            <a:r>
              <a:rPr lang="en-US" altLang="en-US" b="1" dirty="0">
                <a:latin typeface="Arial" panose="020B0604020202020204" pitchFamily="34" charset="0"/>
                <a:cs typeface="Arial" panose="020B0604020202020204" pitchFamily="34" charset="0"/>
              </a:rPr>
              <a:t>OR</a:t>
            </a:r>
            <a:r>
              <a:rPr lang="en-US" altLang="en-US" dirty="0">
                <a:latin typeface="Arial" panose="020B0604020202020204" pitchFamily="34" charset="0"/>
                <a:cs typeface="Arial" panose="020B0604020202020204" pitchFamily="34" charset="0"/>
              </a:rPr>
              <a:t> → combines synonyms (broadens search)</a:t>
            </a: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  <a:buFontTx/>
              <a:buChar char="•"/>
            </a:pPr>
            <a:r>
              <a:rPr lang="en-US" altLang="en-US" b="1" dirty="0">
                <a:latin typeface="Arial" panose="020B0604020202020204" pitchFamily="34" charset="0"/>
                <a:cs typeface="Arial" panose="020B0604020202020204" pitchFamily="34" charset="0"/>
              </a:rPr>
              <a:t>AND</a:t>
            </a:r>
            <a:r>
              <a:rPr lang="en-US" altLang="en-US" dirty="0">
                <a:latin typeface="Arial" panose="020B0604020202020204" pitchFamily="34" charset="0"/>
                <a:cs typeface="Arial" panose="020B0604020202020204" pitchFamily="34" charset="0"/>
              </a:rPr>
              <a:t> → combines different concepts (narrows search)</a:t>
            </a: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  <a:buFontTx/>
              <a:buChar char="•"/>
            </a:pPr>
            <a:r>
              <a:rPr lang="en-US" altLang="en-US" b="1" dirty="0">
                <a:latin typeface="Arial" panose="020B0604020202020204" pitchFamily="34" charset="0"/>
                <a:cs typeface="Arial" panose="020B0604020202020204" pitchFamily="34" charset="0"/>
              </a:rPr>
              <a:t>NOT</a:t>
            </a:r>
            <a:r>
              <a:rPr lang="en-US" altLang="en-US" dirty="0">
                <a:latin typeface="Arial" panose="020B0604020202020204" pitchFamily="34" charset="0"/>
                <a:cs typeface="Arial" panose="020B0604020202020204" pitchFamily="34" charset="0"/>
              </a:rPr>
              <a:t> → excludes terms (use sparingly)</a:t>
            </a: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  <a:buFontTx/>
              <a:buChar char="•"/>
            </a:pPr>
            <a:endParaRPr lang="en-US" altLang="en-US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eaLnBrk="0" fontAlgn="base" hangingPunct="0">
              <a:spcBef>
                <a:spcPct val="0"/>
              </a:spcBef>
              <a:spcAft>
                <a:spcPct val="0"/>
              </a:spcAft>
              <a:buFontTx/>
              <a:buChar char="•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…….try searching </a:t>
            </a:r>
            <a:r>
              <a:rPr lang="en-GB" dirty="0">
                <a:solidFill>
                  <a:schemeClr val="accent6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diabetes AND mobile health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in PubMed</a:t>
            </a:r>
          </a:p>
          <a:p>
            <a:pPr eaLnBrk="0" fontAlgn="base" hangingPunct="0">
              <a:spcBef>
                <a:spcPct val="0"/>
              </a:spcBef>
              <a:spcAft>
                <a:spcPct val="0"/>
              </a:spcAft>
              <a:buFontTx/>
              <a:buChar char="•"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Nesting means grouping search terms together using brackets ( ) so the database knows</a:t>
            </a:r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which terms belong together.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It is how you control the order in which Boolean operators are applied.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Without nesting, databases may misinterpret your search.</a:t>
            </a:r>
          </a:p>
          <a:p>
            <a:pPr eaLnBrk="0" fontAlgn="base" hangingPunct="0">
              <a:spcBef>
                <a:spcPct val="0"/>
              </a:spcBef>
              <a:spcAft>
                <a:spcPct val="0"/>
              </a:spcAft>
              <a:buFontTx/>
              <a:buChar char="•"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Think of nesting like brackets in </a:t>
            </a:r>
            <a:r>
              <a:rPr lang="en-US" dirty="0" err="1">
                <a:latin typeface="Arial" panose="020B0604020202020204" pitchFamily="34" charset="0"/>
                <a:cs typeface="Arial" panose="020B0604020202020204" pitchFamily="34" charset="0"/>
              </a:rPr>
              <a:t>maths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What’s inside brackets is processed </a:t>
            </a:r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first 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then the database applies </a:t>
            </a:r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AND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 between groups</a:t>
            </a: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  <a:buFontTx/>
              <a:buChar char="•"/>
            </a:pPr>
            <a:endParaRPr lang="en-US" altLang="en-US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571816835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B7FFC69-E5A0-76A1-9BCD-0321D2ACC00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Boolean and Nesting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9EBDE5B-C7CB-2DD9-4641-7D65EA82491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US" sz="1900" dirty="0">
                <a:latin typeface="Arial"/>
                <a:cs typeface="Arial"/>
              </a:rPr>
              <a:t>Try searching </a:t>
            </a:r>
            <a:r>
              <a:rPr lang="en-US" sz="1900" dirty="0">
                <a:solidFill>
                  <a:schemeClr val="accent6">
                    <a:lumMod val="75000"/>
                  </a:schemeClr>
                </a:solidFill>
                <a:latin typeface="Arial"/>
                <a:cs typeface="Arial"/>
              </a:rPr>
              <a:t>type 2 diabetes OR (T2DM AND mobile health)</a:t>
            </a:r>
            <a:endParaRPr lang="en-US" dirty="0">
              <a:solidFill>
                <a:schemeClr val="accent6">
                  <a:lumMod val="75000"/>
                </a:schemeClr>
              </a:solidFill>
              <a:latin typeface="Arial"/>
              <a:cs typeface="Arial"/>
            </a:endParaRPr>
          </a:p>
          <a:p>
            <a:r>
              <a:rPr lang="en-US" sz="1900" dirty="0">
                <a:latin typeface="Arial"/>
                <a:cs typeface="Arial"/>
              </a:rPr>
              <a:t>ALL papers on type 2 diabetes PLUS only </a:t>
            </a:r>
            <a:r>
              <a:rPr lang="en-US" sz="1900" i="1" dirty="0">
                <a:latin typeface="Arial"/>
                <a:cs typeface="Arial"/>
              </a:rPr>
              <a:t>some</a:t>
            </a:r>
            <a:r>
              <a:rPr lang="en-US" sz="1900" dirty="0">
                <a:latin typeface="Arial"/>
                <a:cs typeface="Arial"/>
              </a:rPr>
              <a:t> papers on T2DM + mobile health</a:t>
            </a:r>
          </a:p>
          <a:p>
            <a:r>
              <a:rPr lang="en-US" sz="1900" dirty="0">
                <a:latin typeface="Arial"/>
                <a:cs typeface="Arial"/>
              </a:rPr>
              <a:t>Too broad and poorly controlled.</a:t>
            </a:r>
          </a:p>
          <a:p>
            <a:pPr marL="0" indent="0">
              <a:buNone/>
            </a:pPr>
            <a:endParaRPr lang="en-US" sz="1900" dirty="0">
              <a:latin typeface="Arial"/>
              <a:cs typeface="Arial"/>
            </a:endParaRPr>
          </a:p>
          <a:p>
            <a:r>
              <a:rPr lang="en-US" sz="1800" dirty="0">
                <a:solidFill>
                  <a:schemeClr val="accent6">
                    <a:lumMod val="75000"/>
                  </a:schemeClr>
                </a:solidFill>
                <a:latin typeface="Arial"/>
                <a:cs typeface="Arial"/>
              </a:rPr>
              <a:t>(type 2 diabetes OR T2DM) AND (mobile health OR mHealth)</a:t>
            </a:r>
          </a:p>
          <a:p>
            <a:r>
              <a:rPr lang="en-US" altLang="en-US" sz="1800" dirty="0">
                <a:latin typeface="Arial"/>
                <a:cs typeface="Arial"/>
              </a:rPr>
              <a:t>Papers that are about type 2 diabetes AND also about mobile health</a:t>
            </a:r>
          </a:p>
          <a:p>
            <a:endParaRPr lang="en-US" sz="1800" dirty="0">
              <a:solidFill>
                <a:schemeClr val="accent6">
                  <a:lumMod val="75000"/>
                </a:schemeClr>
              </a:solidFill>
            </a:endParaRPr>
          </a:p>
          <a:p>
            <a:endParaRPr lang="en-GB" sz="1800" dirty="0">
              <a:solidFill>
                <a:schemeClr val="accent6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04896981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3332E25-28F2-4F81-BAAD-2542BDC4208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97336" y="538859"/>
            <a:ext cx="7886700" cy="994169"/>
          </a:xfrm>
        </p:spPr>
        <p:txBody>
          <a:bodyPr>
            <a:normAutofit/>
          </a:bodyPr>
          <a:lstStyle/>
          <a:p>
            <a:pPr algn="ctr"/>
            <a:r>
              <a:rPr lang="en-GB" b="1" dirty="0">
                <a:latin typeface="Arial"/>
                <a:cs typeface="Arial"/>
              </a:rPr>
              <a:t>Search for relevant sources</a:t>
            </a:r>
            <a:endParaRPr lang="en-GB" dirty="0">
              <a:latin typeface="Arial"/>
              <a:cs typeface="Arial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818D206-F0E8-4170-84FD-C2C2B7E5646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97336" y="1628800"/>
            <a:ext cx="7886700" cy="3263502"/>
          </a:xfrm>
        </p:spPr>
        <p:txBody>
          <a:bodyPr>
            <a:noAutofit/>
          </a:bodyPr>
          <a:lstStyle/>
          <a:p>
            <a:pPr marL="0" indent="0" algn="l">
              <a:buNone/>
            </a:pPr>
            <a:r>
              <a:rPr lang="en-GB" sz="24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You can use Boolean operators to help narrow down your search: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sz="24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AND</a:t>
            </a:r>
            <a:r>
              <a:rPr lang="en-GB" sz="24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 to find sources that contain more than one keyword (e.g. social media AND body image AND generation Z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sz="24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OR </a:t>
            </a:r>
            <a:r>
              <a:rPr lang="en-GB" sz="24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to find sources that contain one of a range of synonyms (e.g. generation Z OR teenagers OR adolescents)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sz="24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NOT</a:t>
            </a:r>
            <a:r>
              <a:rPr lang="en-GB" sz="24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 to exclude results containing certain terms (e.g. apple NOT fruit)</a:t>
            </a: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400044400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D25C738-981C-3CFF-1C03-00F180ED207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Rules to Remember…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75E7C82C-42E3-3FB7-B58F-61258E270628}"/>
              </a:ext>
            </a:extLst>
          </p:cNvPr>
          <p:cNvSpPr txBox="1"/>
          <p:nvPr/>
        </p:nvSpPr>
        <p:spPr>
          <a:xfrm>
            <a:off x="323528" y="1700808"/>
            <a:ext cx="2880320" cy="369331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 eaLnBrk="0" fontAlgn="base" hangingPunct="0">
              <a:spcBef>
                <a:spcPct val="0"/>
              </a:spcBef>
              <a:spcAft>
                <a:spcPct val="0"/>
              </a:spcAft>
              <a:buFontTx/>
              <a:buChar char="•"/>
            </a:pPr>
            <a:r>
              <a:rPr lang="en-US" altLang="en-US" b="1" dirty="0">
                <a:latin typeface="Arial" panose="020B0604020202020204" pitchFamily="34" charset="0"/>
              </a:rPr>
              <a:t>OR goes inside brackets</a:t>
            </a:r>
            <a:endParaRPr lang="en-US" altLang="en-US" dirty="0">
              <a:latin typeface="Arial" panose="020B0604020202020204" pitchFamily="34" charset="0"/>
            </a:endParaRP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  <a:buFontTx/>
              <a:buChar char="•"/>
            </a:pPr>
            <a:r>
              <a:rPr lang="en-US" altLang="en-US" b="1" dirty="0">
                <a:latin typeface="Arial" panose="020B0604020202020204" pitchFamily="34" charset="0"/>
              </a:rPr>
              <a:t>AND goes between brackets</a:t>
            </a: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  <a:buFontTx/>
              <a:buChar char="•"/>
            </a:pPr>
            <a:endParaRPr lang="en-US" altLang="en-US" b="1" dirty="0">
              <a:latin typeface="Arial" panose="020B0604020202020204" pitchFamily="34" charset="0"/>
            </a:endParaRP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  <a:buFontTx/>
              <a:buChar char="•"/>
            </a:pPr>
            <a:endParaRPr lang="en-US" altLang="en-US" b="1" dirty="0">
              <a:latin typeface="Arial" panose="020B0604020202020204" pitchFamily="34" charset="0"/>
            </a:endParaRP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  <a:buFontTx/>
              <a:buChar char="•"/>
            </a:pPr>
            <a:r>
              <a:rPr lang="en-US" altLang="en-US" dirty="0">
                <a:latin typeface="Arial" panose="020B0604020202020204" pitchFamily="34" charset="0"/>
              </a:rPr>
              <a:t>(Concept 1 synonyms)</a:t>
            </a: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  <a:buFontTx/>
              <a:buChar char="•"/>
            </a:pPr>
            <a:r>
              <a:rPr lang="en-US" altLang="en-US" dirty="0">
                <a:latin typeface="Arial" panose="020B0604020202020204" pitchFamily="34" charset="0"/>
              </a:rPr>
              <a:t>AND</a:t>
            </a: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  <a:buFontTx/>
              <a:buChar char="•"/>
            </a:pPr>
            <a:r>
              <a:rPr lang="en-US" altLang="en-US" dirty="0">
                <a:latin typeface="Arial" panose="020B0604020202020204" pitchFamily="34" charset="0"/>
              </a:rPr>
              <a:t>(Concept 2 synonyms)</a:t>
            </a: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  <a:buFontTx/>
              <a:buChar char="•"/>
            </a:pPr>
            <a:r>
              <a:rPr lang="en-US" altLang="en-US" dirty="0">
                <a:latin typeface="Arial" panose="020B0604020202020204" pitchFamily="34" charset="0"/>
              </a:rPr>
              <a:t>AND</a:t>
            </a: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  <a:buFontTx/>
              <a:buChar char="•"/>
            </a:pPr>
            <a:r>
              <a:rPr lang="en-US" altLang="en-US" dirty="0">
                <a:latin typeface="Arial" panose="020B0604020202020204" pitchFamily="34" charset="0"/>
              </a:rPr>
              <a:t>(Concept 3 synonyms)</a:t>
            </a: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  <a:buFontTx/>
              <a:buChar char="•"/>
            </a:pPr>
            <a:endParaRPr lang="en-US" altLang="en-US" dirty="0">
              <a:latin typeface="Arial" panose="020B0604020202020204" pitchFamily="34" charset="0"/>
            </a:endParaRPr>
          </a:p>
          <a:p>
            <a:endParaRPr lang="en-GB" dirty="0"/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343955A1-2895-FCA2-5258-D5B20CF50E9B}"/>
              </a:ext>
            </a:extLst>
          </p:cNvPr>
          <p:cNvSpPr txBox="1"/>
          <p:nvPr/>
        </p:nvSpPr>
        <p:spPr>
          <a:xfrm>
            <a:off x="5076056" y="1859339"/>
            <a:ext cx="2988840" cy="2862322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US" dirty="0"/>
              <a:t>(Diabetes Mellitus, Type 2[</a:t>
            </a:r>
            <a:r>
              <a:rPr lang="en-US" dirty="0" err="1"/>
              <a:t>MeSH</a:t>
            </a:r>
            <a:r>
              <a:rPr lang="en-US" dirty="0"/>
              <a:t>] OR type 2 diabetes OR T2DM) AND (Mobile Health OR mHealth OR mobile app)</a:t>
            </a:r>
          </a:p>
          <a:p>
            <a:r>
              <a:rPr lang="en-US" dirty="0"/>
              <a:t>AND (Medication Adherence"[</a:t>
            </a:r>
            <a:r>
              <a:rPr lang="en-US" dirty="0" err="1"/>
              <a:t>MeSH</a:t>
            </a:r>
            <a:r>
              <a:rPr lang="en-US" dirty="0"/>
              <a:t>] OR Patient Compliance[</a:t>
            </a:r>
            <a:r>
              <a:rPr lang="en-US" dirty="0" err="1"/>
              <a:t>MeSH</a:t>
            </a:r>
            <a:r>
              <a:rPr lang="en-US" dirty="0"/>
              <a:t>] OR medication adherence)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99052130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A17ED41-EC41-5B55-B366-723414E2585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Activity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9CB05A8-1353-344E-E750-61505D68AA8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  <a:hlinkClick r:id="rId2"/>
              </a:rPr>
              <a:t>https://www.youtube.com/watch?v=zQENSjzpjdM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 </a:t>
            </a:r>
          </a:p>
          <a:p>
            <a:r>
              <a:rPr lang="en-GB" dirty="0">
                <a:hlinkClick r:id="rId3"/>
              </a:rPr>
              <a:t>https://www.youtube.com/watch?v=SmberGmF2Tw</a:t>
            </a:r>
            <a:r>
              <a:rPr lang="en-GB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2376454697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A4B8FE7-570E-4319-86E3-178BFA21410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b="1">
                <a:latin typeface="Arial" panose="020B0604020202020204" pitchFamily="34" charset="0"/>
                <a:cs typeface="Arial" panose="020B0604020202020204" pitchFamily="34" charset="0"/>
              </a:rPr>
              <a:t>Search for relevant sources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7222ECE-DB2C-4D32-B57D-534F357A92A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algn="l"/>
            <a:r>
              <a:rPr lang="en-GB" sz="28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After the search, read the </a:t>
            </a:r>
            <a:r>
              <a:rPr lang="en-GB" sz="2800" b="1" i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abstract</a:t>
            </a:r>
            <a:r>
              <a:rPr lang="en-GB" sz="28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 to find out whether an article is relevant to your question. </a:t>
            </a:r>
          </a:p>
          <a:p>
            <a:pPr algn="l"/>
            <a:r>
              <a:rPr lang="en-GB" sz="28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When you find a useful article, you can check the </a:t>
            </a:r>
            <a:r>
              <a:rPr lang="en-GB" sz="2800" b="1" i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bibliography/reference list</a:t>
            </a:r>
            <a:r>
              <a:rPr lang="en-GB" sz="28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to find other relevant sources.</a:t>
            </a:r>
          </a:p>
          <a:p>
            <a:pPr algn="l"/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To identify the most important publications on your topic, take note of recurring citations.</a:t>
            </a:r>
          </a:p>
          <a:p>
            <a:pPr marL="0" indent="0" algn="l">
              <a:buNone/>
            </a:pPr>
            <a:r>
              <a:rPr lang="en-GB" sz="2800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1617460077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29D19E5-4BCC-46A1-B7B0-8F0F53473B6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Present the search results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34512F8-3290-1565-FA15-050C0FF0F59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Keep the record of all the search </a:t>
            </a:r>
            <a:r>
              <a:rPr lang="en-GB" b="1" i="1" dirty="0"/>
              <a:t>hits</a:t>
            </a:r>
            <a:r>
              <a:rPr lang="en-GB" dirty="0"/>
              <a:t> from the different databases and present it using a </a:t>
            </a:r>
            <a:r>
              <a:rPr lang="en-GB" b="1" i="1" dirty="0"/>
              <a:t>flow chart </a:t>
            </a:r>
            <a:r>
              <a:rPr lang="en-GB" dirty="0"/>
              <a:t>called </a:t>
            </a:r>
            <a:r>
              <a:rPr lang="en-GB" b="1" i="1" dirty="0"/>
              <a:t>PRISMA</a:t>
            </a:r>
          </a:p>
          <a:p>
            <a:r>
              <a:rPr lang="en-GB" dirty="0"/>
              <a:t>Present the search results using the </a:t>
            </a:r>
            <a:r>
              <a:rPr lang="en-GB" b="1" i="1" dirty="0"/>
              <a:t>Preferred Reporting Items for Systematic Reviews and Meta-Analyses (PRISMA)</a:t>
            </a:r>
          </a:p>
        </p:txBody>
      </p:sp>
    </p:spTree>
    <p:extLst>
      <p:ext uri="{BB962C8B-B14F-4D97-AF65-F5344CB8AC3E}">
        <p14:creationId xmlns:p14="http://schemas.microsoft.com/office/powerpoint/2010/main" val="2690694465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56D29C0-08D8-7F64-61DC-76ABABAB932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A8B96BC-952B-69AE-98E0-0B561428EBA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Activity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E11713C-E00E-2DB5-8BC8-1A50E491F06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algn="l"/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https://www.youtube.com/watch?v=02abPsOCD8A</a:t>
            </a: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pPr algn="l"/>
            <a:endParaRPr lang="en-GB" sz="28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221446127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5" name="Picture 24">
            <a:extLst>
              <a:ext uri="{FF2B5EF4-FFF2-40B4-BE49-F238E27FC236}">
                <a16:creationId xmlns:a16="http://schemas.microsoft.com/office/drawing/2014/main" id="{97FDD569-AE12-4E5C-EA94-DE7221EE37D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83568" y="548680"/>
            <a:ext cx="8142292" cy="5112568"/>
          </a:xfrm>
          <a:prstGeom prst="rect">
            <a:avLst/>
          </a:prstGeom>
        </p:spPr>
      </p:pic>
      <p:sp>
        <p:nvSpPr>
          <p:cNvPr id="27" name="TextBox 26">
            <a:extLst>
              <a:ext uri="{FF2B5EF4-FFF2-40B4-BE49-F238E27FC236}">
                <a16:creationId xmlns:a16="http://schemas.microsoft.com/office/drawing/2014/main" id="{350643BD-0ED7-6943-E990-93E4C7DAA7DD}"/>
              </a:ext>
            </a:extLst>
          </p:cNvPr>
          <p:cNvSpPr txBox="1"/>
          <p:nvPr/>
        </p:nvSpPr>
        <p:spPr>
          <a:xfrm>
            <a:off x="3203848" y="179348"/>
            <a:ext cx="2520280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b="1" dirty="0"/>
              <a:t>PRISMA Flowchart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62482766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0E0B5B38-AD8D-B875-3C74-075BB7D3EA5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59632" y="476672"/>
            <a:ext cx="6552728" cy="5229200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0062D438-4BC8-7100-6EB9-335D2EFC5699}"/>
              </a:ext>
            </a:extLst>
          </p:cNvPr>
          <p:cNvSpPr txBox="1"/>
          <p:nvPr/>
        </p:nvSpPr>
        <p:spPr>
          <a:xfrm>
            <a:off x="3059832" y="107340"/>
            <a:ext cx="3456384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b="1" dirty="0"/>
              <a:t>PRISMA Flowchart Example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51601696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A439CDA-1E69-E075-801C-C15CD028BD7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Activity	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12AF57D-8FC7-9E45-68C5-B38BE0AFA9A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 fontScale="85000" lnSpcReduction="20000"/>
          </a:bodyPr>
          <a:lstStyle/>
          <a:p>
            <a:r>
              <a:rPr lang="en-GB" dirty="0"/>
              <a:t>Begin by listing keywords and synonyms for the concepts identified within your research question</a:t>
            </a:r>
          </a:p>
          <a:p>
            <a:r>
              <a:rPr lang="en-GB" dirty="0"/>
              <a:t>Build search strategy using search strategy template</a:t>
            </a:r>
          </a:p>
          <a:p>
            <a:r>
              <a:rPr lang="en-GB" dirty="0"/>
              <a:t>Start database searches and identify a few articles that are relevant to your chosen research question</a:t>
            </a:r>
            <a:endParaRPr lang="en-GB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pPr marL="0" indent="0" algn="ctr">
              <a:buNone/>
            </a:pPr>
            <a:r>
              <a:rPr lang="en-GB" b="1" dirty="0"/>
              <a:t>15 mins</a:t>
            </a:r>
          </a:p>
        </p:txBody>
      </p:sp>
    </p:spTree>
    <p:extLst>
      <p:ext uri="{BB962C8B-B14F-4D97-AF65-F5344CB8AC3E}">
        <p14:creationId xmlns:p14="http://schemas.microsoft.com/office/powerpoint/2010/main" val="3312243912"/>
      </p:ext>
    </p:extLst>
  </p:cSld>
  <p:clrMapOvr>
    <a:masterClrMapping/>
  </p:clrMapOvr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LERT.PANEL" val="0"/>
</p:tagLst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A20804DBFC42F64693D899720BA9B0FE" ma:contentTypeVersion="15" ma:contentTypeDescription="Create a new document." ma:contentTypeScope="" ma:versionID="a58411759823b45a87f0d7115a7c9522">
  <xsd:schema xmlns:xsd="http://www.w3.org/2001/XMLSchema" xmlns:xs="http://www.w3.org/2001/XMLSchema" xmlns:p="http://schemas.microsoft.com/office/2006/metadata/properties" xmlns:ns3="d8e79d84-78fb-44a9-92e9-d04bdd8f0359" xmlns:ns4="04c7059f-bde8-4ce9-bb0f-e52888740953" targetNamespace="http://schemas.microsoft.com/office/2006/metadata/properties" ma:root="true" ma:fieldsID="7b23c0637ddf4a8bd5c7e8e656337f92" ns3:_="" ns4:_="">
    <xsd:import namespace="d8e79d84-78fb-44a9-92e9-d04bdd8f0359"/>
    <xsd:import namespace="04c7059f-bde8-4ce9-bb0f-e52888740953"/>
    <xsd:element name="properties">
      <xsd:complexType>
        <xsd:sequence>
          <xsd:element name="documentManagement">
            <xsd:complexType>
              <xsd:all>
                <xsd:element ref="ns3:_activity" minOccurs="0"/>
                <xsd:element ref="ns4:SharedWithUsers" minOccurs="0"/>
                <xsd:element ref="ns4:SharedWithDetails" minOccurs="0"/>
                <xsd:element ref="ns4:SharingHintHash" minOccurs="0"/>
                <xsd:element ref="ns3:MediaServiceMetadata" minOccurs="0"/>
                <xsd:element ref="ns3:MediaServiceFastMetadata" minOccurs="0"/>
                <xsd:element ref="ns3:MediaServiceSearchProperties" minOccurs="0"/>
                <xsd:element ref="ns3:MediaServiceDateTaken" minOccurs="0"/>
                <xsd:element ref="ns3:MediaServiceAutoTags" minOccurs="0"/>
                <xsd:element ref="ns3:MediaLengthInSeconds" minOccurs="0"/>
                <xsd:element ref="ns3:MediaServiceObjectDetectorVersions" minOccurs="0"/>
                <xsd:element ref="ns3:MediaServiceGenerationTime" minOccurs="0"/>
                <xsd:element ref="ns3:MediaServiceEventHashCode" minOccurs="0"/>
                <xsd:element ref="ns3:MediaServiceOCR" minOccurs="0"/>
                <xsd:element ref="ns3:MediaServiceSystemTag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d8e79d84-78fb-44a9-92e9-d04bdd8f0359" elementFormDefault="qualified">
    <xsd:import namespace="http://schemas.microsoft.com/office/2006/documentManagement/types"/>
    <xsd:import namespace="http://schemas.microsoft.com/office/infopath/2007/PartnerControls"/>
    <xsd:element name="_activity" ma:index="8" nillable="true" ma:displayName="_activity" ma:hidden="true" ma:internalName="_activity">
      <xsd:simpleType>
        <xsd:restriction base="dms:Note"/>
      </xsd:simpleType>
    </xsd:element>
    <xsd:element name="MediaServiceMetadata" ma:index="12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13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4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DateTaken" ma:index="15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ServiceAutoTags" ma:index="16" nillable="true" ma:displayName="Tags" ma:internalName="MediaServiceAutoTags" ma:readOnly="true">
      <xsd:simpleType>
        <xsd:restriction base="dms:Text"/>
      </xsd:simpleType>
    </xsd:element>
    <xsd:element name="MediaLengthInSeconds" ma:index="17" nillable="true" ma:displayName="MediaLengthInSeconds" ma:hidden="true" ma:internalName="MediaLengthInSeconds" ma:readOnly="true">
      <xsd:simpleType>
        <xsd:restriction base="dms:Unknown"/>
      </xsd:simpleType>
    </xsd:element>
    <xsd:element name="MediaServiceObjectDetectorVersions" ma:index="18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  <xsd:element name="MediaServiceGenerationTime" ma:index="19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20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OCR" ma:index="21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SystemTags" ma:index="22" nillable="true" ma:displayName="MediaServiceSystemTags" ma:hidden="true" ma:internalName="MediaServiceSystemTags" ma:readOnly="true">
      <xsd:simpleType>
        <xsd:restriction base="dms:Note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04c7059f-bde8-4ce9-bb0f-e52888740953" elementFormDefault="qualified">
    <xsd:import namespace="http://schemas.microsoft.com/office/2006/documentManagement/types"/>
    <xsd:import namespace="http://schemas.microsoft.com/office/infopath/2007/PartnerControls"/>
    <xsd:element name="SharedWithUsers" ma:index="9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0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SharingHintHash" ma:index="11" nillable="true" ma:displayName="Sharing Hint Hash" ma:hidden="true" ma:internalName="SharingHintHash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activity xmlns="d8e79d84-78fb-44a9-92e9-d04bdd8f0359" xsi:nil="true"/>
  </documentManagement>
</p:properties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0F73F36C-2AD6-4026-B469-3EB03524242A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d8e79d84-78fb-44a9-92e9-d04bdd8f0359"/>
    <ds:schemaRef ds:uri="04c7059f-bde8-4ce9-bb0f-e52888740953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65FC5585-51CA-4C4C-9028-AEC8FAD67B8B}">
  <ds:schemaRefs>
    <ds:schemaRef ds:uri="04c7059f-bde8-4ce9-bb0f-e52888740953"/>
    <ds:schemaRef ds:uri="http://purl.org/dc/dcmitype/"/>
    <ds:schemaRef ds:uri="http://schemas.microsoft.com/office/2006/documentManagement/types"/>
    <ds:schemaRef ds:uri="http://schemas.openxmlformats.org/package/2006/metadata/core-properties"/>
    <ds:schemaRef ds:uri="http://www.w3.org/XML/1998/namespace"/>
    <ds:schemaRef ds:uri="http://schemas.microsoft.com/office/2006/metadata/properties"/>
    <ds:schemaRef ds:uri="http://purl.org/dc/elements/1.1/"/>
    <ds:schemaRef ds:uri="http://schemas.microsoft.com/office/infopath/2007/PartnerControls"/>
    <ds:schemaRef ds:uri="d8e79d84-78fb-44a9-92e9-d04bdd8f0359"/>
    <ds:schemaRef ds:uri="http://purl.org/dc/terms/"/>
  </ds:schemaRefs>
</ds:datastoreItem>
</file>

<file path=customXml/itemProps3.xml><?xml version="1.0" encoding="utf-8"?>
<ds:datastoreItem xmlns:ds="http://schemas.openxmlformats.org/officeDocument/2006/customXml" ds:itemID="{D081439C-114A-4151-B03A-0408F1ADA968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20140311PresentationUWTSDTemplate</Template>
  <TotalTime>0</TotalTime>
  <Words>1390</Words>
  <Application>Microsoft Office PowerPoint</Application>
  <PresentationFormat>On-screen Show (4:3)</PresentationFormat>
  <Paragraphs>208</Paragraphs>
  <Slides>29</Slides>
  <Notes>11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29</vt:i4>
      </vt:variant>
    </vt:vector>
  </HeadingPairs>
  <TitlesOfParts>
    <vt:vector size="35" baseType="lpstr">
      <vt:lpstr>Inter</vt:lpstr>
      <vt:lpstr>Myriad Pro</vt:lpstr>
      <vt:lpstr>Arial</vt:lpstr>
      <vt:lpstr>Calibri</vt:lpstr>
      <vt:lpstr>Wingdings</vt:lpstr>
      <vt:lpstr>20140311PresentationUWTSDTemplate</vt:lpstr>
      <vt:lpstr>  Public Health and Social Care Dissertation  Formulating Search Strategy and Searching databases  Term 3</vt:lpstr>
      <vt:lpstr>Aims of the Session</vt:lpstr>
      <vt:lpstr>What we know and don’t know</vt:lpstr>
      <vt:lpstr>Aim</vt:lpstr>
      <vt:lpstr>Reflecting on the characteristics of a systematic review</vt:lpstr>
      <vt:lpstr>Steps to conduct a systematic review</vt:lpstr>
      <vt:lpstr>Step 1: Formulate a research question</vt:lpstr>
      <vt:lpstr>Activity</vt:lpstr>
      <vt:lpstr>Step 1: Activity </vt:lpstr>
      <vt:lpstr>Step 3:Search for all relevant literature from databases</vt:lpstr>
      <vt:lpstr>Search for relevant literature</vt:lpstr>
      <vt:lpstr>Make a list of keywords</vt:lpstr>
      <vt:lpstr>Make a list of keywords</vt:lpstr>
      <vt:lpstr>Example Research Question</vt:lpstr>
      <vt:lpstr>List of Keywords</vt:lpstr>
      <vt:lpstr>Search for relevant sources</vt:lpstr>
      <vt:lpstr>Search for relevant sources</vt:lpstr>
      <vt:lpstr>Activity </vt:lpstr>
      <vt:lpstr>Boolean and Nesting</vt:lpstr>
      <vt:lpstr>Boolean and Nesting</vt:lpstr>
      <vt:lpstr>Search for relevant sources</vt:lpstr>
      <vt:lpstr>Rules to Remember…</vt:lpstr>
      <vt:lpstr>Activity</vt:lpstr>
      <vt:lpstr>Search for relevant sources</vt:lpstr>
      <vt:lpstr>Present the search results</vt:lpstr>
      <vt:lpstr>Activity</vt:lpstr>
      <vt:lpstr>PowerPoint Presentation</vt:lpstr>
      <vt:lpstr>PowerPoint Presentation</vt:lpstr>
      <vt:lpstr>Activity 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Swanson, Mike</dc:creator>
  <cp:lastModifiedBy>Hamdi Hussain</cp:lastModifiedBy>
  <cp:revision>98</cp:revision>
  <dcterms:created xsi:type="dcterms:W3CDTF">2015-04-14T15:21:28Z</dcterms:created>
  <dcterms:modified xsi:type="dcterms:W3CDTF">2026-05-19T10:40:51Z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0x010100A20804DBFC42F64693D899720BA9B0FE</vt:lpwstr>
  </property>
</Properties>
</file>