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74" r:id="rId2"/>
  </p:sldMasterIdLst>
  <p:notesMasterIdLst>
    <p:notesMasterId r:id="rId31"/>
  </p:notesMasterIdLst>
  <p:sldIdLst>
    <p:sldId id="652" r:id="rId3"/>
    <p:sldId id="331" r:id="rId4"/>
    <p:sldId id="653" r:id="rId5"/>
    <p:sldId id="654" r:id="rId6"/>
    <p:sldId id="655" r:id="rId7"/>
    <p:sldId id="656" r:id="rId8"/>
    <p:sldId id="657" r:id="rId9"/>
    <p:sldId id="658" r:id="rId10"/>
    <p:sldId id="659" r:id="rId11"/>
    <p:sldId id="660" r:id="rId12"/>
    <p:sldId id="661" r:id="rId13"/>
    <p:sldId id="662" r:id="rId14"/>
    <p:sldId id="663" r:id="rId15"/>
    <p:sldId id="664" r:id="rId16"/>
    <p:sldId id="666" r:id="rId17"/>
    <p:sldId id="665" r:id="rId18"/>
    <p:sldId id="667" r:id="rId19"/>
    <p:sldId id="668" r:id="rId20"/>
    <p:sldId id="669" r:id="rId21"/>
    <p:sldId id="670" r:id="rId22"/>
    <p:sldId id="671" r:id="rId23"/>
    <p:sldId id="672" r:id="rId24"/>
    <p:sldId id="673" r:id="rId25"/>
    <p:sldId id="676" r:id="rId26"/>
    <p:sldId id="675" r:id="rId27"/>
    <p:sldId id="677" r:id="rId28"/>
    <p:sldId id="679" r:id="rId29"/>
    <p:sldId id="674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030CA6-82F3-4264-AD0E-925249A329BF}" v="20" dt="2023-09-24T09:56:47.3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44" autoAdjust="0"/>
    <p:restoredTop sz="73415" autoAdjust="0"/>
  </p:normalViewPr>
  <p:slideViewPr>
    <p:cSldViewPr snapToGrid="0">
      <p:cViewPr varScale="1">
        <p:scale>
          <a:sx n="56" d="100"/>
          <a:sy n="56" d="100"/>
        </p:scale>
        <p:origin x="152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microsoft.com/office/2016/11/relationships/changesInfo" Target="changesInfos/changesInfo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uel D'Elia" userId="e67deb3f-fa6e-45a8-840c-faac27a62e35" providerId="ADAL" clId="{25030CA6-82F3-4264-AD0E-925249A329BF}"/>
    <pc:docChg chg="undo redo custSel addSld delSld modSld sldOrd">
      <pc:chgData name="Samuel D'Elia" userId="e67deb3f-fa6e-45a8-840c-faac27a62e35" providerId="ADAL" clId="{25030CA6-82F3-4264-AD0E-925249A329BF}" dt="2023-09-24T09:56:47.364" v="4918" actId="20577"/>
      <pc:docMkLst>
        <pc:docMk/>
      </pc:docMkLst>
      <pc:sldChg chg="addSp modSp mod modNotesTx">
        <pc:chgData name="Samuel D'Elia" userId="e67deb3f-fa6e-45a8-840c-faac27a62e35" providerId="ADAL" clId="{25030CA6-82F3-4264-AD0E-925249A329BF}" dt="2023-09-24T08:40:07.702" v="1684" actId="113"/>
        <pc:sldMkLst>
          <pc:docMk/>
          <pc:sldMk cId="0" sldId="331"/>
        </pc:sldMkLst>
        <pc:spChg chg="mod">
          <ac:chgData name="Samuel D'Elia" userId="e67deb3f-fa6e-45a8-840c-faac27a62e35" providerId="ADAL" clId="{25030CA6-82F3-4264-AD0E-925249A329BF}" dt="2023-09-24T08:40:07.702" v="1684" actId="113"/>
          <ac:spMkLst>
            <pc:docMk/>
            <pc:sldMk cId="0" sldId="331"/>
            <ac:spMk id="2" creationId="{2E016CD6-EF91-A6CA-4083-E2A057DE7803}"/>
          </ac:spMkLst>
        </pc:spChg>
        <pc:spChg chg="add mod">
          <ac:chgData name="Samuel D'Elia" userId="e67deb3f-fa6e-45a8-840c-faac27a62e35" providerId="ADAL" clId="{25030CA6-82F3-4264-AD0E-925249A329BF}" dt="2023-09-24T08:22:06.079" v="66" actId="14100"/>
          <ac:spMkLst>
            <pc:docMk/>
            <pc:sldMk cId="0" sldId="331"/>
            <ac:spMk id="3" creationId="{A513CD9E-2D82-D8F4-CD15-5B7CFC07F13B}"/>
          </ac:spMkLst>
        </pc:spChg>
        <pc:spChg chg="mod">
          <ac:chgData name="Samuel D'Elia" userId="e67deb3f-fa6e-45a8-840c-faac27a62e35" providerId="ADAL" clId="{25030CA6-82F3-4264-AD0E-925249A329BF}" dt="2023-09-24T08:22:00.778" v="64" actId="1076"/>
          <ac:spMkLst>
            <pc:docMk/>
            <pc:sldMk cId="0" sldId="331"/>
            <ac:spMk id="18437" creationId="{507F5D27-571E-0800-1729-387447CE6AAC}"/>
          </ac:spMkLst>
        </pc:spChg>
      </pc:sldChg>
      <pc:sldChg chg="modNotesTx">
        <pc:chgData name="Samuel D'Elia" userId="e67deb3f-fa6e-45a8-840c-faac27a62e35" providerId="ADAL" clId="{25030CA6-82F3-4264-AD0E-925249A329BF}" dt="2023-09-24T08:29:53.264" v="1082" actId="5793"/>
        <pc:sldMkLst>
          <pc:docMk/>
          <pc:sldMk cId="3896386689" sldId="653"/>
        </pc:sldMkLst>
      </pc:sldChg>
      <pc:sldChg chg="modNotesTx">
        <pc:chgData name="Samuel D'Elia" userId="e67deb3f-fa6e-45a8-840c-faac27a62e35" providerId="ADAL" clId="{25030CA6-82F3-4264-AD0E-925249A329BF}" dt="2023-09-24T08:33:32.449" v="1418" actId="20577"/>
        <pc:sldMkLst>
          <pc:docMk/>
          <pc:sldMk cId="737444985" sldId="654"/>
        </pc:sldMkLst>
      </pc:sldChg>
      <pc:sldChg chg="modNotesTx">
        <pc:chgData name="Samuel D'Elia" userId="e67deb3f-fa6e-45a8-840c-faac27a62e35" providerId="ADAL" clId="{25030CA6-82F3-4264-AD0E-925249A329BF}" dt="2023-09-24T08:33:06.840" v="1408" actId="20577"/>
        <pc:sldMkLst>
          <pc:docMk/>
          <pc:sldMk cId="1586833994" sldId="655"/>
        </pc:sldMkLst>
      </pc:sldChg>
      <pc:sldChg chg="modNotesTx">
        <pc:chgData name="Samuel D'Elia" userId="e67deb3f-fa6e-45a8-840c-faac27a62e35" providerId="ADAL" clId="{25030CA6-82F3-4264-AD0E-925249A329BF}" dt="2023-09-24T08:32:55.128" v="1400" actId="20577"/>
        <pc:sldMkLst>
          <pc:docMk/>
          <pc:sldMk cId="3222831127" sldId="656"/>
        </pc:sldMkLst>
      </pc:sldChg>
      <pc:sldChg chg="modNotesTx">
        <pc:chgData name="Samuel D'Elia" userId="e67deb3f-fa6e-45a8-840c-faac27a62e35" providerId="ADAL" clId="{25030CA6-82F3-4264-AD0E-925249A329BF}" dt="2023-09-24T08:38:08.408" v="1681" actId="20577"/>
        <pc:sldMkLst>
          <pc:docMk/>
          <pc:sldMk cId="734327023" sldId="657"/>
        </pc:sldMkLst>
      </pc:sldChg>
      <pc:sldChg chg="modSp mod modNotesTx">
        <pc:chgData name="Samuel D'Elia" userId="e67deb3f-fa6e-45a8-840c-faac27a62e35" providerId="ADAL" clId="{25030CA6-82F3-4264-AD0E-925249A329BF}" dt="2023-09-24T08:42:43.310" v="1802" actId="20577"/>
        <pc:sldMkLst>
          <pc:docMk/>
          <pc:sldMk cId="362940481" sldId="659"/>
        </pc:sldMkLst>
        <pc:spChg chg="mod">
          <ac:chgData name="Samuel D'Elia" userId="e67deb3f-fa6e-45a8-840c-faac27a62e35" providerId="ADAL" clId="{25030CA6-82F3-4264-AD0E-925249A329BF}" dt="2023-09-24T08:40:38.105" v="1686" actId="27636"/>
          <ac:spMkLst>
            <pc:docMk/>
            <pc:sldMk cId="362940481" sldId="659"/>
            <ac:spMk id="8" creationId="{1C127ED7-1A33-92E0-48A7-08DE1D1FABAF}"/>
          </ac:spMkLst>
        </pc:spChg>
      </pc:sldChg>
      <pc:sldChg chg="modSp">
        <pc:chgData name="Samuel D'Elia" userId="e67deb3f-fa6e-45a8-840c-faac27a62e35" providerId="ADAL" clId="{25030CA6-82F3-4264-AD0E-925249A329BF}" dt="2023-09-24T09:56:47.364" v="4918" actId="20577"/>
        <pc:sldMkLst>
          <pc:docMk/>
          <pc:sldMk cId="3123275798" sldId="661"/>
        </pc:sldMkLst>
        <pc:spChg chg="mod">
          <ac:chgData name="Samuel D'Elia" userId="e67deb3f-fa6e-45a8-840c-faac27a62e35" providerId="ADAL" clId="{25030CA6-82F3-4264-AD0E-925249A329BF}" dt="2023-09-24T09:56:47.364" v="4918" actId="20577"/>
          <ac:spMkLst>
            <pc:docMk/>
            <pc:sldMk cId="3123275798" sldId="661"/>
            <ac:spMk id="7" creationId="{303FAF7C-55D1-17D1-773F-0A07BAD29F7A}"/>
          </ac:spMkLst>
        </pc:spChg>
      </pc:sldChg>
      <pc:sldChg chg="modSp mod">
        <pc:chgData name="Samuel D'Elia" userId="e67deb3f-fa6e-45a8-840c-faac27a62e35" providerId="ADAL" clId="{25030CA6-82F3-4264-AD0E-925249A329BF}" dt="2023-09-24T09:24:33.511" v="3272" actId="20577"/>
        <pc:sldMkLst>
          <pc:docMk/>
          <pc:sldMk cId="39022141" sldId="673"/>
        </pc:sldMkLst>
        <pc:spChg chg="mod">
          <ac:chgData name="Samuel D'Elia" userId="e67deb3f-fa6e-45a8-840c-faac27a62e35" providerId="ADAL" clId="{25030CA6-82F3-4264-AD0E-925249A329BF}" dt="2023-09-24T09:24:33.511" v="3272" actId="20577"/>
          <ac:spMkLst>
            <pc:docMk/>
            <pc:sldMk cId="39022141" sldId="673"/>
            <ac:spMk id="10" creationId="{93B86F1D-0052-36DD-8F12-9E4D96F96201}"/>
          </ac:spMkLst>
        </pc:spChg>
        <pc:spChg chg="mod">
          <ac:chgData name="Samuel D'Elia" userId="e67deb3f-fa6e-45a8-840c-faac27a62e35" providerId="ADAL" clId="{25030CA6-82F3-4264-AD0E-925249A329BF}" dt="2023-09-24T09:24:15.335" v="3248" actId="14100"/>
          <ac:spMkLst>
            <pc:docMk/>
            <pc:sldMk cId="39022141" sldId="673"/>
            <ac:spMk id="12" creationId="{5B285816-DE8C-F822-2430-0E557B0DF2DE}"/>
          </ac:spMkLst>
        </pc:spChg>
      </pc:sldChg>
      <pc:sldChg chg="new del">
        <pc:chgData name="Samuel D'Elia" userId="e67deb3f-fa6e-45a8-840c-faac27a62e35" providerId="ADAL" clId="{25030CA6-82F3-4264-AD0E-925249A329BF}" dt="2023-09-24T08:45:17.272" v="1804" actId="680"/>
        <pc:sldMkLst>
          <pc:docMk/>
          <pc:sldMk cId="1860532108" sldId="675"/>
        </pc:sldMkLst>
      </pc:sldChg>
      <pc:sldChg chg="delSp modSp add mod delAnim">
        <pc:chgData name="Samuel D'Elia" userId="e67deb3f-fa6e-45a8-840c-faac27a62e35" providerId="ADAL" clId="{25030CA6-82F3-4264-AD0E-925249A329BF}" dt="2023-09-24T09:48:27.133" v="4482" actId="20577"/>
        <pc:sldMkLst>
          <pc:docMk/>
          <pc:sldMk cId="2640357600" sldId="675"/>
        </pc:sldMkLst>
        <pc:spChg chg="mod">
          <ac:chgData name="Samuel D'Elia" userId="e67deb3f-fa6e-45a8-840c-faac27a62e35" providerId="ADAL" clId="{25030CA6-82F3-4264-AD0E-925249A329BF}" dt="2023-09-24T09:12:27.683" v="2954"/>
          <ac:spMkLst>
            <pc:docMk/>
            <pc:sldMk cId="2640357600" sldId="675"/>
            <ac:spMk id="9" creationId="{082114AA-58EB-33F8-3BD8-807BD5A022B0}"/>
          </ac:spMkLst>
        </pc:spChg>
        <pc:spChg chg="mod">
          <ac:chgData name="Samuel D'Elia" userId="e67deb3f-fa6e-45a8-840c-faac27a62e35" providerId="ADAL" clId="{25030CA6-82F3-4264-AD0E-925249A329BF}" dt="2023-09-24T09:48:27.133" v="4482" actId="20577"/>
          <ac:spMkLst>
            <pc:docMk/>
            <pc:sldMk cId="2640357600" sldId="675"/>
            <ac:spMk id="10" creationId="{93B86F1D-0052-36DD-8F12-9E4D96F96201}"/>
          </ac:spMkLst>
        </pc:spChg>
        <pc:spChg chg="del">
          <ac:chgData name="Samuel D'Elia" userId="e67deb3f-fa6e-45a8-840c-faac27a62e35" providerId="ADAL" clId="{25030CA6-82F3-4264-AD0E-925249A329BF}" dt="2023-09-24T08:46:32.083" v="1881" actId="478"/>
          <ac:spMkLst>
            <pc:docMk/>
            <pc:sldMk cId="2640357600" sldId="675"/>
            <ac:spMk id="11" creationId="{65375C4D-613D-06BA-7FFA-0FD34DC9468D}"/>
          </ac:spMkLst>
        </pc:spChg>
        <pc:spChg chg="del">
          <ac:chgData name="Samuel D'Elia" userId="e67deb3f-fa6e-45a8-840c-faac27a62e35" providerId="ADAL" clId="{25030CA6-82F3-4264-AD0E-925249A329BF}" dt="2023-09-24T08:46:35.725" v="1884" actId="478"/>
          <ac:spMkLst>
            <pc:docMk/>
            <pc:sldMk cId="2640357600" sldId="675"/>
            <ac:spMk id="12" creationId="{5B285816-DE8C-F822-2430-0E557B0DF2DE}"/>
          </ac:spMkLst>
        </pc:spChg>
        <pc:spChg chg="del mod">
          <ac:chgData name="Samuel D'Elia" userId="e67deb3f-fa6e-45a8-840c-faac27a62e35" providerId="ADAL" clId="{25030CA6-82F3-4264-AD0E-925249A329BF}" dt="2023-09-24T08:46:34.384" v="1883" actId="478"/>
          <ac:spMkLst>
            <pc:docMk/>
            <pc:sldMk cId="2640357600" sldId="675"/>
            <ac:spMk id="13" creationId="{7FE5D254-FD24-678A-DBC5-5C060E09E88A}"/>
          </ac:spMkLst>
        </pc:spChg>
      </pc:sldChg>
      <pc:sldChg chg="delSp modSp add mod delAnim">
        <pc:chgData name="Samuel D'Elia" userId="e67deb3f-fa6e-45a8-840c-faac27a62e35" providerId="ADAL" clId="{25030CA6-82F3-4264-AD0E-925249A329BF}" dt="2023-09-24T09:47:39.654" v="4468" actId="20577"/>
        <pc:sldMkLst>
          <pc:docMk/>
          <pc:sldMk cId="1048203664" sldId="676"/>
        </pc:sldMkLst>
        <pc:spChg chg="mod">
          <ac:chgData name="Samuel D'Elia" userId="e67deb3f-fa6e-45a8-840c-faac27a62e35" providerId="ADAL" clId="{25030CA6-82F3-4264-AD0E-925249A329BF}" dt="2023-09-24T09:24:49.691" v="3273" actId="1076"/>
          <ac:spMkLst>
            <pc:docMk/>
            <pc:sldMk cId="1048203664" sldId="676"/>
            <ac:spMk id="9" creationId="{082114AA-58EB-33F8-3BD8-807BD5A022B0}"/>
          </ac:spMkLst>
        </pc:spChg>
        <pc:spChg chg="mod">
          <ac:chgData name="Samuel D'Elia" userId="e67deb3f-fa6e-45a8-840c-faac27a62e35" providerId="ADAL" clId="{25030CA6-82F3-4264-AD0E-925249A329BF}" dt="2023-09-24T09:47:39.654" v="4468" actId="20577"/>
          <ac:spMkLst>
            <pc:docMk/>
            <pc:sldMk cId="1048203664" sldId="676"/>
            <ac:spMk id="10" creationId="{93B86F1D-0052-36DD-8F12-9E4D96F96201}"/>
          </ac:spMkLst>
        </pc:spChg>
        <pc:spChg chg="del mod">
          <ac:chgData name="Samuel D'Elia" userId="e67deb3f-fa6e-45a8-840c-faac27a62e35" providerId="ADAL" clId="{25030CA6-82F3-4264-AD0E-925249A329BF}" dt="2023-09-24T08:57:36.205" v="2294" actId="478"/>
          <ac:spMkLst>
            <pc:docMk/>
            <pc:sldMk cId="1048203664" sldId="676"/>
            <ac:spMk id="11" creationId="{65375C4D-613D-06BA-7FFA-0FD34DC9468D}"/>
          </ac:spMkLst>
        </pc:spChg>
        <pc:spChg chg="del">
          <ac:chgData name="Samuel D'Elia" userId="e67deb3f-fa6e-45a8-840c-faac27a62e35" providerId="ADAL" clId="{25030CA6-82F3-4264-AD0E-925249A329BF}" dt="2023-09-24T08:57:34.103" v="2293" actId="478"/>
          <ac:spMkLst>
            <pc:docMk/>
            <pc:sldMk cId="1048203664" sldId="676"/>
            <ac:spMk id="12" creationId="{5B285816-DE8C-F822-2430-0E557B0DF2DE}"/>
          </ac:spMkLst>
        </pc:spChg>
        <pc:spChg chg="del">
          <ac:chgData name="Samuel D'Elia" userId="e67deb3f-fa6e-45a8-840c-faac27a62e35" providerId="ADAL" clId="{25030CA6-82F3-4264-AD0E-925249A329BF}" dt="2023-09-24T08:57:36.205" v="2294" actId="478"/>
          <ac:spMkLst>
            <pc:docMk/>
            <pc:sldMk cId="1048203664" sldId="676"/>
            <ac:spMk id="13" creationId="{7FE5D254-FD24-678A-DBC5-5C060E09E88A}"/>
          </ac:spMkLst>
        </pc:spChg>
      </pc:sldChg>
      <pc:sldChg chg="modSp add mod">
        <pc:chgData name="Samuel D'Elia" userId="e67deb3f-fa6e-45a8-840c-faac27a62e35" providerId="ADAL" clId="{25030CA6-82F3-4264-AD0E-925249A329BF}" dt="2023-09-24T09:54:26.618" v="4908" actId="20577"/>
        <pc:sldMkLst>
          <pc:docMk/>
          <pc:sldMk cId="3832721963" sldId="677"/>
        </pc:sldMkLst>
        <pc:spChg chg="mod">
          <ac:chgData name="Samuel D'Elia" userId="e67deb3f-fa6e-45a8-840c-faac27a62e35" providerId="ADAL" clId="{25030CA6-82F3-4264-AD0E-925249A329BF}" dt="2023-09-24T09:31:56.161" v="3559"/>
          <ac:spMkLst>
            <pc:docMk/>
            <pc:sldMk cId="3832721963" sldId="677"/>
            <ac:spMk id="9" creationId="{082114AA-58EB-33F8-3BD8-807BD5A022B0}"/>
          </ac:spMkLst>
        </pc:spChg>
        <pc:spChg chg="mod">
          <ac:chgData name="Samuel D'Elia" userId="e67deb3f-fa6e-45a8-840c-faac27a62e35" providerId="ADAL" clId="{25030CA6-82F3-4264-AD0E-925249A329BF}" dt="2023-09-24T09:54:26.618" v="4908" actId="20577"/>
          <ac:spMkLst>
            <pc:docMk/>
            <pc:sldMk cId="3832721963" sldId="677"/>
            <ac:spMk id="10" creationId="{93B86F1D-0052-36DD-8F12-9E4D96F96201}"/>
          </ac:spMkLst>
        </pc:spChg>
      </pc:sldChg>
      <pc:sldChg chg="add del ord">
        <pc:chgData name="Samuel D'Elia" userId="e67deb3f-fa6e-45a8-840c-faac27a62e35" providerId="ADAL" clId="{25030CA6-82F3-4264-AD0E-925249A329BF}" dt="2023-09-24T09:34:09.127" v="3599" actId="47"/>
        <pc:sldMkLst>
          <pc:docMk/>
          <pc:sldMk cId="4170635961" sldId="678"/>
        </pc:sldMkLst>
      </pc:sldChg>
      <pc:sldChg chg="modSp add mod modNotesTx">
        <pc:chgData name="Samuel D'Elia" userId="e67deb3f-fa6e-45a8-840c-faac27a62e35" providerId="ADAL" clId="{25030CA6-82F3-4264-AD0E-925249A329BF}" dt="2023-09-24T09:54:47" v="4910" actId="27636"/>
        <pc:sldMkLst>
          <pc:docMk/>
          <pc:sldMk cId="4101502471" sldId="679"/>
        </pc:sldMkLst>
        <pc:spChg chg="mod">
          <ac:chgData name="Samuel D'Elia" userId="e67deb3f-fa6e-45a8-840c-faac27a62e35" providerId="ADAL" clId="{25030CA6-82F3-4264-AD0E-925249A329BF}" dt="2023-09-24T09:32:00.097" v="3560"/>
          <ac:spMkLst>
            <pc:docMk/>
            <pc:sldMk cId="4101502471" sldId="679"/>
            <ac:spMk id="9" creationId="{082114AA-58EB-33F8-3BD8-807BD5A022B0}"/>
          </ac:spMkLst>
        </pc:spChg>
        <pc:spChg chg="mod">
          <ac:chgData name="Samuel D'Elia" userId="e67deb3f-fa6e-45a8-840c-faac27a62e35" providerId="ADAL" clId="{25030CA6-82F3-4264-AD0E-925249A329BF}" dt="2023-09-24T09:54:47" v="4910" actId="27636"/>
          <ac:spMkLst>
            <pc:docMk/>
            <pc:sldMk cId="4101502471" sldId="679"/>
            <ac:spMk id="10" creationId="{93B86F1D-0052-36DD-8F12-9E4D96F96201}"/>
          </ac:spMkLst>
        </pc:spChg>
      </pc:sldChg>
      <pc:sldChg chg="new del">
        <pc:chgData name="Samuel D'Elia" userId="e67deb3f-fa6e-45a8-840c-faac27a62e35" providerId="ADAL" clId="{25030CA6-82F3-4264-AD0E-925249A329BF}" dt="2023-09-24T09:56:14.698" v="4912" actId="680"/>
        <pc:sldMkLst>
          <pc:docMk/>
          <pc:sldMk cId="4016129873" sldId="68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75C7B3-468D-4D31-90E0-0C07D757C5AC}" type="datetimeFigureOut">
              <a:rPr lang="en-GB" smtClean="0"/>
              <a:t>24/09/2023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5DD2A3-1047-4B19-B20D-6156ACFB2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4999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DCA1B5E1-1919-E92D-2663-16C54C404CA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47187BFC-E56A-2FED-269D-701A9D4A1E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dirty="0"/>
              <a:t>Awareness raising. This should be familiar concepts (</a:t>
            </a:r>
            <a:r>
              <a:rPr lang="en-US" altLang="en-US" cap="small" baseline="0" dirty="0"/>
              <a:t>prs, </a:t>
            </a:r>
            <a:r>
              <a:rPr lang="en-US" altLang="en-US" cap="small" baseline="0" dirty="0" err="1"/>
              <a:t>pst</a:t>
            </a:r>
            <a:r>
              <a:rPr lang="en-US" altLang="en-US" cap="small" baseline="0" dirty="0"/>
              <a:t>, </a:t>
            </a:r>
            <a:r>
              <a:rPr lang="en-US" altLang="en-US" cap="small" baseline="0" dirty="0" err="1"/>
              <a:t>fut</a:t>
            </a:r>
            <a:r>
              <a:rPr lang="en-US" altLang="en-US" dirty="0"/>
              <a:t>) from students L1, however they may be expressed quite differently compared with English. Try to elicit some comparisons to languages they speak, or uses of English by native speakers.</a:t>
            </a:r>
          </a:p>
          <a:p>
            <a:r>
              <a:rPr lang="en-US" altLang="en-US" dirty="0"/>
              <a:t>If </a:t>
            </a:r>
            <a:r>
              <a:rPr lang="en-US" altLang="en-US" dirty="0" err="1"/>
              <a:t>sts</a:t>
            </a:r>
            <a:r>
              <a:rPr lang="en-US" altLang="en-US" dirty="0"/>
              <a:t> can make their own meaning connections to their own variety, then it raises the relevance.</a:t>
            </a:r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A9AFC932-C93E-5FA5-F24A-C6B8A40855A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888B04-3FF3-4783-8F83-BA9023E071F2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will be very different from other languages</a:t>
            </a:r>
          </a:p>
          <a:p>
            <a:r>
              <a:rPr lang="en-GB" dirty="0"/>
              <a:t>Continuous is often similar to imperfect tenses in other languages</a:t>
            </a:r>
          </a:p>
          <a:p>
            <a:r>
              <a:rPr lang="en-GB" dirty="0"/>
              <a:t>The English perfect is different from the standard perfect (action completed) of many other languages (notice that 4: the perfect cont. label suggests a </a:t>
            </a:r>
            <a:r>
              <a:rPr lang="en-GB" i="1" dirty="0"/>
              <a:t>perfect imperfect </a:t>
            </a:r>
            <a:r>
              <a:rPr lang="en-GB" dirty="0"/>
              <a:t>which is really confusing to many)</a:t>
            </a:r>
          </a:p>
          <a:p>
            <a:r>
              <a:rPr lang="en-GB" dirty="0"/>
              <a:t>In general, we use past + to indicate completed actions.</a:t>
            </a:r>
          </a:p>
          <a:p>
            <a:r>
              <a:rPr lang="en-GB" dirty="0"/>
              <a:t>Don’t labour the points on this slide as it may cause unnecessary complication for lower language level and newbie students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DD2A3-1047-4B19-B20D-6156ACFB2E4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175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next 3 slides are to distinguish a gross difference between general English and academic English.</a:t>
            </a:r>
          </a:p>
          <a:p>
            <a:endParaRPr lang="en-GB" dirty="0"/>
          </a:p>
          <a:p>
            <a:r>
              <a:rPr lang="en-GB" dirty="0"/>
              <a:t>‘Academic English is a category of English comprising only a subsection of the language for its functions’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DD2A3-1047-4B19-B20D-6156ACFB2E4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685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next 2 slides are to distinguish a gross difference between general English and academic English.</a:t>
            </a:r>
          </a:p>
          <a:p>
            <a:endParaRPr lang="en-GB" dirty="0"/>
          </a:p>
          <a:p>
            <a:r>
              <a:rPr lang="en-GB" dirty="0"/>
              <a:t>‘Academic English is a category of English comprising only a subsection of the language for its functions’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DD2A3-1047-4B19-B20D-6156ACFB2E4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9330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slide helps to distinguish  a gross differences between general English and academic English.</a:t>
            </a:r>
          </a:p>
          <a:p>
            <a:endParaRPr lang="en-GB" dirty="0"/>
          </a:p>
          <a:p>
            <a:r>
              <a:rPr lang="en-GB" dirty="0"/>
              <a:t>‘Academic English is a category of English comprising only a subsection of the language for its functions’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DD2A3-1047-4B19-B20D-6156ACFB2E4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9698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Awareness raising of forms, functions and meanings. Focus on the examples and concept questions in the rest of the slides to prepare them for the accompanying handout exercises.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DD2A3-1047-4B19-B20D-6156ACFB2E4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0903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Highlight that the slides use many academic reporting verbs. There is another workshop on this on the Moodle page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DD2A3-1047-4B19-B20D-6156ACFB2E4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175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DD2A3-1047-4B19-B20D-6156ACFB2E41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996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DD2A3-1047-4B19-B20D-6156ACFB2E41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5823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DD2A3-1047-4B19-B20D-6156ACFB2E41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8172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DD2A3-1047-4B19-B20D-6156ACFB2E41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13423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Could agree or disagree with the statement. It can allow opportunity for further evidence to be brought into the argument:</a:t>
            </a:r>
          </a:p>
          <a:p>
            <a:r>
              <a:rPr lang="en-GB" dirty="0"/>
              <a:t>e.g.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Some survey-based studies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have shown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that girls have significantly higher fears than boys after trauma. Peters (2023) argues that this can manifest in non-familiar social situations.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Some survey-based studies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have shown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that girls have significantly higher fears than boys after trauma., however Peters (2023) highlights the problem with accurate self-reports after a traumatic event.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DD2A3-1047-4B19-B20D-6156ACFB2E41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436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92438-7EE4-4636-9103-C0C8A57CF5D9}" type="datetime1">
              <a:rPr lang="en-GB"/>
              <a:pPr>
                <a:defRPr/>
              </a:pPr>
              <a:t>24/09/2023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152B0-4E52-4965-82E0-BBE352D8EE4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39679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169DBE-F815-4209-A118-DC7099F385FE}" type="datetime1">
              <a:rPr lang="en-GB"/>
              <a:pPr>
                <a:defRPr/>
              </a:pPr>
              <a:t>24/09/2023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E5B65-DBC1-4AAD-A9F0-6763231A5C2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69463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3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8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933D0A-9AF9-4FC5-A54D-8C5CFBAE05F5}" type="datetime1">
              <a:rPr lang="en-GB"/>
              <a:pPr>
                <a:defRPr/>
              </a:pPr>
              <a:t>24/09/2023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A0076-4526-4FA1-B57D-62052302D1F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7819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4F442-E04E-4E55-AC02-7420DD22683E}" type="datetime1">
              <a:rPr lang="en-GB"/>
              <a:pPr>
                <a:defRPr/>
              </a:pPr>
              <a:t>24/09/2023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A3FBD-B329-48C2-839C-4CD0D0E62EF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9651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9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9" y="2505075"/>
            <a:ext cx="5158316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6AA24-6785-448A-9B33-4500638632F2}" type="datetime1">
              <a:rPr lang="en-GB"/>
              <a:pPr>
                <a:defRPr/>
              </a:pPr>
              <a:t>24/09/2023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97199-F7DF-4DF3-A547-58B5A3F4291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107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DE3E3-AD0F-4ECB-975B-5A2AF0C82EA9}" type="datetime1">
              <a:rPr lang="en-GB"/>
              <a:pPr>
                <a:defRPr/>
              </a:pPr>
              <a:t>24/09/2023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1A894-2A1A-48B2-98CB-3C2E10102BA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3891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A4249-34A0-4AAA-B7B4-ECC759B1121A}" type="datetime1">
              <a:rPr lang="en-GB"/>
              <a:pPr>
                <a:defRPr/>
              </a:pPr>
              <a:t>24/09/2023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53A8D-6BC7-4D3B-BB26-1AA1F762123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33822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21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30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21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520C0-5B4C-4280-8044-2E08FF4019B4}" type="datetime1">
              <a:rPr lang="en-GB"/>
              <a:pPr>
                <a:defRPr/>
              </a:pPr>
              <a:t>24/09/2023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B457F-28A0-4FAE-9F0C-71AB9D9E79C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29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21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30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21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D6B89-09AC-4741-9EC2-F119C3D2B8E1}" type="datetime1">
              <a:rPr lang="en-GB"/>
              <a:pPr>
                <a:defRPr/>
              </a:pPr>
              <a:t>24/09/2023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94D7AC-F2B1-40DF-8861-30D46F13E68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21740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C0777-1175-4649-A6CA-63F0B82C2A59}" type="datetime1">
              <a:rPr lang="en-GB"/>
              <a:pPr>
                <a:defRPr/>
              </a:pPr>
              <a:t>24/09/2023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65A7E0-D96E-4F21-B8A9-47C0C5269AE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3301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3"/>
            <a:ext cx="2743200" cy="52419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2419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D7377-0FFC-46BA-81B2-23072C0AE3F8}" type="datetime1">
              <a:rPr lang="en-GB"/>
              <a:pPr>
                <a:defRPr/>
              </a:pPr>
              <a:t>24/09/2023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E4200-1EE1-4A85-B8B2-A58E5A8E5CB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955845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C88B49-6D33-F16B-7226-4B096633D6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0" y="6524625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E11F41-2BB3-4FF4-9432-4CD77DE7AFAC}" type="datetime1">
              <a:rPr lang="en-GB" altLang="en-US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79B6AC-A54A-5B6A-A718-7931DF6285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19738" y="6381750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E9BB0F-90C5-D5CF-D14A-FD101FB3E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7B88B-20D4-4F18-8225-56968DD8048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962082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8922FD-A6D1-D1E9-DB9A-937A34F0B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57174-083E-491F-93DB-358A9C8913C8}" type="datetime1">
              <a:rPr lang="en-GB" altLang="en-US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668E08-6444-A0F1-CE62-935F18DF9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713" y="6461125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E4E2B9-913C-683C-1AA1-D4E140F49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7A6A5-6012-44B4-BB8C-8F0C2DD36FC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291676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F181BE-141D-58DB-DE6A-13418CAB7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EC4D7-A454-4DFC-8C78-4E020ACD97AE}" type="datetime1">
              <a:rPr lang="en-GB" altLang="en-US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147DCA9-A95F-AD7E-7A9F-2DF0ADC688E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57FF16-1CBD-448F-9B30-22528036B6E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598391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FBDEBAB-536B-FCA4-2787-0A0780E15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79EDF-23E8-489C-95DF-5169696CCA97}" type="datetime1">
              <a:rPr lang="en-GB" altLang="en-US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671006-85C8-6E8A-8856-469CA69FF53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96DF9-D295-4078-9B54-BAED429D933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286807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3B3FD01F-F190-C688-6A67-175A6859E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B31E8-FF0A-466C-8659-8A0F1B72616E}" type="datetime1">
              <a:rPr lang="en-GB" altLang="en-US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5C3BBF9-EFBA-AD11-069A-5FD00F3F81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2CBF4A-6807-4E47-9FBB-9F799176DEF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97716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4DCB23F1-9187-E850-C40A-9A9068111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B4DD0-3E28-4C14-B61C-418628BE2F8B}" type="datetime1">
              <a:rPr lang="en-GB" altLang="en-US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1B86E00-2E38-D130-35B4-5C583CB86E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F6384-1A40-4993-A460-B7DAD84B4FF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967171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D3E28E44-4D8B-9E7D-0B18-AC588A818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5068EA-20BE-4A37-976D-B9D3FEF7F4F4}" type="datetime1">
              <a:rPr lang="en-GB" altLang="en-US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F2C5071-4FE5-5A27-DA69-9ECC8658A5C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D6059-843E-49AD-9A34-F73F0FA8D2A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679662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24ADD05-7156-B602-B68B-0959E413B9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B55F5-CA1D-4EB4-B782-B70DE46F0048}" type="datetime1">
              <a:rPr lang="en-GB" altLang="en-US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C691B5-CAD6-4FDC-4724-6EB8ED11F7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FDC3D-1917-46B5-9B4E-CCE4DB79609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35412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352BD45-2164-7081-93F0-3B336DFC21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0875F-0216-4F9C-B7E5-1E8426EF2643}" type="datetime1">
              <a:rPr lang="en-GB" altLang="en-US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AD997F-1ECF-45BE-ADAF-F447FE22E37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D8718-CE67-4ED2-B8C4-B413AA1FC9E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53550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A8BB90-7821-D17C-5CD8-229242B12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434335-F18A-42BC-8D46-A768769FE47A}" type="datetime1">
              <a:rPr lang="en-GB" altLang="en-US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89518FB-91CA-F6FB-C43B-45C84C3B180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A858B-6503-4C01-A6C8-11D5ACB3E5C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798747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A79130-F576-8B65-6265-B51289B1C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0B8B5-97F9-4A89-A062-32205AE0A333}" type="datetime1">
              <a:rPr lang="en-GB" altLang="en-US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ED33B36-DD90-5C1E-C0F2-1D801257F3D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663E7-DD13-4C2F-B3C4-BFBBAC3CB89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0442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527051" y="6524630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2622CC5-44A9-4BFD-A04A-D5688105F279}" type="datetime1">
              <a:rPr lang="en-GB"/>
              <a:pPr>
                <a:defRPr/>
              </a:pPr>
              <a:t>24/09/2023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20267" y="6381755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>
                <a:latin typeface="+mn-lt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733" y="6381755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C3EB5211-CE4E-42BC-A697-56830D22AB3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37396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5D1CE9C-047F-9F9E-CB4E-39690DA62D8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FA1903E-B986-3179-E35D-5DF1BACF82A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C16CEF-AE23-2A35-031A-AA4C0B9224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963" y="6524625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AAA5BD3-CC56-4162-A131-35E2DCBC86B9}" type="datetime1">
              <a:rPr lang="en-GB" altLang="en-US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128430-EC46-FFB1-4D00-E14EC64BC6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9263" y="6381750"/>
            <a:ext cx="97313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6F83A336-045B-400A-9FB8-7350B174C1C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00459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ictionary.com/browse/refer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ictionary.com/browse/habitual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922FDDA-0D6E-49AD-AB27-0923E7B95F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67000" y="1340768"/>
            <a:ext cx="6858000" cy="2387600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Academic Skills and English Language Workshop:</a:t>
            </a:r>
            <a:b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GB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r>
              <a:rPr lang="en-GB" altLang="en-US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3 main verb tenses used in academic writing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C64A-C95D-40FB-94EC-91D162CC4BE6}" type="datetime1">
              <a:rPr kumimoji="0" lang="en-GB" sz="105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24/09/2023</a:t>
            </a:fld>
            <a:endParaRPr kumimoji="0" lang="en-GB" sz="1050" b="0" i="0" u="none" strike="noStrike" kern="1200" cap="none" spc="0" normalizeH="0" baseline="0" noProof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6054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1">
            <a:extLst>
              <a:ext uri="{FF2B5EF4-FFF2-40B4-BE49-F238E27FC236}">
                <a16:creationId xmlns:a16="http://schemas.microsoft.com/office/drawing/2014/main" id="{CB95B5E8-D190-D534-EA72-3CD561513BA0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97AF196-1FF3-420C-A76B-1B4AA6B06864}" type="datetime1"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24/09/2023</a:t>
            </a:fld>
            <a:endParaRPr kumimoji="0" lang="en-GB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6148" name="Date Placeholder 3">
            <a:extLst>
              <a:ext uri="{FF2B5EF4-FFF2-40B4-BE49-F238E27FC236}">
                <a16:creationId xmlns:a16="http://schemas.microsoft.com/office/drawing/2014/main" id="{37B9A744-24A6-2B08-3489-47C7023882C0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1981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46E7C53A-4CE9-4D43-8DD9-DC8C7D95B877}" type="datetime1">
              <a:rPr kumimoji="0" lang="en-GB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Arial" panose="020B0604020202020204" pitchFamily="34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24/09/2023</a:t>
            </a:fld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Arial" panose="020B0604020202020204" pitchFamily="34" charset="0"/>
            </a:endParaRPr>
          </a:p>
        </p:txBody>
      </p:sp>
      <p:sp>
        <p:nvSpPr>
          <p:cNvPr id="6149" name="Title 1">
            <a:extLst>
              <a:ext uri="{FF2B5EF4-FFF2-40B4-BE49-F238E27FC236}">
                <a16:creationId xmlns:a16="http://schemas.microsoft.com/office/drawing/2014/main" id="{857479D4-DC7E-66C5-6AA3-83C7976D030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524000" y="274638"/>
            <a:ext cx="8229600" cy="1143000"/>
          </a:xfrm>
        </p:spPr>
        <p:txBody>
          <a:bodyPr/>
          <a:lstStyle/>
          <a:p>
            <a:r>
              <a:rPr lang="en-GB" dirty="0"/>
              <a:t>Verb Tenses</a:t>
            </a:r>
            <a:endParaRPr lang="en-GB" altLang="en-US" dirty="0"/>
          </a:p>
        </p:txBody>
      </p:sp>
      <p:sp>
        <p:nvSpPr>
          <p:cNvPr id="18437" name="Content Placeholder 2">
            <a:extLst>
              <a:ext uri="{FF2B5EF4-FFF2-40B4-BE49-F238E27FC236}">
                <a16:creationId xmlns:a16="http://schemas.microsoft.com/office/drawing/2014/main" id="{507F5D27-571E-0800-1729-387447CE6AA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282700" y="1417638"/>
            <a:ext cx="10337800" cy="3954462"/>
          </a:xfrm>
        </p:spPr>
        <p:txBody>
          <a:bodyPr/>
          <a:lstStyle/>
          <a:p>
            <a:r>
              <a:rPr lang="en-GB" sz="2800" dirty="0"/>
              <a:t>There are 3 main verb tenses in English</a:t>
            </a:r>
          </a:p>
          <a:p>
            <a:endParaRPr lang="en-GB" sz="2800" dirty="0"/>
          </a:p>
          <a:p>
            <a:pPr marL="514350" indent="-514350">
              <a:buFont typeface="+mj-lt"/>
              <a:buAutoNum type="arabicPeriod"/>
            </a:pPr>
            <a:r>
              <a:rPr lang="en-GB" sz="2800" dirty="0"/>
              <a:t>Past</a:t>
            </a:r>
          </a:p>
          <a:p>
            <a:pPr marL="514350" indent="-514350">
              <a:buFont typeface="+mj-lt"/>
              <a:buAutoNum type="arabicPeriod"/>
            </a:pPr>
            <a:endParaRPr lang="en-GB" sz="2800" dirty="0"/>
          </a:p>
          <a:p>
            <a:pPr marL="514350" indent="-514350">
              <a:buFont typeface="+mj-lt"/>
              <a:buAutoNum type="arabicPeriod"/>
            </a:pPr>
            <a:r>
              <a:rPr lang="en-GB" sz="2800" dirty="0"/>
              <a:t>Present</a:t>
            </a:r>
          </a:p>
          <a:p>
            <a:pPr marL="514350" indent="-514350">
              <a:buFont typeface="+mj-lt"/>
              <a:buAutoNum type="arabicPeriod"/>
            </a:pPr>
            <a:endParaRPr lang="en-GB" sz="2800" dirty="0"/>
          </a:p>
          <a:p>
            <a:pPr marL="514350" indent="-514350">
              <a:buFont typeface="+mj-lt"/>
              <a:buAutoNum type="arabicPeriod"/>
            </a:pPr>
            <a:r>
              <a:rPr lang="en-GB" sz="2800" dirty="0"/>
              <a:t>Future</a:t>
            </a:r>
          </a:p>
          <a:p>
            <a:endParaRPr lang="en-GB" alt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E016CD6-EF91-A6CA-4083-E2A057DE7803}"/>
              </a:ext>
            </a:extLst>
          </p:cNvPr>
          <p:cNvSpPr txBox="1"/>
          <p:nvPr/>
        </p:nvSpPr>
        <p:spPr>
          <a:xfrm>
            <a:off x="6113172" y="2274838"/>
            <a:ext cx="5295900" cy="193899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Tense is not the same as time</a:t>
            </a:r>
          </a:p>
          <a:p>
            <a:endParaRPr lang="en-GB" sz="2400" dirty="0"/>
          </a:p>
          <a:p>
            <a:r>
              <a:rPr lang="en-GB" sz="2400" dirty="0"/>
              <a:t>We can use these tense forms to </a:t>
            </a:r>
            <a:r>
              <a:rPr lang="en-GB" sz="2400" dirty="0">
                <a:hlinkClick r:id="rId3"/>
              </a:rPr>
              <a:t>refer</a:t>
            </a:r>
            <a:r>
              <a:rPr lang="en-GB" sz="2400" dirty="0"/>
              <a:t> to present, past and future time.</a:t>
            </a:r>
          </a:p>
          <a:p>
            <a:endParaRPr lang="en-GB" sz="2400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513CD9E-2D82-D8F4-CD15-5B7CFC07F13B}"/>
              </a:ext>
            </a:extLst>
          </p:cNvPr>
          <p:cNvSpPr/>
          <p:nvPr/>
        </p:nvSpPr>
        <p:spPr>
          <a:xfrm>
            <a:off x="6096000" y="4583162"/>
            <a:ext cx="5313073" cy="53966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Can you think of any examples?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441ECE-9C93-9A6C-735B-37CC7B9ED8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5068EA-20BE-4A37-976D-B9D3FEF7F4F4}" type="datetime1">
              <a:rPr lang="en-GB" altLang="en-US" smtClean="0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34EFF2A-E430-67D0-819F-E4A538DDB516}"/>
              </a:ext>
            </a:extLst>
          </p:cNvPr>
          <p:cNvSpPr txBox="1">
            <a:spLocks/>
          </p:cNvSpPr>
          <p:nvPr/>
        </p:nvSpPr>
        <p:spPr bwMode="auto">
          <a:xfrm>
            <a:off x="15240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GB"/>
              <a:t>Verb Tenses</a:t>
            </a:r>
            <a:endParaRPr lang="en-GB" alt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546BFBA-8452-7081-AE8F-EE547B05A9E2}"/>
              </a:ext>
            </a:extLst>
          </p:cNvPr>
          <p:cNvSpPr txBox="1">
            <a:spLocks/>
          </p:cNvSpPr>
          <p:nvPr/>
        </p:nvSpPr>
        <p:spPr>
          <a:xfrm>
            <a:off x="838200" y="1417638"/>
            <a:ext cx="10515600" cy="4351338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These tenses are divided into 4 categories</a:t>
            </a:r>
          </a:p>
          <a:p>
            <a:endParaRPr lang="en-GB"/>
          </a:p>
          <a:p>
            <a:pPr marL="514350" indent="-514350">
              <a:buFont typeface="+mj-lt"/>
              <a:buAutoNum type="arabicPeriod"/>
            </a:pPr>
            <a:r>
              <a:rPr lang="en-GB"/>
              <a:t>Simple</a:t>
            </a:r>
          </a:p>
          <a:p>
            <a:pPr marL="514350" indent="-514350">
              <a:buFont typeface="+mj-lt"/>
              <a:buAutoNum type="arabicPeriod"/>
            </a:pPr>
            <a:endParaRPr lang="en-GB"/>
          </a:p>
          <a:p>
            <a:pPr marL="514350" indent="-514350">
              <a:buFont typeface="+mj-lt"/>
              <a:buAutoNum type="arabicPeriod"/>
            </a:pPr>
            <a:r>
              <a:rPr lang="en-GB"/>
              <a:t>Continuous</a:t>
            </a:r>
          </a:p>
          <a:p>
            <a:pPr marL="514350" indent="-514350">
              <a:buFont typeface="+mj-lt"/>
              <a:buAutoNum type="arabicPeriod"/>
            </a:pPr>
            <a:endParaRPr lang="en-GB"/>
          </a:p>
          <a:p>
            <a:pPr marL="514350" indent="-514350">
              <a:buFont typeface="+mj-lt"/>
              <a:buAutoNum type="arabicPeriod"/>
            </a:pPr>
            <a:r>
              <a:rPr lang="en-GB"/>
              <a:t>Perfect</a:t>
            </a:r>
          </a:p>
          <a:p>
            <a:pPr marL="514350" indent="-514350">
              <a:buFont typeface="+mj-lt"/>
              <a:buAutoNum type="arabicPeriod"/>
            </a:pPr>
            <a:endParaRPr lang="en-GB"/>
          </a:p>
          <a:p>
            <a:pPr marL="514350" indent="-514350">
              <a:buFont typeface="+mj-lt"/>
              <a:buAutoNum type="arabicPeriod"/>
            </a:pPr>
            <a:r>
              <a:rPr lang="en-GB"/>
              <a:t>Perfect Continuous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63866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5F06F37-AC53-81E6-BA3B-8947CEC96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5068EA-20BE-4A37-976D-B9D3FEF7F4F4}" type="datetime1">
              <a:rPr lang="en-GB" altLang="en-US" smtClean="0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4D846DD7-9A6C-B100-736C-2545F2BCCCC0}"/>
              </a:ext>
            </a:extLst>
          </p:cNvPr>
          <p:cNvSpPr txBox="1">
            <a:spLocks/>
          </p:cNvSpPr>
          <p:nvPr/>
        </p:nvSpPr>
        <p:spPr>
          <a:xfrm>
            <a:off x="838200" y="365126"/>
            <a:ext cx="10515600" cy="9890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English verb tenses – 12 forms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D1BA2867-BC9A-87FD-8BA8-BDE9A16BDB0A}"/>
              </a:ext>
            </a:extLst>
          </p:cNvPr>
          <p:cNvSpPr/>
          <p:nvPr/>
        </p:nvSpPr>
        <p:spPr>
          <a:xfrm>
            <a:off x="838200" y="1690687"/>
            <a:ext cx="2876731" cy="567146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 Simple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D9FF70C8-8409-4B57-DE1E-B3469B81DDBA}"/>
              </a:ext>
            </a:extLst>
          </p:cNvPr>
          <p:cNvSpPr/>
          <p:nvPr/>
        </p:nvSpPr>
        <p:spPr>
          <a:xfrm>
            <a:off x="4657634" y="1677988"/>
            <a:ext cx="2876731" cy="567146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Past Simple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5C383397-10A7-6C3F-781A-B89220CA27FA}"/>
              </a:ext>
            </a:extLst>
          </p:cNvPr>
          <p:cNvSpPr/>
          <p:nvPr/>
        </p:nvSpPr>
        <p:spPr>
          <a:xfrm>
            <a:off x="8477069" y="1690688"/>
            <a:ext cx="2876731" cy="567146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Future Simple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466D1AA5-01E7-C116-4C72-BABD162EA9AC}"/>
              </a:ext>
            </a:extLst>
          </p:cNvPr>
          <p:cNvSpPr/>
          <p:nvPr/>
        </p:nvSpPr>
        <p:spPr>
          <a:xfrm>
            <a:off x="838200" y="2647540"/>
            <a:ext cx="3124200" cy="567146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 Continuous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4B2CE7D0-7F45-A08A-8183-F06EF0B7C978}"/>
              </a:ext>
            </a:extLst>
          </p:cNvPr>
          <p:cNvSpPr/>
          <p:nvPr/>
        </p:nvSpPr>
        <p:spPr>
          <a:xfrm>
            <a:off x="4657634" y="2634841"/>
            <a:ext cx="2876731" cy="567146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Past Continuous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889336A-EDC1-5EBC-75A2-79FAA00896DC}"/>
              </a:ext>
            </a:extLst>
          </p:cNvPr>
          <p:cNvSpPr/>
          <p:nvPr/>
        </p:nvSpPr>
        <p:spPr>
          <a:xfrm>
            <a:off x="8229599" y="2647541"/>
            <a:ext cx="3124201" cy="567146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Future Continuous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63B84DE5-E6E5-8919-790F-DA04E5BCDAE3}"/>
              </a:ext>
            </a:extLst>
          </p:cNvPr>
          <p:cNvSpPr/>
          <p:nvPr/>
        </p:nvSpPr>
        <p:spPr>
          <a:xfrm>
            <a:off x="838200" y="3559531"/>
            <a:ext cx="2876731" cy="567146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 Perfect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B536057-DB9E-A5A7-3F18-B1C0B617D56A}"/>
              </a:ext>
            </a:extLst>
          </p:cNvPr>
          <p:cNvSpPr/>
          <p:nvPr/>
        </p:nvSpPr>
        <p:spPr>
          <a:xfrm>
            <a:off x="4657634" y="3546832"/>
            <a:ext cx="2876731" cy="567146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Past Perfect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9A4DF380-0785-BFB7-0B4B-13D057D15E57}"/>
              </a:ext>
            </a:extLst>
          </p:cNvPr>
          <p:cNvSpPr/>
          <p:nvPr/>
        </p:nvSpPr>
        <p:spPr>
          <a:xfrm>
            <a:off x="8477069" y="3559532"/>
            <a:ext cx="2876731" cy="567146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Future Perfect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93369290-6C3F-3F63-4097-F6807B8A4A8E}"/>
              </a:ext>
            </a:extLst>
          </p:cNvPr>
          <p:cNvSpPr/>
          <p:nvPr/>
        </p:nvSpPr>
        <p:spPr>
          <a:xfrm>
            <a:off x="838200" y="4484221"/>
            <a:ext cx="2876731" cy="960845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 Perfect Continuous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069D91BE-060B-CD11-FDBB-3C015F3DC54A}"/>
              </a:ext>
            </a:extLst>
          </p:cNvPr>
          <p:cNvSpPr/>
          <p:nvPr/>
        </p:nvSpPr>
        <p:spPr>
          <a:xfrm>
            <a:off x="4657634" y="4471522"/>
            <a:ext cx="2876731" cy="960845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Past Perfect Continuous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5DD35D54-2AA0-968B-D715-3CC1A5FCA358}"/>
              </a:ext>
            </a:extLst>
          </p:cNvPr>
          <p:cNvSpPr/>
          <p:nvPr/>
        </p:nvSpPr>
        <p:spPr>
          <a:xfrm>
            <a:off x="8477069" y="4484223"/>
            <a:ext cx="2876731" cy="94814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Future Perfect Continuous</a:t>
            </a:r>
          </a:p>
        </p:txBody>
      </p:sp>
    </p:spTree>
    <p:extLst>
      <p:ext uri="{BB962C8B-B14F-4D97-AF65-F5344CB8AC3E}">
        <p14:creationId xmlns:p14="http://schemas.microsoft.com/office/powerpoint/2010/main" val="737444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5F06F37-AC53-81E6-BA3B-8947CEC96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5068EA-20BE-4A37-976D-B9D3FEF7F4F4}" type="datetime1">
              <a:rPr lang="en-GB" altLang="en-US" smtClean="0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4D846DD7-9A6C-B100-736C-2545F2BCCCC0}"/>
              </a:ext>
            </a:extLst>
          </p:cNvPr>
          <p:cNvSpPr txBox="1">
            <a:spLocks/>
          </p:cNvSpPr>
          <p:nvPr/>
        </p:nvSpPr>
        <p:spPr>
          <a:xfrm>
            <a:off x="838200" y="365126"/>
            <a:ext cx="10515600" cy="9890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/>
              <a:t>Academic </a:t>
            </a:r>
            <a:r>
              <a:rPr lang="en-GB" dirty="0"/>
              <a:t>English verb tenses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D1BA2867-BC9A-87FD-8BA8-BDE9A16BDB0A}"/>
              </a:ext>
            </a:extLst>
          </p:cNvPr>
          <p:cNvSpPr/>
          <p:nvPr/>
        </p:nvSpPr>
        <p:spPr>
          <a:xfrm>
            <a:off x="838200" y="1690687"/>
            <a:ext cx="2876731" cy="567146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 Simple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D9FF70C8-8409-4B57-DE1E-B3469B81DDBA}"/>
              </a:ext>
            </a:extLst>
          </p:cNvPr>
          <p:cNvSpPr/>
          <p:nvPr/>
        </p:nvSpPr>
        <p:spPr>
          <a:xfrm>
            <a:off x="4657634" y="1677988"/>
            <a:ext cx="2876731" cy="567146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Past Simple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5C383397-10A7-6C3F-781A-B89220CA27FA}"/>
              </a:ext>
            </a:extLst>
          </p:cNvPr>
          <p:cNvSpPr/>
          <p:nvPr/>
        </p:nvSpPr>
        <p:spPr>
          <a:xfrm>
            <a:off x="8477069" y="1690688"/>
            <a:ext cx="2876731" cy="567146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Future Simple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466D1AA5-01E7-C116-4C72-BABD162EA9AC}"/>
              </a:ext>
            </a:extLst>
          </p:cNvPr>
          <p:cNvSpPr/>
          <p:nvPr/>
        </p:nvSpPr>
        <p:spPr>
          <a:xfrm>
            <a:off x="838200" y="2647540"/>
            <a:ext cx="3124200" cy="567146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 Continuous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4B2CE7D0-7F45-A08A-8183-F06EF0B7C978}"/>
              </a:ext>
            </a:extLst>
          </p:cNvPr>
          <p:cNvSpPr/>
          <p:nvPr/>
        </p:nvSpPr>
        <p:spPr>
          <a:xfrm>
            <a:off x="4657634" y="2634841"/>
            <a:ext cx="2876731" cy="567146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Past Continuous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889336A-EDC1-5EBC-75A2-79FAA00896DC}"/>
              </a:ext>
            </a:extLst>
          </p:cNvPr>
          <p:cNvSpPr/>
          <p:nvPr/>
        </p:nvSpPr>
        <p:spPr>
          <a:xfrm>
            <a:off x="8229599" y="2647541"/>
            <a:ext cx="3124201" cy="567146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Future Continuous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63B84DE5-E6E5-8919-790F-DA04E5BCDAE3}"/>
              </a:ext>
            </a:extLst>
          </p:cNvPr>
          <p:cNvSpPr/>
          <p:nvPr/>
        </p:nvSpPr>
        <p:spPr>
          <a:xfrm>
            <a:off x="838200" y="3559531"/>
            <a:ext cx="2876731" cy="567146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 Perfect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B536057-DB9E-A5A7-3F18-B1C0B617D56A}"/>
              </a:ext>
            </a:extLst>
          </p:cNvPr>
          <p:cNvSpPr/>
          <p:nvPr/>
        </p:nvSpPr>
        <p:spPr>
          <a:xfrm>
            <a:off x="4657634" y="3546832"/>
            <a:ext cx="2876731" cy="567146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Past Perfect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9A4DF380-0785-BFB7-0B4B-13D057D15E57}"/>
              </a:ext>
            </a:extLst>
          </p:cNvPr>
          <p:cNvSpPr/>
          <p:nvPr/>
        </p:nvSpPr>
        <p:spPr>
          <a:xfrm>
            <a:off x="8477069" y="3559532"/>
            <a:ext cx="2876731" cy="567146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Future Perfect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93369290-6C3F-3F63-4097-F6807B8A4A8E}"/>
              </a:ext>
            </a:extLst>
          </p:cNvPr>
          <p:cNvSpPr/>
          <p:nvPr/>
        </p:nvSpPr>
        <p:spPr>
          <a:xfrm>
            <a:off x="838200" y="4484221"/>
            <a:ext cx="2876731" cy="960845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 Perfect Continuous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069D91BE-060B-CD11-FDBB-3C015F3DC54A}"/>
              </a:ext>
            </a:extLst>
          </p:cNvPr>
          <p:cNvSpPr/>
          <p:nvPr/>
        </p:nvSpPr>
        <p:spPr>
          <a:xfrm>
            <a:off x="4657634" y="4471522"/>
            <a:ext cx="2876731" cy="960845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Past Perfect Continuous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5DD35D54-2AA0-968B-D715-3CC1A5FCA358}"/>
              </a:ext>
            </a:extLst>
          </p:cNvPr>
          <p:cNvSpPr/>
          <p:nvPr/>
        </p:nvSpPr>
        <p:spPr>
          <a:xfrm>
            <a:off x="8477069" y="4484223"/>
            <a:ext cx="2876731" cy="94814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Future Perfect Continuous</a:t>
            </a:r>
          </a:p>
        </p:txBody>
      </p:sp>
    </p:spTree>
    <p:extLst>
      <p:ext uri="{BB962C8B-B14F-4D97-AF65-F5344CB8AC3E}">
        <p14:creationId xmlns:p14="http://schemas.microsoft.com/office/powerpoint/2010/main" val="1586833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E6D24D-BB9F-3634-2E48-A1F656168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5068EA-20BE-4A37-976D-B9D3FEF7F4F4}" type="datetime1">
              <a:rPr lang="en-GB" altLang="en-US" smtClean="0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9D00783-6BA1-EA6E-D83A-3B8595A96B62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GB" b="1"/>
              <a:t>Academic </a:t>
            </a:r>
            <a:r>
              <a:rPr lang="en-GB"/>
              <a:t>English tenses – 3 common forms</a:t>
            </a:r>
            <a:endParaRPr lang="en-GB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B043325-43EC-4B37-9EF7-21384F0F4326}"/>
              </a:ext>
            </a:extLst>
          </p:cNvPr>
          <p:cNvSpPr/>
          <p:nvPr/>
        </p:nvSpPr>
        <p:spPr>
          <a:xfrm>
            <a:off x="2176463" y="2012360"/>
            <a:ext cx="2876731" cy="56714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/>
              <a:t>Present Simple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DD6364C-698A-C07A-0909-1A546CF7B7AD}"/>
              </a:ext>
            </a:extLst>
          </p:cNvPr>
          <p:cNvSpPr/>
          <p:nvPr/>
        </p:nvSpPr>
        <p:spPr>
          <a:xfrm>
            <a:off x="2176462" y="3414595"/>
            <a:ext cx="2876731" cy="56714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/>
              <a:t>Past Simple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F211284-CBE9-BB11-1A47-E933768B132B}"/>
              </a:ext>
            </a:extLst>
          </p:cNvPr>
          <p:cNvSpPr/>
          <p:nvPr/>
        </p:nvSpPr>
        <p:spPr>
          <a:xfrm>
            <a:off x="2176462" y="4816830"/>
            <a:ext cx="2876731" cy="56714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/>
              <a:t>Present Perfect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9BCC31F-28BF-B568-AE6C-9E833AE1DF3E}"/>
              </a:ext>
            </a:extLst>
          </p:cNvPr>
          <p:cNvSpPr txBox="1"/>
          <p:nvPr/>
        </p:nvSpPr>
        <p:spPr>
          <a:xfrm>
            <a:off x="5973763" y="2220840"/>
            <a:ext cx="4635500" cy="295465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Each of these 3 verb tenses are suitable for specific functions in your writing</a:t>
            </a:r>
          </a:p>
          <a:p>
            <a:endParaRPr lang="en-GB" sz="2800" dirty="0"/>
          </a:p>
          <a:p>
            <a:r>
              <a:rPr lang="en-GB" sz="2800" dirty="0"/>
              <a:t>We now examine each one in turn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28311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589EA8-B438-18F2-8C62-5FDA4BF93B5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079589"/>
            <a:ext cx="1295400" cy="219075"/>
          </a:xfrm>
        </p:spPr>
        <p:txBody>
          <a:bodyPr/>
          <a:lstStyle/>
          <a:p>
            <a:pPr>
              <a:defRPr/>
            </a:pPr>
            <a:fld id="{315068EA-20BE-4A37-976D-B9D3FEF7F4F4}" type="datetime1">
              <a:rPr lang="en-GB" altLang="en-US" smtClean="0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8B319E58-4791-AA80-B642-9F32BEDB9EE9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8050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Present Simple  - FORM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95D26D3-14E3-7B7B-2889-80D7D4A9C0E7}"/>
              </a:ext>
            </a:extLst>
          </p:cNvPr>
          <p:cNvSpPr/>
          <p:nvPr/>
        </p:nvSpPr>
        <p:spPr>
          <a:xfrm>
            <a:off x="1555758" y="1767056"/>
            <a:ext cx="9080500" cy="66298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 simple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is the most common English tense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DDF8AE40-A2B0-71DF-B834-266D5123D649}"/>
              </a:ext>
            </a:extLst>
          </p:cNvPr>
          <p:cNvSpPr/>
          <p:nvPr/>
        </p:nvSpPr>
        <p:spPr>
          <a:xfrm>
            <a:off x="2692408" y="2619249"/>
            <a:ext cx="6807200" cy="946740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There are two forms of the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regular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English present simple tense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7A5A8C36-2A14-6101-4E08-66F253618EC3}"/>
              </a:ext>
            </a:extLst>
          </p:cNvPr>
          <p:cNvSpPr/>
          <p:nvPr/>
        </p:nvSpPr>
        <p:spPr>
          <a:xfrm>
            <a:off x="838200" y="3760322"/>
            <a:ext cx="4508508" cy="805031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4472C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</a:t>
            </a:r>
            <a:r>
              <a:rPr kumimoji="0" lang="en-GB" sz="2800" b="0" i="0" u="none" strike="noStrike" kern="0" cap="none" spc="0" normalizeH="0" baseline="3000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rd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person singular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form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86362B8-1ADE-D35F-7A94-0CB8B38F339C}"/>
              </a:ext>
            </a:extLst>
          </p:cNvPr>
          <p:cNvSpPr/>
          <p:nvPr/>
        </p:nvSpPr>
        <p:spPr>
          <a:xfrm>
            <a:off x="6845310" y="3757991"/>
            <a:ext cx="4508508" cy="805032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everything else!</a:t>
            </a:r>
          </a:p>
        </p:txBody>
      </p:sp>
      <p:sp>
        <p:nvSpPr>
          <p:cNvPr id="20" name="Arrow: Bent 19">
            <a:extLst>
              <a:ext uri="{FF2B5EF4-FFF2-40B4-BE49-F238E27FC236}">
                <a16:creationId xmlns:a16="http://schemas.microsoft.com/office/drawing/2014/main" id="{5A2D88E8-A95F-077B-A4B5-942D4FA0E786}"/>
              </a:ext>
            </a:extLst>
          </p:cNvPr>
          <p:cNvSpPr/>
          <p:nvPr/>
        </p:nvSpPr>
        <p:spPr>
          <a:xfrm rot="5400000">
            <a:off x="9756034" y="2778849"/>
            <a:ext cx="662985" cy="1097463"/>
          </a:xfrm>
          <a:prstGeom prst="bentArrow">
            <a:avLst/>
          </a:prstGeom>
          <a:gradFill rotWithShape="1">
            <a:gsLst>
              <a:gs pos="0">
                <a:srgbClr val="70AD47">
                  <a:satMod val="103000"/>
                  <a:lumMod val="102000"/>
                  <a:tint val="94000"/>
                </a:srgbClr>
              </a:gs>
              <a:gs pos="50000">
                <a:srgbClr val="70AD47">
                  <a:satMod val="110000"/>
                  <a:lumMod val="100000"/>
                  <a:shade val="100000"/>
                </a:srgbClr>
              </a:gs>
              <a:gs pos="100000">
                <a:srgbClr val="70AD47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Arrow: Bent 20">
            <a:extLst>
              <a:ext uri="{FF2B5EF4-FFF2-40B4-BE49-F238E27FC236}">
                <a16:creationId xmlns:a16="http://schemas.microsoft.com/office/drawing/2014/main" id="{A5C7C636-68A7-5C32-8660-EA196B6748D5}"/>
              </a:ext>
            </a:extLst>
          </p:cNvPr>
          <p:cNvSpPr/>
          <p:nvPr/>
        </p:nvSpPr>
        <p:spPr>
          <a:xfrm rot="5400000" flipV="1">
            <a:off x="1846827" y="2798162"/>
            <a:ext cx="624358" cy="1097463"/>
          </a:xfrm>
          <a:prstGeom prst="bentArrow">
            <a:avLst/>
          </a:prstGeom>
          <a:gradFill rotWithShape="1">
            <a:gsLst>
              <a:gs pos="0">
                <a:srgbClr val="70AD47">
                  <a:satMod val="103000"/>
                  <a:lumMod val="102000"/>
                  <a:tint val="94000"/>
                </a:srgbClr>
              </a:gs>
              <a:gs pos="50000">
                <a:srgbClr val="70AD47">
                  <a:satMod val="110000"/>
                  <a:lumMod val="100000"/>
                  <a:shade val="100000"/>
                </a:srgbClr>
              </a:gs>
              <a:gs pos="100000">
                <a:srgbClr val="70AD47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4327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0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589EA8-B438-18F2-8C62-5FDA4BF93B5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079589"/>
            <a:ext cx="1295400" cy="219075"/>
          </a:xfrm>
        </p:spPr>
        <p:txBody>
          <a:bodyPr/>
          <a:lstStyle/>
          <a:p>
            <a:pPr>
              <a:defRPr/>
            </a:pPr>
            <a:fld id="{315068EA-20BE-4A37-976D-B9D3FEF7F4F4}" type="datetime1">
              <a:rPr lang="en-GB" altLang="en-US" smtClean="0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8B319E58-4791-AA80-B642-9F32BEDB9EE9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8050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Present Simple  - FORM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7A5A8C36-2A14-6101-4E08-66F253618EC3}"/>
              </a:ext>
            </a:extLst>
          </p:cNvPr>
          <p:cNvSpPr/>
          <p:nvPr/>
        </p:nvSpPr>
        <p:spPr>
          <a:xfrm>
            <a:off x="1492246" y="1968748"/>
            <a:ext cx="4508508" cy="805031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4472C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</a:t>
            </a:r>
            <a:r>
              <a:rPr kumimoji="0" lang="en-GB" sz="2800" b="0" i="0" u="none" strike="noStrike" kern="0" cap="none" spc="0" normalizeH="0" baseline="3000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rd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person singular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form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86362B8-1ADE-D35F-7A94-0CB8B38F339C}"/>
              </a:ext>
            </a:extLst>
          </p:cNvPr>
          <p:cNvSpPr/>
          <p:nvPr/>
        </p:nvSpPr>
        <p:spPr>
          <a:xfrm>
            <a:off x="7423164" y="1981695"/>
            <a:ext cx="3276590" cy="805032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everything else!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4F2FAD93-AF3A-4996-1B84-7D73904315AA}"/>
              </a:ext>
            </a:extLst>
          </p:cNvPr>
          <p:cNvSpPr/>
          <p:nvPr/>
        </p:nvSpPr>
        <p:spPr>
          <a:xfrm>
            <a:off x="838200" y="3015253"/>
            <a:ext cx="5816600" cy="2420347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John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take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the train to campus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Mary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read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 chapter everyday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He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like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to study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She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listen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in class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need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to be examined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53F0B51D-57DE-D4D4-D3FA-A37CF292D704}"/>
              </a:ext>
            </a:extLst>
          </p:cNvPr>
          <p:cNvSpPr/>
          <p:nvPr/>
        </p:nvSpPr>
        <p:spPr>
          <a:xfrm>
            <a:off x="6845310" y="3002425"/>
            <a:ext cx="4508498" cy="2433175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take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the train to campus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read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 chapter everyday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You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like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to study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They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listen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in class</a:t>
            </a:r>
          </a:p>
        </p:txBody>
      </p:sp>
    </p:spTree>
    <p:extLst>
      <p:ext uri="{BB962C8B-B14F-4D97-AF65-F5344CB8AC3E}">
        <p14:creationId xmlns:p14="http://schemas.microsoft.com/office/powerpoint/2010/main" val="2919832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F207351-19A4-9FBE-835F-BB140A89E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5068EA-20BE-4A37-976D-B9D3FEF7F4F4}" type="datetime1">
              <a:rPr lang="en-GB" altLang="en-US" smtClean="0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2A392AE-F2D7-AF91-CFA2-BB5AD44DB66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4ED6059-843E-49AD-9A34-F73F0FA8D2A3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DC17CF2-80F2-045C-A56F-FAA70FA8402B}"/>
              </a:ext>
            </a:extLst>
          </p:cNvPr>
          <p:cNvSpPr txBox="1">
            <a:spLocks/>
          </p:cNvSpPr>
          <p:nvPr/>
        </p:nvSpPr>
        <p:spPr>
          <a:xfrm>
            <a:off x="838200" y="365126"/>
            <a:ext cx="10515600" cy="11848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Present Simple  - General Function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C127ED7-1A33-92E0-48A7-08DE1D1FABAF}"/>
              </a:ext>
            </a:extLst>
          </p:cNvPr>
          <p:cNvSpPr txBox="1">
            <a:spLocks/>
          </p:cNvSpPr>
          <p:nvPr/>
        </p:nvSpPr>
        <p:spPr>
          <a:xfrm>
            <a:off x="838200" y="1549961"/>
            <a:ext cx="10515600" cy="416504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 Simple Tense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describes a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general truth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 a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3"/>
              </a:rPr>
              <a:t>habitual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action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This tense indicates that the statement is generally true in the past, present, and future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University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admits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students who have Tier-4 visas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6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Did the university admit students with Tier-4 visas in the past?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6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Does the university admit students with Tier-4 visas today?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6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Will the university admit students with Tier-4 visas in the future?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B31326C-7215-3692-416F-686757B493BF}"/>
              </a:ext>
            </a:extLst>
          </p:cNvPr>
          <p:cNvSpPr txBox="1"/>
          <p:nvPr/>
        </p:nvSpPr>
        <p:spPr>
          <a:xfrm>
            <a:off x="9309100" y="4564063"/>
            <a:ext cx="20447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prstClr val="black"/>
                </a:solidFill>
                <a:latin typeface="Calibri"/>
              </a:rPr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362940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46EC66-647B-5F92-655C-D54FBC2089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5068EA-20BE-4A37-976D-B9D3FEF7F4F4}" type="datetime1">
              <a:rPr lang="en-GB" altLang="en-US" smtClean="0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5B76092-3EFF-6728-64E7-806FF9796AD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4ED6059-843E-49AD-9A34-F73F0FA8D2A3}" type="slidenum">
              <a:rPr lang="en-GB" altLang="en-US" smtClean="0"/>
              <a:pPr>
                <a:defRPr/>
              </a:pPr>
              <a:t>10</a:t>
            </a:fld>
            <a:endParaRPr lang="en-GB" alt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2821165-2025-9D74-C536-FC722571A184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1268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Present Simple – Academic Function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CA2001A-E3D6-336C-159B-B440FDB37746}"/>
              </a:ext>
            </a:extLst>
          </p:cNvPr>
          <p:cNvSpPr txBox="1">
            <a:spLocks/>
          </p:cNvSpPr>
          <p:nvPr/>
        </p:nvSpPr>
        <p:spPr>
          <a:xfrm>
            <a:off x="838200" y="1491927"/>
            <a:ext cx="10515600" cy="41976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 Simple Tense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describes a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general truth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 a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habitual action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so we can use it in academic writing to: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make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general observations and statements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Scholars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agree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that professional careers are regarded as the best way to earn more money.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association of a respected brand logo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increases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perception of quality of the associated product.</a:t>
            </a:r>
          </a:p>
        </p:txBody>
      </p:sp>
    </p:spTree>
    <p:extLst>
      <p:ext uri="{BB962C8B-B14F-4D97-AF65-F5344CB8AC3E}">
        <p14:creationId xmlns:p14="http://schemas.microsoft.com/office/powerpoint/2010/main" val="821986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7A7109-412B-717C-BA87-3E73A0E735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5068EA-20BE-4A37-976D-B9D3FEF7F4F4}" type="datetime1">
              <a:rPr lang="en-GB" altLang="en-US" smtClean="0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F7371EE-C4EC-ACD7-1BDD-E552AF5568D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4ED6059-843E-49AD-9A34-F73F0FA8D2A3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CEA1039-1058-9F2D-1E52-153F34B81D30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Present Simple – Academic Function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303FAF7C-55D1-17D1-773F-0A07BAD29F7A}"/>
              </a:ext>
            </a:extLst>
          </p:cNvPr>
          <p:cNvSpPr txBox="1">
            <a:spLocks/>
          </p:cNvSpPr>
          <p:nvPr/>
        </p:nvSpPr>
        <p:spPr>
          <a:xfrm>
            <a:off x="838200" y="1447801"/>
            <a:ext cx="10515600" cy="4241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present tense is used to describe a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general truth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 a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habitual action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so we can use it in academic writing to: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 startAt="2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emphasize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the primary focus of an article/essay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 startAt="2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This study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highlights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the effectiveness of patient care policies at Addington Hospital.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This paper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addresses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the problems of accessing support services through 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local GP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surgery.</a:t>
            </a:r>
          </a:p>
        </p:txBody>
      </p:sp>
    </p:spTree>
    <p:extLst>
      <p:ext uri="{BB962C8B-B14F-4D97-AF65-F5344CB8AC3E}">
        <p14:creationId xmlns:p14="http://schemas.microsoft.com/office/powerpoint/2010/main" val="3123275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684365E-0B7D-838D-29F9-4A9095D5F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5068EA-20BE-4A37-976D-B9D3FEF7F4F4}" type="datetime1">
              <a:rPr lang="en-GB" altLang="en-US" smtClean="0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793E40E-D12F-FC76-7483-9A002A9DE55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4ED6059-843E-49AD-9A34-F73F0FA8D2A3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04FB89B-1F50-8444-68A1-2E41C4FC8FAF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Present Simple – Academic Function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1A93A83-A4D2-88EC-5576-98877DCE75C0}"/>
              </a:ext>
            </a:extLst>
          </p:cNvPr>
          <p:cNvSpPr txBox="1">
            <a:spLocks/>
          </p:cNvSpPr>
          <p:nvPr/>
        </p:nvSpPr>
        <p:spPr>
          <a:xfrm>
            <a:off x="838200" y="1690689"/>
            <a:ext cx="10515600" cy="401161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present tense is used to describe a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general truth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 a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habitual action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so we can use it in academic writing to: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 startAt="3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reinforce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what is presently known about a topic.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 startAt="3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Research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indicates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that social class is a barrier for many students in a Higher Education context.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Smith (2008)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argues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that action research is the most effective way of supporting unprepared students. </a:t>
            </a:r>
          </a:p>
        </p:txBody>
      </p:sp>
    </p:spTree>
    <p:extLst>
      <p:ext uri="{BB962C8B-B14F-4D97-AF65-F5344CB8AC3E}">
        <p14:creationId xmlns:p14="http://schemas.microsoft.com/office/powerpoint/2010/main" val="1721744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0889BBC-3E7A-366D-B542-FF20CD5DD1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5068EA-20BE-4A37-976D-B9D3FEF7F4F4}" type="datetime1">
              <a:rPr lang="en-GB" altLang="en-US" smtClean="0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35A2111-C5F4-5480-210D-89BD368CC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4ED6059-843E-49AD-9A34-F73F0FA8D2A3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0A9744A-4EE0-C91F-A7D4-5B0CF78B3996}"/>
              </a:ext>
            </a:extLst>
          </p:cNvPr>
          <p:cNvSpPr txBox="1">
            <a:spLocks/>
          </p:cNvSpPr>
          <p:nvPr/>
        </p:nvSpPr>
        <p:spPr>
          <a:xfrm>
            <a:off x="838200" y="365126"/>
            <a:ext cx="10515600" cy="10974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Present Simple – Academic Function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EA08212D-4892-DF02-4BAC-FB4F40FE9E3E}"/>
              </a:ext>
            </a:extLst>
          </p:cNvPr>
          <p:cNvSpPr txBox="1">
            <a:spLocks/>
          </p:cNvSpPr>
          <p:nvPr/>
        </p:nvSpPr>
        <p:spPr>
          <a:xfrm>
            <a:off x="838200" y="1462549"/>
            <a:ext cx="10515600" cy="42270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present tense is used to describe a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general truth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 a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habitual action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so we can use it in academic writing to: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 startAt="4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reference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previous papers as well as current tables and figures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 startAt="4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This chart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the results from participants in condition A.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results of the study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show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 direct relation between levels of student success and the amount of time that was dedicated to reading academic texts</a:t>
            </a:r>
          </a:p>
        </p:txBody>
      </p:sp>
    </p:spTree>
    <p:extLst>
      <p:ext uri="{BB962C8B-B14F-4D97-AF65-F5344CB8AC3E}">
        <p14:creationId xmlns:p14="http://schemas.microsoft.com/office/powerpoint/2010/main" val="3869206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B49406-C760-2C74-A4D8-98D1C76B2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5068EA-20BE-4A37-976D-B9D3FEF7F4F4}" type="datetime1">
              <a:rPr lang="en-GB" altLang="en-US" smtClean="0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473227D-4CEF-94FD-9CFB-9C7EABDC449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4ED6059-843E-49AD-9A34-F73F0FA8D2A3}" type="slidenum">
              <a:rPr lang="en-GB" altLang="en-US" smtClean="0"/>
              <a:pPr>
                <a:defRPr/>
              </a:pPr>
              <a:t>14</a:t>
            </a:fld>
            <a:endParaRPr lang="en-GB" altLang="en-US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4C55F6EE-62F1-A9C2-BC57-09E1B8F1715E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Past Simple  - FORM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E2597C9A-CB8C-76D5-D99B-A662137C5087}"/>
              </a:ext>
            </a:extLst>
          </p:cNvPr>
          <p:cNvSpPr/>
          <p:nvPr/>
        </p:nvSpPr>
        <p:spPr>
          <a:xfrm>
            <a:off x="1555750" y="1615192"/>
            <a:ext cx="9080500" cy="66298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past simple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is a very common English tense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635C0880-D236-E7CC-06D8-B5E67E4B5EDB}"/>
              </a:ext>
            </a:extLst>
          </p:cNvPr>
          <p:cNvSpPr/>
          <p:nvPr/>
        </p:nvSpPr>
        <p:spPr>
          <a:xfrm>
            <a:off x="1765309" y="2598604"/>
            <a:ext cx="8661400" cy="946740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There is a single form for the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regular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English past simple tense, but there are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many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irregular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past tense verbs too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BFC530F7-FB46-14AC-427E-88DFB6C957EC}"/>
              </a:ext>
            </a:extLst>
          </p:cNvPr>
          <p:cNvSpPr/>
          <p:nvPr/>
        </p:nvSpPr>
        <p:spPr>
          <a:xfrm>
            <a:off x="838199" y="4082732"/>
            <a:ext cx="4508508" cy="805031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4472C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Regular past simple form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3380B46-9D68-60B6-96CE-22BA452234AD}"/>
              </a:ext>
            </a:extLst>
          </p:cNvPr>
          <p:cNvSpPr/>
          <p:nvPr/>
        </p:nvSpPr>
        <p:spPr>
          <a:xfrm>
            <a:off x="6845294" y="4082732"/>
            <a:ext cx="4508508" cy="805032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Irregular past simple</a:t>
            </a:r>
          </a:p>
        </p:txBody>
      </p:sp>
      <p:sp>
        <p:nvSpPr>
          <p:cNvPr id="20" name="Arrow: Bent 19">
            <a:extLst>
              <a:ext uri="{FF2B5EF4-FFF2-40B4-BE49-F238E27FC236}">
                <a16:creationId xmlns:a16="http://schemas.microsoft.com/office/drawing/2014/main" id="{E3DF0C51-00E7-6B95-D865-8B9C1877A6E3}"/>
              </a:ext>
            </a:extLst>
          </p:cNvPr>
          <p:cNvSpPr/>
          <p:nvPr/>
        </p:nvSpPr>
        <p:spPr>
          <a:xfrm rot="5400000">
            <a:off x="10358767" y="3083749"/>
            <a:ext cx="1062984" cy="927100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41834"/>
            </a:avLst>
          </a:prstGeom>
          <a:gradFill rotWithShape="1">
            <a:gsLst>
              <a:gs pos="0">
                <a:srgbClr val="70AD47">
                  <a:satMod val="103000"/>
                  <a:lumMod val="102000"/>
                  <a:tint val="94000"/>
                </a:srgbClr>
              </a:gs>
              <a:gs pos="50000">
                <a:srgbClr val="70AD47">
                  <a:satMod val="110000"/>
                  <a:lumMod val="100000"/>
                  <a:shade val="100000"/>
                </a:srgbClr>
              </a:gs>
              <a:gs pos="100000">
                <a:srgbClr val="70AD47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Arrow: Bent 20">
            <a:extLst>
              <a:ext uri="{FF2B5EF4-FFF2-40B4-BE49-F238E27FC236}">
                <a16:creationId xmlns:a16="http://schemas.microsoft.com/office/drawing/2014/main" id="{C60DD08F-C18E-2C8F-1FF6-94A2D791AB2C}"/>
              </a:ext>
            </a:extLst>
          </p:cNvPr>
          <p:cNvSpPr/>
          <p:nvPr/>
        </p:nvSpPr>
        <p:spPr>
          <a:xfrm rot="5400000" flipV="1">
            <a:off x="770253" y="3087686"/>
            <a:ext cx="1062984" cy="927108"/>
          </a:xfrm>
          <a:prstGeom prst="bentArrow">
            <a:avLst/>
          </a:prstGeom>
          <a:gradFill rotWithShape="1">
            <a:gsLst>
              <a:gs pos="0">
                <a:srgbClr val="70AD47">
                  <a:satMod val="103000"/>
                  <a:lumMod val="102000"/>
                  <a:tint val="94000"/>
                </a:srgbClr>
              </a:gs>
              <a:gs pos="50000">
                <a:srgbClr val="70AD47">
                  <a:satMod val="110000"/>
                  <a:lumMod val="100000"/>
                  <a:shade val="100000"/>
                </a:srgbClr>
              </a:gs>
              <a:gs pos="100000">
                <a:srgbClr val="70AD47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6318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0" grpId="0" animBg="1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1A0D33C-17D8-B51A-84EA-EECD915D81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5068EA-20BE-4A37-976D-B9D3FEF7F4F4}" type="datetime1">
              <a:rPr lang="en-GB" altLang="en-US" smtClean="0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3EF8E75-0EA0-122F-D823-7BB24E412D1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4ED6059-843E-49AD-9A34-F73F0FA8D2A3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78D04D5E-42C3-394D-4E51-FD6403455AFB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Past Simple  - FORM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952A1B2-88F8-3633-2F20-7CF8ECB51F84}"/>
              </a:ext>
            </a:extLst>
          </p:cNvPr>
          <p:cNvSpPr/>
          <p:nvPr/>
        </p:nvSpPr>
        <p:spPr>
          <a:xfrm>
            <a:off x="1142997" y="1853528"/>
            <a:ext cx="4508508" cy="805031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4472C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Regular past simple form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58E7633-737F-E542-6547-9AB7D5294C62}"/>
              </a:ext>
            </a:extLst>
          </p:cNvPr>
          <p:cNvSpPr/>
          <p:nvPr/>
        </p:nvSpPr>
        <p:spPr>
          <a:xfrm>
            <a:off x="6845312" y="1853527"/>
            <a:ext cx="4508508" cy="805032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Irregular past simple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2215193-6D5F-6687-1AF1-E78A33415061}"/>
              </a:ext>
            </a:extLst>
          </p:cNvPr>
          <p:cNvSpPr/>
          <p:nvPr/>
        </p:nvSpPr>
        <p:spPr>
          <a:xfrm>
            <a:off x="838202" y="2863389"/>
            <a:ext cx="5118099" cy="2369011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John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wait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ed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for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the train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Mary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studi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ed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 topic everyday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He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lik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to study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She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listen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ed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in class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need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ed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to be examined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357676B4-02A3-213B-7E7D-ADE460FB4F2E}"/>
              </a:ext>
            </a:extLst>
          </p:cNvPr>
          <p:cNvSpPr/>
          <p:nvPr/>
        </p:nvSpPr>
        <p:spPr>
          <a:xfrm>
            <a:off x="6845312" y="2850561"/>
            <a:ext cx="4508488" cy="2381839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took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the train to campus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read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 chapter everyday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You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built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good argument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They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heard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nothing </a:t>
            </a:r>
          </a:p>
        </p:txBody>
      </p:sp>
    </p:spTree>
    <p:extLst>
      <p:ext uri="{BB962C8B-B14F-4D97-AF65-F5344CB8AC3E}">
        <p14:creationId xmlns:p14="http://schemas.microsoft.com/office/powerpoint/2010/main" val="3346793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139C4A6F-5000-5308-ADE6-09E4F1618B87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Past Simple - General Function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319DE0B-D853-F7CA-C9F0-12ADA2C67803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Past Simple Tense 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usually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indicates that the statement describes a completed event in past time.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students </a:t>
            </a:r>
            <a:r>
              <a:rPr kumimoji="0" lang="en-GB" sz="32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graduated </a:t>
            </a: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with first class degrees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Did students graduate in the past?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Are students graduating with first class degrees now?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Will students graduate with first class degrees in the future?</a:t>
            </a:r>
            <a:endParaRPr kumimoji="0" lang="en-GB" sz="2400" b="0" i="1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C73557E-03C9-3B51-93EB-69EA81D82897}"/>
              </a:ext>
            </a:extLst>
          </p:cNvPr>
          <p:cNvSpPr txBox="1"/>
          <p:nvPr/>
        </p:nvSpPr>
        <p:spPr>
          <a:xfrm>
            <a:off x="9309100" y="4196041"/>
            <a:ext cx="133350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prstClr val="black"/>
                </a:solidFill>
                <a:latin typeface="Calibri"/>
              </a:rPr>
              <a:t>YES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F600B7A-9357-813F-6590-97DC32C42DD9}"/>
              </a:ext>
            </a:extLst>
          </p:cNvPr>
          <p:cNvSpPr txBox="1"/>
          <p:nvPr/>
        </p:nvSpPr>
        <p:spPr>
          <a:xfrm>
            <a:off x="9309100" y="4700995"/>
            <a:ext cx="1333500" cy="4616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prstClr val="white"/>
                </a:solidFill>
                <a:latin typeface="Calibri"/>
              </a:rPr>
              <a:t>NO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D27142A-7CF5-E37C-39D7-D6B09E2EC45A}"/>
              </a:ext>
            </a:extLst>
          </p:cNvPr>
          <p:cNvSpPr txBox="1"/>
          <p:nvPr/>
        </p:nvSpPr>
        <p:spPr>
          <a:xfrm>
            <a:off x="9309100" y="5208146"/>
            <a:ext cx="1333500" cy="4616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prstClr val="white"/>
                </a:solidFill>
                <a:latin typeface="Calibri"/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674327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042F416-1983-2314-7FEE-F7720561C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5068EA-20BE-4A37-976D-B9D3FEF7F4F4}" type="datetime1">
              <a:rPr lang="en-GB" altLang="en-US" smtClean="0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DF946E9-8952-5167-B020-A333F50D1DC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4ED6059-843E-49AD-9A34-F73F0FA8D2A3}" type="slidenum">
              <a:rPr lang="en-GB" altLang="en-US" smtClean="0"/>
              <a:pPr>
                <a:defRPr/>
              </a:pPr>
              <a:t>17</a:t>
            </a:fld>
            <a:endParaRPr lang="en-GB" alt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E1573A6-2A66-6833-52D8-65DC724D63D5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Past Simple – Academic Function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43B83B9-34C7-5245-9AE1-201FEB1E3BF2}"/>
              </a:ext>
            </a:extLst>
          </p:cNvPr>
          <p:cNvSpPr txBox="1">
            <a:spLocks/>
          </p:cNvSpPr>
          <p:nvPr/>
        </p:nvSpPr>
        <p:spPr>
          <a:xfrm>
            <a:off x="334963" y="1409701"/>
            <a:ext cx="11653837" cy="4254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Past Simple Tense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usually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indicates that the statement describes a completed event in the past, so we can use it in academic writing to: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Report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findings from a previous study where the author is named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Smith (2023)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found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that direct marketing strategies and brand awareness were the primary factors that increased unit sales of energy drinks.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research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suggested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that English students who learned the language primarily from textbooks were more likely to exhibit low levels of communicative competency</a:t>
            </a:r>
          </a:p>
        </p:txBody>
      </p:sp>
    </p:spTree>
    <p:extLst>
      <p:ext uri="{BB962C8B-B14F-4D97-AF65-F5344CB8AC3E}">
        <p14:creationId xmlns:p14="http://schemas.microsoft.com/office/powerpoint/2010/main" val="1547470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9125159-7FF3-0776-8097-BF13164B4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5068EA-20BE-4A37-976D-B9D3FEF7F4F4}" type="datetime1">
              <a:rPr lang="en-GB" altLang="en-US" smtClean="0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7A4D887-7B83-675A-8A01-005EDA3A2F3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4ED6059-843E-49AD-9A34-F73F0FA8D2A3}" type="slidenum">
              <a:rPr lang="en-GB" altLang="en-US" smtClean="0"/>
              <a:pPr>
                <a:defRPr/>
              </a:pPr>
              <a:t>18</a:t>
            </a:fld>
            <a:endParaRPr lang="en-GB" alt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5D1146B-1888-6C62-498F-9655576480BD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Past Simple – Academic Function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4B282BB-6767-F31F-161F-2788C8D23396}"/>
              </a:ext>
            </a:extLst>
          </p:cNvPr>
          <p:cNvSpPr txBox="1">
            <a:spLocks/>
          </p:cNvSpPr>
          <p:nvPr/>
        </p:nvSpPr>
        <p:spPr>
          <a:xfrm>
            <a:off x="838200" y="1690689"/>
            <a:ext cx="10515600" cy="399891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Past Simple Tense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usually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indicates that the statement describes a completed event in the past, so we can use it in academic writing to: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 startAt="2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Discuss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what methods and/or data were utilized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 startAt="2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short questionnaire captured levels of customers’ satisfaction with the new service.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Statistical analyses revealed the relationships between variables.</a:t>
            </a:r>
          </a:p>
        </p:txBody>
      </p:sp>
    </p:spTree>
    <p:extLst>
      <p:ext uri="{BB962C8B-B14F-4D97-AF65-F5344CB8AC3E}">
        <p14:creationId xmlns:p14="http://schemas.microsoft.com/office/powerpoint/2010/main" val="3442380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7C1A05-C010-5109-3439-F6C83C1B3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5068EA-20BE-4A37-976D-B9D3FEF7F4F4}" type="datetime1">
              <a:rPr lang="en-GB" altLang="en-US" smtClean="0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64F1955-BD1F-3FF2-D2EF-1C35CE34B77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4ED6059-843E-49AD-9A34-F73F0FA8D2A3}" type="slidenum">
              <a:rPr lang="en-GB" altLang="en-US" smtClean="0"/>
              <a:pPr>
                <a:defRPr/>
              </a:pPr>
              <a:t>19</a:t>
            </a:fld>
            <a:endParaRPr lang="en-GB" alt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E846E2E-0C0B-37DD-D874-FF7FBB3F33DE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Past Simple – Academic Function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9459F0D-43D2-F8C0-4E0A-867EB128C8E3}"/>
              </a:ext>
            </a:extLst>
          </p:cNvPr>
          <p:cNvSpPr txBox="1">
            <a:spLocks/>
          </p:cNvSpPr>
          <p:nvPr/>
        </p:nvSpPr>
        <p:spPr>
          <a:xfrm>
            <a:off x="838200" y="1600201"/>
            <a:ext cx="10515600" cy="410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Past Simple Tense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usually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indicates that the statement describes a completed event in the past, so we can use it in academic writing to: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 startAt="3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Report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research steps 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 startAt="3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Olden (2017)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recruited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17 participants for the study.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researchers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transcribed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coded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interviews before analysing the results.</a:t>
            </a:r>
          </a:p>
        </p:txBody>
      </p:sp>
    </p:spTree>
    <p:extLst>
      <p:ext uri="{BB962C8B-B14F-4D97-AF65-F5344CB8AC3E}">
        <p14:creationId xmlns:p14="http://schemas.microsoft.com/office/powerpoint/2010/main" val="2223719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76CD6F-2BA6-B75F-957F-54FDA7134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5068EA-20BE-4A37-976D-B9D3FEF7F4F4}" type="datetime1">
              <a:rPr lang="en-GB" altLang="en-US" smtClean="0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B35366-F4E1-2599-9057-B992B7CD159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4ED6059-843E-49AD-9A34-F73F0FA8D2A3}" type="slidenum">
              <a:rPr lang="en-GB" altLang="en-US" smtClean="0"/>
              <a:pPr>
                <a:defRPr/>
              </a:pPr>
              <a:t>20</a:t>
            </a:fld>
            <a:endParaRPr lang="en-GB" alt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6520D74-3361-102C-D115-2D6CDAF4031E}"/>
              </a:ext>
            </a:extLst>
          </p:cNvPr>
          <p:cNvSpPr txBox="1">
            <a:spLocks/>
          </p:cNvSpPr>
          <p:nvPr/>
        </p:nvSpPr>
        <p:spPr>
          <a:xfrm>
            <a:off x="838200" y="377700"/>
            <a:ext cx="10515600" cy="11722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Past Simple – Academic Function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3DAC555-C93F-C649-ACE4-54EB8120E7DC}"/>
              </a:ext>
            </a:extLst>
          </p:cNvPr>
          <p:cNvSpPr txBox="1">
            <a:spLocks/>
          </p:cNvSpPr>
          <p:nvPr/>
        </p:nvSpPr>
        <p:spPr>
          <a:xfrm>
            <a:off x="838200" y="1549960"/>
            <a:ext cx="10515600" cy="416504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Past Simple Tense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usually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indicates that the statement describes a completed event in the past, so we can use it in academic writing to: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 startAt="4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Report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results of the current study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 startAt="4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first group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took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longer to complete the task.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general, participants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used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the software to formally organise their study schedules.</a:t>
            </a:r>
          </a:p>
        </p:txBody>
      </p:sp>
    </p:spTree>
    <p:extLst>
      <p:ext uri="{BB962C8B-B14F-4D97-AF65-F5344CB8AC3E}">
        <p14:creationId xmlns:p14="http://schemas.microsoft.com/office/powerpoint/2010/main" val="248702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04CD432-54B9-6FBA-1E17-5E9015CEE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5068EA-20BE-4A37-976D-B9D3FEF7F4F4}" type="datetime1">
              <a:rPr lang="en-GB" altLang="en-US" smtClean="0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F6FA49E-F45E-9F5E-6AD4-416D33D6B2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4ED6059-843E-49AD-9A34-F73F0FA8D2A3}" type="slidenum">
              <a:rPr lang="en-GB" altLang="en-US" smtClean="0"/>
              <a:pPr>
                <a:defRPr/>
              </a:pPr>
              <a:t>21</a:t>
            </a:fld>
            <a:endParaRPr lang="en-GB" altLang="en-US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969F4320-A7FA-BE41-B423-3951EAB369B6}"/>
              </a:ext>
            </a:extLst>
          </p:cNvPr>
          <p:cNvSpPr txBox="1">
            <a:spLocks/>
          </p:cNvSpPr>
          <p:nvPr/>
        </p:nvSpPr>
        <p:spPr>
          <a:xfrm>
            <a:off x="838200" y="34680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Present Perfect - FORM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4A2146A6-B65B-A1DC-6573-C942FEECBEE4}"/>
              </a:ext>
            </a:extLst>
          </p:cNvPr>
          <p:cNvSpPr/>
          <p:nvPr/>
        </p:nvSpPr>
        <p:spPr>
          <a:xfrm>
            <a:off x="1555750" y="1607556"/>
            <a:ext cx="9080500" cy="946740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 perfect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is probably the trickiest tense to use in English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A022CC7B-BFFA-26C9-759F-4B7EA8CBE6F6}"/>
              </a:ext>
            </a:extLst>
          </p:cNvPr>
          <p:cNvSpPr/>
          <p:nvPr/>
        </p:nvSpPr>
        <p:spPr>
          <a:xfrm>
            <a:off x="1765290" y="2760630"/>
            <a:ext cx="8661400" cy="946740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 perfect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appears with the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auxiliary verb ‘have’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(in the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 simple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form). There are two forms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5E9EC2A9-97FA-FACA-F646-F37B18FF4B35}"/>
              </a:ext>
            </a:extLst>
          </p:cNvPr>
          <p:cNvSpPr/>
          <p:nvPr/>
        </p:nvSpPr>
        <p:spPr>
          <a:xfrm>
            <a:off x="838201" y="4252904"/>
            <a:ext cx="4508508" cy="805031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4472C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 perfect -ed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4A12809D-082D-CCB1-7E27-A2A6BB234836}"/>
              </a:ext>
            </a:extLst>
          </p:cNvPr>
          <p:cNvSpPr/>
          <p:nvPr/>
        </p:nvSpPr>
        <p:spPr>
          <a:xfrm>
            <a:off x="6845282" y="4315310"/>
            <a:ext cx="4508508" cy="805032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 perfect -n</a:t>
            </a:r>
          </a:p>
        </p:txBody>
      </p:sp>
      <p:sp>
        <p:nvSpPr>
          <p:cNvPr id="20" name="Arrow: Bent 19">
            <a:extLst>
              <a:ext uri="{FF2B5EF4-FFF2-40B4-BE49-F238E27FC236}">
                <a16:creationId xmlns:a16="http://schemas.microsoft.com/office/drawing/2014/main" id="{B482C5BF-DE8D-D12E-53D1-096BAAB6780C}"/>
              </a:ext>
            </a:extLst>
          </p:cNvPr>
          <p:cNvSpPr/>
          <p:nvPr/>
        </p:nvSpPr>
        <p:spPr>
          <a:xfrm rot="5400000">
            <a:off x="10352704" y="3251818"/>
            <a:ext cx="1075071" cy="927100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41834"/>
            </a:avLst>
          </a:prstGeom>
          <a:gradFill rotWithShape="1">
            <a:gsLst>
              <a:gs pos="0">
                <a:srgbClr val="70AD47">
                  <a:satMod val="103000"/>
                  <a:lumMod val="102000"/>
                  <a:tint val="94000"/>
                </a:srgbClr>
              </a:gs>
              <a:gs pos="50000">
                <a:srgbClr val="70AD47">
                  <a:satMod val="110000"/>
                  <a:lumMod val="100000"/>
                  <a:shade val="100000"/>
                </a:srgbClr>
              </a:gs>
              <a:gs pos="100000">
                <a:srgbClr val="70AD47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Arrow: Bent 20">
            <a:extLst>
              <a:ext uri="{FF2B5EF4-FFF2-40B4-BE49-F238E27FC236}">
                <a16:creationId xmlns:a16="http://schemas.microsoft.com/office/drawing/2014/main" id="{9A47B0C2-054C-7B5B-10A0-E2864E671725}"/>
              </a:ext>
            </a:extLst>
          </p:cNvPr>
          <p:cNvSpPr/>
          <p:nvPr/>
        </p:nvSpPr>
        <p:spPr>
          <a:xfrm rot="5400000" flipV="1">
            <a:off x="764201" y="3216372"/>
            <a:ext cx="1075072" cy="927108"/>
          </a:xfrm>
          <a:prstGeom prst="bentArrow">
            <a:avLst/>
          </a:prstGeom>
          <a:gradFill rotWithShape="1">
            <a:gsLst>
              <a:gs pos="0">
                <a:srgbClr val="70AD47">
                  <a:satMod val="103000"/>
                  <a:lumMod val="102000"/>
                  <a:tint val="94000"/>
                </a:srgbClr>
              </a:gs>
              <a:gs pos="50000">
                <a:srgbClr val="70AD47">
                  <a:satMod val="110000"/>
                  <a:lumMod val="100000"/>
                  <a:shade val="100000"/>
                </a:srgbClr>
              </a:gs>
              <a:gs pos="100000">
                <a:srgbClr val="70AD47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651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0" grpId="0" animBg="1"/>
      <p:bldP spid="2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id="{969F4320-A7FA-BE41-B423-3951EAB369B6}"/>
              </a:ext>
            </a:extLst>
          </p:cNvPr>
          <p:cNvSpPr txBox="1">
            <a:spLocks/>
          </p:cNvSpPr>
          <p:nvPr/>
        </p:nvSpPr>
        <p:spPr>
          <a:xfrm>
            <a:off x="838200" y="34680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Present Perfect - FORM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5E9EC2A9-97FA-FACA-F646-F37B18FF4B35}"/>
              </a:ext>
            </a:extLst>
          </p:cNvPr>
          <p:cNvSpPr/>
          <p:nvPr/>
        </p:nvSpPr>
        <p:spPr>
          <a:xfrm>
            <a:off x="965187" y="2084247"/>
            <a:ext cx="4508508" cy="805031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4472C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 perfect -ed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4A12809D-082D-CCB1-7E27-A2A6BB234836}"/>
              </a:ext>
            </a:extLst>
          </p:cNvPr>
          <p:cNvSpPr/>
          <p:nvPr/>
        </p:nvSpPr>
        <p:spPr>
          <a:xfrm>
            <a:off x="6629382" y="2084247"/>
            <a:ext cx="4508508" cy="805032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 perfect -n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41406629-BC4D-52BB-4E23-A7405ED062EC}"/>
              </a:ext>
            </a:extLst>
          </p:cNvPr>
          <p:cNvSpPr/>
          <p:nvPr/>
        </p:nvSpPr>
        <p:spPr>
          <a:xfrm>
            <a:off x="393682" y="3079289"/>
            <a:ext cx="5651518" cy="1836737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John has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wait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ed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for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 hour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students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have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studi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ed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 lot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have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complet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ed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our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module.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She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has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work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ed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well in class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174346AF-8511-BAD8-7CA0-DB820E1814EF}"/>
              </a:ext>
            </a:extLst>
          </p:cNvPr>
          <p:cNvSpPr/>
          <p:nvPr/>
        </p:nvSpPr>
        <p:spPr>
          <a:xfrm>
            <a:off x="6400792" y="3066461"/>
            <a:ext cx="4953008" cy="1849565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has take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such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long time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have spoke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the lecturer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He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has broke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his computer</a:t>
            </a:r>
          </a:p>
        </p:txBody>
      </p:sp>
    </p:spTree>
    <p:extLst>
      <p:ext uri="{BB962C8B-B14F-4D97-AF65-F5344CB8AC3E}">
        <p14:creationId xmlns:p14="http://schemas.microsoft.com/office/powerpoint/2010/main" val="1199186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251382-9390-76C7-4097-D4324C2B5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5068EA-20BE-4A37-976D-B9D3FEF7F4F4}" type="datetime1">
              <a:rPr lang="en-GB" altLang="en-US" smtClean="0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8CCE821-81E8-872E-F4A9-5416B8B4F87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4ED6059-843E-49AD-9A34-F73F0FA8D2A3}" type="slidenum">
              <a:rPr lang="en-GB" altLang="en-US" smtClean="0"/>
              <a:pPr>
                <a:defRPr/>
              </a:pPr>
              <a:t>23</a:t>
            </a:fld>
            <a:endParaRPr lang="en-GB" alt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82114AA-58EB-33F8-3BD8-807BD5A022B0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Present Perfect - General Function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3B86F1D-0052-36DD-8F12-9E4D96F96201}"/>
              </a:ext>
            </a:extLst>
          </p:cNvPr>
          <p:cNvSpPr txBox="1">
            <a:spLocks/>
          </p:cNvSpPr>
          <p:nvPr/>
        </p:nvSpPr>
        <p:spPr>
          <a:xfrm>
            <a:off x="838200" y="1708572"/>
            <a:ext cx="10515600" cy="38172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 Perfect Tense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is a ‘bridging’ tense that connects past events to a present state. Typically, it describes something that started in the past and continues (or </a:t>
            </a:r>
            <a:r>
              <a:rPr kumimoji="0" lang="en-GB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is important/relevant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 today and possibly the future.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children </a:t>
            </a:r>
            <a:r>
              <a:rPr kumimoji="0" lang="en-GB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have taken </a:t>
            </a:r>
            <a:r>
              <a:rPr kumimoji="0" lang="en-GB" sz="2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the chocolate from the fridge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6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Did the children take the chocolate in the past?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6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Is the event relevant to now?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6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Will children take the chocolate in the future?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375C4D-613D-06BA-7FFA-0FD34DC9468D}"/>
              </a:ext>
            </a:extLst>
          </p:cNvPr>
          <p:cNvSpPr txBox="1"/>
          <p:nvPr/>
        </p:nvSpPr>
        <p:spPr>
          <a:xfrm>
            <a:off x="9550400" y="4239976"/>
            <a:ext cx="82550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prstClr val="black"/>
                </a:solidFill>
                <a:latin typeface="Calibri"/>
              </a:rPr>
              <a:t>YES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B285816-DE8C-F822-2430-0E557B0DF2DE}"/>
              </a:ext>
            </a:extLst>
          </p:cNvPr>
          <p:cNvSpPr txBox="1"/>
          <p:nvPr/>
        </p:nvSpPr>
        <p:spPr>
          <a:xfrm>
            <a:off x="9550399" y="5181190"/>
            <a:ext cx="1474159" cy="4616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prstClr val="white"/>
                </a:solidFill>
                <a:latin typeface="Calibri"/>
              </a:rPr>
              <a:t>unknown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FE5D254-FD24-678A-DBC5-5C060E09E88A}"/>
              </a:ext>
            </a:extLst>
          </p:cNvPr>
          <p:cNvSpPr txBox="1"/>
          <p:nvPr/>
        </p:nvSpPr>
        <p:spPr>
          <a:xfrm>
            <a:off x="9550400" y="4701641"/>
            <a:ext cx="82550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prstClr val="black"/>
                </a:solidFill>
                <a:latin typeface="Calibri"/>
              </a:rPr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39022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251382-9390-76C7-4097-D4324C2B5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5068EA-20BE-4A37-976D-B9D3FEF7F4F4}" type="datetime1">
              <a:rPr lang="en-GB" altLang="en-US" smtClean="0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8CCE821-81E8-872E-F4A9-5416B8B4F87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4ED6059-843E-49AD-9A34-F73F0FA8D2A3}" type="slidenum">
              <a:rPr lang="en-GB" altLang="en-US" smtClean="0"/>
              <a:pPr>
                <a:defRPr/>
              </a:pPr>
              <a:t>24</a:t>
            </a:fld>
            <a:endParaRPr lang="en-GB" alt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82114AA-58EB-33F8-3BD8-807BD5A022B0}"/>
              </a:ext>
            </a:extLst>
          </p:cNvPr>
          <p:cNvSpPr txBox="1">
            <a:spLocks/>
          </p:cNvSpPr>
          <p:nvPr/>
        </p:nvSpPr>
        <p:spPr>
          <a:xfrm>
            <a:off x="838199" y="19771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Present Perfect - Academic Function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3B86F1D-0052-36DD-8F12-9E4D96F96201}"/>
              </a:ext>
            </a:extLst>
          </p:cNvPr>
          <p:cNvSpPr txBox="1">
            <a:spLocks/>
          </p:cNvSpPr>
          <p:nvPr/>
        </p:nvSpPr>
        <p:spPr>
          <a:xfrm>
            <a:off x="580845" y="1311215"/>
            <a:ext cx="11030309" cy="44339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distinction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between the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past simple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 perfect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often indicates the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difference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between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specific information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and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generalizations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which is useful in academic writing.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dirty="0">
              <a:solidFill>
                <a:sysClr val="windowText" lastClr="000000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data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suggested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that the time spent reading academic literature has a positive effect on the level of students’ academic writing. 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GB" sz="2800" b="1" i="0" u="none" strike="noStrike" kern="1200" cap="small" spc="0" normalizeH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specific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>
                <a:solidFill>
                  <a:sysClr val="windowText" lastClr="000000"/>
                </a:solidFill>
                <a:latin typeface="Calibri"/>
              </a:rPr>
              <a:t>The data </a:t>
            </a:r>
            <a:r>
              <a:rPr lang="en-GB" dirty="0">
                <a:solidFill>
                  <a:srgbClr val="C00000"/>
                </a:solidFill>
                <a:latin typeface="Calibri"/>
              </a:rPr>
              <a:t>has suggested </a:t>
            </a:r>
            <a:r>
              <a:rPr lang="en-GB" dirty="0">
                <a:latin typeface="Calibri"/>
              </a:rPr>
              <a:t>that there is </a:t>
            </a:r>
            <a:r>
              <a:rPr lang="en-GB" dirty="0">
                <a:solidFill>
                  <a:sysClr val="windowText" lastClr="000000"/>
                </a:solidFill>
                <a:latin typeface="Calibri"/>
              </a:rPr>
              <a:t>a connection between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time spent reading academic literature and the effectiveness of a student’s academic writing ability.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GB" sz="2800" b="1" i="0" u="none" strike="noStrike" kern="1200" cap="small" spc="0" normalizeH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non-specific</a:t>
            </a:r>
          </a:p>
        </p:txBody>
      </p:sp>
    </p:spTree>
    <p:extLst>
      <p:ext uri="{BB962C8B-B14F-4D97-AF65-F5344CB8AC3E}">
        <p14:creationId xmlns:p14="http://schemas.microsoft.com/office/powerpoint/2010/main" val="10482036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251382-9390-76C7-4097-D4324C2B5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5068EA-20BE-4A37-976D-B9D3FEF7F4F4}" type="datetime1">
              <a:rPr lang="en-GB" altLang="en-US" smtClean="0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8CCE821-81E8-872E-F4A9-5416B8B4F87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4ED6059-843E-49AD-9A34-F73F0FA8D2A3}" type="slidenum">
              <a:rPr lang="en-GB" altLang="en-US" smtClean="0"/>
              <a:pPr>
                <a:defRPr/>
              </a:pPr>
              <a:t>25</a:t>
            </a:fld>
            <a:endParaRPr lang="en-GB" alt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82114AA-58EB-33F8-3BD8-807BD5A022B0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Present Perfect - Academic Function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3B86F1D-0052-36DD-8F12-9E4D96F96201}"/>
              </a:ext>
            </a:extLst>
          </p:cNvPr>
          <p:cNvSpPr txBox="1">
            <a:spLocks/>
          </p:cNvSpPr>
          <p:nvPr/>
        </p:nvSpPr>
        <p:spPr>
          <a:xfrm>
            <a:off x="838200" y="1690688"/>
            <a:ext cx="10515600" cy="3876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 Perfect Tense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is a ‘bridging’ tense that connects past events to a present state.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Describes a present situation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based on past events.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>
              <a:defRPr/>
            </a:pPr>
            <a:r>
              <a:rPr lang="en-GB" dirty="0">
                <a:solidFill>
                  <a:sysClr val="windowText" lastClr="000000"/>
                </a:solidFill>
                <a:latin typeface="Calibri"/>
              </a:rPr>
              <a:t>From a European perspective, there </a:t>
            </a:r>
            <a:r>
              <a:rPr lang="en-GB" dirty="0">
                <a:solidFill>
                  <a:srgbClr val="C00000"/>
                </a:solidFill>
                <a:latin typeface="Calibri"/>
              </a:rPr>
              <a:t>has been </a:t>
            </a:r>
            <a:r>
              <a:rPr lang="en-GB" dirty="0">
                <a:solidFill>
                  <a:sysClr val="windowText" lastClr="000000"/>
                </a:solidFill>
                <a:latin typeface="Calibri"/>
              </a:rPr>
              <a:t>little research of the effect of a post-Brexit environment on the English levels of non-native UK residents.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03576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251382-9390-76C7-4097-D4324C2B5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5068EA-20BE-4A37-976D-B9D3FEF7F4F4}" type="datetime1">
              <a:rPr lang="en-GB" altLang="en-US" smtClean="0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8CCE821-81E8-872E-F4A9-5416B8B4F87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4ED6059-843E-49AD-9A34-F73F0FA8D2A3}" type="slidenum">
              <a:rPr lang="en-GB" altLang="en-US" smtClean="0"/>
              <a:pPr>
                <a:defRPr/>
              </a:pPr>
              <a:t>26</a:t>
            </a:fld>
            <a:endParaRPr lang="en-GB" alt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82114AA-58EB-33F8-3BD8-807BD5A022B0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Present Perfect - Academic Function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3B86F1D-0052-36DD-8F12-9E4D96F96201}"/>
              </a:ext>
            </a:extLst>
          </p:cNvPr>
          <p:cNvSpPr txBox="1">
            <a:spLocks/>
          </p:cNvSpPr>
          <p:nvPr/>
        </p:nvSpPr>
        <p:spPr>
          <a:xfrm>
            <a:off x="838200" y="1690688"/>
            <a:ext cx="10515600" cy="387667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Present Perfect Tense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is a ‘bridging’ tense that connects past events to a present state.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2.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Introduces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 general area of research.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r>
              <a:rPr lang="en-GB" b="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Educators have always been interested in student learning</a:t>
            </a:r>
            <a:r>
              <a:rPr lang="en-GB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>
              <a:defRPr/>
            </a:pPr>
            <a:r>
              <a:rPr lang="en-GB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have been several studies which link the frequency of celebrity social media endorsements and the volume of unit sales of luxury sports shoe brands, such as Balenciaga.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27219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251382-9390-76C7-4097-D4324C2B5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5068EA-20BE-4A37-976D-B9D3FEF7F4F4}" type="datetime1">
              <a:rPr lang="en-GB" altLang="en-US" smtClean="0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8CCE821-81E8-872E-F4A9-5416B8B4F87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4ED6059-843E-49AD-9A34-F73F0FA8D2A3}" type="slidenum">
              <a:rPr lang="en-GB" altLang="en-US" smtClean="0"/>
              <a:pPr>
                <a:defRPr/>
              </a:pPr>
              <a:t>27</a:t>
            </a:fld>
            <a:endParaRPr lang="en-GB" alt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82114AA-58EB-33F8-3BD8-807BD5A022B0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Present Perfect - Academic Function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3B86F1D-0052-36DD-8F12-9E4D96F96201}"/>
              </a:ext>
            </a:extLst>
          </p:cNvPr>
          <p:cNvSpPr txBox="1">
            <a:spLocks/>
          </p:cNvSpPr>
          <p:nvPr/>
        </p:nvSpPr>
        <p:spPr>
          <a:xfrm>
            <a:off x="838200" y="1690688"/>
            <a:ext cx="10744200" cy="3876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 Perfect Tense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is a ‘bridging’ tense that connects past events to a present state.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3.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Introduces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comparisons or contradictions, with neither being accepted by the writer.</a:t>
            </a:r>
          </a:p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dirty="0">
              <a:latin typeface="Calibri"/>
            </a:endParaRPr>
          </a:p>
          <a:p>
            <a:pPr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Some survey-based studies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have shown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that girls have significantly higher fears than boys after trauma.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15024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ACC026-284E-84D3-5144-71DCE01FB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5068EA-20BE-4A37-976D-B9D3FEF7F4F4}" type="datetime1">
              <a:rPr lang="en-GB" altLang="en-US" smtClean="0"/>
              <a:pPr>
                <a:defRPr/>
              </a:pPr>
              <a:t>24/09/2023</a:t>
            </a:fld>
            <a:endParaRPr lang="en-GB" alt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6B9A933-8714-D3FA-43F0-35C3234DD89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4ED6059-843E-49AD-9A34-F73F0FA8D2A3}" type="slidenum">
              <a:rPr lang="en-GB" altLang="en-US" smtClean="0"/>
              <a:pPr>
                <a:defRPr/>
              </a:pPr>
              <a:t>28</a:t>
            </a:fld>
            <a:endParaRPr lang="en-GB" alt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3F34C06-35AE-BB37-2165-10A0A937EA3A}"/>
              </a:ext>
            </a:extLst>
          </p:cNvPr>
          <p:cNvSpPr txBox="1">
            <a:spLocks/>
          </p:cNvSpPr>
          <p:nvPr/>
        </p:nvSpPr>
        <p:spPr>
          <a:xfrm>
            <a:off x="838200" y="1253331"/>
            <a:ext cx="10515600" cy="435133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4000"/>
              <a:t>Now look at the exercise sheet and work through the 3 tasks.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sz="400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4000"/>
              <a:t>Good Luck!!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883268702"/>
      </p:ext>
    </p:extLst>
  </p:cSld>
  <p:clrMapOvr>
    <a:masterClrMapping/>
  </p:clrMapOvr>
</p:sld>
</file>

<file path=ppt/theme/theme1.xml><?xml version="1.0" encoding="utf-8"?>
<a:theme xmlns:a="http://schemas.openxmlformats.org/drawingml/2006/main" name="1_20140311PresentationUWTSDTemplate">
  <a:themeElements>
    <a:clrScheme name="1_20140311PresentationUWTSDTemplat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FFFFFF"/>
      </a:accent3>
      <a:accent4>
        <a:srgbClr val="000000"/>
      </a:accent4>
      <a:accent5>
        <a:srgbClr val="AAD4F6"/>
      </a:accent5>
      <a:accent6>
        <a:srgbClr val="E7E700"/>
      </a:accent6>
      <a:hlink>
        <a:srgbClr val="0000FF"/>
      </a:hlink>
      <a:folHlink>
        <a:srgbClr val="800080"/>
      </a:folHlink>
    </a:clrScheme>
    <a:fontScheme name="1_20140311PresentationUWTSDTemplate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1_20140311PresentationUWTSDTemplat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00B0F0"/>
        </a:accent1>
        <a:accent2>
          <a:srgbClr val="FFFF00"/>
        </a:accent2>
        <a:accent3>
          <a:srgbClr val="FFFFFF"/>
        </a:accent3>
        <a:accent4>
          <a:srgbClr val="000000"/>
        </a:accent4>
        <a:accent5>
          <a:srgbClr val="AAD4F6"/>
        </a:accent5>
        <a:accent6>
          <a:srgbClr val="E7E700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1984</Words>
  <Application>Microsoft Office PowerPoint</Application>
  <PresentationFormat>Widescreen</PresentationFormat>
  <Paragraphs>303</Paragraphs>
  <Slides>28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Myriad Pro</vt:lpstr>
      <vt:lpstr>Arial</vt:lpstr>
      <vt:lpstr>Calibri</vt:lpstr>
      <vt:lpstr>Calibri Light</vt:lpstr>
      <vt:lpstr>1_20140311PresentationUWTSDTemplate</vt:lpstr>
      <vt:lpstr>20140311PresentationUWTSDTemplate</vt:lpstr>
      <vt:lpstr> Academic Skills and English Language Workshop: </vt:lpstr>
      <vt:lpstr>Verb Tenses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Samuel D'Elia</dc:creator>
  <cp:lastModifiedBy>Samuel D'Elia</cp:lastModifiedBy>
  <cp:revision>3</cp:revision>
  <dcterms:created xsi:type="dcterms:W3CDTF">2023-07-15T11:04:49Z</dcterms:created>
  <dcterms:modified xsi:type="dcterms:W3CDTF">2023-09-24T09:56:55Z</dcterms:modified>
</cp:coreProperties>
</file>