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633" y="6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e Shan" userId="575a649eabe7bb4e" providerId="LiveId" clId="{E72DA73B-3B1A-4512-9C34-ED6D4B2CD467}"/>
    <pc:docChg chg="undo custSel modSld sldOrd">
      <pc:chgData name="Zee Shan" userId="575a649eabe7bb4e" providerId="LiveId" clId="{E72DA73B-3B1A-4512-9C34-ED6D4B2CD467}" dt="2026-02-15T06:27:32.358" v="7"/>
      <pc:docMkLst>
        <pc:docMk/>
      </pc:docMkLst>
      <pc:sldChg chg="addSp delSp mod">
        <pc:chgData name="Zee Shan" userId="575a649eabe7bb4e" providerId="LiveId" clId="{E72DA73B-3B1A-4512-9C34-ED6D4B2CD467}" dt="2026-02-15T06:24:46.426" v="3" actId="9405"/>
        <pc:sldMkLst>
          <pc:docMk/>
          <pc:sldMk cId="0" sldId="256"/>
        </pc:sldMkLst>
        <pc:inkChg chg="add del">
          <ac:chgData name="Zee Shan" userId="575a649eabe7bb4e" providerId="LiveId" clId="{E72DA73B-3B1A-4512-9C34-ED6D4B2CD467}" dt="2026-02-15T06:24:46.426" v="3" actId="9405"/>
          <ac:inkMkLst>
            <pc:docMk/>
            <pc:sldMk cId="0" sldId="256"/>
            <ac:inkMk id="2" creationId="{DD3292B3-CF87-4184-413B-E9AF68797024}"/>
          </ac:inkMkLst>
        </pc:inkChg>
      </pc:sldChg>
      <pc:sldChg chg="ord">
        <pc:chgData name="Zee Shan" userId="575a649eabe7bb4e" providerId="LiveId" clId="{E72DA73B-3B1A-4512-9C34-ED6D4B2CD467}" dt="2026-02-15T06:27:32.358" v="7"/>
        <pc:sldMkLst>
          <pc:docMk/>
          <pc:sldMk cId="0" sldId="259"/>
        </pc:sldMkLst>
      </pc:sldChg>
      <pc:sldChg chg="modSp mod ord">
        <pc:chgData name="Zee Shan" userId="575a649eabe7bb4e" providerId="LiveId" clId="{E72DA73B-3B1A-4512-9C34-ED6D4B2CD467}" dt="2026-02-15T06:26:52.489" v="5"/>
        <pc:sldMkLst>
          <pc:docMk/>
          <pc:sldMk cId="0" sldId="260"/>
        </pc:sldMkLst>
        <pc:spChg chg="mod">
          <ac:chgData name="Zee Shan" userId="575a649eabe7bb4e" providerId="LiveId" clId="{E72DA73B-3B1A-4512-9C34-ED6D4B2CD467}" dt="2026-01-19T16:25:53.618" v="1" actId="20577"/>
          <ac:spMkLst>
            <pc:docMk/>
            <pc:sldMk cId="0" sldId="260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1BDA1F-4F57-473C-9C22-A034ACA4839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2" csCatId="colorful" phldr="1"/>
      <dgm:spPr/>
      <dgm:t>
        <a:bodyPr/>
        <a:lstStyle/>
        <a:p>
          <a:endParaRPr lang="en-US"/>
        </a:p>
      </dgm:t>
    </dgm:pt>
    <dgm:pt modelId="{936D9306-F609-4375-8805-26CD7492772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Overview of Green Haven Florists</a:t>
          </a:r>
        </a:p>
      </dgm:t>
    </dgm:pt>
    <dgm:pt modelId="{17988661-F1ED-45D9-9FEA-5047AB37DD00}" type="parTrans" cxnId="{1596D134-0488-46FB-8D3E-7002D8367C16}">
      <dgm:prSet/>
      <dgm:spPr/>
      <dgm:t>
        <a:bodyPr/>
        <a:lstStyle/>
        <a:p>
          <a:endParaRPr lang="en-US"/>
        </a:p>
      </dgm:t>
    </dgm:pt>
    <dgm:pt modelId="{2AB13FFA-C38F-4F7B-8639-414896479088}" type="sibTrans" cxnId="{1596D134-0488-46FB-8D3E-7002D8367C1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765AD94-6BC9-45B1-97EF-AC7F48F7FA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Nature and scope of issues</a:t>
          </a:r>
        </a:p>
      </dgm:t>
    </dgm:pt>
    <dgm:pt modelId="{D9A5316F-D5E8-4B84-AE9D-FCFA8D32B87F}" type="parTrans" cxnId="{BE5C1EC8-243C-41C4-9110-AA7CB3D8242F}">
      <dgm:prSet/>
      <dgm:spPr/>
      <dgm:t>
        <a:bodyPr/>
        <a:lstStyle/>
        <a:p>
          <a:endParaRPr lang="en-US"/>
        </a:p>
      </dgm:t>
    </dgm:pt>
    <dgm:pt modelId="{57E4AA40-EC65-44FC-BB3A-08354C478754}" type="sibTrans" cxnId="{BE5C1EC8-243C-41C4-9110-AA7CB3D824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F8143A-63FE-4912-BFCE-110356C94D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5W2H analysis</a:t>
          </a:r>
        </a:p>
      </dgm:t>
    </dgm:pt>
    <dgm:pt modelId="{82ACDE0B-3660-4C8F-BC59-35C03B67A07D}" type="parTrans" cxnId="{71549EF9-DFDC-44B1-B054-3EF18813FC06}">
      <dgm:prSet/>
      <dgm:spPr/>
      <dgm:t>
        <a:bodyPr/>
        <a:lstStyle/>
        <a:p>
          <a:endParaRPr lang="en-US"/>
        </a:p>
      </dgm:t>
    </dgm:pt>
    <dgm:pt modelId="{B1271900-72D7-4C62-9DB0-74CAA713524E}" type="sibTrans" cxnId="{71549EF9-DFDC-44B1-B054-3EF18813FC0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3B72FC-BDDB-4F59-8D8E-C119B2A2E7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Cause-and-Effect analysis</a:t>
          </a:r>
        </a:p>
      </dgm:t>
    </dgm:pt>
    <dgm:pt modelId="{60DD3AEC-68D8-4E93-9CFF-AE6B3A69B66A}" type="parTrans" cxnId="{6963B897-9D22-468D-8513-7EF1E87C4558}">
      <dgm:prSet/>
      <dgm:spPr/>
      <dgm:t>
        <a:bodyPr/>
        <a:lstStyle/>
        <a:p>
          <a:endParaRPr lang="en-US"/>
        </a:p>
      </dgm:t>
    </dgm:pt>
    <dgm:pt modelId="{0397036B-46C1-4017-AF80-F84E8AE4E91B}" type="sibTrans" cxnId="{6963B897-9D22-468D-8513-7EF1E87C45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675BBE7-EC82-4D2A-9054-F042D94A97B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Key findings</a:t>
          </a:r>
        </a:p>
      </dgm:t>
    </dgm:pt>
    <dgm:pt modelId="{7998F2A8-3EF2-4DE0-B281-F0D1D7E8F642}" type="parTrans" cxnId="{01C54D5A-ED34-4F81-8AD1-611D56EEF7BA}">
      <dgm:prSet/>
      <dgm:spPr/>
      <dgm:t>
        <a:bodyPr/>
        <a:lstStyle/>
        <a:p>
          <a:endParaRPr lang="en-US"/>
        </a:p>
      </dgm:t>
    </dgm:pt>
    <dgm:pt modelId="{1427968C-5F60-424B-9C13-5BD68498A2FA}" type="sibTrans" cxnId="{01C54D5A-ED34-4F81-8AD1-611D56EEF7BA}">
      <dgm:prSet/>
      <dgm:spPr/>
      <dgm:t>
        <a:bodyPr/>
        <a:lstStyle/>
        <a:p>
          <a:endParaRPr lang="en-US"/>
        </a:p>
      </dgm:t>
    </dgm:pt>
    <dgm:pt modelId="{437EFADA-5A41-4418-9B3B-3A07ED72EFCA}" type="pres">
      <dgm:prSet presAssocID="{5E1BDA1F-4F57-473C-9C22-A034ACA48395}" presName="root" presStyleCnt="0">
        <dgm:presLayoutVars>
          <dgm:dir/>
          <dgm:resizeHandles val="exact"/>
        </dgm:presLayoutVars>
      </dgm:prSet>
      <dgm:spPr/>
    </dgm:pt>
    <dgm:pt modelId="{96D492A3-51F3-4134-9246-DCF5E1B15E3B}" type="pres">
      <dgm:prSet presAssocID="{5E1BDA1F-4F57-473C-9C22-A034ACA48395}" presName="container" presStyleCnt="0">
        <dgm:presLayoutVars>
          <dgm:dir/>
          <dgm:resizeHandles val="exact"/>
        </dgm:presLayoutVars>
      </dgm:prSet>
      <dgm:spPr/>
    </dgm:pt>
    <dgm:pt modelId="{FB39044D-9C68-4814-A4D1-8C225263EB47}" type="pres">
      <dgm:prSet presAssocID="{936D9306-F609-4375-8805-26CD7492772E}" presName="compNode" presStyleCnt="0"/>
      <dgm:spPr/>
    </dgm:pt>
    <dgm:pt modelId="{6B43A2DD-EE42-4856-B76B-09A16500FBB8}" type="pres">
      <dgm:prSet presAssocID="{936D9306-F609-4375-8805-26CD7492772E}" presName="iconBgRect" presStyleLbl="bgShp" presStyleIdx="0" presStyleCnt="5"/>
      <dgm:spPr/>
    </dgm:pt>
    <dgm:pt modelId="{8BC8B310-9FC7-4BBA-B2CA-AE5BEE4E2A06}" type="pres">
      <dgm:prSet presAssocID="{936D9306-F609-4375-8805-26CD7492772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tterfly"/>
        </a:ext>
      </dgm:extLst>
    </dgm:pt>
    <dgm:pt modelId="{19E4CA1F-6DB8-4717-B24D-3F17367507DC}" type="pres">
      <dgm:prSet presAssocID="{936D9306-F609-4375-8805-26CD7492772E}" presName="spaceRect" presStyleCnt="0"/>
      <dgm:spPr/>
    </dgm:pt>
    <dgm:pt modelId="{A18D7370-75CB-4760-BEE6-E5CE34C9AD1B}" type="pres">
      <dgm:prSet presAssocID="{936D9306-F609-4375-8805-26CD7492772E}" presName="textRect" presStyleLbl="revTx" presStyleIdx="0" presStyleCnt="5">
        <dgm:presLayoutVars>
          <dgm:chMax val="1"/>
          <dgm:chPref val="1"/>
        </dgm:presLayoutVars>
      </dgm:prSet>
      <dgm:spPr/>
    </dgm:pt>
    <dgm:pt modelId="{D187E666-35BA-481A-B469-5A753D08A047}" type="pres">
      <dgm:prSet presAssocID="{2AB13FFA-C38F-4F7B-8639-414896479088}" presName="sibTrans" presStyleLbl="sibTrans2D1" presStyleIdx="0" presStyleCnt="0"/>
      <dgm:spPr/>
    </dgm:pt>
    <dgm:pt modelId="{2D2E388E-7E2B-405E-9DC7-D4F8085CD374}" type="pres">
      <dgm:prSet presAssocID="{6765AD94-6BC9-45B1-97EF-AC7F48F7FA13}" presName="compNode" presStyleCnt="0"/>
      <dgm:spPr/>
    </dgm:pt>
    <dgm:pt modelId="{0F606A43-20C4-4B4C-8225-4CE527122762}" type="pres">
      <dgm:prSet presAssocID="{6765AD94-6BC9-45B1-97EF-AC7F48F7FA13}" presName="iconBgRect" presStyleLbl="bgShp" presStyleIdx="1" presStyleCnt="5"/>
      <dgm:spPr/>
    </dgm:pt>
    <dgm:pt modelId="{DA822823-7094-47B6-9209-2218F260AE28}" type="pres">
      <dgm:prSet presAssocID="{6765AD94-6BC9-45B1-97EF-AC7F48F7FA1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5CDA9A5D-75D0-4261-AF86-AD123FB6BB92}" type="pres">
      <dgm:prSet presAssocID="{6765AD94-6BC9-45B1-97EF-AC7F48F7FA13}" presName="spaceRect" presStyleCnt="0"/>
      <dgm:spPr/>
    </dgm:pt>
    <dgm:pt modelId="{920A5170-7548-42CC-A9FB-9630DDC79FB5}" type="pres">
      <dgm:prSet presAssocID="{6765AD94-6BC9-45B1-97EF-AC7F48F7FA13}" presName="textRect" presStyleLbl="revTx" presStyleIdx="1" presStyleCnt="5">
        <dgm:presLayoutVars>
          <dgm:chMax val="1"/>
          <dgm:chPref val="1"/>
        </dgm:presLayoutVars>
      </dgm:prSet>
      <dgm:spPr/>
    </dgm:pt>
    <dgm:pt modelId="{91E85DA3-6F78-4C43-97AD-6A8D1A987FE1}" type="pres">
      <dgm:prSet presAssocID="{57E4AA40-EC65-44FC-BB3A-08354C478754}" presName="sibTrans" presStyleLbl="sibTrans2D1" presStyleIdx="0" presStyleCnt="0"/>
      <dgm:spPr/>
    </dgm:pt>
    <dgm:pt modelId="{64588998-E9B6-47F3-83BE-17C5BF484838}" type="pres">
      <dgm:prSet presAssocID="{15F8143A-63FE-4912-BFCE-110356C94D41}" presName="compNode" presStyleCnt="0"/>
      <dgm:spPr/>
    </dgm:pt>
    <dgm:pt modelId="{334A4DD8-36C5-4632-A232-AF64899951C0}" type="pres">
      <dgm:prSet presAssocID="{15F8143A-63FE-4912-BFCE-110356C94D41}" presName="iconBgRect" presStyleLbl="bgShp" presStyleIdx="2" presStyleCnt="5"/>
      <dgm:spPr/>
    </dgm:pt>
    <dgm:pt modelId="{2BF9DCE9-08C1-4BA6-BBA8-59C7295EDE59}" type="pres">
      <dgm:prSet presAssocID="{15F8143A-63FE-4912-BFCE-110356C94D4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6028CBC4-BBE0-4275-8396-638737805183}" type="pres">
      <dgm:prSet presAssocID="{15F8143A-63FE-4912-BFCE-110356C94D41}" presName="spaceRect" presStyleCnt="0"/>
      <dgm:spPr/>
    </dgm:pt>
    <dgm:pt modelId="{4DA05A86-ED30-410F-AE18-CFFE058A8B41}" type="pres">
      <dgm:prSet presAssocID="{15F8143A-63FE-4912-BFCE-110356C94D41}" presName="textRect" presStyleLbl="revTx" presStyleIdx="2" presStyleCnt="5">
        <dgm:presLayoutVars>
          <dgm:chMax val="1"/>
          <dgm:chPref val="1"/>
        </dgm:presLayoutVars>
      </dgm:prSet>
      <dgm:spPr/>
    </dgm:pt>
    <dgm:pt modelId="{2C50A03F-979C-46E7-B20D-B3F3C3275448}" type="pres">
      <dgm:prSet presAssocID="{B1271900-72D7-4C62-9DB0-74CAA713524E}" presName="sibTrans" presStyleLbl="sibTrans2D1" presStyleIdx="0" presStyleCnt="0"/>
      <dgm:spPr/>
    </dgm:pt>
    <dgm:pt modelId="{EAB30FEE-E227-4CEE-B50C-60697E3FCF86}" type="pres">
      <dgm:prSet presAssocID="{973B72FC-BDDB-4F59-8D8E-C119B2A2E7C1}" presName="compNode" presStyleCnt="0"/>
      <dgm:spPr/>
    </dgm:pt>
    <dgm:pt modelId="{AB0A2CE1-607A-4D89-8C16-CF9784E5A98F}" type="pres">
      <dgm:prSet presAssocID="{973B72FC-BDDB-4F59-8D8E-C119B2A2E7C1}" presName="iconBgRect" presStyleLbl="bgShp" presStyleIdx="3" presStyleCnt="5"/>
      <dgm:spPr/>
    </dgm:pt>
    <dgm:pt modelId="{67DD3079-D3D6-4753-85B0-936AE751859E}" type="pres">
      <dgm:prSet presAssocID="{973B72FC-BDDB-4F59-8D8E-C119B2A2E7C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2084925A-C6C9-4612-8C08-2F1CE99DC086}" type="pres">
      <dgm:prSet presAssocID="{973B72FC-BDDB-4F59-8D8E-C119B2A2E7C1}" presName="spaceRect" presStyleCnt="0"/>
      <dgm:spPr/>
    </dgm:pt>
    <dgm:pt modelId="{F63607C5-2301-4A17-A701-7031F8382920}" type="pres">
      <dgm:prSet presAssocID="{973B72FC-BDDB-4F59-8D8E-C119B2A2E7C1}" presName="textRect" presStyleLbl="revTx" presStyleIdx="3" presStyleCnt="5">
        <dgm:presLayoutVars>
          <dgm:chMax val="1"/>
          <dgm:chPref val="1"/>
        </dgm:presLayoutVars>
      </dgm:prSet>
      <dgm:spPr/>
    </dgm:pt>
    <dgm:pt modelId="{E0AAF534-255C-4CB6-A31F-FF33A5B79524}" type="pres">
      <dgm:prSet presAssocID="{0397036B-46C1-4017-AF80-F84E8AE4E91B}" presName="sibTrans" presStyleLbl="sibTrans2D1" presStyleIdx="0" presStyleCnt="0"/>
      <dgm:spPr/>
    </dgm:pt>
    <dgm:pt modelId="{4BE7D318-AD7A-4258-8582-519B38D37997}" type="pres">
      <dgm:prSet presAssocID="{4675BBE7-EC82-4D2A-9054-F042D94A97B7}" presName="compNode" presStyleCnt="0"/>
      <dgm:spPr/>
    </dgm:pt>
    <dgm:pt modelId="{BAC31222-5AD4-424C-AEE4-FE5BE16BBEDC}" type="pres">
      <dgm:prSet presAssocID="{4675BBE7-EC82-4D2A-9054-F042D94A97B7}" presName="iconBgRect" presStyleLbl="bgShp" presStyleIdx="4" presStyleCnt="5"/>
      <dgm:spPr/>
    </dgm:pt>
    <dgm:pt modelId="{1B3BE157-ADA7-42EF-9BCD-1EA909349B1B}" type="pres">
      <dgm:prSet presAssocID="{4675BBE7-EC82-4D2A-9054-F042D94A97B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0C889C7E-3FFB-44E5-A3CA-21B0528BFE91}" type="pres">
      <dgm:prSet presAssocID="{4675BBE7-EC82-4D2A-9054-F042D94A97B7}" presName="spaceRect" presStyleCnt="0"/>
      <dgm:spPr/>
    </dgm:pt>
    <dgm:pt modelId="{CF4CD08E-1B7B-4D2A-809E-91D32CFC4B10}" type="pres">
      <dgm:prSet presAssocID="{4675BBE7-EC82-4D2A-9054-F042D94A97B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3821315-EE7C-46F0-B220-A1E83D900209}" type="presOf" srcId="{15F8143A-63FE-4912-BFCE-110356C94D41}" destId="{4DA05A86-ED30-410F-AE18-CFFE058A8B41}" srcOrd="0" destOrd="0" presId="urn:microsoft.com/office/officeart/2018/2/layout/IconCircleList"/>
    <dgm:cxn modelId="{1596D134-0488-46FB-8D3E-7002D8367C16}" srcId="{5E1BDA1F-4F57-473C-9C22-A034ACA48395}" destId="{936D9306-F609-4375-8805-26CD7492772E}" srcOrd="0" destOrd="0" parTransId="{17988661-F1ED-45D9-9FEA-5047AB37DD00}" sibTransId="{2AB13FFA-C38F-4F7B-8639-414896479088}"/>
    <dgm:cxn modelId="{D5D12E70-2276-486C-97FA-6C1C733AECC6}" type="presOf" srcId="{6765AD94-6BC9-45B1-97EF-AC7F48F7FA13}" destId="{920A5170-7548-42CC-A9FB-9630DDC79FB5}" srcOrd="0" destOrd="0" presId="urn:microsoft.com/office/officeart/2018/2/layout/IconCircleList"/>
    <dgm:cxn modelId="{CA24E571-01E5-4047-9F8B-9895A522E21D}" type="presOf" srcId="{0397036B-46C1-4017-AF80-F84E8AE4E91B}" destId="{E0AAF534-255C-4CB6-A31F-FF33A5B79524}" srcOrd="0" destOrd="0" presId="urn:microsoft.com/office/officeart/2018/2/layout/IconCircleList"/>
    <dgm:cxn modelId="{8AD7D573-B518-489A-9088-3A2797847597}" type="presOf" srcId="{4675BBE7-EC82-4D2A-9054-F042D94A97B7}" destId="{CF4CD08E-1B7B-4D2A-809E-91D32CFC4B10}" srcOrd="0" destOrd="0" presId="urn:microsoft.com/office/officeart/2018/2/layout/IconCircleList"/>
    <dgm:cxn modelId="{01C54D5A-ED34-4F81-8AD1-611D56EEF7BA}" srcId="{5E1BDA1F-4F57-473C-9C22-A034ACA48395}" destId="{4675BBE7-EC82-4D2A-9054-F042D94A97B7}" srcOrd="4" destOrd="0" parTransId="{7998F2A8-3EF2-4DE0-B281-F0D1D7E8F642}" sibTransId="{1427968C-5F60-424B-9C13-5BD68498A2FA}"/>
    <dgm:cxn modelId="{8595AE8C-0935-4B3B-A37D-D84D709F10E4}" type="presOf" srcId="{973B72FC-BDDB-4F59-8D8E-C119B2A2E7C1}" destId="{F63607C5-2301-4A17-A701-7031F8382920}" srcOrd="0" destOrd="0" presId="urn:microsoft.com/office/officeart/2018/2/layout/IconCircleList"/>
    <dgm:cxn modelId="{6963B897-9D22-468D-8513-7EF1E87C4558}" srcId="{5E1BDA1F-4F57-473C-9C22-A034ACA48395}" destId="{973B72FC-BDDB-4F59-8D8E-C119B2A2E7C1}" srcOrd="3" destOrd="0" parTransId="{60DD3AEC-68D8-4E93-9CFF-AE6B3A69B66A}" sibTransId="{0397036B-46C1-4017-AF80-F84E8AE4E91B}"/>
    <dgm:cxn modelId="{0F6AEB98-0F19-467C-8BFC-2AA125EB538A}" type="presOf" srcId="{5E1BDA1F-4F57-473C-9C22-A034ACA48395}" destId="{437EFADA-5A41-4418-9B3B-3A07ED72EFCA}" srcOrd="0" destOrd="0" presId="urn:microsoft.com/office/officeart/2018/2/layout/IconCircleList"/>
    <dgm:cxn modelId="{D0E74A9E-69C7-4AE8-9D62-25CD9A0A22C0}" type="presOf" srcId="{936D9306-F609-4375-8805-26CD7492772E}" destId="{A18D7370-75CB-4760-BEE6-E5CE34C9AD1B}" srcOrd="0" destOrd="0" presId="urn:microsoft.com/office/officeart/2018/2/layout/IconCircleList"/>
    <dgm:cxn modelId="{927375A3-F6AE-46A4-851A-C621566DDA12}" type="presOf" srcId="{B1271900-72D7-4C62-9DB0-74CAA713524E}" destId="{2C50A03F-979C-46E7-B20D-B3F3C3275448}" srcOrd="0" destOrd="0" presId="urn:microsoft.com/office/officeart/2018/2/layout/IconCircleList"/>
    <dgm:cxn modelId="{BE5C1EC8-243C-41C4-9110-AA7CB3D8242F}" srcId="{5E1BDA1F-4F57-473C-9C22-A034ACA48395}" destId="{6765AD94-6BC9-45B1-97EF-AC7F48F7FA13}" srcOrd="1" destOrd="0" parTransId="{D9A5316F-D5E8-4B84-AE9D-FCFA8D32B87F}" sibTransId="{57E4AA40-EC65-44FC-BB3A-08354C478754}"/>
    <dgm:cxn modelId="{D24CE8F5-74F3-4944-B4EC-AC0FB912C05B}" type="presOf" srcId="{2AB13FFA-C38F-4F7B-8639-414896479088}" destId="{D187E666-35BA-481A-B469-5A753D08A047}" srcOrd="0" destOrd="0" presId="urn:microsoft.com/office/officeart/2018/2/layout/IconCircleList"/>
    <dgm:cxn modelId="{71549EF9-DFDC-44B1-B054-3EF18813FC06}" srcId="{5E1BDA1F-4F57-473C-9C22-A034ACA48395}" destId="{15F8143A-63FE-4912-BFCE-110356C94D41}" srcOrd="2" destOrd="0" parTransId="{82ACDE0B-3660-4C8F-BC59-35C03B67A07D}" sibTransId="{B1271900-72D7-4C62-9DB0-74CAA713524E}"/>
    <dgm:cxn modelId="{68E0FEFD-5B56-4CAE-8440-B358F4728638}" type="presOf" srcId="{57E4AA40-EC65-44FC-BB3A-08354C478754}" destId="{91E85DA3-6F78-4C43-97AD-6A8D1A987FE1}" srcOrd="0" destOrd="0" presId="urn:microsoft.com/office/officeart/2018/2/layout/IconCircleList"/>
    <dgm:cxn modelId="{0E4A5225-0C80-4C14-9468-0F34A9C72333}" type="presParOf" srcId="{437EFADA-5A41-4418-9B3B-3A07ED72EFCA}" destId="{96D492A3-51F3-4134-9246-DCF5E1B15E3B}" srcOrd="0" destOrd="0" presId="urn:microsoft.com/office/officeart/2018/2/layout/IconCircleList"/>
    <dgm:cxn modelId="{F46187ED-50E4-47A9-A064-B39238C90113}" type="presParOf" srcId="{96D492A3-51F3-4134-9246-DCF5E1B15E3B}" destId="{FB39044D-9C68-4814-A4D1-8C225263EB47}" srcOrd="0" destOrd="0" presId="urn:microsoft.com/office/officeart/2018/2/layout/IconCircleList"/>
    <dgm:cxn modelId="{A6273ECE-DD6D-4049-85EF-5DAA8C01EC23}" type="presParOf" srcId="{FB39044D-9C68-4814-A4D1-8C225263EB47}" destId="{6B43A2DD-EE42-4856-B76B-09A16500FBB8}" srcOrd="0" destOrd="0" presId="urn:microsoft.com/office/officeart/2018/2/layout/IconCircleList"/>
    <dgm:cxn modelId="{477A0E8D-1860-4257-8938-2A22D2236DB0}" type="presParOf" srcId="{FB39044D-9C68-4814-A4D1-8C225263EB47}" destId="{8BC8B310-9FC7-4BBA-B2CA-AE5BEE4E2A06}" srcOrd="1" destOrd="0" presId="urn:microsoft.com/office/officeart/2018/2/layout/IconCircleList"/>
    <dgm:cxn modelId="{D495D11E-066D-4152-9A96-E943E0A74C01}" type="presParOf" srcId="{FB39044D-9C68-4814-A4D1-8C225263EB47}" destId="{19E4CA1F-6DB8-4717-B24D-3F17367507DC}" srcOrd="2" destOrd="0" presId="urn:microsoft.com/office/officeart/2018/2/layout/IconCircleList"/>
    <dgm:cxn modelId="{AB5FD62B-53B2-4A60-A4CD-CDD76A69506B}" type="presParOf" srcId="{FB39044D-9C68-4814-A4D1-8C225263EB47}" destId="{A18D7370-75CB-4760-BEE6-E5CE34C9AD1B}" srcOrd="3" destOrd="0" presId="urn:microsoft.com/office/officeart/2018/2/layout/IconCircleList"/>
    <dgm:cxn modelId="{3B67B5B8-73BC-4FE3-B0E7-6BB54DBC3422}" type="presParOf" srcId="{96D492A3-51F3-4134-9246-DCF5E1B15E3B}" destId="{D187E666-35BA-481A-B469-5A753D08A047}" srcOrd="1" destOrd="0" presId="urn:microsoft.com/office/officeart/2018/2/layout/IconCircleList"/>
    <dgm:cxn modelId="{F89764FD-A060-4681-BC9E-01D4F89270A4}" type="presParOf" srcId="{96D492A3-51F3-4134-9246-DCF5E1B15E3B}" destId="{2D2E388E-7E2B-405E-9DC7-D4F8085CD374}" srcOrd="2" destOrd="0" presId="urn:microsoft.com/office/officeart/2018/2/layout/IconCircleList"/>
    <dgm:cxn modelId="{6ECABEE6-748C-4DA1-9AD2-AD2329F26337}" type="presParOf" srcId="{2D2E388E-7E2B-405E-9DC7-D4F8085CD374}" destId="{0F606A43-20C4-4B4C-8225-4CE527122762}" srcOrd="0" destOrd="0" presId="urn:microsoft.com/office/officeart/2018/2/layout/IconCircleList"/>
    <dgm:cxn modelId="{8437489C-8CAA-4245-8E9F-C50782C312A6}" type="presParOf" srcId="{2D2E388E-7E2B-405E-9DC7-D4F8085CD374}" destId="{DA822823-7094-47B6-9209-2218F260AE28}" srcOrd="1" destOrd="0" presId="urn:microsoft.com/office/officeart/2018/2/layout/IconCircleList"/>
    <dgm:cxn modelId="{69D03B51-07F6-4FB5-B43F-E747F39AC0B7}" type="presParOf" srcId="{2D2E388E-7E2B-405E-9DC7-D4F8085CD374}" destId="{5CDA9A5D-75D0-4261-AF86-AD123FB6BB92}" srcOrd="2" destOrd="0" presId="urn:microsoft.com/office/officeart/2018/2/layout/IconCircleList"/>
    <dgm:cxn modelId="{911DE78C-E47A-4E0E-8B42-14E2D9E01518}" type="presParOf" srcId="{2D2E388E-7E2B-405E-9DC7-D4F8085CD374}" destId="{920A5170-7548-42CC-A9FB-9630DDC79FB5}" srcOrd="3" destOrd="0" presId="urn:microsoft.com/office/officeart/2018/2/layout/IconCircleList"/>
    <dgm:cxn modelId="{17B1F86C-96D3-43F6-A0D6-DD4E0D6A6D1E}" type="presParOf" srcId="{96D492A3-51F3-4134-9246-DCF5E1B15E3B}" destId="{91E85DA3-6F78-4C43-97AD-6A8D1A987FE1}" srcOrd="3" destOrd="0" presId="urn:microsoft.com/office/officeart/2018/2/layout/IconCircleList"/>
    <dgm:cxn modelId="{D62893F2-3E2E-4929-BC11-E3F7BBC2D433}" type="presParOf" srcId="{96D492A3-51F3-4134-9246-DCF5E1B15E3B}" destId="{64588998-E9B6-47F3-83BE-17C5BF484838}" srcOrd="4" destOrd="0" presId="urn:microsoft.com/office/officeart/2018/2/layout/IconCircleList"/>
    <dgm:cxn modelId="{D3BF6ACC-EDC4-4041-A0AE-DBD4EED66DDE}" type="presParOf" srcId="{64588998-E9B6-47F3-83BE-17C5BF484838}" destId="{334A4DD8-36C5-4632-A232-AF64899951C0}" srcOrd="0" destOrd="0" presId="urn:microsoft.com/office/officeart/2018/2/layout/IconCircleList"/>
    <dgm:cxn modelId="{5542F577-2D51-4F1A-B25F-07EAD38187AD}" type="presParOf" srcId="{64588998-E9B6-47F3-83BE-17C5BF484838}" destId="{2BF9DCE9-08C1-4BA6-BBA8-59C7295EDE59}" srcOrd="1" destOrd="0" presId="urn:microsoft.com/office/officeart/2018/2/layout/IconCircleList"/>
    <dgm:cxn modelId="{7FBD28ED-8C91-4CB9-9BD9-44AE7B404E57}" type="presParOf" srcId="{64588998-E9B6-47F3-83BE-17C5BF484838}" destId="{6028CBC4-BBE0-4275-8396-638737805183}" srcOrd="2" destOrd="0" presId="urn:microsoft.com/office/officeart/2018/2/layout/IconCircleList"/>
    <dgm:cxn modelId="{36ED675A-696E-45A9-98FF-0482AAC24A88}" type="presParOf" srcId="{64588998-E9B6-47F3-83BE-17C5BF484838}" destId="{4DA05A86-ED30-410F-AE18-CFFE058A8B41}" srcOrd="3" destOrd="0" presId="urn:microsoft.com/office/officeart/2018/2/layout/IconCircleList"/>
    <dgm:cxn modelId="{0EB1D22A-C7AC-4BA0-A3E1-EC6FE79DEB09}" type="presParOf" srcId="{96D492A3-51F3-4134-9246-DCF5E1B15E3B}" destId="{2C50A03F-979C-46E7-B20D-B3F3C3275448}" srcOrd="5" destOrd="0" presId="urn:microsoft.com/office/officeart/2018/2/layout/IconCircleList"/>
    <dgm:cxn modelId="{04EF9C48-9300-4B09-B194-56FC8BCFAEB5}" type="presParOf" srcId="{96D492A3-51F3-4134-9246-DCF5E1B15E3B}" destId="{EAB30FEE-E227-4CEE-B50C-60697E3FCF86}" srcOrd="6" destOrd="0" presId="urn:microsoft.com/office/officeart/2018/2/layout/IconCircleList"/>
    <dgm:cxn modelId="{355BB56E-F2C3-4469-806B-EB592C532B9E}" type="presParOf" srcId="{EAB30FEE-E227-4CEE-B50C-60697E3FCF86}" destId="{AB0A2CE1-607A-4D89-8C16-CF9784E5A98F}" srcOrd="0" destOrd="0" presId="urn:microsoft.com/office/officeart/2018/2/layout/IconCircleList"/>
    <dgm:cxn modelId="{55A46934-0A1F-4CC3-A496-E78A241DB228}" type="presParOf" srcId="{EAB30FEE-E227-4CEE-B50C-60697E3FCF86}" destId="{67DD3079-D3D6-4753-85B0-936AE751859E}" srcOrd="1" destOrd="0" presId="urn:microsoft.com/office/officeart/2018/2/layout/IconCircleList"/>
    <dgm:cxn modelId="{527CE66A-65FA-4FF8-B6CA-773E6FBC1871}" type="presParOf" srcId="{EAB30FEE-E227-4CEE-B50C-60697E3FCF86}" destId="{2084925A-C6C9-4612-8C08-2F1CE99DC086}" srcOrd="2" destOrd="0" presId="urn:microsoft.com/office/officeart/2018/2/layout/IconCircleList"/>
    <dgm:cxn modelId="{728CBB5C-5161-46BF-85FD-8EEC4F3EBA3C}" type="presParOf" srcId="{EAB30FEE-E227-4CEE-B50C-60697E3FCF86}" destId="{F63607C5-2301-4A17-A701-7031F8382920}" srcOrd="3" destOrd="0" presId="urn:microsoft.com/office/officeart/2018/2/layout/IconCircleList"/>
    <dgm:cxn modelId="{62D8B44E-047A-4D60-BF7D-916F7A1D0111}" type="presParOf" srcId="{96D492A3-51F3-4134-9246-DCF5E1B15E3B}" destId="{E0AAF534-255C-4CB6-A31F-FF33A5B79524}" srcOrd="7" destOrd="0" presId="urn:microsoft.com/office/officeart/2018/2/layout/IconCircleList"/>
    <dgm:cxn modelId="{22AC52A0-E33D-4A27-850B-F27A9DF9DD1B}" type="presParOf" srcId="{96D492A3-51F3-4134-9246-DCF5E1B15E3B}" destId="{4BE7D318-AD7A-4258-8582-519B38D37997}" srcOrd="8" destOrd="0" presId="urn:microsoft.com/office/officeart/2018/2/layout/IconCircleList"/>
    <dgm:cxn modelId="{F4371371-DE29-4BE7-8C34-382E2F86B278}" type="presParOf" srcId="{4BE7D318-AD7A-4258-8582-519B38D37997}" destId="{BAC31222-5AD4-424C-AEE4-FE5BE16BBEDC}" srcOrd="0" destOrd="0" presId="urn:microsoft.com/office/officeart/2018/2/layout/IconCircleList"/>
    <dgm:cxn modelId="{E54F0163-3F1E-4CEC-A549-3BFA75289F92}" type="presParOf" srcId="{4BE7D318-AD7A-4258-8582-519B38D37997}" destId="{1B3BE157-ADA7-42EF-9BCD-1EA909349B1B}" srcOrd="1" destOrd="0" presId="urn:microsoft.com/office/officeart/2018/2/layout/IconCircleList"/>
    <dgm:cxn modelId="{31270F62-426D-4504-8CB9-AD6EF214E81F}" type="presParOf" srcId="{4BE7D318-AD7A-4258-8582-519B38D37997}" destId="{0C889C7E-3FFB-44E5-A3CA-21B0528BFE91}" srcOrd="2" destOrd="0" presId="urn:microsoft.com/office/officeart/2018/2/layout/IconCircleList"/>
    <dgm:cxn modelId="{A148BB34-E5C7-47C8-B925-4E2F7635253E}" type="presParOf" srcId="{4BE7D318-AD7A-4258-8582-519B38D37997}" destId="{CF4CD08E-1B7B-4D2A-809E-91D32CFC4B1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3A2DD-EE42-4856-B76B-09A16500FBB8}">
      <dsp:nvSpPr>
        <dsp:cNvPr id="0" name=""/>
        <dsp:cNvSpPr/>
      </dsp:nvSpPr>
      <dsp:spPr>
        <a:xfrm>
          <a:off x="61082" y="742017"/>
          <a:ext cx="628509" cy="62850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8B310-9FC7-4BBA-B2CA-AE5BEE4E2A06}">
      <dsp:nvSpPr>
        <dsp:cNvPr id="0" name=""/>
        <dsp:cNvSpPr/>
      </dsp:nvSpPr>
      <dsp:spPr>
        <a:xfrm>
          <a:off x="193069" y="874004"/>
          <a:ext cx="364535" cy="36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8D7370-75CB-4760-BEE6-E5CE34C9AD1B}">
      <dsp:nvSpPr>
        <dsp:cNvPr id="0" name=""/>
        <dsp:cNvSpPr/>
      </dsp:nvSpPr>
      <dsp:spPr>
        <a:xfrm>
          <a:off x="824272" y="742017"/>
          <a:ext cx="1481486" cy="628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Overview of Green Haven Florists</a:t>
          </a:r>
        </a:p>
      </dsp:txBody>
      <dsp:txXfrm>
        <a:off x="824272" y="742017"/>
        <a:ext cx="1481486" cy="628509"/>
      </dsp:txXfrm>
    </dsp:sp>
    <dsp:sp modelId="{0F606A43-20C4-4B4C-8225-4CE527122762}">
      <dsp:nvSpPr>
        <dsp:cNvPr id="0" name=""/>
        <dsp:cNvSpPr/>
      </dsp:nvSpPr>
      <dsp:spPr>
        <a:xfrm>
          <a:off x="2563896" y="742017"/>
          <a:ext cx="628509" cy="628509"/>
        </a:xfrm>
        <a:prstGeom prst="ellipse">
          <a:avLst/>
        </a:prstGeom>
        <a:solidFill>
          <a:schemeClr val="accent2">
            <a:hueOff val="-898490"/>
            <a:satOff val="6181"/>
            <a:lumOff val="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822823-7094-47B6-9209-2218F260AE28}">
      <dsp:nvSpPr>
        <dsp:cNvPr id="0" name=""/>
        <dsp:cNvSpPr/>
      </dsp:nvSpPr>
      <dsp:spPr>
        <a:xfrm>
          <a:off x="2695883" y="874004"/>
          <a:ext cx="364535" cy="36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0A5170-7548-42CC-A9FB-9630DDC79FB5}">
      <dsp:nvSpPr>
        <dsp:cNvPr id="0" name=""/>
        <dsp:cNvSpPr/>
      </dsp:nvSpPr>
      <dsp:spPr>
        <a:xfrm>
          <a:off x="3327087" y="742017"/>
          <a:ext cx="1481486" cy="628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Nature and scope of issues</a:t>
          </a:r>
        </a:p>
      </dsp:txBody>
      <dsp:txXfrm>
        <a:off x="3327087" y="742017"/>
        <a:ext cx="1481486" cy="628509"/>
      </dsp:txXfrm>
    </dsp:sp>
    <dsp:sp modelId="{334A4DD8-36C5-4632-A232-AF64899951C0}">
      <dsp:nvSpPr>
        <dsp:cNvPr id="0" name=""/>
        <dsp:cNvSpPr/>
      </dsp:nvSpPr>
      <dsp:spPr>
        <a:xfrm>
          <a:off x="61082" y="2238445"/>
          <a:ext cx="628509" cy="628509"/>
        </a:xfrm>
        <a:prstGeom prst="ellipse">
          <a:avLst/>
        </a:prstGeom>
        <a:solidFill>
          <a:schemeClr val="accent2">
            <a:hueOff val="-1796981"/>
            <a:satOff val="12361"/>
            <a:lumOff val="137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F9DCE9-08C1-4BA6-BBA8-59C7295EDE59}">
      <dsp:nvSpPr>
        <dsp:cNvPr id="0" name=""/>
        <dsp:cNvSpPr/>
      </dsp:nvSpPr>
      <dsp:spPr>
        <a:xfrm>
          <a:off x="193069" y="2370432"/>
          <a:ext cx="364535" cy="36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A05A86-ED30-410F-AE18-CFFE058A8B41}">
      <dsp:nvSpPr>
        <dsp:cNvPr id="0" name=""/>
        <dsp:cNvSpPr/>
      </dsp:nvSpPr>
      <dsp:spPr>
        <a:xfrm>
          <a:off x="824272" y="2238445"/>
          <a:ext cx="1481486" cy="628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5W2H analysis</a:t>
          </a:r>
        </a:p>
      </dsp:txBody>
      <dsp:txXfrm>
        <a:off x="824272" y="2238445"/>
        <a:ext cx="1481486" cy="628509"/>
      </dsp:txXfrm>
    </dsp:sp>
    <dsp:sp modelId="{AB0A2CE1-607A-4D89-8C16-CF9784E5A98F}">
      <dsp:nvSpPr>
        <dsp:cNvPr id="0" name=""/>
        <dsp:cNvSpPr/>
      </dsp:nvSpPr>
      <dsp:spPr>
        <a:xfrm>
          <a:off x="2563896" y="2238445"/>
          <a:ext cx="628509" cy="628509"/>
        </a:xfrm>
        <a:prstGeom prst="ellipse">
          <a:avLst/>
        </a:prstGeom>
        <a:solidFill>
          <a:schemeClr val="accent2">
            <a:hueOff val="-2695471"/>
            <a:satOff val="18542"/>
            <a:lumOff val="20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DD3079-D3D6-4753-85B0-936AE751859E}">
      <dsp:nvSpPr>
        <dsp:cNvPr id="0" name=""/>
        <dsp:cNvSpPr/>
      </dsp:nvSpPr>
      <dsp:spPr>
        <a:xfrm>
          <a:off x="2695883" y="2370432"/>
          <a:ext cx="364535" cy="3645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3607C5-2301-4A17-A701-7031F8382920}">
      <dsp:nvSpPr>
        <dsp:cNvPr id="0" name=""/>
        <dsp:cNvSpPr/>
      </dsp:nvSpPr>
      <dsp:spPr>
        <a:xfrm>
          <a:off x="3327087" y="2238445"/>
          <a:ext cx="1481486" cy="628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Cause-and-Effect analysis</a:t>
          </a:r>
        </a:p>
      </dsp:txBody>
      <dsp:txXfrm>
        <a:off x="3327087" y="2238445"/>
        <a:ext cx="1481486" cy="628509"/>
      </dsp:txXfrm>
    </dsp:sp>
    <dsp:sp modelId="{BAC31222-5AD4-424C-AEE4-FE5BE16BBEDC}">
      <dsp:nvSpPr>
        <dsp:cNvPr id="0" name=""/>
        <dsp:cNvSpPr/>
      </dsp:nvSpPr>
      <dsp:spPr>
        <a:xfrm>
          <a:off x="61082" y="3734872"/>
          <a:ext cx="628509" cy="628509"/>
        </a:xfrm>
        <a:prstGeom prst="ellipse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3BE157-ADA7-42EF-9BCD-1EA909349B1B}">
      <dsp:nvSpPr>
        <dsp:cNvPr id="0" name=""/>
        <dsp:cNvSpPr/>
      </dsp:nvSpPr>
      <dsp:spPr>
        <a:xfrm>
          <a:off x="193069" y="3866859"/>
          <a:ext cx="364535" cy="3645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CD08E-1B7B-4D2A-809E-91D32CFC4B10}">
      <dsp:nvSpPr>
        <dsp:cNvPr id="0" name=""/>
        <dsp:cNvSpPr/>
      </dsp:nvSpPr>
      <dsp:spPr>
        <a:xfrm>
          <a:off x="824272" y="3734872"/>
          <a:ext cx="1481486" cy="628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Key findings</a:t>
          </a:r>
        </a:p>
      </dsp:txBody>
      <dsp:txXfrm>
        <a:off x="824272" y="3734872"/>
        <a:ext cx="1481486" cy="628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581749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264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58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105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890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062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128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48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914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170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5047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8065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2249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547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9542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4477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522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709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market-flowers-farmers-local-market-1178251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Rectangle 156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58" name="Freeform: Shape 10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812" y="0"/>
            <a:ext cx="8351188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9" name="Group 158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9018" y="0"/>
            <a:ext cx="1827609" cy="6858001"/>
            <a:chOff x="1320800" y="0"/>
            <a:chExt cx="2436813" cy="6858001"/>
          </a:xfrm>
        </p:grpSpPr>
        <p:sp>
          <p:nvSpPr>
            <p:cNvPr id="160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1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2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4" name="Content Placeholder 2"/>
          <p:cNvSpPr>
            <a:spLocks noGrp="1"/>
          </p:cNvSpPr>
          <p:nvPr>
            <p:ph idx="1"/>
          </p:nvPr>
        </p:nvSpPr>
        <p:spPr>
          <a:xfrm>
            <a:off x="3861774" y="1072609"/>
            <a:ext cx="4787405" cy="45226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dirty="0"/>
              <a:t>Student Name: Zeeshan Ali</a:t>
            </a:r>
          </a:p>
          <a:p>
            <a:r>
              <a:rPr lang="en-US" sz="1700" dirty="0"/>
              <a:t>Student ID: 2511467</a:t>
            </a:r>
          </a:p>
          <a:p>
            <a:r>
              <a:rPr lang="en-US" sz="1700" dirty="0"/>
              <a:t>Lecturer: Dr. Fa Wang</a:t>
            </a:r>
          </a:p>
          <a:p>
            <a:r>
              <a:rPr lang="en-US" sz="1700" dirty="0"/>
              <a:t>Module Code: LCLM 4004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62A2AB-6EEC-7E25-D05E-C20227F293AD}"/>
              </a:ext>
            </a:extLst>
          </p:cNvPr>
          <p:cNvSpPr txBox="1"/>
          <p:nvPr/>
        </p:nvSpPr>
        <p:spPr>
          <a:xfrm>
            <a:off x="1580605" y="1044317"/>
            <a:ext cx="5580070" cy="1000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b="1" dirty="0">
                <a:ln w="3175" cmpd="sng">
                  <a:noFill/>
                </a:ln>
                <a:solidFill>
                  <a:schemeClr val="tx2"/>
                </a:solidFill>
              </a:rPr>
              <a:t> </a:t>
            </a:r>
            <a:r>
              <a:rPr lang="en-US" sz="3600" b="1" dirty="0">
                <a:ln w="3175" cmpd="sng">
                  <a:noFill/>
                </a:ln>
                <a:solidFill>
                  <a:schemeClr val="tx2"/>
                </a:solidFill>
              </a:rPr>
              <a:t>Green Haven Florist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dirty="0">
                <a:ln w="3175" cmpd="sng">
                  <a:noFill/>
                </a:ln>
                <a:solidFill>
                  <a:schemeClr val="tx2"/>
                </a:solidFill>
              </a:rPr>
              <a:t> LCLM 4004 – Problem Solving and Decision-Making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767" y="42963"/>
            <a:ext cx="1979972" cy="5105400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FF3399"/>
                </a:solidFill>
              </a:rPr>
              <a:t>Presentation Overview</a:t>
            </a:r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9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85" name="Content Placeholder 2">
            <a:extLst>
              <a:ext uri="{FF2B5EF4-FFF2-40B4-BE49-F238E27FC236}">
                <a16:creationId xmlns:a16="http://schemas.microsoft.com/office/drawing/2014/main" id="{91EB6DDF-1619-A8A7-DB34-BF869132F3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742945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haring a meal outdoors">
            <a:extLst>
              <a:ext uri="{FF2B5EF4-FFF2-40B4-BE49-F238E27FC236}">
                <a16:creationId xmlns:a16="http://schemas.microsoft.com/office/drawing/2014/main" id="{7AF6F0BA-8D1D-85ED-E517-CD76308752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943" r="35374" b="-1"/>
          <a:stretch>
            <a:fillRect/>
          </a:stretch>
        </p:blipFill>
        <p:spPr>
          <a:xfrm>
            <a:off x="5169693" y="10"/>
            <a:ext cx="397430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4570" y="0"/>
            <a:ext cx="1827609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9060" y="685800"/>
            <a:ext cx="3945510" cy="1752599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t>Business Context: Green Haven Florists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66999"/>
            <a:ext cx="3945510" cy="3124201"/>
          </a:xfrm>
        </p:spPr>
        <p:txBody>
          <a:bodyPr>
            <a:normAutofit/>
          </a:bodyPr>
          <a:lstStyle/>
          <a:p>
            <a:r>
              <a:rPr lang="en-GB" sz="1700"/>
              <a:t>• Independent florist founded in 2016 in Norwich</a:t>
            </a:r>
          </a:p>
          <a:p>
            <a:r>
              <a:rPr lang="en-GB" sz="1700"/>
              <a:t>• Focus on bespoke arrangements and sustainability</a:t>
            </a:r>
          </a:p>
          <a:p>
            <a:r>
              <a:rPr lang="en-GB" sz="1700"/>
              <a:t>• Strong community presence</a:t>
            </a:r>
          </a:p>
          <a:p>
            <a:r>
              <a:rPr lang="en-GB" sz="1700"/>
              <a:t>• Serves walk-in, corporate and wedding clients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fferent coloured tulips">
            <a:extLst>
              <a:ext uri="{FF2B5EF4-FFF2-40B4-BE49-F238E27FC236}">
                <a16:creationId xmlns:a16="http://schemas.microsoft.com/office/drawing/2014/main" id="{668FC581-0D87-11AB-F88B-DE5EA28E9A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203" r="39114" b="-1"/>
          <a:stretch>
            <a:fillRect/>
          </a:stretch>
        </p:blipFill>
        <p:spPr>
          <a:xfrm>
            <a:off x="5169693" y="10"/>
            <a:ext cx="397430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4570" y="0"/>
            <a:ext cx="1827609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9060" y="685800"/>
            <a:ext cx="3945510" cy="1752599"/>
          </a:xfrm>
        </p:spPr>
        <p:txBody>
          <a:bodyPr>
            <a:normAutofit/>
          </a:bodyPr>
          <a:lstStyle/>
          <a:p>
            <a:pPr algn="l"/>
            <a:r>
              <a:t>Nature and Scope of the Problem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66999"/>
            <a:ext cx="3945510" cy="3124201"/>
          </a:xfrm>
        </p:spPr>
        <p:txBody>
          <a:bodyPr>
            <a:normAutofit/>
          </a:bodyPr>
          <a:lstStyle/>
          <a:p>
            <a:r>
              <a:rPr lang="en-GB" sz="1700"/>
              <a:t>• 30% decline in in-store sales</a:t>
            </a:r>
          </a:p>
          <a:p>
            <a:r>
              <a:rPr lang="en-GB" sz="1700"/>
              <a:t>• Reduced foot traffic on high street</a:t>
            </a:r>
          </a:p>
          <a:p>
            <a:r>
              <a:rPr lang="en-GB" sz="1700"/>
              <a:t>• Increased competition from online retailers</a:t>
            </a:r>
          </a:p>
          <a:p>
            <a:r>
              <a:rPr lang="en-GB" sz="1700"/>
              <a:t>• Rising costs of flowers and sustainable materials</a:t>
            </a:r>
          </a:p>
          <a:p>
            <a:r>
              <a:rPr lang="en-GB" sz="1700"/>
              <a:t>• Limited digital marketing capability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62">
            <a:extLst>
              <a:ext uri="{FF2B5EF4-FFF2-40B4-BE49-F238E27FC236}">
                <a16:creationId xmlns:a16="http://schemas.microsoft.com/office/drawing/2014/main" id="{A2E861A3-F23C-46B8-A38A-4A22E453D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109" y="0"/>
            <a:ext cx="1827609" cy="6858001"/>
            <a:chOff x="1320800" y="0"/>
            <a:chExt cx="2436813" cy="6858001"/>
          </a:xfrm>
        </p:grpSpPr>
        <p:sp>
          <p:nvSpPr>
            <p:cNvPr id="54" name="Freeform 6">
              <a:extLst>
                <a:ext uri="{FF2B5EF4-FFF2-40B4-BE49-F238E27FC236}">
                  <a16:creationId xmlns:a16="http://schemas.microsoft.com/office/drawing/2014/main" id="{8BC3D220-643B-4160-B5A9-59DF5D21F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7">
              <a:extLst>
                <a:ext uri="{FF2B5EF4-FFF2-40B4-BE49-F238E27FC236}">
                  <a16:creationId xmlns:a16="http://schemas.microsoft.com/office/drawing/2014/main" id="{B92237DE-D518-4625-8392-66D7084588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F290F0DD-E80A-4263-94E1-A41F57D84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9">
              <a:extLst>
                <a:ext uri="{FF2B5EF4-FFF2-40B4-BE49-F238E27FC236}">
                  <a16:creationId xmlns:a16="http://schemas.microsoft.com/office/drawing/2014/main" id="{D78EA7D2-CCEA-435E-873D-36BF0522FF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10">
              <a:extLst>
                <a:ext uri="{FF2B5EF4-FFF2-40B4-BE49-F238E27FC236}">
                  <a16:creationId xmlns:a16="http://schemas.microsoft.com/office/drawing/2014/main" id="{9DFA731E-D6BB-42CC-AA05-64023DC81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11">
              <a:extLst>
                <a:ext uri="{FF2B5EF4-FFF2-40B4-BE49-F238E27FC236}">
                  <a16:creationId xmlns:a16="http://schemas.microsoft.com/office/drawing/2014/main" id="{B00D0483-90FB-4EB4-9770-CA8A310D5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685800"/>
            <a:ext cx="3209196" cy="1752599"/>
          </a:xfrm>
        </p:spPr>
        <p:txBody>
          <a:bodyPr>
            <a:normAutofit/>
          </a:bodyPr>
          <a:lstStyle/>
          <a:p>
            <a:r>
              <a:rPr lang="en-GB"/>
              <a:t>5W2H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3232" y="2666999"/>
            <a:ext cx="3209197" cy="3124201"/>
          </a:xfrm>
        </p:spPr>
        <p:txBody>
          <a:bodyPr>
            <a:normAutofit/>
          </a:bodyPr>
          <a:lstStyle/>
          <a:p>
            <a:r>
              <a:rPr lang="en-GB" sz="1600" dirty="0"/>
              <a:t>• What: Decline in in store sales</a:t>
            </a:r>
          </a:p>
          <a:p>
            <a:r>
              <a:rPr lang="en-GB" sz="1600" dirty="0"/>
              <a:t>• Why: Competition, costs, digital gaps</a:t>
            </a:r>
          </a:p>
          <a:p>
            <a:r>
              <a:rPr lang="en-GB" sz="1600" dirty="0"/>
              <a:t>• Where: Norwich high street store</a:t>
            </a:r>
          </a:p>
          <a:p>
            <a:r>
              <a:rPr lang="en-GB" sz="1600" dirty="0"/>
              <a:t>• When: Past 12 months</a:t>
            </a:r>
          </a:p>
          <a:p>
            <a:r>
              <a:rPr lang="en-GB" sz="1600" dirty="0"/>
              <a:t>• Who: Liam &amp; Priya, customers</a:t>
            </a:r>
          </a:p>
          <a:p>
            <a:r>
              <a:rPr lang="en-GB" sz="1600" dirty="0"/>
              <a:t>• How: Reduced visits</a:t>
            </a:r>
          </a:p>
          <a:p>
            <a:r>
              <a:rPr lang="en-GB" sz="1600" dirty="0"/>
              <a:t>• How much: 30% sales drop</a:t>
            </a:r>
          </a:p>
        </p:txBody>
      </p:sp>
      <p:sp>
        <p:nvSpPr>
          <p:cNvPr id="69" name="Rounded Rectangle 16">
            <a:extLst>
              <a:ext uri="{FF2B5EF4-FFF2-40B4-BE49-F238E27FC236}">
                <a16:creationId xmlns:a16="http://schemas.microsoft.com/office/drawing/2014/main" id="{DD7EED39-224E-4230-8FD1-B1E1AF6C6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648931"/>
            <a:ext cx="4055267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flower shop with many flowers&#10;&#10;AI-generated content may be incorrect.">
            <a:extLst>
              <a:ext uri="{FF2B5EF4-FFF2-40B4-BE49-F238E27FC236}">
                <a16:creationId xmlns:a16="http://schemas.microsoft.com/office/drawing/2014/main" id="{64BA14D4-0BB2-1793-A2D3-30FA76EC4B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6059" r="15249" b="2"/>
          <a:stretch>
            <a:fillRect/>
          </a:stretch>
        </p:blipFill>
        <p:spPr>
          <a:xfrm>
            <a:off x="4825805" y="1011765"/>
            <a:ext cx="3558115" cy="454670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erson handing over keys">
            <a:extLst>
              <a:ext uri="{FF2B5EF4-FFF2-40B4-BE49-F238E27FC236}">
                <a16:creationId xmlns:a16="http://schemas.microsoft.com/office/drawing/2014/main" id="{92757235-341A-61DB-4EC6-69E15538E7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498" r="36819" b="-1"/>
          <a:stretch>
            <a:fillRect/>
          </a:stretch>
        </p:blipFill>
        <p:spPr>
          <a:xfrm>
            <a:off x="5169693" y="10"/>
            <a:ext cx="397430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4570" y="0"/>
            <a:ext cx="1827609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9060" y="685800"/>
            <a:ext cx="3945510" cy="1752599"/>
          </a:xfrm>
        </p:spPr>
        <p:txBody>
          <a:bodyPr>
            <a:normAutofit/>
          </a:bodyPr>
          <a:lstStyle/>
          <a:p>
            <a:pPr algn="l"/>
            <a:r>
              <a:rPr dirty="0"/>
              <a:t>Key Findings</a:t>
            </a:r>
            <a:endParaRPr lang="en-GB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82601" y="2666999"/>
            <a:ext cx="3945510" cy="3124201"/>
          </a:xfrm>
        </p:spPr>
        <p:txBody>
          <a:bodyPr>
            <a:normAutofit/>
          </a:bodyPr>
          <a:lstStyle/>
          <a:p>
            <a:r>
              <a:rPr sz="1700"/>
              <a:t>• Sales decline driven by external &amp; internal factors</a:t>
            </a:r>
          </a:p>
          <a:p>
            <a:r>
              <a:rPr sz="1700"/>
              <a:t>• Strong brand but weak digital strategy</a:t>
            </a:r>
          </a:p>
          <a:p>
            <a:r>
              <a:rPr sz="1700"/>
              <a:t>• </a:t>
            </a:r>
            <a:r>
              <a:rPr lang="en-GB" sz="1700"/>
              <a:t>High-cost</a:t>
            </a:r>
            <a:r>
              <a:rPr sz="1700"/>
              <a:t> pressures</a:t>
            </a:r>
          </a:p>
          <a:p>
            <a:r>
              <a:rPr sz="1700"/>
              <a:t>• Urgent need for strategic adaptation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PESTEL Framework – Johnson et al. (2020)</a:t>
            </a:r>
          </a:p>
          <a:p>
            <a:r>
              <a:t>5W2H – MindTools</a:t>
            </a:r>
          </a:p>
          <a:p>
            <a:r>
              <a:t>Fishbone Diagram – Ishikawa (1985)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31</TotalTime>
  <Words>228</Words>
  <Application>Microsoft Office PowerPoint</Application>
  <PresentationFormat>On-screen Show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Corbel</vt:lpstr>
      <vt:lpstr>Parallax</vt:lpstr>
      <vt:lpstr>PowerPoint Presentation</vt:lpstr>
      <vt:lpstr>Presentation Overview</vt:lpstr>
      <vt:lpstr>Business Context: Green Haven Florists</vt:lpstr>
      <vt:lpstr>Nature and Scope of the Problem</vt:lpstr>
      <vt:lpstr>5W2H Analysis</vt:lpstr>
      <vt:lpstr>Key Findings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Zee Shan</dc:creator>
  <cp:keywords/>
  <dc:description>generated using python-pptx</dc:description>
  <cp:lastModifiedBy>Zee Shan</cp:lastModifiedBy>
  <cp:revision>2</cp:revision>
  <dcterms:created xsi:type="dcterms:W3CDTF">2013-01-27T09:14:16Z</dcterms:created>
  <dcterms:modified xsi:type="dcterms:W3CDTF">2026-02-15T06:27:43Z</dcterms:modified>
  <cp:category/>
</cp:coreProperties>
</file>