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3" r:id="rId4"/>
    <p:sldId id="259" r:id="rId5"/>
    <p:sldId id="261" r:id="rId6"/>
    <p:sldId id="266" r:id="rId7"/>
    <p:sldId id="262" r:id="rId8"/>
    <p:sldId id="264" r:id="rId9"/>
    <p:sldId id="265"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794D2E-80FB-45C2-BECB-E905DE77C105}" v="1554" dt="2022-12-05T02:49:18.156"/>
    <p1510:client id="{95CCA728-63F6-40D3-9BF0-6D13DAD55F9C}" v="11" dt="2022-12-05T09:33:16.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75" d="100"/>
          <a:sy n="75" d="100"/>
        </p:scale>
        <p:origin x="13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ida Begum" userId="3531a519a8c6d5f6" providerId="LiveId" clId="{95CCA728-63F6-40D3-9BF0-6D13DAD55F9C}"/>
    <pc:docChg chg="undo custSel addSld delSld modSld">
      <pc:chgData name="Rahida Begum" userId="3531a519a8c6d5f6" providerId="LiveId" clId="{95CCA728-63F6-40D3-9BF0-6D13DAD55F9C}" dt="2022-12-05T09:34:10.589" v="4413" actId="2696"/>
      <pc:docMkLst>
        <pc:docMk/>
      </pc:docMkLst>
      <pc:sldChg chg="modSp mod">
        <pc:chgData name="Rahida Begum" userId="3531a519a8c6d5f6" providerId="LiveId" clId="{95CCA728-63F6-40D3-9BF0-6D13DAD55F9C}" dt="2022-12-05T07:22:54.745" v="83" actId="20577"/>
        <pc:sldMkLst>
          <pc:docMk/>
          <pc:sldMk cId="109857222" sldId="256"/>
        </pc:sldMkLst>
        <pc:spChg chg="mod">
          <ac:chgData name="Rahida Begum" userId="3531a519a8c6d5f6" providerId="LiveId" clId="{95CCA728-63F6-40D3-9BF0-6D13DAD55F9C}" dt="2022-12-05T07:22:54.745" v="83" actId="20577"/>
          <ac:spMkLst>
            <pc:docMk/>
            <pc:sldMk cId="109857222" sldId="256"/>
            <ac:spMk id="3" creationId="{00000000-0000-0000-0000-000000000000}"/>
          </ac:spMkLst>
        </pc:spChg>
      </pc:sldChg>
      <pc:sldChg chg="modSp mod">
        <pc:chgData name="Rahida Begum" userId="3531a519a8c6d5f6" providerId="LiveId" clId="{95CCA728-63F6-40D3-9BF0-6D13DAD55F9C}" dt="2022-12-05T07:23:03.240" v="84" actId="14100"/>
        <pc:sldMkLst>
          <pc:docMk/>
          <pc:sldMk cId="2523261745" sldId="257"/>
        </pc:sldMkLst>
        <pc:spChg chg="mod">
          <ac:chgData name="Rahida Begum" userId="3531a519a8c6d5f6" providerId="LiveId" clId="{95CCA728-63F6-40D3-9BF0-6D13DAD55F9C}" dt="2022-12-05T07:23:03.240" v="84" actId="14100"/>
          <ac:spMkLst>
            <pc:docMk/>
            <pc:sldMk cId="2523261745" sldId="257"/>
            <ac:spMk id="2" creationId="{78AF86A7-76E7-5F2E-2DBF-33A1806B24B6}"/>
          </ac:spMkLst>
        </pc:spChg>
      </pc:sldChg>
      <pc:sldChg chg="delSp modSp del mod">
        <pc:chgData name="Rahida Begum" userId="3531a519a8c6d5f6" providerId="LiveId" clId="{95CCA728-63F6-40D3-9BF0-6D13DAD55F9C}" dt="2022-12-05T09:32:57.828" v="4376" actId="2696"/>
        <pc:sldMkLst>
          <pc:docMk/>
          <pc:sldMk cId="2640847045" sldId="258"/>
        </pc:sldMkLst>
        <pc:spChg chg="mod">
          <ac:chgData name="Rahida Begum" userId="3531a519a8c6d5f6" providerId="LiveId" clId="{95CCA728-63F6-40D3-9BF0-6D13DAD55F9C}" dt="2022-12-05T07:21:56.874" v="78" actId="1076"/>
          <ac:spMkLst>
            <pc:docMk/>
            <pc:sldMk cId="2640847045" sldId="258"/>
            <ac:spMk id="2" creationId="{5773256A-89B8-E9D7-F61E-5226ED75B9B7}"/>
          </ac:spMkLst>
        </pc:spChg>
        <pc:spChg chg="mod">
          <ac:chgData name="Rahida Begum" userId="3531a519a8c6d5f6" providerId="LiveId" clId="{95CCA728-63F6-40D3-9BF0-6D13DAD55F9C}" dt="2022-12-05T09:30:26.985" v="4358" actId="27636"/>
          <ac:spMkLst>
            <pc:docMk/>
            <pc:sldMk cId="2640847045" sldId="258"/>
            <ac:spMk id="3" creationId="{D9CDABD2-51F0-34CC-2A44-EF8B58414A57}"/>
          </ac:spMkLst>
        </pc:spChg>
        <pc:spChg chg="del">
          <ac:chgData name="Rahida Begum" userId="3531a519a8c6d5f6" providerId="LiveId" clId="{95CCA728-63F6-40D3-9BF0-6D13DAD55F9C}" dt="2022-12-05T09:10:44.310" v="3660" actId="478"/>
          <ac:spMkLst>
            <pc:docMk/>
            <pc:sldMk cId="2640847045" sldId="258"/>
            <ac:spMk id="4" creationId="{E99C04B7-2459-9D63-727D-579412C64EF0}"/>
          </ac:spMkLst>
        </pc:spChg>
      </pc:sldChg>
      <pc:sldChg chg="modSp mod">
        <pc:chgData name="Rahida Begum" userId="3531a519a8c6d5f6" providerId="LiveId" clId="{95CCA728-63F6-40D3-9BF0-6D13DAD55F9C}" dt="2022-12-05T08:42:13.671" v="2538" actId="20577"/>
        <pc:sldMkLst>
          <pc:docMk/>
          <pc:sldMk cId="1750712180" sldId="259"/>
        </pc:sldMkLst>
        <pc:spChg chg="mod">
          <ac:chgData name="Rahida Begum" userId="3531a519a8c6d5f6" providerId="LiveId" clId="{95CCA728-63F6-40D3-9BF0-6D13DAD55F9C}" dt="2022-12-05T08:42:13.671" v="2538" actId="20577"/>
          <ac:spMkLst>
            <pc:docMk/>
            <pc:sldMk cId="1750712180" sldId="259"/>
            <ac:spMk id="3" creationId="{4175E699-07A0-1260-EC77-789625793FC0}"/>
          </ac:spMkLst>
        </pc:spChg>
      </pc:sldChg>
      <pc:sldChg chg="modSp mod">
        <pc:chgData name="Rahida Begum" userId="3531a519a8c6d5f6" providerId="LiveId" clId="{95CCA728-63F6-40D3-9BF0-6D13DAD55F9C}" dt="2022-12-05T07:21:05.584" v="73" actId="20577"/>
        <pc:sldMkLst>
          <pc:docMk/>
          <pc:sldMk cId="955445420" sldId="262"/>
        </pc:sldMkLst>
        <pc:spChg chg="mod">
          <ac:chgData name="Rahida Begum" userId="3531a519a8c6d5f6" providerId="LiveId" clId="{95CCA728-63F6-40D3-9BF0-6D13DAD55F9C}" dt="2022-12-05T07:21:05.584" v="73" actId="20577"/>
          <ac:spMkLst>
            <pc:docMk/>
            <pc:sldMk cId="955445420" sldId="262"/>
            <ac:spMk id="2" creationId="{1E00BE97-2937-CD44-9618-9450B69E7AF3}"/>
          </ac:spMkLst>
        </pc:spChg>
        <pc:spChg chg="mod">
          <ac:chgData name="Rahida Begum" userId="3531a519a8c6d5f6" providerId="LiveId" clId="{95CCA728-63F6-40D3-9BF0-6D13DAD55F9C}" dt="2022-12-05T07:13:24.796" v="71" actId="27636"/>
          <ac:spMkLst>
            <pc:docMk/>
            <pc:sldMk cId="955445420" sldId="262"/>
            <ac:spMk id="3" creationId="{49C8279A-5BB5-DE0F-0F01-08EFDDC9DE43}"/>
          </ac:spMkLst>
        </pc:spChg>
      </pc:sldChg>
      <pc:sldChg chg="modSp mod">
        <pc:chgData name="Rahida Begum" userId="3531a519a8c6d5f6" providerId="LiveId" clId="{95CCA728-63F6-40D3-9BF0-6D13DAD55F9C}" dt="2022-12-05T07:35:57.381" v="438" actId="27636"/>
        <pc:sldMkLst>
          <pc:docMk/>
          <pc:sldMk cId="2068286329" sldId="263"/>
        </pc:sldMkLst>
        <pc:spChg chg="mod">
          <ac:chgData name="Rahida Begum" userId="3531a519a8c6d5f6" providerId="LiveId" clId="{95CCA728-63F6-40D3-9BF0-6D13DAD55F9C}" dt="2022-12-05T07:23:40.339" v="89" actId="14100"/>
          <ac:spMkLst>
            <pc:docMk/>
            <pc:sldMk cId="2068286329" sldId="263"/>
            <ac:spMk id="2" creationId="{8FD14A2D-9670-838F-71F1-87FC7A33B78B}"/>
          </ac:spMkLst>
        </pc:spChg>
        <pc:spChg chg="mod">
          <ac:chgData name="Rahida Begum" userId="3531a519a8c6d5f6" providerId="LiveId" clId="{95CCA728-63F6-40D3-9BF0-6D13DAD55F9C}" dt="2022-12-05T07:35:57.381" v="438" actId="27636"/>
          <ac:spMkLst>
            <pc:docMk/>
            <pc:sldMk cId="2068286329" sldId="263"/>
            <ac:spMk id="3" creationId="{8D7EC6DA-CBFA-7E7A-3AA6-110463AC535D}"/>
          </ac:spMkLst>
        </pc:spChg>
      </pc:sldChg>
      <pc:sldChg chg="modSp new mod">
        <pc:chgData name="Rahida Begum" userId="3531a519a8c6d5f6" providerId="LiveId" clId="{95CCA728-63F6-40D3-9BF0-6D13DAD55F9C}" dt="2022-12-05T08:00:56.695" v="1787" actId="33524"/>
        <pc:sldMkLst>
          <pc:docMk/>
          <pc:sldMk cId="2648202272" sldId="264"/>
        </pc:sldMkLst>
        <pc:spChg chg="mod">
          <ac:chgData name="Rahida Begum" userId="3531a519a8c6d5f6" providerId="LiveId" clId="{95CCA728-63F6-40D3-9BF0-6D13DAD55F9C}" dt="2022-12-05T07:51:23.442" v="1565" actId="1076"/>
          <ac:spMkLst>
            <pc:docMk/>
            <pc:sldMk cId="2648202272" sldId="264"/>
            <ac:spMk id="2" creationId="{055D4138-4599-D586-3E3D-19253C27D5B7}"/>
          </ac:spMkLst>
        </pc:spChg>
        <pc:spChg chg="mod">
          <ac:chgData name="Rahida Begum" userId="3531a519a8c6d5f6" providerId="LiveId" clId="{95CCA728-63F6-40D3-9BF0-6D13DAD55F9C}" dt="2022-12-05T08:00:56.695" v="1787" actId="33524"/>
          <ac:spMkLst>
            <pc:docMk/>
            <pc:sldMk cId="2648202272" sldId="264"/>
            <ac:spMk id="3" creationId="{7D2C5911-9639-A47B-34C3-D41CA764E056}"/>
          </ac:spMkLst>
        </pc:spChg>
      </pc:sldChg>
      <pc:sldChg chg="modSp new mod">
        <pc:chgData name="Rahida Begum" userId="3531a519a8c6d5f6" providerId="LiveId" clId="{95CCA728-63F6-40D3-9BF0-6D13DAD55F9C}" dt="2022-12-05T08:39:58.527" v="2503" actId="1076"/>
        <pc:sldMkLst>
          <pc:docMk/>
          <pc:sldMk cId="1649962140" sldId="265"/>
        </pc:sldMkLst>
        <pc:spChg chg="mod">
          <ac:chgData name="Rahida Begum" userId="3531a519a8c6d5f6" providerId="LiveId" clId="{95CCA728-63F6-40D3-9BF0-6D13DAD55F9C}" dt="2022-12-05T08:25:07.685" v="1807" actId="14100"/>
          <ac:spMkLst>
            <pc:docMk/>
            <pc:sldMk cId="1649962140" sldId="265"/>
            <ac:spMk id="2" creationId="{73175183-A05E-0FA2-F131-B9A3A06A13A9}"/>
          </ac:spMkLst>
        </pc:spChg>
        <pc:spChg chg="mod">
          <ac:chgData name="Rahida Begum" userId="3531a519a8c6d5f6" providerId="LiveId" clId="{95CCA728-63F6-40D3-9BF0-6D13DAD55F9C}" dt="2022-12-05T08:39:58.527" v="2503" actId="1076"/>
          <ac:spMkLst>
            <pc:docMk/>
            <pc:sldMk cId="1649962140" sldId="265"/>
            <ac:spMk id="3" creationId="{CB7CAAC8-E887-9BAB-7CF5-FEC77A61D610}"/>
          </ac:spMkLst>
        </pc:spChg>
      </pc:sldChg>
      <pc:sldChg chg="delSp modSp new mod">
        <pc:chgData name="Rahida Begum" userId="3531a519a8c6d5f6" providerId="LiveId" clId="{95CCA728-63F6-40D3-9BF0-6D13DAD55F9C}" dt="2022-12-05T09:07:20.315" v="3651" actId="313"/>
        <pc:sldMkLst>
          <pc:docMk/>
          <pc:sldMk cId="3312400891" sldId="266"/>
        </pc:sldMkLst>
        <pc:spChg chg="del">
          <ac:chgData name="Rahida Begum" userId="3531a519a8c6d5f6" providerId="LiveId" clId="{95CCA728-63F6-40D3-9BF0-6D13DAD55F9C}" dt="2022-12-05T08:48:42.911" v="2540" actId="478"/>
          <ac:spMkLst>
            <pc:docMk/>
            <pc:sldMk cId="3312400891" sldId="266"/>
            <ac:spMk id="2" creationId="{BA3966BB-60FF-EFEB-346B-2EC1E4E8F26E}"/>
          </ac:spMkLst>
        </pc:spChg>
        <pc:spChg chg="mod">
          <ac:chgData name="Rahida Begum" userId="3531a519a8c6d5f6" providerId="LiveId" clId="{95CCA728-63F6-40D3-9BF0-6D13DAD55F9C}" dt="2022-12-05T09:07:20.315" v="3651" actId="313"/>
          <ac:spMkLst>
            <pc:docMk/>
            <pc:sldMk cId="3312400891" sldId="266"/>
            <ac:spMk id="3" creationId="{E19A5105-BAD0-02B4-A909-90BEAD9444CA}"/>
          </ac:spMkLst>
        </pc:spChg>
      </pc:sldChg>
      <pc:sldChg chg="addSp delSp modSp new mod">
        <pc:chgData name="Rahida Begum" userId="3531a519a8c6d5f6" providerId="LiveId" clId="{95CCA728-63F6-40D3-9BF0-6D13DAD55F9C}" dt="2022-12-05T09:33:58.840" v="4412" actId="27636"/>
        <pc:sldMkLst>
          <pc:docMk/>
          <pc:sldMk cId="1536737781" sldId="267"/>
        </pc:sldMkLst>
        <pc:spChg chg="del">
          <ac:chgData name="Rahida Begum" userId="3531a519a8c6d5f6" providerId="LiveId" clId="{95CCA728-63F6-40D3-9BF0-6D13DAD55F9C}" dt="2022-12-05T09:23:42.041" v="4079" actId="478"/>
          <ac:spMkLst>
            <pc:docMk/>
            <pc:sldMk cId="1536737781" sldId="267"/>
            <ac:spMk id="2" creationId="{A6375FA0-080E-5D74-26D3-8641F60C18E1}"/>
          </ac:spMkLst>
        </pc:spChg>
        <pc:spChg chg="mod">
          <ac:chgData name="Rahida Begum" userId="3531a519a8c6d5f6" providerId="LiveId" clId="{95CCA728-63F6-40D3-9BF0-6D13DAD55F9C}" dt="2022-12-05T09:33:58.840" v="4412" actId="27636"/>
          <ac:spMkLst>
            <pc:docMk/>
            <pc:sldMk cId="1536737781" sldId="267"/>
            <ac:spMk id="3" creationId="{0845DB70-8341-2A39-3503-C3DE1B19B6A2}"/>
          </ac:spMkLst>
        </pc:spChg>
        <pc:spChg chg="add mod">
          <ac:chgData name="Rahida Begum" userId="3531a519a8c6d5f6" providerId="LiveId" clId="{95CCA728-63F6-40D3-9BF0-6D13DAD55F9C}" dt="2022-12-05T09:33:45.972" v="4406" actId="313"/>
          <ac:spMkLst>
            <pc:docMk/>
            <pc:sldMk cId="1536737781" sldId="267"/>
            <ac:spMk id="4" creationId="{FDC08EE7-93F0-BC0A-FB24-0A314A119855}"/>
          </ac:spMkLst>
        </pc:spChg>
      </pc:sldChg>
      <pc:sldChg chg="delSp modSp new del mod">
        <pc:chgData name="Rahida Begum" userId="3531a519a8c6d5f6" providerId="LiveId" clId="{95CCA728-63F6-40D3-9BF0-6D13DAD55F9C}" dt="2022-12-05T09:34:10.589" v="4413" actId="2696"/>
        <pc:sldMkLst>
          <pc:docMk/>
          <pc:sldMk cId="3121467019" sldId="268"/>
        </pc:sldMkLst>
        <pc:spChg chg="del mod">
          <ac:chgData name="Rahida Begum" userId="3531a519a8c6d5f6" providerId="LiveId" clId="{95CCA728-63F6-40D3-9BF0-6D13DAD55F9C}" dt="2022-12-05T09:33:13.272" v="4379" actId="21"/>
          <ac:spMkLst>
            <pc:docMk/>
            <pc:sldMk cId="3121467019" sldId="268"/>
            <ac:spMk id="2" creationId="{21C6D137-8EEA-5CD3-27B8-1F6DB141637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98377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4816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4070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51997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2814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09714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0711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8630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3238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31283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22657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55600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1826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5989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4526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59140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9240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12/5/2022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57758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59676" y="3801653"/>
            <a:ext cx="2765323" cy="1564148"/>
          </a:xfrm>
        </p:spPr>
        <p:txBody>
          <a:bodyPr>
            <a:normAutofit/>
          </a:bodyPr>
          <a:lstStyle/>
          <a:p>
            <a:r>
              <a:rPr lang="en-US" sz="2800" dirty="0">
                <a:cs typeface="Calibri Light"/>
              </a:rPr>
              <a:t>Hamida Begum </a:t>
            </a:r>
            <a:br>
              <a:rPr lang="en-US" sz="2800" dirty="0">
                <a:cs typeface="Calibri Light"/>
              </a:rPr>
            </a:br>
            <a:r>
              <a:rPr lang="en-US" sz="2800" dirty="0">
                <a:cs typeface="Calibri Light"/>
              </a:rPr>
              <a:t>2120540</a:t>
            </a:r>
            <a:br>
              <a:rPr lang="en-US" sz="2800" dirty="0">
                <a:cs typeface="Calibri Light"/>
              </a:rPr>
            </a:br>
            <a:r>
              <a:rPr lang="en-US" sz="2800" dirty="0">
                <a:cs typeface="Calibri Light"/>
              </a:rPr>
              <a:t>BMIH4006</a:t>
            </a:r>
          </a:p>
        </p:txBody>
      </p:sp>
      <p:sp>
        <p:nvSpPr>
          <p:cNvPr id="3" name="Subtitle 2"/>
          <p:cNvSpPr>
            <a:spLocks noGrp="1"/>
          </p:cNvSpPr>
          <p:nvPr>
            <p:ph type="subTitle" idx="1"/>
          </p:nvPr>
        </p:nvSpPr>
        <p:spPr>
          <a:xfrm>
            <a:off x="4244990" y="1943783"/>
            <a:ext cx="7233451" cy="1486856"/>
          </a:xfrm>
        </p:spPr>
        <p:txBody>
          <a:bodyPr vert="horz" lIns="91440" tIns="45720" rIns="91440" bIns="45720" rtlCol="0" anchor="t">
            <a:normAutofit fontScale="92500"/>
          </a:bodyPr>
          <a:lstStyle/>
          <a:p>
            <a:r>
              <a:rPr lang="en-US" sz="3600" b="1" dirty="0">
                <a:cs typeface="Calibri"/>
              </a:rPr>
              <a:t>The importance of employee engagement within the hotel industry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F86A7-76E7-5F2E-2DBF-33A1806B24B6}"/>
              </a:ext>
            </a:extLst>
          </p:cNvPr>
          <p:cNvSpPr>
            <a:spLocks noGrp="1"/>
          </p:cNvSpPr>
          <p:nvPr>
            <p:ph type="title"/>
          </p:nvPr>
        </p:nvSpPr>
        <p:spPr>
          <a:xfrm>
            <a:off x="1484311" y="685801"/>
            <a:ext cx="10018713" cy="960120"/>
          </a:xfrm>
        </p:spPr>
        <p:txBody>
          <a:bodyPr/>
          <a:lstStyle/>
          <a:p>
            <a:r>
              <a:rPr lang="en-US" dirty="0"/>
              <a:t>Definition of engagement</a:t>
            </a:r>
          </a:p>
        </p:txBody>
      </p:sp>
      <p:sp>
        <p:nvSpPr>
          <p:cNvPr id="3" name="Content Placeholder 2">
            <a:extLst>
              <a:ext uri="{FF2B5EF4-FFF2-40B4-BE49-F238E27FC236}">
                <a16:creationId xmlns:a16="http://schemas.microsoft.com/office/drawing/2014/main" id="{3CD95D05-8633-1F8D-201F-6391D39EFFEF}"/>
              </a:ext>
            </a:extLst>
          </p:cNvPr>
          <p:cNvSpPr>
            <a:spLocks noGrp="1"/>
          </p:cNvSpPr>
          <p:nvPr>
            <p:ph idx="1"/>
          </p:nvPr>
        </p:nvSpPr>
        <p:spPr>
          <a:xfrm>
            <a:off x="1439486" y="1871381"/>
            <a:ext cx="10018713" cy="3124201"/>
          </a:xfrm>
        </p:spPr>
        <p:txBody>
          <a:bodyPr>
            <a:normAutofit lnSpcReduction="10000"/>
          </a:bodyPr>
          <a:lstStyle/>
          <a:p>
            <a:pPr marL="0" indent="0">
              <a:buNone/>
            </a:pPr>
            <a:r>
              <a:rPr lang="en-US" dirty="0"/>
              <a:t>Definition of engagement within the hotel industry means engaging with guests.</a:t>
            </a:r>
          </a:p>
          <a:p>
            <a:pPr marL="0" indent="0">
              <a:buNone/>
            </a:pPr>
            <a:r>
              <a:rPr lang="en-US" dirty="0"/>
              <a:t> Guest engagement within the hotel industry means  where employee's  see through their guest on their stay at the hotel.one of the main aims of guest engagement is to build connections with the guest creating a customer relationship.</a:t>
            </a:r>
          </a:p>
          <a:p>
            <a:pPr marL="0" indent="0">
              <a:buNone/>
            </a:pPr>
            <a:r>
              <a:rPr lang="en-US" dirty="0"/>
              <a:t>Engaging with guests means to understand the guest better to make their stay more easy.</a:t>
            </a:r>
          </a:p>
        </p:txBody>
      </p:sp>
    </p:spTree>
    <p:extLst>
      <p:ext uri="{BB962C8B-B14F-4D97-AF65-F5344CB8AC3E}">
        <p14:creationId xmlns:p14="http://schemas.microsoft.com/office/powerpoint/2010/main" val="2523261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D14A2D-9670-838F-71F1-87FC7A33B78B}"/>
              </a:ext>
            </a:extLst>
          </p:cNvPr>
          <p:cNvSpPr>
            <a:spLocks noGrp="1"/>
          </p:cNvSpPr>
          <p:nvPr>
            <p:ph type="title"/>
          </p:nvPr>
        </p:nvSpPr>
        <p:spPr>
          <a:xfrm>
            <a:off x="1484311" y="685801"/>
            <a:ext cx="10018713" cy="1315720"/>
          </a:xfrm>
        </p:spPr>
        <p:txBody>
          <a:bodyPr/>
          <a:lstStyle/>
          <a:p>
            <a:r>
              <a:rPr lang="en-US" dirty="0"/>
              <a:t>Importance of employee engagement </a:t>
            </a:r>
          </a:p>
        </p:txBody>
      </p:sp>
      <p:sp>
        <p:nvSpPr>
          <p:cNvPr id="3" name="Content Placeholder 2">
            <a:extLst>
              <a:ext uri="{FF2B5EF4-FFF2-40B4-BE49-F238E27FC236}">
                <a16:creationId xmlns:a16="http://schemas.microsoft.com/office/drawing/2014/main" id="{8D7EC6DA-CBFA-7E7A-3AA6-110463AC535D}"/>
              </a:ext>
            </a:extLst>
          </p:cNvPr>
          <p:cNvSpPr>
            <a:spLocks noGrp="1"/>
          </p:cNvSpPr>
          <p:nvPr>
            <p:ph idx="1"/>
          </p:nvPr>
        </p:nvSpPr>
        <p:spPr>
          <a:xfrm>
            <a:off x="1484310" y="1920240"/>
            <a:ext cx="10018713" cy="4338320"/>
          </a:xfrm>
        </p:spPr>
        <p:txBody>
          <a:bodyPr>
            <a:normAutofit/>
          </a:bodyPr>
          <a:lstStyle/>
          <a:p>
            <a:r>
              <a:rPr lang="en-US" dirty="0"/>
              <a:t>Employee engagement plays a vital role within any industry. Having a good employee engagement in place can help the business to </a:t>
            </a:r>
            <a:r>
              <a:rPr lang="en-US" dirty="0" err="1"/>
              <a:t>suceed</a:t>
            </a:r>
            <a:r>
              <a:rPr lang="en-US" dirty="0"/>
              <a:t>  and reduce its staff turnover.</a:t>
            </a:r>
          </a:p>
          <a:p>
            <a:pPr>
              <a:buClr>
                <a:srgbClr val="1287C3"/>
              </a:buClr>
            </a:pPr>
            <a:r>
              <a:rPr lang="en-US" dirty="0"/>
              <a:t>It is known companies who are engaging with their employee's more achieve a higher earning per share growth.</a:t>
            </a:r>
          </a:p>
          <a:p>
            <a:pPr>
              <a:buClr>
                <a:srgbClr val="1287C3"/>
              </a:buClr>
            </a:pPr>
            <a:r>
              <a:rPr lang="en-US" dirty="0"/>
              <a:t>Having a good bond with your employer and employee  is vital this is because the bond is also a way of communicating and making sure the business is running smoothly.</a:t>
            </a:r>
          </a:p>
          <a:p>
            <a:pPr>
              <a:buClr>
                <a:srgbClr val="1287C3"/>
              </a:buClr>
            </a:pPr>
            <a:r>
              <a:rPr lang="en-US" dirty="0"/>
              <a:t>Having employee engagement strategies in place will help employees as well as employers, it helps create a better working environment.</a:t>
            </a:r>
          </a:p>
        </p:txBody>
      </p:sp>
    </p:spTree>
    <p:extLst>
      <p:ext uri="{BB962C8B-B14F-4D97-AF65-F5344CB8AC3E}">
        <p14:creationId xmlns:p14="http://schemas.microsoft.com/office/powerpoint/2010/main" val="2068286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69181-FE23-B93C-2BEE-504500ADBA6C}"/>
              </a:ext>
            </a:extLst>
          </p:cNvPr>
          <p:cNvSpPr>
            <a:spLocks noGrp="1"/>
          </p:cNvSpPr>
          <p:nvPr>
            <p:ph type="title"/>
          </p:nvPr>
        </p:nvSpPr>
        <p:spPr/>
        <p:txBody>
          <a:bodyPr/>
          <a:lstStyle/>
          <a:p>
            <a:r>
              <a:rPr lang="en-US" dirty="0"/>
              <a:t>Theoretical model</a:t>
            </a:r>
          </a:p>
        </p:txBody>
      </p:sp>
      <p:sp>
        <p:nvSpPr>
          <p:cNvPr id="3" name="Content Placeholder 2">
            <a:extLst>
              <a:ext uri="{FF2B5EF4-FFF2-40B4-BE49-F238E27FC236}">
                <a16:creationId xmlns:a16="http://schemas.microsoft.com/office/drawing/2014/main" id="{4175E699-07A0-1260-EC77-789625793FC0}"/>
              </a:ext>
            </a:extLst>
          </p:cNvPr>
          <p:cNvSpPr>
            <a:spLocks noGrp="1"/>
          </p:cNvSpPr>
          <p:nvPr>
            <p:ph idx="1"/>
          </p:nvPr>
        </p:nvSpPr>
        <p:spPr/>
        <p:txBody>
          <a:bodyPr>
            <a:normAutofit fontScale="70000" lnSpcReduction="20000"/>
          </a:bodyPr>
          <a:lstStyle/>
          <a:p>
            <a:r>
              <a:rPr lang="en-US" dirty="0"/>
              <a:t>Hotels tend to use elements that are traditional management theories.</a:t>
            </a:r>
          </a:p>
          <a:p>
            <a:pPr>
              <a:buClr>
                <a:srgbClr val="1287C3"/>
              </a:buClr>
            </a:pPr>
            <a:r>
              <a:rPr lang="en-US" dirty="0"/>
              <a:t>Some  </a:t>
            </a:r>
            <a:r>
              <a:rPr lang="en-US" dirty="0">
                <a:ea typeface="+mn-lt"/>
                <a:cs typeface="+mn-lt"/>
              </a:rPr>
              <a:t>practices in hospitality gives back off social and economic trends and seek to lower the way in which hotels are considered to be replaced by consumers.</a:t>
            </a:r>
          </a:p>
          <a:p>
            <a:pPr marL="0" indent="0">
              <a:buClr>
                <a:srgbClr val="1287C3"/>
              </a:buClr>
              <a:buNone/>
            </a:pPr>
            <a:r>
              <a:rPr lang="en-US" dirty="0">
                <a:ea typeface="+mn-lt"/>
                <a:cs typeface="+mn-lt"/>
              </a:rPr>
              <a:t>There are a few theories within the employee engagement such as:</a:t>
            </a:r>
          </a:p>
          <a:p>
            <a:r>
              <a:rPr lang="en-US" dirty="0">
                <a:ea typeface="+mn-lt"/>
                <a:cs typeface="+mn-lt"/>
              </a:rPr>
              <a:t>Capacity to engage like learning new skills having room for development ,growth, and getting support from management to thrive better. </a:t>
            </a:r>
          </a:p>
          <a:p>
            <a:pPr>
              <a:buClr>
                <a:srgbClr val="1287C3"/>
              </a:buClr>
            </a:pPr>
            <a:r>
              <a:rPr lang="en-US" dirty="0">
                <a:ea typeface="+mn-lt"/>
                <a:cs typeface="+mn-lt"/>
              </a:rPr>
              <a:t>Having a reason to engage having respect, recognition and </a:t>
            </a:r>
            <a:r>
              <a:rPr lang="en-US" dirty="0" err="1">
                <a:ea typeface="+mn-lt"/>
                <a:cs typeface="+mn-lt"/>
              </a:rPr>
              <a:t>appriciation</a:t>
            </a:r>
            <a:r>
              <a:rPr lang="en-US" dirty="0">
                <a:ea typeface="+mn-lt"/>
                <a:cs typeface="+mn-lt"/>
              </a:rPr>
              <a:t>/</a:t>
            </a:r>
          </a:p>
          <a:p>
            <a:pPr>
              <a:buClr>
                <a:srgbClr val="1287C3"/>
              </a:buClr>
            </a:pPr>
            <a:endParaRPr lang="en-US" dirty="0">
              <a:ea typeface="+mn-lt"/>
              <a:cs typeface="+mn-lt"/>
            </a:endParaRPr>
          </a:p>
          <a:p>
            <a:pPr>
              <a:buClr>
                <a:srgbClr val="1287C3"/>
              </a:buClr>
            </a:pPr>
            <a:r>
              <a:rPr lang="en-US" dirty="0">
                <a:ea typeface="+mn-lt"/>
                <a:cs typeface="+mn-lt"/>
              </a:rPr>
              <a:t>Within the business industry there is a model called the MOSLOW model.  There a few other models too.</a:t>
            </a:r>
          </a:p>
        </p:txBody>
      </p:sp>
    </p:spTree>
    <p:extLst>
      <p:ext uri="{BB962C8B-B14F-4D97-AF65-F5344CB8AC3E}">
        <p14:creationId xmlns:p14="http://schemas.microsoft.com/office/powerpoint/2010/main" val="1750712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DEF2-79E5-E40D-7E64-48DAB34ED84C}"/>
              </a:ext>
            </a:extLst>
          </p:cNvPr>
          <p:cNvSpPr>
            <a:spLocks noGrp="1"/>
          </p:cNvSpPr>
          <p:nvPr>
            <p:ph type="title"/>
          </p:nvPr>
        </p:nvSpPr>
        <p:spPr/>
        <p:txBody>
          <a:bodyPr/>
          <a:lstStyle/>
          <a:p>
            <a:r>
              <a:rPr lang="en-US" dirty="0"/>
              <a:t>Maslow Model</a:t>
            </a:r>
          </a:p>
        </p:txBody>
      </p:sp>
      <p:sp>
        <p:nvSpPr>
          <p:cNvPr id="3" name="Content Placeholder 2">
            <a:extLst>
              <a:ext uri="{FF2B5EF4-FFF2-40B4-BE49-F238E27FC236}">
                <a16:creationId xmlns:a16="http://schemas.microsoft.com/office/drawing/2014/main" id="{60A8F650-292D-3D2D-BCAC-F97C0FCCC139}"/>
              </a:ext>
            </a:extLst>
          </p:cNvPr>
          <p:cNvSpPr>
            <a:spLocks noGrp="1"/>
          </p:cNvSpPr>
          <p:nvPr>
            <p:ph idx="1"/>
          </p:nvPr>
        </p:nvSpPr>
        <p:spPr>
          <a:xfrm>
            <a:off x="1408110" y="2079170"/>
            <a:ext cx="10018713" cy="3124201"/>
          </a:xfrm>
        </p:spPr>
        <p:txBody>
          <a:bodyPr>
            <a:normAutofit fontScale="92500" lnSpcReduction="10000"/>
          </a:bodyPr>
          <a:lstStyle/>
          <a:p>
            <a:r>
              <a:rPr lang="en-US" dirty="0"/>
              <a:t>The Maslow model was created  by Abraham Maslow, there is a paper that was created in 1942. The paper is called 'A theory of Human Motivation'.</a:t>
            </a:r>
          </a:p>
          <a:p>
            <a:pPr marL="0" indent="0">
              <a:buClr>
                <a:srgbClr val="1287C3"/>
              </a:buClr>
              <a:buNone/>
            </a:pPr>
            <a:r>
              <a:rPr lang="en-US" dirty="0"/>
              <a:t>There are 4 employee engagement model:</a:t>
            </a:r>
          </a:p>
          <a:p>
            <a:r>
              <a:rPr lang="en-US" dirty="0"/>
              <a:t>Cognitive: what the team are thinking</a:t>
            </a:r>
          </a:p>
          <a:p>
            <a:pPr>
              <a:buClr>
                <a:srgbClr val="1287C3"/>
              </a:buClr>
            </a:pPr>
            <a:r>
              <a:rPr lang="en-US" dirty="0"/>
              <a:t>Capability: Ability to support and find resources</a:t>
            </a:r>
          </a:p>
          <a:p>
            <a:pPr>
              <a:buClr>
                <a:srgbClr val="1287C3"/>
              </a:buClr>
            </a:pPr>
            <a:r>
              <a:rPr lang="en-US" dirty="0"/>
              <a:t>Connection: Invisible stuff</a:t>
            </a:r>
          </a:p>
          <a:p>
            <a:pPr>
              <a:buClr>
                <a:srgbClr val="1287C3"/>
              </a:buClr>
            </a:pPr>
            <a:r>
              <a:rPr lang="en-US" dirty="0"/>
              <a:t>Confidence: feelings about work</a:t>
            </a:r>
          </a:p>
        </p:txBody>
      </p:sp>
    </p:spTree>
    <p:extLst>
      <p:ext uri="{BB962C8B-B14F-4D97-AF65-F5344CB8AC3E}">
        <p14:creationId xmlns:p14="http://schemas.microsoft.com/office/powerpoint/2010/main" val="1091945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9A5105-BAD0-02B4-A909-90BEAD9444CA}"/>
              </a:ext>
            </a:extLst>
          </p:cNvPr>
          <p:cNvSpPr>
            <a:spLocks noGrp="1"/>
          </p:cNvSpPr>
          <p:nvPr>
            <p:ph idx="1"/>
          </p:nvPr>
        </p:nvSpPr>
        <p:spPr>
          <a:xfrm>
            <a:off x="1573762" y="440634"/>
            <a:ext cx="10018713" cy="4966253"/>
          </a:xfrm>
        </p:spPr>
        <p:txBody>
          <a:bodyPr>
            <a:normAutofit fontScale="92500" lnSpcReduction="10000"/>
          </a:bodyPr>
          <a:lstStyle/>
          <a:p>
            <a:r>
              <a:rPr lang="en-GB" dirty="0"/>
              <a:t>There are a  few other models like the:</a:t>
            </a:r>
          </a:p>
          <a:p>
            <a:r>
              <a:rPr lang="en-GB" dirty="0"/>
              <a:t>Kahn model: the Kahn model was by William </a:t>
            </a:r>
            <a:r>
              <a:rPr lang="en-GB" dirty="0" err="1"/>
              <a:t>kahn</a:t>
            </a:r>
            <a:r>
              <a:rPr lang="en-GB" dirty="0"/>
              <a:t> he Was known to be one of the first researchers to identify employee </a:t>
            </a:r>
            <a:r>
              <a:rPr lang="en-GB" dirty="0" err="1"/>
              <a:t>emgagment</a:t>
            </a:r>
            <a:r>
              <a:rPr lang="en-GB" dirty="0"/>
              <a:t>. There are 3 principles which he has identified of employee engagement, Physical, cognitive and emotional.</a:t>
            </a:r>
          </a:p>
          <a:p>
            <a:r>
              <a:rPr lang="en-GB" dirty="0"/>
              <a:t>AON – Hewitt model: the Aon-Hewitt model considers 2 factors in its model. This model  requires 6 employee engagement drivers  where employees have the most control</a:t>
            </a:r>
          </a:p>
          <a:p>
            <a:pPr marL="0" indent="0">
              <a:buNone/>
            </a:pPr>
            <a:r>
              <a:rPr lang="en-GB" dirty="0"/>
              <a:t>Engagement outcomes which are dependant on success:</a:t>
            </a:r>
          </a:p>
          <a:p>
            <a:r>
              <a:rPr lang="en-GB" dirty="0"/>
              <a:t>Say- say good things about the business and employers, hearing this others may want to join the organisation or business.</a:t>
            </a:r>
          </a:p>
          <a:p>
            <a:r>
              <a:rPr lang="en-GB" dirty="0"/>
              <a:t>Stay- wont easily want </a:t>
            </a:r>
            <a:r>
              <a:rPr lang="en-GB" dirty="0" err="1"/>
              <a:t>toleave</a:t>
            </a:r>
            <a:r>
              <a:rPr lang="en-GB" dirty="0"/>
              <a:t> the business </a:t>
            </a:r>
          </a:p>
          <a:p>
            <a:r>
              <a:rPr lang="en-GB" dirty="0"/>
              <a:t>Strive- motivated to succeed at work</a:t>
            </a:r>
          </a:p>
          <a:p>
            <a:endParaRPr lang="en-GB" dirty="0"/>
          </a:p>
        </p:txBody>
      </p:sp>
    </p:spTree>
    <p:extLst>
      <p:ext uri="{BB962C8B-B14F-4D97-AF65-F5344CB8AC3E}">
        <p14:creationId xmlns:p14="http://schemas.microsoft.com/office/powerpoint/2010/main" val="3312400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BE97-2937-CD44-9618-9450B69E7AF3}"/>
              </a:ext>
            </a:extLst>
          </p:cNvPr>
          <p:cNvSpPr>
            <a:spLocks noGrp="1"/>
          </p:cNvSpPr>
          <p:nvPr>
            <p:ph type="title"/>
          </p:nvPr>
        </p:nvSpPr>
        <p:spPr>
          <a:xfrm>
            <a:off x="1311591" y="86360"/>
            <a:ext cx="10018713" cy="1752599"/>
          </a:xfrm>
        </p:spPr>
        <p:txBody>
          <a:bodyPr/>
          <a:lstStyle/>
          <a:p>
            <a:r>
              <a:rPr lang="en-US" dirty="0"/>
              <a:t>Best practice to engage with employees </a:t>
            </a:r>
          </a:p>
        </p:txBody>
      </p:sp>
      <p:sp>
        <p:nvSpPr>
          <p:cNvPr id="3" name="Content Placeholder 2">
            <a:extLst>
              <a:ext uri="{FF2B5EF4-FFF2-40B4-BE49-F238E27FC236}">
                <a16:creationId xmlns:a16="http://schemas.microsoft.com/office/drawing/2014/main" id="{49C8279A-5BB5-DE0F-0F01-08EFDDC9DE43}"/>
              </a:ext>
            </a:extLst>
          </p:cNvPr>
          <p:cNvSpPr>
            <a:spLocks noGrp="1"/>
          </p:cNvSpPr>
          <p:nvPr>
            <p:ph idx="1"/>
          </p:nvPr>
        </p:nvSpPr>
        <p:spPr>
          <a:xfrm>
            <a:off x="1484310" y="1696721"/>
            <a:ext cx="10018713" cy="4094480"/>
          </a:xfrm>
        </p:spPr>
        <p:txBody>
          <a:bodyPr>
            <a:normAutofit/>
          </a:bodyPr>
          <a:lstStyle/>
          <a:p>
            <a:r>
              <a:rPr lang="en-US" dirty="0"/>
              <a:t>There are different strategies to engage with your employee to make sure their enjoying and working.</a:t>
            </a:r>
          </a:p>
          <a:p>
            <a:pPr>
              <a:buClr>
                <a:srgbClr val="1287C3"/>
              </a:buClr>
            </a:pPr>
            <a:r>
              <a:rPr lang="en-US" dirty="0"/>
              <a:t>Inspiring your team to do a little better to help them to achieve.</a:t>
            </a:r>
          </a:p>
          <a:p>
            <a:pPr>
              <a:buClr>
                <a:srgbClr val="1287C3"/>
              </a:buClr>
            </a:pPr>
            <a:r>
              <a:rPr lang="en-US" dirty="0"/>
              <a:t>Creating connections with employees will help them to work better. </a:t>
            </a:r>
          </a:p>
          <a:p>
            <a:pPr>
              <a:buClr>
                <a:srgbClr val="1287C3"/>
              </a:buClr>
            </a:pPr>
            <a:endParaRPr lang="en-US" dirty="0"/>
          </a:p>
          <a:p>
            <a:pPr>
              <a:buClr>
                <a:srgbClr val="1287C3"/>
              </a:buClr>
            </a:pPr>
            <a:r>
              <a:rPr lang="en-US" dirty="0"/>
              <a:t>Build on employee's strength knowing what their strength Is and how they can work on their weaknesses.</a:t>
            </a:r>
          </a:p>
          <a:p>
            <a:pPr>
              <a:buClr>
                <a:srgbClr val="1287C3"/>
              </a:buClr>
            </a:pPr>
            <a:endParaRPr lang="en-US" dirty="0"/>
          </a:p>
        </p:txBody>
      </p:sp>
    </p:spTree>
    <p:extLst>
      <p:ext uri="{BB962C8B-B14F-4D97-AF65-F5344CB8AC3E}">
        <p14:creationId xmlns:p14="http://schemas.microsoft.com/office/powerpoint/2010/main" val="955445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4138-4599-D586-3E3D-19253C27D5B7}"/>
              </a:ext>
            </a:extLst>
          </p:cNvPr>
          <p:cNvSpPr>
            <a:spLocks noGrp="1"/>
          </p:cNvSpPr>
          <p:nvPr>
            <p:ph type="title"/>
          </p:nvPr>
        </p:nvSpPr>
        <p:spPr>
          <a:xfrm>
            <a:off x="1301431" y="0"/>
            <a:ext cx="10018713" cy="1275080"/>
          </a:xfrm>
        </p:spPr>
        <p:txBody>
          <a:bodyPr/>
          <a:lstStyle/>
          <a:p>
            <a:r>
              <a:rPr lang="en-GB" dirty="0"/>
              <a:t>Best practise to engage with employee’s</a:t>
            </a:r>
          </a:p>
        </p:txBody>
      </p:sp>
      <p:sp>
        <p:nvSpPr>
          <p:cNvPr id="3" name="Content Placeholder 2">
            <a:extLst>
              <a:ext uri="{FF2B5EF4-FFF2-40B4-BE49-F238E27FC236}">
                <a16:creationId xmlns:a16="http://schemas.microsoft.com/office/drawing/2014/main" id="{7D2C5911-9639-A47B-34C3-D41CA764E056}"/>
              </a:ext>
            </a:extLst>
          </p:cNvPr>
          <p:cNvSpPr>
            <a:spLocks noGrp="1"/>
          </p:cNvSpPr>
          <p:nvPr>
            <p:ph idx="1"/>
          </p:nvPr>
        </p:nvSpPr>
        <p:spPr>
          <a:xfrm>
            <a:off x="1423350" y="1275080"/>
            <a:ext cx="10018713" cy="5024120"/>
          </a:xfrm>
        </p:spPr>
        <p:txBody>
          <a:bodyPr>
            <a:normAutofit fontScale="92500" lnSpcReduction="20000"/>
          </a:bodyPr>
          <a:lstStyle/>
          <a:p>
            <a:pPr marL="0" indent="0">
              <a:buNone/>
            </a:pPr>
            <a:r>
              <a:rPr lang="en-GB" dirty="0"/>
              <a:t>Here are some of a few which best help practices engage with employees:</a:t>
            </a:r>
          </a:p>
          <a:p>
            <a:r>
              <a:rPr lang="en-GB" dirty="0"/>
              <a:t>Having company objectives for employee’s- communication is key when it comes to any job employers should tell employees what their goal and expectation are in the workplace, so the employees of a company will know what are the main focus for a company.</a:t>
            </a:r>
          </a:p>
          <a:p>
            <a:r>
              <a:rPr lang="en-GB" dirty="0"/>
              <a:t>Inspiring the team with meaningful words: inspiring the team with appreciation as well as explaining how tasks fit into the </a:t>
            </a:r>
            <a:r>
              <a:rPr lang="en-GB" dirty="0" err="1"/>
              <a:t>the</a:t>
            </a:r>
            <a:r>
              <a:rPr lang="en-GB" dirty="0"/>
              <a:t> </a:t>
            </a:r>
            <a:r>
              <a:rPr lang="en-GB" dirty="0" err="1"/>
              <a:t>companys</a:t>
            </a:r>
            <a:r>
              <a:rPr lang="en-GB" dirty="0"/>
              <a:t> big picture and how they are apart of it. This keeps the employee wanting to thrive and come into work as well as enjoy what they do.</a:t>
            </a:r>
          </a:p>
          <a:p>
            <a:r>
              <a:rPr lang="en-GB" dirty="0"/>
              <a:t> Developing a human connection with your </a:t>
            </a:r>
            <a:r>
              <a:rPr lang="en-GB" dirty="0" err="1"/>
              <a:t>employee:it</a:t>
            </a:r>
            <a:r>
              <a:rPr lang="en-GB" dirty="0"/>
              <a:t> has been known in many companies upper management may feel disconnected towards lower level employees. Employee’s are more sympathetic towards </a:t>
            </a:r>
            <a:r>
              <a:rPr lang="en-GB" dirty="0" err="1"/>
              <a:t>empolyers</a:t>
            </a:r>
            <a:r>
              <a:rPr lang="en-GB" dirty="0"/>
              <a:t> who </a:t>
            </a:r>
            <a:r>
              <a:rPr lang="en-GB" dirty="0" err="1"/>
              <a:t>who</a:t>
            </a:r>
            <a:r>
              <a:rPr lang="en-GB" dirty="0"/>
              <a:t> act and treat them like regular people.</a:t>
            </a:r>
          </a:p>
          <a:p>
            <a:r>
              <a:rPr lang="en-GB" dirty="0"/>
              <a:t>Building on employee’s strength: some employees may become unengaged because they may feel like they are not being challenged properly, </a:t>
            </a:r>
          </a:p>
          <a:p>
            <a:endParaRPr lang="en-GB" dirty="0"/>
          </a:p>
        </p:txBody>
      </p:sp>
    </p:spTree>
    <p:extLst>
      <p:ext uri="{BB962C8B-B14F-4D97-AF65-F5344CB8AC3E}">
        <p14:creationId xmlns:p14="http://schemas.microsoft.com/office/powerpoint/2010/main" val="2648202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75183-A05E-0FA2-F131-B9A3A06A13A9}"/>
              </a:ext>
            </a:extLst>
          </p:cNvPr>
          <p:cNvSpPr>
            <a:spLocks noGrp="1"/>
          </p:cNvSpPr>
          <p:nvPr>
            <p:ph type="title"/>
          </p:nvPr>
        </p:nvSpPr>
        <p:spPr>
          <a:xfrm>
            <a:off x="1484311" y="685800"/>
            <a:ext cx="10018713" cy="1123749"/>
          </a:xfrm>
        </p:spPr>
        <p:txBody>
          <a:bodyPr/>
          <a:lstStyle/>
          <a:p>
            <a:r>
              <a:rPr lang="en-GB" dirty="0"/>
              <a:t>Data &amp; statistics</a:t>
            </a:r>
          </a:p>
        </p:txBody>
      </p:sp>
      <p:sp>
        <p:nvSpPr>
          <p:cNvPr id="3" name="Content Placeholder 2">
            <a:extLst>
              <a:ext uri="{FF2B5EF4-FFF2-40B4-BE49-F238E27FC236}">
                <a16:creationId xmlns:a16="http://schemas.microsoft.com/office/drawing/2014/main" id="{CB7CAAC8-E887-9BAB-7CF5-FEC77A61D610}"/>
              </a:ext>
            </a:extLst>
          </p:cNvPr>
          <p:cNvSpPr>
            <a:spLocks noGrp="1"/>
          </p:cNvSpPr>
          <p:nvPr>
            <p:ph idx="1"/>
          </p:nvPr>
        </p:nvSpPr>
        <p:spPr>
          <a:xfrm>
            <a:off x="1484310" y="2082160"/>
            <a:ext cx="10018713" cy="3124201"/>
          </a:xfrm>
        </p:spPr>
        <p:txBody>
          <a:bodyPr>
            <a:normAutofit fontScale="85000" lnSpcReduction="10000"/>
          </a:bodyPr>
          <a:lstStyle/>
          <a:p>
            <a:r>
              <a:rPr lang="en-GB" dirty="0"/>
              <a:t>According to research reports it shows 51%of employee’s and not engaged fully in their jobs. </a:t>
            </a:r>
          </a:p>
          <a:p>
            <a:r>
              <a:rPr lang="en-GB" dirty="0"/>
              <a:t>Statistics show that back in 2017 ther rate was 85% of employees which were not engaging in their jobs and were just not interested. Statistics is showing the improved rates which means the companies are doing more for employees to make sure they enjoy their job and not disengaged.</a:t>
            </a:r>
          </a:p>
          <a:p>
            <a:r>
              <a:rPr lang="en-GB" dirty="0"/>
              <a:t>Profits have increased by a whopping 21% higher profitable rate.</a:t>
            </a:r>
          </a:p>
          <a:p>
            <a:r>
              <a:rPr lang="en-GB" dirty="0"/>
              <a:t>Employees are feeling more motivated to do their job which means the employers must be </a:t>
            </a:r>
            <a:r>
              <a:rPr lang="en-GB" dirty="0" err="1"/>
              <a:t>mostivating</a:t>
            </a:r>
            <a:r>
              <a:rPr lang="en-GB" dirty="0"/>
              <a:t> them and setting them tasks assigned to them which is helping.</a:t>
            </a:r>
          </a:p>
        </p:txBody>
      </p:sp>
    </p:spTree>
    <p:extLst>
      <p:ext uri="{BB962C8B-B14F-4D97-AF65-F5344CB8AC3E}">
        <p14:creationId xmlns:p14="http://schemas.microsoft.com/office/powerpoint/2010/main" val="1649962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5DB70-8341-2A39-3503-C3DE1B19B6A2}"/>
              </a:ext>
            </a:extLst>
          </p:cNvPr>
          <p:cNvSpPr>
            <a:spLocks noGrp="1"/>
          </p:cNvSpPr>
          <p:nvPr>
            <p:ph idx="1"/>
          </p:nvPr>
        </p:nvSpPr>
        <p:spPr>
          <a:xfrm>
            <a:off x="1484310" y="1151467"/>
            <a:ext cx="10018713" cy="4639734"/>
          </a:xfrm>
        </p:spPr>
        <p:txBody>
          <a:bodyPr>
            <a:normAutofit fontScale="70000" lnSpcReduction="20000"/>
          </a:bodyPr>
          <a:lstStyle/>
          <a:p>
            <a:r>
              <a:rPr lang="en-GB" sz="2000" dirty="0" err="1"/>
              <a:t>Lacelle.E</a:t>
            </a:r>
            <a:r>
              <a:rPr lang="en-GB" sz="2000" dirty="0"/>
              <a:t>, (2021) How can hotel guest engagement strategies help your hotel? </a:t>
            </a:r>
            <a:r>
              <a:rPr lang="en-GB" sz="2000" dirty="0" err="1"/>
              <a:t>Accsessed</a:t>
            </a:r>
            <a:r>
              <a:rPr lang="en-GB" sz="2000" dirty="0"/>
              <a:t>: 1</a:t>
            </a:r>
            <a:r>
              <a:rPr lang="en-GB" sz="2000" baseline="30000" dirty="0"/>
              <a:t>st</a:t>
            </a:r>
            <a:r>
              <a:rPr lang="en-GB" sz="2000" dirty="0"/>
              <a:t> December 2022</a:t>
            </a:r>
          </a:p>
          <a:p>
            <a:pPr marL="0" indent="0">
              <a:buNone/>
            </a:pPr>
            <a:r>
              <a:rPr lang="en-US" sz="2000" dirty="0">
                <a:ea typeface="+mn-lt"/>
                <a:cs typeface="+mn-lt"/>
              </a:rPr>
              <a:t>https://www.mews.com/en/blog/hotel-guest-engagement#:~:text=It%20is%20the%20process%20by,relationships%2C%20and%20encourage%20hotel%20bookings.</a:t>
            </a:r>
          </a:p>
          <a:p>
            <a:r>
              <a:rPr lang="en-US" sz="2000" dirty="0">
                <a:ea typeface="+mn-lt"/>
                <a:cs typeface="+mn-lt"/>
              </a:rPr>
              <a:t>Thompson, (2021) Employee engagement model and theory. </a:t>
            </a:r>
          </a:p>
          <a:p>
            <a:pPr marL="0" indent="0">
              <a:buNone/>
            </a:pPr>
            <a:r>
              <a:rPr lang="en-US" sz="2000" dirty="0" err="1">
                <a:ea typeface="+mn-lt"/>
                <a:cs typeface="+mn-lt"/>
              </a:rPr>
              <a:t>Accsessed</a:t>
            </a:r>
            <a:r>
              <a:rPr lang="en-US" sz="2000" dirty="0">
                <a:ea typeface="+mn-lt"/>
                <a:cs typeface="+mn-lt"/>
              </a:rPr>
              <a:t>: 25</a:t>
            </a:r>
            <a:r>
              <a:rPr lang="en-US" sz="2000" baseline="30000" dirty="0">
                <a:ea typeface="+mn-lt"/>
                <a:cs typeface="+mn-lt"/>
              </a:rPr>
              <a:t>th</a:t>
            </a:r>
            <a:r>
              <a:rPr lang="en-US" sz="2000" dirty="0">
                <a:ea typeface="+mn-lt"/>
                <a:cs typeface="+mn-lt"/>
              </a:rPr>
              <a:t> November 2022</a:t>
            </a:r>
          </a:p>
          <a:p>
            <a:pPr marL="0" indent="0">
              <a:buNone/>
            </a:pPr>
            <a:r>
              <a:rPr lang="en-US" sz="2000" dirty="0">
                <a:ea typeface="+mn-lt"/>
                <a:cs typeface="+mn-lt"/>
              </a:rPr>
              <a:t>https://wethrive.net/employee-engagement/employee-engagement-models-and-theories/</a:t>
            </a:r>
          </a:p>
          <a:p>
            <a:r>
              <a:rPr lang="en-US" sz="2000" dirty="0">
                <a:ea typeface="+mn-lt"/>
                <a:cs typeface="+mn-lt"/>
              </a:rPr>
              <a:t>Engagement multiplier, why is engagement employee so important?</a:t>
            </a:r>
          </a:p>
          <a:p>
            <a:pPr marL="0" indent="0">
              <a:buNone/>
            </a:pPr>
            <a:r>
              <a:rPr lang="en-US" sz="2000" dirty="0" err="1">
                <a:ea typeface="+mn-lt"/>
                <a:cs typeface="+mn-lt"/>
              </a:rPr>
              <a:t>Accssessed</a:t>
            </a:r>
            <a:r>
              <a:rPr lang="en-US" sz="2000" dirty="0">
                <a:ea typeface="+mn-lt"/>
                <a:cs typeface="+mn-lt"/>
              </a:rPr>
              <a:t>: 1</a:t>
            </a:r>
            <a:r>
              <a:rPr lang="en-US" sz="2000" baseline="30000" dirty="0">
                <a:ea typeface="+mn-lt"/>
                <a:cs typeface="+mn-lt"/>
              </a:rPr>
              <a:t>st</a:t>
            </a:r>
            <a:r>
              <a:rPr lang="en-US" sz="2000" dirty="0">
                <a:ea typeface="+mn-lt"/>
                <a:cs typeface="+mn-lt"/>
              </a:rPr>
              <a:t> December 2022</a:t>
            </a:r>
          </a:p>
          <a:p>
            <a:pPr marL="0" indent="0">
              <a:buNone/>
            </a:pPr>
            <a:r>
              <a:rPr lang="en-US" sz="2000" dirty="0">
                <a:ea typeface="+mn-lt"/>
                <a:cs typeface="+mn-lt"/>
              </a:rPr>
              <a:t>https://www.engagementmultiplier.com/resources/why-is-employee-engagement-so-important/</a:t>
            </a:r>
            <a:endParaRPr lang="en-US" sz="2000" dirty="0"/>
          </a:p>
          <a:p>
            <a:r>
              <a:rPr lang="en-US" sz="2000" dirty="0" err="1">
                <a:ea typeface="+mn-lt"/>
                <a:cs typeface="+mn-lt"/>
              </a:rPr>
              <a:t>Chen.J</a:t>
            </a:r>
            <a:r>
              <a:rPr lang="en-US" sz="2000" dirty="0">
                <a:ea typeface="+mn-lt"/>
                <a:cs typeface="+mn-lt"/>
              </a:rPr>
              <a:t> (2022) Employee engagement best practice in 2022</a:t>
            </a:r>
          </a:p>
          <a:p>
            <a:pPr marL="0" indent="0">
              <a:buNone/>
            </a:pPr>
            <a:r>
              <a:rPr lang="en-US" sz="2000" dirty="0" err="1">
                <a:ea typeface="+mn-lt"/>
                <a:cs typeface="+mn-lt"/>
              </a:rPr>
              <a:t>Accssesed</a:t>
            </a:r>
            <a:r>
              <a:rPr lang="en-US" sz="2000" dirty="0">
                <a:ea typeface="+mn-lt"/>
                <a:cs typeface="+mn-lt"/>
              </a:rPr>
              <a:t>: 29</a:t>
            </a:r>
            <a:r>
              <a:rPr lang="en-US" sz="2000" baseline="30000" dirty="0">
                <a:ea typeface="+mn-lt"/>
                <a:cs typeface="+mn-lt"/>
              </a:rPr>
              <a:t>th</a:t>
            </a:r>
            <a:r>
              <a:rPr lang="en-US" sz="2000" dirty="0">
                <a:ea typeface="+mn-lt"/>
                <a:cs typeface="+mn-lt"/>
              </a:rPr>
              <a:t> November 2022</a:t>
            </a:r>
          </a:p>
          <a:p>
            <a:pPr marL="0" indent="0">
              <a:buNone/>
            </a:pPr>
            <a:r>
              <a:rPr lang="en-US" sz="2000" dirty="0"/>
              <a:t>https://teambuilding.com/blog/employee-engagement-best-practices</a:t>
            </a:r>
          </a:p>
          <a:p>
            <a:r>
              <a:rPr lang="en-US" sz="2000" dirty="0">
                <a:ea typeface="+mn-lt"/>
                <a:cs typeface="+mn-lt"/>
              </a:rPr>
              <a:t>Thompson, (2021) Employee engagement model and theory. </a:t>
            </a:r>
          </a:p>
          <a:p>
            <a:pPr marL="0" indent="0">
              <a:buNone/>
            </a:pPr>
            <a:r>
              <a:rPr lang="en-US" sz="2000" dirty="0" err="1">
                <a:ea typeface="+mn-lt"/>
                <a:cs typeface="+mn-lt"/>
              </a:rPr>
              <a:t>Accsessed</a:t>
            </a:r>
            <a:r>
              <a:rPr lang="en-US" sz="2000" dirty="0">
                <a:ea typeface="+mn-lt"/>
                <a:cs typeface="+mn-lt"/>
              </a:rPr>
              <a:t>: 25</a:t>
            </a:r>
            <a:r>
              <a:rPr lang="en-US" sz="2000" baseline="30000" dirty="0">
                <a:ea typeface="+mn-lt"/>
                <a:cs typeface="+mn-lt"/>
              </a:rPr>
              <a:t>th</a:t>
            </a:r>
            <a:r>
              <a:rPr lang="en-US" sz="2000" dirty="0">
                <a:ea typeface="+mn-lt"/>
                <a:cs typeface="+mn-lt"/>
              </a:rPr>
              <a:t> November 2022</a:t>
            </a:r>
          </a:p>
          <a:p>
            <a:pPr marL="0" indent="0">
              <a:buNone/>
            </a:pPr>
            <a:r>
              <a:rPr lang="en-US" sz="2000" dirty="0">
                <a:ea typeface="+mn-lt"/>
                <a:cs typeface="+mn-lt"/>
              </a:rPr>
              <a:t>https://wethrive.net/employee-engagement/employee-engagement-models-and-theories/</a:t>
            </a:r>
          </a:p>
          <a:p>
            <a:endParaRPr lang="en-US" dirty="0">
              <a:ea typeface="+mn-lt"/>
              <a:cs typeface="+mn-lt"/>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GB" dirty="0"/>
          </a:p>
          <a:p>
            <a:endParaRPr lang="en-GB" dirty="0"/>
          </a:p>
        </p:txBody>
      </p:sp>
      <p:sp>
        <p:nvSpPr>
          <p:cNvPr id="4" name="Title 1">
            <a:extLst>
              <a:ext uri="{FF2B5EF4-FFF2-40B4-BE49-F238E27FC236}">
                <a16:creationId xmlns:a16="http://schemas.microsoft.com/office/drawing/2014/main" id="{FDC08EE7-93F0-BC0A-FB24-0A314A119855}"/>
              </a:ext>
            </a:extLst>
          </p:cNvPr>
          <p:cNvSpPr>
            <a:spLocks noGrp="1"/>
          </p:cNvSpPr>
          <p:nvPr>
            <p:ph type="title"/>
          </p:nvPr>
        </p:nvSpPr>
        <p:spPr>
          <a:xfrm>
            <a:off x="1814510" y="0"/>
            <a:ext cx="8353957" cy="694267"/>
          </a:xfrm>
        </p:spPr>
        <p:txBody>
          <a:bodyPr>
            <a:normAutofit fontScale="90000"/>
          </a:bodyPr>
          <a:lstStyle/>
          <a:p>
            <a:r>
              <a:rPr lang="en-GB" dirty="0"/>
              <a:t>Reference</a:t>
            </a:r>
          </a:p>
        </p:txBody>
      </p:sp>
    </p:spTree>
    <p:extLst>
      <p:ext uri="{BB962C8B-B14F-4D97-AF65-F5344CB8AC3E}">
        <p14:creationId xmlns:p14="http://schemas.microsoft.com/office/powerpoint/2010/main" val="15367377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144</TotalTime>
  <Words>1011</Words>
  <Application>Microsoft Office PowerPoint</Application>
  <PresentationFormat>Widescreen</PresentationFormat>
  <Paragraphs>68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Corbel</vt:lpstr>
      <vt:lpstr>Parallax</vt:lpstr>
      <vt:lpstr>Hamida Begum  2120540 BMIH4006</vt:lpstr>
      <vt:lpstr>Definition of engagement</vt:lpstr>
      <vt:lpstr>Importance of employee engagement </vt:lpstr>
      <vt:lpstr>Theoretical model</vt:lpstr>
      <vt:lpstr>Maslow Model</vt:lpstr>
      <vt:lpstr>PowerPoint Presentation</vt:lpstr>
      <vt:lpstr>Best practice to engage with employees </vt:lpstr>
      <vt:lpstr>Best practise to engage with employee’s</vt:lpstr>
      <vt:lpstr>Data &amp; statistics</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rahida.begum</cp:lastModifiedBy>
  <cp:revision>353</cp:revision>
  <dcterms:created xsi:type="dcterms:W3CDTF">2022-12-05T00:40:32Z</dcterms:created>
  <dcterms:modified xsi:type="dcterms:W3CDTF">2022-12-05T09:34:15Z</dcterms:modified>
</cp:coreProperties>
</file>