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B5C9A2-77A0-4CCB-B708-5EA1B6D4D20E}" type="datetimeFigureOut">
              <a:rPr lang="en-GB" smtClean="0"/>
              <a:t>23/07/2026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C37CF9-38CD-48F7-84AD-AADB54E64B35}" type="slidenum">
              <a:rPr lang="en-GB" smtClean="0"/>
              <a:t>‹#›</a:t>
            </a:fld>
            <a:endParaRPr lang="en-GB"/>
          </a:p>
        </p:txBody>
      </p:sp>
    </p:spTree>
    <p:extLst>
      <p:ext uri="{BB962C8B-B14F-4D97-AF65-F5344CB8AC3E}">
        <p14:creationId xmlns:p14="http://schemas.microsoft.com/office/powerpoint/2010/main" val="398023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structure is defined as a formal mechanism used in an organisation to divide the tasks that need to be performed, to coordinate them and to supervise those involved. The organizational structure will consist of reporting lines, responsibilities and authority within the organization so that individuals know their job role and who they should be report to. An appropriate organizational structure is necessary for organizations to be able to operate effectively by minimizing confusion, improving communication and assisting organizational decision-making (Daft, 2022).</a:t>
            </a:r>
          </a:p>
          <a:p>
            <a:r>
              <a:rPr lang="en-GB" dirty="0"/>
              <a:t>The organizational structure is an element which affects organizational performance. The clearer reporting lines within an organization is conducive to enhance accountability. On the other hand, if the coordinating processes within organizations are effectively used, companies are capable to quickly respond to customer demands as well as the changing external environment. The type of organization structure differs from each other as different types of organizations fit different organizational context, objectives and complexity (Johnson et al., 2023).</a:t>
            </a:r>
          </a:p>
          <a:p>
            <a:r>
              <a:rPr lang="en-GB" dirty="0"/>
              <a:t>Being operating hundreds of thousands of employees working in hundreds of thousands stores in UK, Tesco needs organizational structures with clear communication, control for operations, and decision making at the higher levels to manage enormous number of employees. The organization structure must suit Tesco so that it can become more efficient, collaborative and provides service consistency with regard to customer relations across UK. (Tesco plc, 2025; CIPD, 2024)Hence, organisational structure is one of the most critical organizational elements (Robbins and Judge, 2022).</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3</a:t>
            </a:fld>
            <a:endParaRPr lang="en-GB"/>
          </a:p>
        </p:txBody>
      </p:sp>
    </p:spTree>
    <p:extLst>
      <p:ext uri="{BB962C8B-B14F-4D97-AF65-F5344CB8AC3E}">
        <p14:creationId xmlns:p14="http://schemas.microsoft.com/office/powerpoint/2010/main" val="196365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functional structure of organisation involves grouping of workers on basis of their area of work. For example, there is a department like, Operations, Finance, Marketing, Supply Chain, HR which are controlled by individual manager to supervise the working of personnel’s engaged on their related tasks and works. This is one of the most widespread ways of organisational structuring since this method offers efficiencies, and clarity on reporting structure and professional know-how of individuals (Daft, 2022).</a:t>
            </a:r>
          </a:p>
          <a:p>
            <a:r>
              <a:rPr lang="en-GB" dirty="0"/>
              <a:t>Tesco has many traits and characteristic of function structure within its operation in UK. Within the organisation, each segment is liable to realize their target organization’s objective whereas reporting to the managerial staff. Operations manager for instance manages and coordinates the effectiveness of all of the outlets inside Tesco whereas the HR supervisor’s focus is on employs recruitment and advancement. </a:t>
            </a:r>
          </a:p>
          <a:p>
            <a:r>
              <a:rPr lang="en-GB" dirty="0"/>
              <a:t>This can assist staff attain professionalism of their expertise (Tesco plc, 2025). </a:t>
            </a:r>
          </a:p>
          <a:p>
            <a:r>
              <a:rPr lang="en-GB" dirty="0"/>
              <a:t>Although functionality structure is highly standard structure but on some events division grows separately from rest of organisation such as, collaboration throughout departments to unravel problems is gradually because of incommunicativeness on top of all it provide an order and accountability structure which works properly for the retailers huge business like Tesco (Johnson et al., 2023; CIPD, 2024).</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4</a:t>
            </a:fld>
            <a:endParaRPr lang="en-GB"/>
          </a:p>
        </p:txBody>
      </p:sp>
    </p:spTree>
    <p:extLst>
      <p:ext uri="{BB962C8B-B14F-4D97-AF65-F5344CB8AC3E}">
        <p14:creationId xmlns:p14="http://schemas.microsoft.com/office/powerpoint/2010/main" val="3008553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divisional organizational structure. In this organization structure, the company divided into some divisions on the basis of geography, product or customers . An organization has to deal with a divisional management that each division gets its own president but they must report to top managers in the firm such a structure is frequently used for large and multinational corporation that can enable local managers to quick response to their local market ( Robbins and Judge, 2022 ). </a:t>
            </a:r>
          </a:p>
          <a:p>
            <a:r>
              <a:rPr lang="en-GB" dirty="0"/>
              <a:t>Example to illustrate the organizational structure with example: Example: Tesco is a great example of divisional structure as its business is run based on its separate divisions that is Tesco UK , Tesco Ireland and Booker Group. </a:t>
            </a:r>
          </a:p>
          <a:p>
            <a:r>
              <a:rPr lang="en-GB" dirty="0"/>
              <a:t>Those sectors has their own objectives and targets but follow common group vision with common goals , individual market leader or directors in this division have their own control over its respective operations with the local market demand and customer preference in which it cater , and that allows to manage more efficiency for local markets ( Tesco plc ,2025). Concluding remarks on divisional structure Though divisional structure bring up a better performance in flexibility and speed but could cost up by management and internal functions ( Johnson et al.,2023:CIPD, 2024 ). However such a structure is very appropriate for a big retailer like Tesco. The decision could be made efficient and cost efficient as well.</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5</a:t>
            </a:fld>
            <a:endParaRPr lang="en-GB"/>
          </a:p>
        </p:txBody>
      </p:sp>
    </p:spTree>
    <p:extLst>
      <p:ext uri="{BB962C8B-B14F-4D97-AF65-F5344CB8AC3E}">
        <p14:creationId xmlns:p14="http://schemas.microsoft.com/office/powerpoint/2010/main" val="4012502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matrix organisation combines functional and divisional types of structure. Because employees report to two managers, a functional manager who has authority over specialized knowledge and a project or divisional manager who is responsible for business purposes. Collaboration is between departments, making the best use of organizational resources (Daft, 2022).</a:t>
            </a:r>
          </a:p>
          <a:p>
            <a:r>
              <a:rPr lang="en-GB" dirty="0"/>
              <a:t>While the main types of structure in Tesco are functional and divisional, matrix is used regularly in large business projects such as implementing new technology, sustainability initiatives or a national marketing launch. Team members from Marketing, Finance, Operations, Information Technology and Human Resources can combine in a temporary, cross-functional matrix team, but report to both their divisional managers and their departments (Tesco plc, 2025).</a:t>
            </a:r>
          </a:p>
          <a:p>
            <a:r>
              <a:rPr lang="en-GB" dirty="0"/>
              <a:t>There are problems associated with the matrix structure. Dual reporting can lead to ambiguity of roles, conflicts of command with managers and a slowing of decision making. Communication and leadership at all levels within matrix structures are crucial along with the allocation of clearly defined responsibilities. A well executed matrix structure can support companies like Tesco in adapting to, remaining innovative within and thriving in the volatile retail market (Johnson et al., 2023; CIPD, 2024).</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6</a:t>
            </a:fld>
            <a:endParaRPr lang="en-GB"/>
          </a:p>
        </p:txBody>
      </p:sp>
    </p:spTree>
    <p:extLst>
      <p:ext uri="{BB962C8B-B14F-4D97-AF65-F5344CB8AC3E}">
        <p14:creationId xmlns:p14="http://schemas.microsoft.com/office/powerpoint/2010/main" val="3741248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organisational structures have distinct pros and cons, related to the size of the organisation, as well as objectives and external environment. On the positive side, the structure allows efficient functioning, due to the specialized skill set within each departments, but may lead to difficulties with inter-department communication, leading to inflexibility within the organization (Daft, 2022).</a:t>
            </a:r>
          </a:p>
          <a:p>
            <a:r>
              <a:rPr lang="en-GB" dirty="0"/>
              <a:t>The divisional structure is suitable for large organizations, either with different products or geographical diversity, enabling managers to base decisions more close to the customer and to the local market thereby enhancing agility and satisfaction of the customers. The disadvantages are that operating costs may be higher, due to the duplication of management and support activities in each division (Robbins and Judge, 2022).</a:t>
            </a:r>
          </a:p>
          <a:p>
            <a:r>
              <a:rPr lang="en-GB" dirty="0"/>
              <a:t>Lastly, the matrix structure, encourages joint expertise and teamwork, in the organization it encourages innovation, project management, and organizational change, but demands good communication channels so as to not let the two-reporting relationship cause problems (Robbins and Judge, 2022). In the case of large organizations such as Tesco plc the combination of different organizational structures is employed, to be flexible and competitive in the UK retail industry (Johnson et al., 2023; Tesco plc, 2025).</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7</a:t>
            </a:fld>
            <a:endParaRPr lang="en-GB"/>
          </a:p>
        </p:txBody>
      </p:sp>
    </p:spTree>
    <p:extLst>
      <p:ext uri="{BB962C8B-B14F-4D97-AF65-F5344CB8AC3E}">
        <p14:creationId xmlns:p14="http://schemas.microsoft.com/office/powerpoint/2010/main" val="2141612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of this presentation, organizational structure is considered one of the key influences of how an organization runs and performs business. It involves the reporting relationships, communication networks, distribution of roles, and decision making mechanisms across the organization. Choosing a right structure helps organizations enhance efficiency, coordinate staff successfully, and adapt readily to internal and external changes (Daft, 2022).</a:t>
            </a:r>
          </a:p>
          <a:p>
            <a:r>
              <a:rPr lang="en-GB" dirty="0"/>
              <a:t>This presentation was based on discussing three kinds of structures namely the functional structure, divisional structure and matrix structure. Strengths and weaknesses of each structure have been mentioned. Functional structure benefits from specialized knowledge and efficiencies in performance, whilst divisional structure enhanced the ability to be more responsive to the marketplace and improve flexibility, </a:t>
            </a:r>
            <a:r>
              <a:rPr lang="en-GB" dirty="0" err="1"/>
              <a:t>andmatrixstructure</a:t>
            </a:r>
            <a:r>
              <a:rPr lang="en-GB" dirty="0"/>
              <a:t> facilitates coordination and collaboration across different departments (Johnson et al., 2023).</a:t>
            </a:r>
          </a:p>
          <a:p>
            <a:r>
              <a:rPr lang="en-GB" dirty="0"/>
              <a:t>Through analyzing the case of Tesco, it shows how a large UK retailer can integrate different kinds of structure types for business development and high quality customer service and efficient operation. Generally speaking, there is no perfect structure type for all organizations. Managers should base their judgment on whether the choices would bring a good structure to support organization strategy, business objectives and sustainable competitive advantage (Tesco plc, 2025; CIPD, 2024).</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8</a:t>
            </a:fld>
            <a:endParaRPr lang="en-GB"/>
          </a:p>
        </p:txBody>
      </p:sp>
    </p:spTree>
    <p:extLst>
      <p:ext uri="{BB962C8B-B14F-4D97-AF65-F5344CB8AC3E}">
        <p14:creationId xmlns:p14="http://schemas.microsoft.com/office/powerpoint/2010/main" val="1950664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r>
              <a:rPr lang="en-GB" dirty="0"/>
              <a:t>Burns, T. (2021) </a:t>
            </a:r>
            <a:r>
              <a:rPr lang="en-GB" i="1" dirty="0"/>
              <a:t>Management and Organisational Behaviour</a:t>
            </a:r>
            <a:r>
              <a:rPr lang="en-GB" dirty="0"/>
              <a:t>. 12th </a:t>
            </a:r>
            <a:r>
              <a:rPr lang="en-GB" dirty="0" err="1"/>
              <a:t>edn</a:t>
            </a:r>
            <a:r>
              <a:rPr lang="en-GB" dirty="0"/>
              <a:t>. Harlow: Pearson.</a:t>
            </a:r>
          </a:p>
          <a:p>
            <a:r>
              <a:rPr lang="en-GB" dirty="0"/>
              <a:t>CIPD (2024) </a:t>
            </a:r>
            <a:r>
              <a:rPr lang="en-GB" i="1" dirty="0"/>
              <a:t>Organisation Design Factsheet</a:t>
            </a:r>
            <a:r>
              <a:rPr lang="en-GB" dirty="0"/>
              <a:t>. London: Chartered Institute of Personnel and Development.</a:t>
            </a:r>
          </a:p>
          <a:p>
            <a:r>
              <a:rPr lang="en-GB" dirty="0"/>
              <a:t>Clegg, S., Kornberger, M. and </a:t>
            </a:r>
            <a:r>
              <a:rPr lang="en-GB" dirty="0" err="1"/>
              <a:t>Pitsis</a:t>
            </a:r>
            <a:r>
              <a:rPr lang="en-GB" dirty="0"/>
              <a:t>, T. (2022) </a:t>
            </a:r>
            <a:r>
              <a:rPr lang="en-GB" i="1" dirty="0"/>
              <a:t>Managing and Organizations: An Introduction to Theory and Practice</a:t>
            </a:r>
            <a:r>
              <a:rPr lang="en-GB" dirty="0"/>
              <a:t>. 6th </a:t>
            </a:r>
            <a:r>
              <a:rPr lang="en-GB" dirty="0" err="1"/>
              <a:t>edn</a:t>
            </a:r>
            <a:r>
              <a:rPr lang="en-GB" dirty="0"/>
              <a:t>. London: Sage.</a:t>
            </a:r>
          </a:p>
          <a:p>
            <a:r>
              <a:rPr lang="en-GB" dirty="0"/>
              <a:t>Daft, R.L. (2022) </a:t>
            </a:r>
            <a:r>
              <a:rPr lang="en-GB" i="1" dirty="0"/>
              <a:t>Organization Theory and Design</a:t>
            </a:r>
            <a:r>
              <a:rPr lang="en-GB" dirty="0"/>
              <a:t>. 13th </a:t>
            </a:r>
            <a:r>
              <a:rPr lang="en-GB" dirty="0" err="1"/>
              <a:t>edn</a:t>
            </a:r>
            <a:r>
              <a:rPr lang="en-GB" dirty="0"/>
              <a:t>. Boston: Cengage Learning.</a:t>
            </a:r>
          </a:p>
          <a:p>
            <a:r>
              <a:rPr lang="en-GB" dirty="0"/>
              <a:t>Johnson, G., Scholes, K., Whittington, R. and Angwin, D. (2023) </a:t>
            </a:r>
            <a:r>
              <a:rPr lang="en-GB" i="1" dirty="0"/>
              <a:t>Exploring Strategy</a:t>
            </a:r>
            <a:r>
              <a:rPr lang="en-GB" dirty="0"/>
              <a:t>. 13th </a:t>
            </a:r>
            <a:r>
              <a:rPr lang="en-GB" dirty="0" err="1"/>
              <a:t>edn</a:t>
            </a:r>
            <a:r>
              <a:rPr lang="en-GB" dirty="0"/>
              <a:t>. Harlow: Pearson.</a:t>
            </a:r>
          </a:p>
          <a:p>
            <a:r>
              <a:rPr lang="en-GB" dirty="0"/>
              <a:t>Mintzberg, H. (2021) </a:t>
            </a:r>
            <a:r>
              <a:rPr lang="en-GB" i="1" dirty="0"/>
              <a:t>Structure in Fives: Designing Effective Organisations</a:t>
            </a:r>
            <a:r>
              <a:rPr lang="en-GB" dirty="0"/>
              <a:t>. Updated </a:t>
            </a:r>
            <a:r>
              <a:rPr lang="en-GB" dirty="0" err="1"/>
              <a:t>edn</a:t>
            </a:r>
            <a:r>
              <a:rPr lang="en-GB" dirty="0"/>
              <a:t>. Harlow: Pearson.</a:t>
            </a:r>
          </a:p>
          <a:p>
            <a:r>
              <a:rPr lang="en-GB" dirty="0"/>
              <a:t>Robbins, S.P. and Judge, T.A. (2022) </a:t>
            </a:r>
            <a:r>
              <a:rPr lang="en-GB" i="1" dirty="0"/>
              <a:t>Organizational </a:t>
            </a:r>
            <a:r>
              <a:rPr lang="en-GB" i="1" dirty="0" err="1"/>
              <a:t>Behavior</a:t>
            </a:r>
            <a:r>
              <a:rPr lang="en-GB" dirty="0"/>
              <a:t>. 19th </a:t>
            </a:r>
            <a:r>
              <a:rPr lang="en-GB" dirty="0" err="1"/>
              <a:t>edn</a:t>
            </a:r>
            <a:r>
              <a:rPr lang="en-GB" dirty="0"/>
              <a:t>. Harlow: Pearson.</a:t>
            </a:r>
          </a:p>
          <a:p>
            <a:r>
              <a:rPr lang="en-GB" dirty="0"/>
              <a:t>Tesco plc (2025) </a:t>
            </a:r>
            <a:r>
              <a:rPr lang="en-GB" i="1" dirty="0"/>
              <a:t>Annual Report and Financial Statements 2025</a:t>
            </a:r>
            <a:r>
              <a:rPr lang="en-GB" dirty="0"/>
              <a:t>. Welwyn Garden City: Tesco PLC.</a:t>
            </a:r>
          </a:p>
          <a:p>
            <a:r>
              <a:rPr lang="en-GB" dirty="0"/>
              <a:t>The British Retail Consortium (2024) </a:t>
            </a:r>
            <a:r>
              <a:rPr lang="en-GB" i="1" dirty="0"/>
              <a:t>Retail Industry Report 2024</a:t>
            </a:r>
            <a:r>
              <a:rPr lang="en-GB" dirty="0"/>
              <a:t>. London: BRC.</a:t>
            </a:r>
          </a:p>
          <a:p>
            <a:r>
              <a:rPr lang="en-GB" dirty="0"/>
              <a:t>The Open University (2023) </a:t>
            </a:r>
            <a:r>
              <a:rPr lang="en-GB" i="1" dirty="0"/>
              <a:t>Organisational Structure and Design</a:t>
            </a:r>
            <a:r>
              <a:rPr lang="en-GB" dirty="0"/>
              <a:t>. Milton Keynes: The Open University.</a:t>
            </a:r>
          </a:p>
          <a:p>
            <a:endParaRPr lang="en-GB" dirty="0"/>
          </a:p>
        </p:txBody>
      </p:sp>
      <p:sp>
        <p:nvSpPr>
          <p:cNvPr id="4" name="Slide Number Placeholder 3"/>
          <p:cNvSpPr>
            <a:spLocks noGrp="1"/>
          </p:cNvSpPr>
          <p:nvPr>
            <p:ph type="sldNum" sz="quarter" idx="5"/>
          </p:nvPr>
        </p:nvSpPr>
        <p:spPr/>
        <p:txBody>
          <a:bodyPr/>
          <a:lstStyle/>
          <a:p>
            <a:fld id="{60C37CF9-38CD-48F7-84AD-AADB54E64B35}" type="slidenum">
              <a:rPr lang="en-GB" smtClean="0"/>
              <a:t>9</a:t>
            </a:fld>
            <a:endParaRPr lang="en-GB"/>
          </a:p>
        </p:txBody>
      </p:sp>
    </p:spTree>
    <p:extLst>
      <p:ext uri="{BB962C8B-B14F-4D97-AF65-F5344CB8AC3E}">
        <p14:creationId xmlns:p14="http://schemas.microsoft.com/office/powerpoint/2010/main" val="39511074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3845408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1423010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1215347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D9AB4E-B2CA-4872-B7A6-F71705257545}"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593942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D9AB4E-B2CA-4872-B7A6-F71705257545}" type="datetimeFigureOut">
              <a:rPr lang="en-GB" smtClean="0"/>
              <a:t>23/07/2026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083800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D9AB4E-B2CA-4872-B7A6-F71705257545}" type="datetimeFigureOut">
              <a:rPr lang="en-GB" smtClean="0"/>
              <a:t>23/07/2026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4009729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9AB4E-B2CA-4872-B7A6-F71705257545}" type="datetimeFigureOut">
              <a:rPr lang="en-GB" smtClean="0"/>
              <a:t>23/07/2026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58897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9AB4E-B2CA-4872-B7A6-F71705257545}"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4129863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9AB4E-B2CA-4872-B7A6-F71705257545}"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627660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9AB4E-B2CA-4872-B7A6-F71705257545}"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767096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871726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1546110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1704837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FD9AB4E-B2CA-4872-B7A6-F71705257545}" type="datetimeFigureOut">
              <a:rPr lang="en-GB" smtClean="0"/>
              <a:t>23/07/2026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5461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FD9AB4E-B2CA-4872-B7A6-F71705257545}" type="datetimeFigureOut">
              <a:rPr lang="en-GB" smtClean="0"/>
              <a:t>23/07/2026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1843272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3501725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FD9AB4E-B2CA-4872-B7A6-F71705257545}"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F505855-5C63-4103-8510-2799846D2285}" type="slidenum">
              <a:rPr lang="en-GB" smtClean="0"/>
              <a:t>‹#›</a:t>
            </a:fld>
            <a:endParaRPr lang="en-GB"/>
          </a:p>
        </p:txBody>
      </p:sp>
    </p:spTree>
    <p:extLst>
      <p:ext uri="{BB962C8B-B14F-4D97-AF65-F5344CB8AC3E}">
        <p14:creationId xmlns:p14="http://schemas.microsoft.com/office/powerpoint/2010/main" val="2499669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FD9AB4E-B2CA-4872-B7A6-F71705257545}" type="datetimeFigureOut">
              <a:rPr lang="en-GB" smtClean="0"/>
              <a:t>23/07/2026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F505855-5C63-4103-8510-2799846D2285}" type="slidenum">
              <a:rPr lang="en-GB" smtClean="0"/>
              <a:t>‹#›</a:t>
            </a:fld>
            <a:endParaRPr lang="en-GB"/>
          </a:p>
        </p:txBody>
      </p:sp>
    </p:spTree>
    <p:extLst>
      <p:ext uri="{BB962C8B-B14F-4D97-AF65-F5344CB8AC3E}">
        <p14:creationId xmlns:p14="http://schemas.microsoft.com/office/powerpoint/2010/main" val="317542540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loopzilla/439516532"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eograph.org.uk/photo/1129169"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geograph.org.uk/photo/2222598"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t.wikipedia.org/wiki/Tesco"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news18.com/business/this-man-quit-rs-20-lakh-job-to-follow-his-passion-now-runs-a-rs-100-crore-business-ws-dkl-9648190.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B85F0F52-744D-0C16-BFAD-CAB21E1348A8}"/>
              </a:ext>
            </a:extLst>
          </p:cNvPr>
          <p:cNvSpPr>
            <a:spLocks noGrp="1"/>
          </p:cNvSpPr>
          <p:nvPr>
            <p:ph type="ctrTitle"/>
          </p:nvPr>
        </p:nvSpPr>
        <p:spPr>
          <a:xfrm>
            <a:off x="6744929" y="1241266"/>
            <a:ext cx="4798142" cy="3153753"/>
          </a:xfrm>
        </p:spPr>
        <p:txBody>
          <a:bodyPr>
            <a:normAutofit/>
          </a:bodyPr>
          <a:lstStyle/>
          <a:p>
            <a:pPr>
              <a:lnSpc>
                <a:spcPct val="90000"/>
              </a:lnSpc>
            </a:pPr>
            <a:r>
              <a:rPr lang="en-GB" sz="4200">
                <a:solidFill>
                  <a:srgbClr val="EBEBEB"/>
                </a:solidFill>
              </a:rPr>
              <a:t>Three Organisational Structure Designs: A Case Study of Tesco plc</a:t>
            </a:r>
          </a:p>
        </p:txBody>
      </p:sp>
      <p:sp>
        <p:nvSpPr>
          <p:cNvPr id="3" name="Subtitle 2">
            <a:extLst>
              <a:ext uri="{FF2B5EF4-FFF2-40B4-BE49-F238E27FC236}">
                <a16:creationId xmlns:a16="http://schemas.microsoft.com/office/drawing/2014/main" id="{94902FB0-4A0E-0F81-0A70-4C7E740D6E85}"/>
              </a:ext>
            </a:extLst>
          </p:cNvPr>
          <p:cNvSpPr>
            <a:spLocks noGrp="1"/>
          </p:cNvSpPr>
          <p:nvPr>
            <p:ph type="subTitle" idx="1"/>
          </p:nvPr>
        </p:nvSpPr>
        <p:spPr>
          <a:xfrm>
            <a:off x="6744929" y="4591665"/>
            <a:ext cx="4798142" cy="1622322"/>
          </a:xfrm>
        </p:spPr>
        <p:txBody>
          <a:bodyPr>
            <a:normAutofit/>
          </a:bodyPr>
          <a:lstStyle/>
          <a:p>
            <a:r>
              <a:rPr lang="en-GB" b="1"/>
              <a:t>Module:</a:t>
            </a:r>
            <a:r>
              <a:rPr lang="en-GB"/>
              <a:t> LCBB4009 – Understanding Organisational Structure and Culture</a:t>
            </a:r>
            <a:endParaRPr lang="en-GB" dirty="0"/>
          </a:p>
        </p:txBody>
      </p:sp>
      <p:sp>
        <p:nvSpPr>
          <p:cNvPr id="18" name="Rectangle 17">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9BE4B114-7B29-92ED-C08C-4852B88946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9764" y="1557603"/>
            <a:ext cx="4986236" cy="373967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9717105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CC09070-4148-AE5C-BEF8-F78F65CC7B86}"/>
              </a:ext>
            </a:extLst>
          </p:cNvPr>
          <p:cNvSpPr>
            <a:spLocks noGrp="1"/>
          </p:cNvSpPr>
          <p:nvPr>
            <p:ph type="title"/>
          </p:nvPr>
        </p:nvSpPr>
        <p:spPr>
          <a:xfrm>
            <a:off x="639098" y="629265"/>
            <a:ext cx="5132438" cy="1622322"/>
          </a:xfrm>
        </p:spPr>
        <p:txBody>
          <a:bodyPr>
            <a:normAutofit/>
          </a:bodyPr>
          <a:lstStyle/>
          <a:p>
            <a:r>
              <a:rPr lang="en-GB">
                <a:solidFill>
                  <a:srgbClr val="EBEBEB"/>
                </a:solidFill>
              </a:rPr>
              <a:t>Presentation Outline</a:t>
            </a:r>
          </a:p>
        </p:txBody>
      </p:sp>
      <p:pic>
        <p:nvPicPr>
          <p:cNvPr id="5" name="Picture 4">
            <a:extLst>
              <a:ext uri="{FF2B5EF4-FFF2-40B4-BE49-F238E27FC236}">
                <a16:creationId xmlns:a16="http://schemas.microsoft.com/office/drawing/2014/main" id="{1B0D3B80-CA15-F927-86A8-61D340E8A4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4836" y="1832244"/>
            <a:ext cx="4828707" cy="4056089"/>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B5A4167-7360-AFE7-4EF4-C433995CEDE6}"/>
              </a:ext>
            </a:extLst>
          </p:cNvPr>
          <p:cNvSpPr>
            <a:spLocks noGrp="1"/>
          </p:cNvSpPr>
          <p:nvPr>
            <p:ph idx="1"/>
          </p:nvPr>
        </p:nvSpPr>
        <p:spPr>
          <a:xfrm>
            <a:off x="639098" y="2418735"/>
            <a:ext cx="5132439" cy="3811742"/>
          </a:xfrm>
        </p:spPr>
        <p:txBody>
          <a:bodyPr anchor="ctr">
            <a:normAutofit/>
          </a:bodyPr>
          <a:lstStyle/>
          <a:p>
            <a:pPr>
              <a:lnSpc>
                <a:spcPct val="90000"/>
              </a:lnSpc>
            </a:pPr>
            <a:r>
              <a:rPr lang="en-GB" sz="1500" dirty="0">
                <a:solidFill>
                  <a:srgbClr val="FFFFFF"/>
                </a:solidFill>
              </a:rPr>
              <a:t>Introduction to organisational structure (Johnson et al., 2023) </a:t>
            </a:r>
          </a:p>
          <a:p>
            <a:pPr>
              <a:lnSpc>
                <a:spcPct val="90000"/>
              </a:lnSpc>
            </a:pPr>
            <a:r>
              <a:rPr lang="en-GB" sz="1500" dirty="0">
                <a:solidFill>
                  <a:srgbClr val="FFFFFF"/>
                </a:solidFill>
              </a:rPr>
              <a:t>Importance of organisational structure in organisations (Daft, 2022) </a:t>
            </a:r>
          </a:p>
          <a:p>
            <a:pPr>
              <a:lnSpc>
                <a:spcPct val="90000"/>
              </a:lnSpc>
            </a:pPr>
            <a:r>
              <a:rPr lang="en-GB" sz="1500" dirty="0">
                <a:solidFill>
                  <a:srgbClr val="FFFFFF"/>
                </a:solidFill>
              </a:rPr>
              <a:t>Functional organisational structure – Tesco example (Tesco plc, 2025) </a:t>
            </a:r>
          </a:p>
          <a:p>
            <a:pPr>
              <a:lnSpc>
                <a:spcPct val="90000"/>
              </a:lnSpc>
            </a:pPr>
            <a:r>
              <a:rPr lang="en-GB" sz="1500" dirty="0">
                <a:solidFill>
                  <a:srgbClr val="FFFFFF"/>
                </a:solidFill>
              </a:rPr>
              <a:t>Divisional organisational structure – Tesco example (Robbins and Judge, 2022) </a:t>
            </a:r>
          </a:p>
          <a:p>
            <a:pPr>
              <a:lnSpc>
                <a:spcPct val="90000"/>
              </a:lnSpc>
            </a:pPr>
            <a:r>
              <a:rPr lang="en-GB" sz="1500" dirty="0">
                <a:solidFill>
                  <a:srgbClr val="FFFFFF"/>
                </a:solidFill>
              </a:rPr>
              <a:t>Matrix organisational structure – Tesco example (CIPD, 2024) </a:t>
            </a:r>
          </a:p>
          <a:p>
            <a:pPr>
              <a:lnSpc>
                <a:spcPct val="90000"/>
              </a:lnSpc>
            </a:pPr>
            <a:r>
              <a:rPr lang="en-GB" sz="1500" dirty="0">
                <a:solidFill>
                  <a:srgbClr val="FFFFFF"/>
                </a:solidFill>
              </a:rPr>
              <a:t>Comparison of the three organisational structures (Johnson et al., 2023) </a:t>
            </a:r>
          </a:p>
          <a:p>
            <a:pPr>
              <a:lnSpc>
                <a:spcPct val="90000"/>
              </a:lnSpc>
            </a:pPr>
            <a:r>
              <a:rPr lang="en-GB" sz="1500" dirty="0">
                <a:solidFill>
                  <a:srgbClr val="FFFFFF"/>
                </a:solidFill>
              </a:rPr>
              <a:t>Conclusion and key recommendations </a:t>
            </a:r>
          </a:p>
          <a:p>
            <a:pPr>
              <a:lnSpc>
                <a:spcPct val="90000"/>
              </a:lnSpc>
            </a:pPr>
            <a:endParaRPr lang="en-GB" sz="1500" dirty="0">
              <a:solidFill>
                <a:srgbClr val="FFFFFF"/>
              </a:solidFill>
            </a:endParaRPr>
          </a:p>
        </p:txBody>
      </p:sp>
    </p:spTree>
    <p:extLst>
      <p:ext uri="{BB962C8B-B14F-4D97-AF65-F5344CB8AC3E}">
        <p14:creationId xmlns:p14="http://schemas.microsoft.com/office/powerpoint/2010/main" val="15922247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0E40B7E6-AEB3-26EF-4E3F-15C8BE202C7D}"/>
              </a:ext>
            </a:extLst>
          </p:cNvPr>
          <p:cNvSpPr>
            <a:spLocks noGrp="1"/>
          </p:cNvSpPr>
          <p:nvPr>
            <p:ph type="title"/>
          </p:nvPr>
        </p:nvSpPr>
        <p:spPr>
          <a:xfrm>
            <a:off x="836247" y="1085549"/>
            <a:ext cx="3430947" cy="4686903"/>
          </a:xfrm>
        </p:spPr>
        <p:txBody>
          <a:bodyPr anchor="ctr">
            <a:normAutofit/>
          </a:bodyPr>
          <a:lstStyle/>
          <a:p>
            <a:pPr algn="r"/>
            <a:r>
              <a:rPr lang="en-GB" sz="3300">
                <a:solidFill>
                  <a:schemeClr val="tx1"/>
                </a:solidFill>
              </a:rPr>
              <a:t>What is Organisational Structure and Why is it Important?</a:t>
            </a:r>
          </a:p>
        </p:txBody>
      </p:sp>
      <p:cxnSp>
        <p:nvCxnSpPr>
          <p:cNvPr id="23" name="Straight Connector 22">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6444E73A-D470-3F7E-4294-7E003CF3E743}"/>
              </a:ext>
            </a:extLst>
          </p:cNvPr>
          <p:cNvSpPr>
            <a:spLocks noGrp="1"/>
          </p:cNvSpPr>
          <p:nvPr>
            <p:ph idx="1"/>
          </p:nvPr>
        </p:nvSpPr>
        <p:spPr>
          <a:xfrm>
            <a:off x="5041399" y="1085549"/>
            <a:ext cx="5579707" cy="4686903"/>
          </a:xfrm>
        </p:spPr>
        <p:txBody>
          <a:bodyPr anchor="ctr">
            <a:normAutofit/>
          </a:bodyPr>
          <a:lstStyle/>
          <a:p>
            <a:r>
              <a:rPr lang="en-GB">
                <a:solidFill>
                  <a:schemeClr val="tx1"/>
                </a:solidFill>
              </a:rPr>
              <a:t>Organisational structure defines roles, responsibilities and reporting relationships (Daft, 2022). </a:t>
            </a:r>
          </a:p>
          <a:p>
            <a:r>
              <a:rPr lang="en-GB">
                <a:solidFill>
                  <a:schemeClr val="tx1"/>
                </a:solidFill>
              </a:rPr>
              <a:t>It establishes authority and decision-making processes (Robbins and Judge, 2022). </a:t>
            </a:r>
          </a:p>
          <a:p>
            <a:r>
              <a:rPr lang="en-GB">
                <a:solidFill>
                  <a:schemeClr val="tx1"/>
                </a:solidFill>
              </a:rPr>
              <a:t>Supports communication and coordination between departments (Johnson </a:t>
            </a:r>
            <a:r>
              <a:rPr lang="en-GB" i="1">
                <a:solidFill>
                  <a:schemeClr val="tx1"/>
                </a:solidFill>
              </a:rPr>
              <a:t>et al</a:t>
            </a:r>
            <a:r>
              <a:rPr lang="en-GB">
                <a:solidFill>
                  <a:schemeClr val="tx1"/>
                </a:solidFill>
              </a:rPr>
              <a:t>., 2023). </a:t>
            </a:r>
          </a:p>
          <a:p>
            <a:r>
              <a:rPr lang="en-GB">
                <a:solidFill>
                  <a:schemeClr val="tx1"/>
                </a:solidFill>
              </a:rPr>
              <a:t>Improves efficiency and resource allocation (CIPD, 2024).</a:t>
            </a:r>
          </a:p>
          <a:p>
            <a:r>
              <a:rPr lang="en-GB">
                <a:solidFill>
                  <a:schemeClr val="tx1"/>
                </a:solidFill>
              </a:rPr>
              <a:t> Helps organisations achieve strategic objectives (Tesco plc, 2025). </a:t>
            </a:r>
          </a:p>
          <a:p>
            <a:r>
              <a:rPr lang="en-GB">
                <a:solidFill>
                  <a:schemeClr val="tx1"/>
                </a:solidFill>
              </a:rPr>
              <a:t>Appropriate structures enhance organisational performance and adaptability (Burns, 2021).</a:t>
            </a:r>
          </a:p>
        </p:txBody>
      </p:sp>
    </p:spTree>
    <p:extLst>
      <p:ext uri="{BB962C8B-B14F-4D97-AF65-F5344CB8AC3E}">
        <p14:creationId xmlns:p14="http://schemas.microsoft.com/office/powerpoint/2010/main" val="32715104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534B7630-3D72-678C-2199-2D0C88506C65}"/>
              </a:ext>
            </a:extLst>
          </p:cNvPr>
          <p:cNvSpPr>
            <a:spLocks noGrp="1"/>
          </p:cNvSpPr>
          <p:nvPr>
            <p:ph type="title"/>
          </p:nvPr>
        </p:nvSpPr>
        <p:spPr>
          <a:xfrm>
            <a:off x="639098" y="629265"/>
            <a:ext cx="6072776" cy="1622322"/>
          </a:xfrm>
        </p:spPr>
        <p:txBody>
          <a:bodyPr>
            <a:normAutofit/>
          </a:bodyPr>
          <a:lstStyle/>
          <a:p>
            <a:r>
              <a:rPr lang="en-GB">
                <a:solidFill>
                  <a:schemeClr val="tx1"/>
                </a:solidFill>
              </a:rPr>
              <a:t>Functional Organisational Structure (Tesco plc)</a:t>
            </a:r>
          </a:p>
        </p:txBody>
      </p:sp>
      <p:pic>
        <p:nvPicPr>
          <p:cNvPr id="5" name="Picture 4">
            <a:extLst>
              <a:ext uri="{FF2B5EF4-FFF2-40B4-BE49-F238E27FC236}">
                <a16:creationId xmlns:a16="http://schemas.microsoft.com/office/drawing/2014/main" id="{20A5A7EA-FC63-6F04-6A52-D1DF9574AFA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484" r="31121" b="1"/>
          <a:stretch>
            <a:fillRect/>
          </a:stretch>
        </p:blipFill>
        <p:spPr>
          <a:xfrm>
            <a:off x="7418226" y="645106"/>
            <a:ext cx="4125317" cy="5585369"/>
          </a:xfrm>
          <a:prstGeom prst="rect">
            <a:avLst/>
          </a:prstGeom>
        </p:spPr>
      </p:pic>
      <p:sp>
        <p:nvSpPr>
          <p:cNvPr id="19" name="Rectangle 1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D2A0DAF-D83E-6336-B4B8-158EDCB64D27}"/>
              </a:ext>
            </a:extLst>
          </p:cNvPr>
          <p:cNvSpPr>
            <a:spLocks noGrp="1"/>
          </p:cNvSpPr>
          <p:nvPr>
            <p:ph idx="1"/>
          </p:nvPr>
        </p:nvSpPr>
        <p:spPr>
          <a:xfrm>
            <a:off x="639098" y="2418735"/>
            <a:ext cx="6072776" cy="3811740"/>
          </a:xfrm>
        </p:spPr>
        <p:txBody>
          <a:bodyPr anchor="ctr">
            <a:normAutofit/>
          </a:bodyPr>
          <a:lstStyle/>
          <a:p>
            <a:pPr>
              <a:lnSpc>
                <a:spcPct val="90000"/>
              </a:lnSpc>
            </a:pPr>
            <a:r>
              <a:rPr lang="en-GB" sz="1700">
                <a:solidFill>
                  <a:schemeClr val="tx1"/>
                </a:solidFill>
              </a:rPr>
              <a:t>Employees are grouped according to business functions (Daft, 2022). </a:t>
            </a:r>
          </a:p>
          <a:p>
            <a:pPr>
              <a:lnSpc>
                <a:spcPct val="90000"/>
              </a:lnSpc>
            </a:pPr>
            <a:r>
              <a:rPr lang="en-GB" sz="1700">
                <a:solidFill>
                  <a:schemeClr val="tx1"/>
                </a:solidFill>
              </a:rPr>
              <a:t>Departments include Operations, Finance, Human Resources, Marketing and Supply Chain (Tesco plc, 2025). </a:t>
            </a:r>
          </a:p>
          <a:p>
            <a:pPr>
              <a:lnSpc>
                <a:spcPct val="90000"/>
              </a:lnSpc>
            </a:pPr>
            <a:r>
              <a:rPr lang="en-GB" sz="1700">
                <a:solidFill>
                  <a:schemeClr val="tx1"/>
                </a:solidFill>
              </a:rPr>
              <a:t>Functional managers supervise specialist teams (Robbins and Judge, 2022).</a:t>
            </a:r>
          </a:p>
          <a:p>
            <a:pPr>
              <a:lnSpc>
                <a:spcPct val="90000"/>
              </a:lnSpc>
            </a:pPr>
            <a:r>
              <a:rPr lang="en-GB" sz="1700">
                <a:solidFill>
                  <a:schemeClr val="tx1"/>
                </a:solidFill>
              </a:rPr>
              <a:t> Improves efficiency through specialisation (Johnson </a:t>
            </a:r>
            <a:r>
              <a:rPr lang="en-GB" sz="1700" i="1">
                <a:solidFill>
                  <a:schemeClr val="tx1"/>
                </a:solidFill>
              </a:rPr>
              <a:t>et al</a:t>
            </a:r>
            <a:r>
              <a:rPr lang="en-GB" sz="1700">
                <a:solidFill>
                  <a:schemeClr val="tx1"/>
                </a:solidFill>
              </a:rPr>
              <a:t>., 2023).</a:t>
            </a:r>
          </a:p>
          <a:p>
            <a:pPr>
              <a:lnSpc>
                <a:spcPct val="90000"/>
              </a:lnSpc>
            </a:pPr>
            <a:r>
              <a:rPr lang="en-GB" sz="1700">
                <a:solidFill>
                  <a:schemeClr val="tx1"/>
                </a:solidFill>
              </a:rPr>
              <a:t>Clear reporting relationships and accountability (CIPD, 2024). </a:t>
            </a:r>
          </a:p>
          <a:p>
            <a:pPr>
              <a:lnSpc>
                <a:spcPct val="90000"/>
              </a:lnSpc>
            </a:pPr>
            <a:r>
              <a:rPr lang="en-GB" sz="1700">
                <a:solidFill>
                  <a:schemeClr val="tx1"/>
                </a:solidFill>
              </a:rPr>
              <a:t>May reduce communication between departments (Burns, 2021).</a:t>
            </a:r>
          </a:p>
        </p:txBody>
      </p:sp>
    </p:spTree>
    <p:extLst>
      <p:ext uri="{BB962C8B-B14F-4D97-AF65-F5344CB8AC3E}">
        <p14:creationId xmlns:p14="http://schemas.microsoft.com/office/powerpoint/2010/main" val="34145079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9AE62-9E28-7F4B-1102-5A086132D989}"/>
              </a:ext>
            </a:extLst>
          </p:cNvPr>
          <p:cNvSpPr>
            <a:spLocks noGrp="1"/>
          </p:cNvSpPr>
          <p:nvPr>
            <p:ph type="title"/>
          </p:nvPr>
        </p:nvSpPr>
        <p:spPr>
          <a:xfrm>
            <a:off x="1154954" y="973668"/>
            <a:ext cx="8761413" cy="706964"/>
          </a:xfrm>
        </p:spPr>
        <p:txBody>
          <a:bodyPr>
            <a:normAutofit/>
          </a:bodyPr>
          <a:lstStyle/>
          <a:p>
            <a:pPr>
              <a:lnSpc>
                <a:spcPct val="90000"/>
              </a:lnSpc>
            </a:pPr>
            <a:r>
              <a:rPr lang="en-GB" sz="2800"/>
              <a:t>Divisional Organisational Structure (Tesco plc)</a:t>
            </a:r>
          </a:p>
        </p:txBody>
      </p:sp>
      <p:pic>
        <p:nvPicPr>
          <p:cNvPr id="5" name="Picture 4">
            <a:extLst>
              <a:ext uri="{FF2B5EF4-FFF2-40B4-BE49-F238E27FC236}">
                <a16:creationId xmlns:a16="http://schemas.microsoft.com/office/drawing/2014/main" id="{4A64CFDF-B33B-4FC2-605D-F59AFA5543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879" r="4" b="4"/>
          <a:stretch>
            <a:fillRect/>
          </a:stretch>
        </p:blipFill>
        <p:spPr>
          <a:xfrm>
            <a:off x="381837" y="2603501"/>
            <a:ext cx="5114654" cy="3968122"/>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6B2CEA37-2E77-2619-68E5-B1C357AE1B24}"/>
              </a:ext>
            </a:extLst>
          </p:cNvPr>
          <p:cNvSpPr>
            <a:spLocks noGrp="1"/>
          </p:cNvSpPr>
          <p:nvPr>
            <p:ph idx="1"/>
          </p:nvPr>
        </p:nvSpPr>
        <p:spPr>
          <a:xfrm>
            <a:off x="5980954" y="2603499"/>
            <a:ext cx="5211979" cy="3716913"/>
          </a:xfrm>
        </p:spPr>
        <p:txBody>
          <a:bodyPr anchor="ctr">
            <a:noAutofit/>
          </a:bodyPr>
          <a:lstStyle/>
          <a:p>
            <a:pPr>
              <a:lnSpc>
                <a:spcPct val="90000"/>
              </a:lnSpc>
            </a:pPr>
            <a:r>
              <a:rPr lang="en-GB" dirty="0"/>
              <a:t>Organisation is divided into independent business divisions (Robbins and Judge, 2022).</a:t>
            </a:r>
          </a:p>
          <a:p>
            <a:pPr>
              <a:lnSpc>
                <a:spcPct val="90000"/>
              </a:lnSpc>
            </a:pPr>
            <a:r>
              <a:rPr lang="en-GB" dirty="0"/>
              <a:t> Divisions can be based on products, geographical regions or customer groups (Johnson </a:t>
            </a:r>
            <a:r>
              <a:rPr lang="en-GB" i="1" dirty="0"/>
              <a:t>et al</a:t>
            </a:r>
            <a:r>
              <a:rPr lang="en-GB" dirty="0"/>
              <a:t>., 2023).</a:t>
            </a:r>
          </a:p>
          <a:p>
            <a:pPr>
              <a:lnSpc>
                <a:spcPct val="90000"/>
              </a:lnSpc>
            </a:pPr>
            <a:r>
              <a:rPr lang="en-GB" dirty="0"/>
              <a:t> Each division has its own management team (Daft, 2022).</a:t>
            </a:r>
          </a:p>
          <a:p>
            <a:pPr>
              <a:lnSpc>
                <a:spcPct val="90000"/>
              </a:lnSpc>
            </a:pPr>
            <a:r>
              <a:rPr lang="en-GB" dirty="0"/>
              <a:t>Enables quicker decision-making close to customers (Tesco plc, 2025). </a:t>
            </a:r>
          </a:p>
          <a:p>
            <a:pPr>
              <a:lnSpc>
                <a:spcPct val="90000"/>
              </a:lnSpc>
            </a:pPr>
            <a:r>
              <a:rPr lang="en-GB" dirty="0"/>
              <a:t>Improves flexibility and responsiveness (CIPD, 2024). </a:t>
            </a:r>
          </a:p>
          <a:p>
            <a:pPr>
              <a:lnSpc>
                <a:spcPct val="90000"/>
              </a:lnSpc>
            </a:pPr>
            <a:r>
              <a:rPr lang="en-GB" dirty="0"/>
              <a:t>Can increase operational costs due to duplicated resources (Burns, 2021).</a:t>
            </a:r>
          </a:p>
        </p:txBody>
      </p:sp>
    </p:spTree>
    <p:extLst>
      <p:ext uri="{BB962C8B-B14F-4D97-AF65-F5344CB8AC3E}">
        <p14:creationId xmlns:p14="http://schemas.microsoft.com/office/powerpoint/2010/main" val="1635699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32A8B260-A776-A111-0167-0A378D62B5EC}"/>
              </a:ext>
            </a:extLst>
          </p:cNvPr>
          <p:cNvSpPr>
            <a:spLocks noGrp="1"/>
          </p:cNvSpPr>
          <p:nvPr>
            <p:ph type="title"/>
          </p:nvPr>
        </p:nvSpPr>
        <p:spPr>
          <a:xfrm>
            <a:off x="1683171" y="838200"/>
            <a:ext cx="8825659" cy="977902"/>
          </a:xfrm>
        </p:spPr>
        <p:txBody>
          <a:bodyPr>
            <a:normAutofit/>
          </a:bodyPr>
          <a:lstStyle/>
          <a:p>
            <a:pPr algn="ctr"/>
            <a:r>
              <a:rPr lang="en-GB" sz="3300">
                <a:solidFill>
                  <a:srgbClr val="EBEBEB"/>
                </a:solidFill>
              </a:rPr>
              <a:t>Matrix Organisational Structure (Tesco plc)</a:t>
            </a:r>
          </a:p>
        </p:txBody>
      </p:sp>
      <p:sp>
        <p:nvSpPr>
          <p:cNvPr id="3" name="Content Placeholder 2">
            <a:extLst>
              <a:ext uri="{FF2B5EF4-FFF2-40B4-BE49-F238E27FC236}">
                <a16:creationId xmlns:a16="http://schemas.microsoft.com/office/drawing/2014/main" id="{D4420718-2BB3-4B10-2FD6-C1D76773DA6E}"/>
              </a:ext>
            </a:extLst>
          </p:cNvPr>
          <p:cNvSpPr>
            <a:spLocks noGrp="1"/>
          </p:cNvSpPr>
          <p:nvPr>
            <p:ph idx="1"/>
          </p:nvPr>
        </p:nvSpPr>
        <p:spPr>
          <a:xfrm>
            <a:off x="1683171" y="2757942"/>
            <a:ext cx="8825659" cy="3261857"/>
          </a:xfrm>
        </p:spPr>
        <p:txBody>
          <a:bodyPr>
            <a:normAutofit/>
          </a:bodyPr>
          <a:lstStyle/>
          <a:p>
            <a:pPr>
              <a:lnSpc>
                <a:spcPct val="90000"/>
              </a:lnSpc>
            </a:pPr>
            <a:r>
              <a:rPr lang="en-GB" sz="2000">
                <a:solidFill>
                  <a:srgbClr val="404040"/>
                </a:solidFill>
              </a:rPr>
              <a:t>Combines functional and divisional structures (Daft, 2022).</a:t>
            </a:r>
          </a:p>
          <a:p>
            <a:pPr>
              <a:lnSpc>
                <a:spcPct val="90000"/>
              </a:lnSpc>
            </a:pPr>
            <a:r>
              <a:rPr lang="en-GB" sz="2000">
                <a:solidFill>
                  <a:srgbClr val="404040"/>
                </a:solidFill>
              </a:rPr>
              <a:t>Employees report to both a functional manager and a project/division manager (Robbins and Judge, 2022).</a:t>
            </a:r>
          </a:p>
          <a:p>
            <a:pPr>
              <a:lnSpc>
                <a:spcPct val="90000"/>
              </a:lnSpc>
            </a:pPr>
            <a:r>
              <a:rPr lang="en-GB" sz="2000">
                <a:solidFill>
                  <a:srgbClr val="404040"/>
                </a:solidFill>
              </a:rPr>
              <a:t> Encourages collaboration across departments (Johnson </a:t>
            </a:r>
            <a:r>
              <a:rPr lang="en-GB" sz="2000" i="1">
                <a:solidFill>
                  <a:srgbClr val="404040"/>
                </a:solidFill>
              </a:rPr>
              <a:t>et al</a:t>
            </a:r>
            <a:r>
              <a:rPr lang="en-GB" sz="2000">
                <a:solidFill>
                  <a:srgbClr val="404040"/>
                </a:solidFill>
              </a:rPr>
              <a:t>., 2023).</a:t>
            </a:r>
          </a:p>
          <a:p>
            <a:pPr>
              <a:lnSpc>
                <a:spcPct val="90000"/>
              </a:lnSpc>
            </a:pPr>
            <a:r>
              <a:rPr lang="en-GB" sz="2000">
                <a:solidFill>
                  <a:srgbClr val="404040"/>
                </a:solidFill>
              </a:rPr>
              <a:t> Improves innovation and resource sharing (CIPD, 2024).</a:t>
            </a:r>
          </a:p>
          <a:p>
            <a:pPr>
              <a:lnSpc>
                <a:spcPct val="90000"/>
              </a:lnSpc>
            </a:pPr>
            <a:r>
              <a:rPr lang="en-GB" sz="2000">
                <a:solidFill>
                  <a:srgbClr val="404040"/>
                </a:solidFill>
              </a:rPr>
              <a:t> Supports large projects and organisational change (Tesco plc, 2025). </a:t>
            </a:r>
          </a:p>
          <a:p>
            <a:pPr>
              <a:lnSpc>
                <a:spcPct val="90000"/>
              </a:lnSpc>
            </a:pPr>
            <a:r>
              <a:rPr lang="en-GB" sz="2000">
                <a:solidFill>
                  <a:srgbClr val="404040"/>
                </a:solidFill>
              </a:rPr>
              <a:t>Dual reporting may create conflict and confusion (Burns, 2021).</a:t>
            </a:r>
          </a:p>
        </p:txBody>
      </p:sp>
    </p:spTree>
    <p:extLst>
      <p:ext uri="{BB962C8B-B14F-4D97-AF65-F5344CB8AC3E}">
        <p14:creationId xmlns:p14="http://schemas.microsoft.com/office/powerpoint/2010/main" val="2088205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7094F5DC-5943-89C0-BB47-CF5E28499613}"/>
              </a:ext>
            </a:extLst>
          </p:cNvPr>
          <p:cNvSpPr>
            <a:spLocks noGrp="1"/>
          </p:cNvSpPr>
          <p:nvPr>
            <p:ph type="title"/>
          </p:nvPr>
        </p:nvSpPr>
        <p:spPr>
          <a:xfrm>
            <a:off x="1154954" y="973668"/>
            <a:ext cx="8761413" cy="706964"/>
          </a:xfrm>
        </p:spPr>
        <p:txBody>
          <a:bodyPr>
            <a:normAutofit/>
          </a:bodyPr>
          <a:lstStyle/>
          <a:p>
            <a:pPr>
              <a:lnSpc>
                <a:spcPct val="90000"/>
              </a:lnSpc>
            </a:pPr>
            <a:r>
              <a:rPr lang="en-GB" sz="2500">
                <a:solidFill>
                  <a:srgbClr val="FFFFFF"/>
                </a:solidFill>
              </a:rPr>
              <a:t>Comparison of the Three Organisational Structures</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CE9B0DEE-6FA9-44BE-1042-A1B3F71D8B0C}"/>
              </a:ext>
            </a:extLst>
          </p:cNvPr>
          <p:cNvGraphicFramePr>
            <a:graphicFrameLocks noGrp="1"/>
          </p:cNvGraphicFramePr>
          <p:nvPr>
            <p:ph idx="1"/>
            <p:extLst>
              <p:ext uri="{D42A27DB-BD31-4B8C-83A1-F6EECF244321}">
                <p14:modId xmlns:p14="http://schemas.microsoft.com/office/powerpoint/2010/main" val="1055401920"/>
              </p:ext>
            </p:extLst>
          </p:nvPr>
        </p:nvGraphicFramePr>
        <p:xfrm>
          <a:off x="1405914" y="2324100"/>
          <a:ext cx="9387424" cy="3709760"/>
        </p:xfrm>
        <a:graphic>
          <a:graphicData uri="http://schemas.openxmlformats.org/drawingml/2006/table">
            <a:tbl>
              <a:tblPr firstRow="1" bandRow="1">
                <a:tableStyleId>{5C22544A-7EE6-4342-B048-85BDC9FD1C3A}</a:tableStyleId>
              </a:tblPr>
              <a:tblGrid>
                <a:gridCol w="2633576">
                  <a:extLst>
                    <a:ext uri="{9D8B030D-6E8A-4147-A177-3AD203B41FA5}">
                      <a16:colId xmlns:a16="http://schemas.microsoft.com/office/drawing/2014/main" val="3601389074"/>
                    </a:ext>
                  </a:extLst>
                </a:gridCol>
                <a:gridCol w="3329454">
                  <a:extLst>
                    <a:ext uri="{9D8B030D-6E8A-4147-A177-3AD203B41FA5}">
                      <a16:colId xmlns:a16="http://schemas.microsoft.com/office/drawing/2014/main" val="2757854253"/>
                    </a:ext>
                  </a:extLst>
                </a:gridCol>
                <a:gridCol w="3424394">
                  <a:extLst>
                    <a:ext uri="{9D8B030D-6E8A-4147-A177-3AD203B41FA5}">
                      <a16:colId xmlns:a16="http://schemas.microsoft.com/office/drawing/2014/main" val="849321417"/>
                    </a:ext>
                  </a:extLst>
                </a:gridCol>
              </a:tblGrid>
              <a:tr h="460008">
                <a:tc>
                  <a:txBody>
                    <a:bodyPr/>
                    <a:lstStyle/>
                    <a:p>
                      <a:pPr>
                        <a:buNone/>
                      </a:pPr>
                      <a:r>
                        <a:rPr lang="en-GB" sz="2100" b="1"/>
                        <a:t>Structure</a:t>
                      </a:r>
                      <a:endParaRPr lang="en-GB" sz="2100"/>
                    </a:p>
                  </a:txBody>
                  <a:tcPr marL="86855" marR="86855" marT="51747" marB="51747" anchor="ctr"/>
                </a:tc>
                <a:tc>
                  <a:txBody>
                    <a:bodyPr/>
                    <a:lstStyle/>
                    <a:p>
                      <a:pPr>
                        <a:buNone/>
                      </a:pPr>
                      <a:r>
                        <a:rPr lang="en-GB" sz="2100" b="1"/>
                        <a:t>Main Strength</a:t>
                      </a:r>
                      <a:endParaRPr lang="en-GB" sz="2100"/>
                    </a:p>
                  </a:txBody>
                  <a:tcPr marL="86855" marR="86855" marT="51747" marB="51747" anchor="ctr"/>
                </a:tc>
                <a:tc>
                  <a:txBody>
                    <a:bodyPr/>
                    <a:lstStyle/>
                    <a:p>
                      <a:pPr>
                        <a:buNone/>
                      </a:pPr>
                      <a:r>
                        <a:rPr lang="en-GB" sz="2100" b="1"/>
                        <a:t>Main Limitation</a:t>
                      </a:r>
                      <a:endParaRPr lang="en-GB" sz="2100"/>
                    </a:p>
                  </a:txBody>
                  <a:tcPr marL="86855" marR="86855" marT="51747" marB="51747" anchor="ctr"/>
                </a:tc>
                <a:extLst>
                  <a:ext uri="{0D108BD9-81ED-4DB2-BD59-A6C34878D82A}">
                    <a16:rowId xmlns:a16="http://schemas.microsoft.com/office/drawing/2014/main" val="3746353530"/>
                  </a:ext>
                </a:extLst>
              </a:tr>
              <a:tr h="1093069">
                <a:tc>
                  <a:txBody>
                    <a:bodyPr/>
                    <a:lstStyle/>
                    <a:p>
                      <a:pPr>
                        <a:buNone/>
                      </a:pPr>
                      <a:r>
                        <a:rPr lang="en-GB" sz="2100"/>
                        <a:t>Functional</a:t>
                      </a:r>
                    </a:p>
                  </a:txBody>
                  <a:tcPr marL="86855" marR="86855" marT="51747" marB="51747" anchor="ctr"/>
                </a:tc>
                <a:tc>
                  <a:txBody>
                    <a:bodyPr/>
                    <a:lstStyle/>
                    <a:p>
                      <a:pPr>
                        <a:buNone/>
                      </a:pPr>
                      <a:r>
                        <a:rPr lang="en-GB" sz="2100"/>
                        <a:t>High specialisation and efficiency (Daft, 2022).</a:t>
                      </a:r>
                    </a:p>
                  </a:txBody>
                  <a:tcPr marL="86855" marR="86855" marT="51747" marB="51747" anchor="ctr"/>
                </a:tc>
                <a:tc>
                  <a:txBody>
                    <a:bodyPr/>
                    <a:lstStyle/>
                    <a:p>
                      <a:pPr>
                        <a:buNone/>
                      </a:pPr>
                      <a:r>
                        <a:rPr lang="en-GB" sz="2100"/>
                        <a:t>Limited communication between departments (Johnson </a:t>
                      </a:r>
                      <a:r>
                        <a:rPr lang="en-GB" sz="2100" i="1"/>
                        <a:t>et al</a:t>
                      </a:r>
                      <a:r>
                        <a:rPr lang="en-GB" sz="2100"/>
                        <a:t>., 2023).</a:t>
                      </a:r>
                    </a:p>
                  </a:txBody>
                  <a:tcPr marL="86855" marR="86855" marT="51747" marB="51747" anchor="ctr"/>
                </a:tc>
                <a:extLst>
                  <a:ext uri="{0D108BD9-81ED-4DB2-BD59-A6C34878D82A}">
                    <a16:rowId xmlns:a16="http://schemas.microsoft.com/office/drawing/2014/main" val="2795782318"/>
                  </a:ext>
                </a:extLst>
              </a:tr>
              <a:tr h="1093069">
                <a:tc>
                  <a:txBody>
                    <a:bodyPr/>
                    <a:lstStyle/>
                    <a:p>
                      <a:pPr>
                        <a:buNone/>
                      </a:pPr>
                      <a:r>
                        <a:rPr lang="en-GB" sz="2100"/>
                        <a:t>Divisional</a:t>
                      </a:r>
                    </a:p>
                  </a:txBody>
                  <a:tcPr marL="86855" marR="86855" marT="51747" marB="51747" anchor="ctr"/>
                </a:tc>
                <a:tc>
                  <a:txBody>
                    <a:bodyPr/>
                    <a:lstStyle/>
                    <a:p>
                      <a:pPr>
                        <a:buNone/>
                      </a:pPr>
                      <a:r>
                        <a:rPr lang="en-GB" sz="2100"/>
                        <a:t>Faster decisions and customer focus (Tesco plc, 2025).</a:t>
                      </a:r>
                    </a:p>
                  </a:txBody>
                  <a:tcPr marL="86855" marR="86855" marT="51747" marB="51747" anchor="ctr"/>
                </a:tc>
                <a:tc>
                  <a:txBody>
                    <a:bodyPr/>
                    <a:lstStyle/>
                    <a:p>
                      <a:pPr>
                        <a:buNone/>
                      </a:pPr>
                      <a:r>
                        <a:rPr lang="en-GB" sz="2100"/>
                        <a:t>Higher operational costs (Robbins and Judge, 2022).</a:t>
                      </a:r>
                    </a:p>
                  </a:txBody>
                  <a:tcPr marL="86855" marR="86855" marT="51747" marB="51747" anchor="ctr"/>
                </a:tc>
                <a:extLst>
                  <a:ext uri="{0D108BD9-81ED-4DB2-BD59-A6C34878D82A}">
                    <a16:rowId xmlns:a16="http://schemas.microsoft.com/office/drawing/2014/main" val="3352997078"/>
                  </a:ext>
                </a:extLst>
              </a:tr>
              <a:tr h="776539">
                <a:tc>
                  <a:txBody>
                    <a:bodyPr/>
                    <a:lstStyle/>
                    <a:p>
                      <a:pPr>
                        <a:buNone/>
                      </a:pPr>
                      <a:r>
                        <a:rPr lang="en-GB" sz="2100"/>
                        <a:t>Matrix</a:t>
                      </a:r>
                    </a:p>
                  </a:txBody>
                  <a:tcPr marL="86855" marR="86855" marT="51747" marB="51747" anchor="ctr"/>
                </a:tc>
                <a:tc>
                  <a:txBody>
                    <a:bodyPr/>
                    <a:lstStyle/>
                    <a:p>
                      <a:pPr>
                        <a:buNone/>
                      </a:pPr>
                      <a:r>
                        <a:rPr lang="en-GB" sz="2100"/>
                        <a:t>Greater collaboration and innovation (CIPD, 2024).</a:t>
                      </a:r>
                    </a:p>
                  </a:txBody>
                  <a:tcPr marL="86855" marR="86855" marT="51747" marB="51747" anchor="ctr"/>
                </a:tc>
                <a:tc>
                  <a:txBody>
                    <a:bodyPr/>
                    <a:lstStyle/>
                    <a:p>
                      <a:pPr>
                        <a:buNone/>
                      </a:pPr>
                      <a:r>
                        <a:rPr lang="en-GB" sz="2100"/>
                        <a:t>Dual reporting may create conflict (Burns, 2021).</a:t>
                      </a:r>
                    </a:p>
                  </a:txBody>
                  <a:tcPr marL="86855" marR="86855" marT="51747" marB="51747" anchor="ctr"/>
                </a:tc>
                <a:extLst>
                  <a:ext uri="{0D108BD9-81ED-4DB2-BD59-A6C34878D82A}">
                    <a16:rowId xmlns:a16="http://schemas.microsoft.com/office/drawing/2014/main" val="949991419"/>
                  </a:ext>
                </a:extLst>
              </a:tr>
            </a:tbl>
          </a:graphicData>
        </a:graphic>
      </p:graphicFrame>
    </p:spTree>
    <p:extLst>
      <p:ext uri="{BB962C8B-B14F-4D97-AF65-F5344CB8AC3E}">
        <p14:creationId xmlns:p14="http://schemas.microsoft.com/office/powerpoint/2010/main" val="4022818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A4F6A7B-0CFB-F797-DB6A-F0FA2FAF1C0A}"/>
              </a:ext>
            </a:extLst>
          </p:cNvPr>
          <p:cNvSpPr>
            <a:spLocks noGrp="1"/>
          </p:cNvSpPr>
          <p:nvPr>
            <p:ph type="title"/>
          </p:nvPr>
        </p:nvSpPr>
        <p:spPr>
          <a:xfrm>
            <a:off x="1154955" y="663192"/>
            <a:ext cx="2942210" cy="621095"/>
          </a:xfrm>
        </p:spPr>
        <p:txBody>
          <a:bodyPr>
            <a:normAutofit fontScale="90000"/>
          </a:bodyPr>
          <a:lstStyle/>
          <a:p>
            <a:r>
              <a:rPr lang="en-GB" dirty="0">
                <a:solidFill>
                  <a:schemeClr val="tx1"/>
                </a:solidFill>
              </a:rPr>
              <a:t>Conclusion</a:t>
            </a:r>
          </a:p>
        </p:txBody>
      </p:sp>
      <p:pic>
        <p:nvPicPr>
          <p:cNvPr id="5" name="Picture 4">
            <a:extLst>
              <a:ext uri="{FF2B5EF4-FFF2-40B4-BE49-F238E27FC236}">
                <a16:creationId xmlns:a16="http://schemas.microsoft.com/office/drawing/2014/main" id="{FF1E2B74-A062-8FA2-9386-54F9F6B584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54" r="7073" b="2"/>
          <a:stretch>
            <a:fillRect/>
          </a:stretch>
        </p:blipFill>
        <p:spPr>
          <a:xfrm>
            <a:off x="5194607" y="803751"/>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0EFBF23-DCF0-1F0B-9855-F543C9491884}"/>
              </a:ext>
            </a:extLst>
          </p:cNvPr>
          <p:cNvSpPr>
            <a:spLocks noGrp="1"/>
          </p:cNvSpPr>
          <p:nvPr>
            <p:ph idx="1"/>
          </p:nvPr>
        </p:nvSpPr>
        <p:spPr>
          <a:xfrm>
            <a:off x="1154955" y="1376624"/>
            <a:ext cx="3133726" cy="4643176"/>
          </a:xfrm>
        </p:spPr>
        <p:txBody>
          <a:bodyPr>
            <a:noAutofit/>
          </a:bodyPr>
          <a:lstStyle/>
          <a:p>
            <a:pPr>
              <a:lnSpc>
                <a:spcPct val="90000"/>
              </a:lnSpc>
            </a:pPr>
            <a:r>
              <a:rPr lang="en-GB" sz="1300" dirty="0">
                <a:solidFill>
                  <a:schemeClr val="tx1"/>
                </a:solidFill>
              </a:rPr>
              <a:t>Organisational structure influences communication, decision-making and organisational performance (Daft, 2022). </a:t>
            </a:r>
          </a:p>
          <a:p>
            <a:pPr>
              <a:lnSpc>
                <a:spcPct val="90000"/>
              </a:lnSpc>
            </a:pPr>
            <a:r>
              <a:rPr lang="en-GB" sz="1300" dirty="0">
                <a:solidFill>
                  <a:schemeClr val="tx1"/>
                </a:solidFill>
              </a:rPr>
              <a:t>Functional, divisional and matrix structures each provide different advantages (Johnson </a:t>
            </a:r>
            <a:r>
              <a:rPr lang="en-GB" sz="1300" i="1" dirty="0">
                <a:solidFill>
                  <a:schemeClr val="tx1"/>
                </a:solidFill>
              </a:rPr>
              <a:t>et al</a:t>
            </a:r>
            <a:r>
              <a:rPr lang="en-GB" sz="1300" dirty="0">
                <a:solidFill>
                  <a:schemeClr val="tx1"/>
                </a:solidFill>
              </a:rPr>
              <a:t>., 2023). </a:t>
            </a:r>
          </a:p>
          <a:p>
            <a:pPr>
              <a:lnSpc>
                <a:spcPct val="90000"/>
              </a:lnSpc>
            </a:pPr>
            <a:r>
              <a:rPr lang="en-GB" sz="1300" dirty="0">
                <a:solidFill>
                  <a:schemeClr val="tx1"/>
                </a:solidFill>
              </a:rPr>
              <a:t>Tesco combines different structural approaches to improve operational efficiency and flexibility (Tesco plc, 2025).</a:t>
            </a:r>
          </a:p>
          <a:p>
            <a:pPr>
              <a:lnSpc>
                <a:spcPct val="90000"/>
              </a:lnSpc>
            </a:pPr>
            <a:r>
              <a:rPr lang="en-GB" sz="1300" dirty="0">
                <a:solidFill>
                  <a:schemeClr val="tx1"/>
                </a:solidFill>
              </a:rPr>
              <a:t> Selecting the appropriate structure depends on organisational size, strategy and business objectives (Robbins and Judge, 2022).</a:t>
            </a:r>
          </a:p>
          <a:p>
            <a:pPr>
              <a:lnSpc>
                <a:spcPct val="90000"/>
              </a:lnSpc>
            </a:pPr>
            <a:r>
              <a:rPr lang="en-GB" sz="1300" dirty="0">
                <a:solidFill>
                  <a:schemeClr val="tx1"/>
                </a:solidFill>
              </a:rPr>
              <a:t>Effective organisational design supports long-term organisational success and competitive advantage (CIPD, 2024).</a:t>
            </a: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343755153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8E10-C2C5-9604-43D4-AAE5F9E360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39F670-FE7B-F186-0318-17A62653A4EF}"/>
              </a:ext>
            </a:extLst>
          </p:cNvPr>
          <p:cNvSpPr>
            <a:spLocks noGrp="1"/>
          </p:cNvSpPr>
          <p:nvPr>
            <p:ph idx="1"/>
          </p:nvPr>
        </p:nvSpPr>
        <p:spPr>
          <a:xfrm>
            <a:off x="1154954" y="2603499"/>
            <a:ext cx="8825659" cy="4098751"/>
          </a:xfrm>
        </p:spPr>
        <p:txBody>
          <a:bodyPr>
            <a:normAutofit fontScale="77500" lnSpcReduction="20000"/>
          </a:bodyPr>
          <a:lstStyle/>
          <a:p>
            <a:r>
              <a:rPr lang="en-GB" dirty="0"/>
              <a:t>Burns, T. (2021) </a:t>
            </a:r>
            <a:r>
              <a:rPr lang="en-GB" i="1" dirty="0"/>
              <a:t>Management and Organisational Behaviour</a:t>
            </a:r>
            <a:r>
              <a:rPr lang="en-GB" dirty="0"/>
              <a:t>. 12th </a:t>
            </a:r>
            <a:r>
              <a:rPr lang="en-GB" dirty="0" err="1"/>
              <a:t>edn</a:t>
            </a:r>
            <a:r>
              <a:rPr lang="en-GB" dirty="0"/>
              <a:t>. Harlow: Pearson.</a:t>
            </a:r>
          </a:p>
          <a:p>
            <a:r>
              <a:rPr lang="en-GB" dirty="0"/>
              <a:t>CIPD (2024) </a:t>
            </a:r>
            <a:r>
              <a:rPr lang="en-GB" i="1" dirty="0"/>
              <a:t>Organisation Design Factsheet</a:t>
            </a:r>
            <a:r>
              <a:rPr lang="en-GB" dirty="0"/>
              <a:t>. London: Chartered Institute of Personnel and Development.</a:t>
            </a:r>
          </a:p>
          <a:p>
            <a:r>
              <a:rPr lang="en-GB" dirty="0"/>
              <a:t>Clegg, S., Kornberger, M. and </a:t>
            </a:r>
            <a:r>
              <a:rPr lang="en-GB" dirty="0" err="1"/>
              <a:t>Pitsis</a:t>
            </a:r>
            <a:r>
              <a:rPr lang="en-GB" dirty="0"/>
              <a:t>, T. (2022) </a:t>
            </a:r>
            <a:r>
              <a:rPr lang="en-GB" i="1" dirty="0"/>
              <a:t>Managing and Organizations: An Introduction to Theory and Practice</a:t>
            </a:r>
            <a:r>
              <a:rPr lang="en-GB" dirty="0"/>
              <a:t>. 6th </a:t>
            </a:r>
            <a:r>
              <a:rPr lang="en-GB" dirty="0" err="1"/>
              <a:t>edn</a:t>
            </a:r>
            <a:r>
              <a:rPr lang="en-GB" dirty="0"/>
              <a:t>. London: Sage.</a:t>
            </a:r>
          </a:p>
          <a:p>
            <a:r>
              <a:rPr lang="en-GB" dirty="0"/>
              <a:t>Daft, R.L. (2022) </a:t>
            </a:r>
            <a:r>
              <a:rPr lang="en-GB" i="1" dirty="0"/>
              <a:t>Organization Theory and Design</a:t>
            </a:r>
            <a:r>
              <a:rPr lang="en-GB" dirty="0"/>
              <a:t>. 13th </a:t>
            </a:r>
            <a:r>
              <a:rPr lang="en-GB" dirty="0" err="1"/>
              <a:t>edn</a:t>
            </a:r>
            <a:r>
              <a:rPr lang="en-GB" dirty="0"/>
              <a:t>. Boston: Cengage Learning.</a:t>
            </a:r>
          </a:p>
          <a:p>
            <a:r>
              <a:rPr lang="en-GB" dirty="0"/>
              <a:t>Johnson, G., Scholes, K., Whittington, R. and Angwin, D. (2023) </a:t>
            </a:r>
            <a:r>
              <a:rPr lang="en-GB" i="1" dirty="0"/>
              <a:t>Exploring Strategy</a:t>
            </a:r>
            <a:r>
              <a:rPr lang="en-GB" dirty="0"/>
              <a:t>. 13th </a:t>
            </a:r>
            <a:r>
              <a:rPr lang="en-GB" dirty="0" err="1"/>
              <a:t>edn</a:t>
            </a:r>
            <a:r>
              <a:rPr lang="en-GB" dirty="0"/>
              <a:t>. Harlow: Pearson.</a:t>
            </a:r>
          </a:p>
          <a:p>
            <a:r>
              <a:rPr lang="en-GB" dirty="0"/>
              <a:t>Mintzberg, H. (2021) </a:t>
            </a:r>
            <a:r>
              <a:rPr lang="en-GB" i="1" dirty="0"/>
              <a:t>Structure in Fives: Designing Effective Organisations</a:t>
            </a:r>
            <a:r>
              <a:rPr lang="en-GB" dirty="0"/>
              <a:t>. Updated </a:t>
            </a:r>
            <a:r>
              <a:rPr lang="en-GB" dirty="0" err="1"/>
              <a:t>edn</a:t>
            </a:r>
            <a:r>
              <a:rPr lang="en-GB" dirty="0"/>
              <a:t>. Harlow: Pearson.</a:t>
            </a:r>
          </a:p>
          <a:p>
            <a:r>
              <a:rPr lang="en-GB" dirty="0"/>
              <a:t>Robbins, S.P. and Judge, T.A. (2022) </a:t>
            </a:r>
            <a:r>
              <a:rPr lang="en-GB" i="1" dirty="0"/>
              <a:t>Organizational </a:t>
            </a:r>
            <a:r>
              <a:rPr lang="en-GB" i="1" dirty="0" err="1"/>
              <a:t>Behavior</a:t>
            </a:r>
            <a:r>
              <a:rPr lang="en-GB" dirty="0"/>
              <a:t>. 19th </a:t>
            </a:r>
            <a:r>
              <a:rPr lang="en-GB" dirty="0" err="1"/>
              <a:t>edn</a:t>
            </a:r>
            <a:r>
              <a:rPr lang="en-GB" dirty="0"/>
              <a:t>. Harlow: Pearson.</a:t>
            </a:r>
          </a:p>
          <a:p>
            <a:r>
              <a:rPr lang="en-GB" dirty="0"/>
              <a:t>Tesco plc (2025) </a:t>
            </a:r>
            <a:r>
              <a:rPr lang="en-GB" i="1" dirty="0"/>
              <a:t>Annual Report and Financial Statements 2025</a:t>
            </a:r>
            <a:r>
              <a:rPr lang="en-GB" dirty="0"/>
              <a:t>. Welwyn Garden City: Tesco PLC.</a:t>
            </a:r>
          </a:p>
          <a:p>
            <a:r>
              <a:rPr lang="en-GB" dirty="0"/>
              <a:t>The British Retail Consortium (2024) </a:t>
            </a:r>
            <a:r>
              <a:rPr lang="en-GB" i="1" dirty="0"/>
              <a:t>Retail Industry Report 2024</a:t>
            </a:r>
            <a:r>
              <a:rPr lang="en-GB" dirty="0"/>
              <a:t>. London: BRC.</a:t>
            </a:r>
          </a:p>
          <a:p>
            <a:r>
              <a:rPr lang="en-GB" dirty="0"/>
              <a:t>The Open University (2023) </a:t>
            </a:r>
            <a:r>
              <a:rPr lang="en-GB" i="1" dirty="0"/>
              <a:t>Organisational Structure and Design</a:t>
            </a:r>
            <a:r>
              <a:rPr lang="en-GB" dirty="0"/>
              <a:t>. Milton Keynes: The Open University.</a:t>
            </a:r>
          </a:p>
          <a:p>
            <a:endParaRPr lang="en-GB" dirty="0"/>
          </a:p>
        </p:txBody>
      </p:sp>
    </p:spTree>
    <p:extLst>
      <p:ext uri="{BB962C8B-B14F-4D97-AF65-F5344CB8AC3E}">
        <p14:creationId xmlns:p14="http://schemas.microsoft.com/office/powerpoint/2010/main" val="17282329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26</TotalTime>
  <Words>2470</Words>
  <Application>Microsoft Office PowerPoint</Application>
  <PresentationFormat>Widescreen</PresentationFormat>
  <Paragraphs>105</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Century Gothic</vt:lpstr>
      <vt:lpstr>Wingdings 3</vt:lpstr>
      <vt:lpstr>Ion Boardroom</vt:lpstr>
      <vt:lpstr>Three Organisational Structure Designs: A Case Study of Tesco plc</vt:lpstr>
      <vt:lpstr>Presentation Outline</vt:lpstr>
      <vt:lpstr>What is Organisational Structure and Why is it Important?</vt:lpstr>
      <vt:lpstr>Functional Organisational Structure (Tesco plc)</vt:lpstr>
      <vt:lpstr>Divisional Organisational Structure (Tesco plc)</vt:lpstr>
      <vt:lpstr>Matrix Organisational Structure (Tesco plc)</vt:lpstr>
      <vt:lpstr>Comparison of the Three Organisational Structures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2026-07-23T20:18:18Z</dcterms:created>
  <dcterms:modified xsi:type="dcterms:W3CDTF">2026-07-23T20:44:57Z</dcterms:modified>
</cp:coreProperties>
</file>