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  <p:sldId id="259" r:id="rId9"/>
  </p:sldIdLst>
  <p:sldSz cx="6858000" cy="9906000" type="A4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FD2376"/>
    <a:srgbClr val="FE98BF"/>
    <a:srgbClr val="FD5F9B"/>
    <a:srgbClr val="DA14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cmpd="sng" w="12700">
              <a:solidFill>
                <a:schemeClr val="lt1"/>
              </a:solidFill>
            </a:ln>
          </a:left>
          <a:right>
            <a:ln cmpd="sng" w="12700">
              <a:solidFill>
                <a:schemeClr val="lt1"/>
              </a:solidFill>
            </a:ln>
          </a:right>
          <a:top>
            <a:ln cmpd="sng" w="12700">
              <a:solidFill>
                <a:schemeClr val="lt1"/>
              </a:solidFill>
            </a:ln>
          </a:top>
          <a:bottom>
            <a:ln cmpd="sng" w="12700">
              <a:solidFill>
                <a:schemeClr val="lt1"/>
              </a:solidFill>
            </a:ln>
          </a:bottom>
          <a:insideH>
            <a:ln cmpd="sng" w="12700">
              <a:solidFill>
                <a:schemeClr val="lt1"/>
              </a:solidFill>
            </a:ln>
          </a:insideH>
          <a:insideV>
            <a:ln cmpd="sng"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cmpd="sng"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cmpd="sng"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5987"/>
    <p:restoredTop sz="94660"/>
  </p:normalViewPr>
  <p:slideViewPr>
    <p:cSldViewPr snapToGrid="0">
      <p:cViewPr>
        <p:scale>
          <a:sx d="100" n="75"/>
          <a:sy d="100" n="75"/>
        </p:scale>
        <p:origin x="1758" y="-1476"/>
      </p:cViewPr>
      <p:guideLst>
        <p:guide orient="horz" pos="3120"/>
        <p:guide pos="2160"/>
      </p:guideLst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 numCol="1"/>
          <a:lstStyle>
            <a:lvl1pPr algn="ctr">
              <a:defRPr sz="45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857250" y="5202944"/>
            <a:ext cx="5143500" cy="2391656"/>
          </a:xfrm>
        </p:spPr>
        <p:txBody>
          <a:bodyPr numCol="1"/>
          <a:lstStyle>
            <a:lvl1pPr algn="ctr" indent="0" marL="0">
              <a:buNone/>
              <a:defRPr sz="1800"/>
            </a:lvl1pPr>
            <a:lvl2pPr algn="ctr" indent="0" marL="342900">
              <a:buNone/>
              <a:defRPr sz="1500"/>
            </a:lvl2pPr>
            <a:lvl3pPr algn="ctr" indent="0" marL="685800">
              <a:buNone/>
              <a:defRPr sz="1350"/>
            </a:lvl3pPr>
            <a:lvl4pPr algn="ctr" indent="0" marL="1028700">
              <a:buNone/>
              <a:defRPr sz="1200"/>
            </a:lvl4pPr>
            <a:lvl5pPr algn="ctr" indent="0" marL="1371600">
              <a:buNone/>
              <a:defRPr sz="1200"/>
            </a:lvl5pPr>
            <a:lvl6pPr algn="ctr" indent="0" marL="1714500">
              <a:buNone/>
              <a:defRPr sz="1200"/>
            </a:lvl6pPr>
            <a:lvl7pPr algn="ctr" indent="0" marL="2057400">
              <a:buNone/>
              <a:defRPr sz="1200"/>
            </a:lvl7pPr>
            <a:lvl8pPr algn="ctr" indent="0" marL="2400300">
              <a:buNone/>
              <a:defRPr sz="1200"/>
            </a:lvl8pPr>
            <a:lvl9pPr algn="ctr" indent="0" marL="2743200">
              <a:buNone/>
              <a:defRPr sz="1200"/>
            </a:lvl9pPr>
          </a:lstStyle>
          <a:p>
            <a:r>
              <a:rPr altLang="en-GB" lang="en-GB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808285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986767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 numCol="1"/>
          <a:lstStyle>
            <a:lvl1pPr>
              <a:defRPr sz="45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67916" y="6629226"/>
            <a:ext cx="5915025" cy="2166937"/>
          </a:xfrm>
        </p:spPr>
        <p:txBody>
          <a:bodyPr numCol="1"/>
          <a:lstStyle>
            <a:lvl1pPr indent="0" marL="0">
              <a:buNone/>
              <a:defRPr sz="1800">
                <a:solidFill>
                  <a:schemeClr val="tx1"/>
                </a:solidFill>
              </a:defRPr>
            </a:lvl1pPr>
            <a:lvl2pPr indent="0" marL="34290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indent="0" marL="68580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indent="0" marL="10287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indent="0" marL="13716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indent="0" marL="17145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indent="0" marL="20574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indent="0" marL="24003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indent="0" marL="27432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59284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471488" y="2637014"/>
            <a:ext cx="2914650" cy="6285266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3471863" y="2637014"/>
            <a:ext cx="2914650" cy="6285266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931068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72381" y="2428347"/>
            <a:ext cx="2901255" cy="1190095"/>
          </a:xfrm>
        </p:spPr>
        <p:txBody>
          <a:bodyPr anchor="b" numCol="1"/>
          <a:lstStyle>
            <a:lvl1pPr indent="0" marL="0">
              <a:buNone/>
              <a:defRPr b="1" sz="1800"/>
            </a:lvl1pPr>
            <a:lvl2pPr indent="0" marL="342900">
              <a:buNone/>
              <a:defRPr b="1" sz="1500"/>
            </a:lvl2pPr>
            <a:lvl3pPr indent="0" marL="685800">
              <a:buNone/>
              <a:defRPr b="1" sz="1350"/>
            </a:lvl3pPr>
            <a:lvl4pPr indent="0" marL="1028700">
              <a:buNone/>
              <a:defRPr b="1" sz="1200"/>
            </a:lvl4pPr>
            <a:lvl5pPr indent="0" marL="1371600">
              <a:buNone/>
              <a:defRPr b="1" sz="1200"/>
            </a:lvl5pPr>
            <a:lvl6pPr indent="0" marL="1714500">
              <a:buNone/>
              <a:defRPr b="1" sz="1200"/>
            </a:lvl6pPr>
            <a:lvl7pPr indent="0" marL="2057400">
              <a:buNone/>
              <a:defRPr b="1" sz="1200"/>
            </a:lvl7pPr>
            <a:lvl8pPr indent="0" marL="2400300">
              <a:buNone/>
              <a:defRPr b="1" sz="1200"/>
            </a:lvl8pPr>
            <a:lvl9pPr indent="0" marL="2743200">
              <a:buNone/>
              <a:defRPr b="1" sz="12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472381" y="3618442"/>
            <a:ext cx="2901255" cy="5322183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3471863" y="2428347"/>
            <a:ext cx="2915543" cy="1190095"/>
          </a:xfrm>
        </p:spPr>
        <p:txBody>
          <a:bodyPr anchor="b" numCol="1"/>
          <a:lstStyle>
            <a:lvl1pPr indent="0" marL="0">
              <a:buNone/>
              <a:defRPr b="1" sz="1800"/>
            </a:lvl1pPr>
            <a:lvl2pPr indent="0" marL="342900">
              <a:buNone/>
              <a:defRPr b="1" sz="1500"/>
            </a:lvl2pPr>
            <a:lvl3pPr indent="0" marL="685800">
              <a:buNone/>
              <a:defRPr b="1" sz="1350"/>
            </a:lvl3pPr>
            <a:lvl4pPr indent="0" marL="1028700">
              <a:buNone/>
              <a:defRPr b="1" sz="1200"/>
            </a:lvl4pPr>
            <a:lvl5pPr indent="0" marL="1371600">
              <a:buNone/>
              <a:defRPr b="1" sz="1200"/>
            </a:lvl5pPr>
            <a:lvl6pPr indent="0" marL="1714500">
              <a:buNone/>
              <a:defRPr b="1" sz="1200"/>
            </a:lvl6pPr>
            <a:lvl7pPr indent="0" marL="2057400">
              <a:buNone/>
              <a:defRPr b="1" sz="1200"/>
            </a:lvl7pPr>
            <a:lvl8pPr indent="0" marL="2400300">
              <a:buNone/>
              <a:defRPr b="1" sz="1200"/>
            </a:lvl8pPr>
            <a:lvl9pPr indent="0" marL="2743200">
              <a:buNone/>
              <a:defRPr b="1" sz="12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3471863" y="3618442"/>
            <a:ext cx="2915543" cy="5322183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363851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26648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268621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 numCol="1"/>
          <a:lstStyle>
            <a:lvl1pPr>
              <a:defRPr sz="24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 numCol="1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472381" y="2971800"/>
            <a:ext cx="2211884" cy="5505627"/>
          </a:xfrm>
        </p:spPr>
        <p:txBody>
          <a:bodyPr numCol="1"/>
          <a:lstStyle>
            <a:lvl1pPr indent="0" marL="0">
              <a:buNone/>
              <a:defRPr sz="1200"/>
            </a:lvl1pPr>
            <a:lvl2pPr indent="0" marL="342900">
              <a:buNone/>
              <a:defRPr sz="1050"/>
            </a:lvl2pPr>
            <a:lvl3pPr indent="0" marL="685800">
              <a:buNone/>
              <a:defRPr sz="900"/>
            </a:lvl3pPr>
            <a:lvl4pPr indent="0" marL="1028700">
              <a:buNone/>
              <a:defRPr sz="750"/>
            </a:lvl4pPr>
            <a:lvl5pPr indent="0" marL="1371600">
              <a:buNone/>
              <a:defRPr sz="750"/>
            </a:lvl5pPr>
            <a:lvl6pPr indent="0" marL="1714500">
              <a:buNone/>
              <a:defRPr sz="750"/>
            </a:lvl6pPr>
            <a:lvl7pPr indent="0" marL="2057400">
              <a:buNone/>
              <a:defRPr sz="750"/>
            </a:lvl7pPr>
            <a:lvl8pPr indent="0" marL="2400300">
              <a:buNone/>
              <a:defRPr sz="750"/>
            </a:lvl8pPr>
            <a:lvl9pPr indent="0" marL="2743200">
              <a:buNone/>
              <a:defRPr sz="75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642470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 numCol="1"/>
          <a:lstStyle>
            <a:lvl1pPr>
              <a:defRPr sz="24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2915543" y="1426283"/>
            <a:ext cx="3471863" cy="7039681"/>
          </a:xfrm>
        </p:spPr>
        <p:txBody>
          <a:bodyPr anchor="t" numCol="1"/>
          <a:lstStyle>
            <a:lvl1pPr indent="0" marL="0">
              <a:buNone/>
              <a:defRPr sz="2400"/>
            </a:lvl1pPr>
            <a:lvl2pPr indent="0" marL="342900">
              <a:buNone/>
              <a:defRPr sz="2100"/>
            </a:lvl2pPr>
            <a:lvl3pPr indent="0" marL="685800">
              <a:buNone/>
              <a:defRPr sz="1800"/>
            </a:lvl3pPr>
            <a:lvl4pPr indent="0" marL="1028700">
              <a:buNone/>
              <a:defRPr sz="1500"/>
            </a:lvl4pPr>
            <a:lvl5pPr indent="0" marL="1371600">
              <a:buNone/>
              <a:defRPr sz="1500"/>
            </a:lvl5pPr>
            <a:lvl6pPr indent="0" marL="1714500">
              <a:buNone/>
              <a:defRPr sz="1500"/>
            </a:lvl6pPr>
            <a:lvl7pPr indent="0" marL="2057400">
              <a:buNone/>
              <a:defRPr sz="1500"/>
            </a:lvl7pPr>
            <a:lvl8pPr indent="0" marL="2400300">
              <a:buNone/>
              <a:defRPr sz="1500"/>
            </a:lvl8pPr>
            <a:lvl9pPr indent="0" marL="2743200">
              <a:buNone/>
              <a:defRPr sz="1500"/>
            </a:lvl9pPr>
          </a:lstStyle>
          <a:p>
            <a:r>
              <a:rPr altLang="en-GB" lang="en-GB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472381" y="2971800"/>
            <a:ext cx="2211884" cy="5505627"/>
          </a:xfrm>
        </p:spPr>
        <p:txBody>
          <a:bodyPr numCol="1"/>
          <a:lstStyle>
            <a:lvl1pPr indent="0" marL="0">
              <a:buNone/>
              <a:defRPr sz="1200"/>
            </a:lvl1pPr>
            <a:lvl2pPr indent="0" marL="342900">
              <a:buNone/>
              <a:defRPr sz="1050"/>
            </a:lvl2pPr>
            <a:lvl3pPr indent="0" marL="685800">
              <a:buNone/>
              <a:defRPr sz="900"/>
            </a:lvl3pPr>
            <a:lvl4pPr indent="0" marL="1028700">
              <a:buNone/>
              <a:defRPr sz="750"/>
            </a:lvl4pPr>
            <a:lvl5pPr indent="0" marL="1371600">
              <a:buNone/>
              <a:defRPr sz="750"/>
            </a:lvl5pPr>
            <a:lvl6pPr indent="0" marL="1714500">
              <a:buNone/>
              <a:defRPr sz="750"/>
            </a:lvl6pPr>
            <a:lvl7pPr indent="0" marL="2057400">
              <a:buNone/>
              <a:defRPr sz="750"/>
            </a:lvl7pPr>
            <a:lvl8pPr indent="0" marL="2400300">
              <a:buNone/>
              <a:defRPr sz="750"/>
            </a:lvl8pPr>
            <a:lvl9pPr indent="0" marL="2743200">
              <a:buNone/>
              <a:defRPr sz="75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67645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151397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4907757" y="527403"/>
            <a:ext cx="1478756" cy="8394877"/>
          </a:xfr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471488" y="527403"/>
            <a:ext cx="4350544" cy="8394877"/>
          </a:xfr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773524284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36091309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685800" eaLnBrk="1" hangingPunct="1" latinLnBrk="0" rtl="0">
        <a:lnSpc>
          <a:spcPct val="90000"/>
        </a:lnSpc>
        <a:spcBef>
          <a:spcPct val="0"/>
        </a:spcBef>
        <a:buNone/>
        <a:defRPr kern="1200" sz="33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685800" eaLnBrk="1" hangingPunct="1" indent="-171450" latinLnBrk="0" marL="171450" rtl="0">
        <a:lnSpc>
          <a:spcPct val="90000"/>
        </a:lnSpc>
        <a:spcBef>
          <a:spcPts val="750"/>
        </a:spcBef>
        <a:buFont charset="0" panose="020B0604020202020204" pitchFamily="34" typeface="Arial"/>
        <a:buChar char="•"/>
        <a:defRPr kern="1200" sz="2100">
          <a:solidFill>
            <a:schemeClr val="tx1"/>
          </a:solidFill>
          <a:latin typeface="+mn-lt"/>
          <a:ea typeface="+mn-ea"/>
          <a:cs typeface="+mn-cs"/>
        </a:defRPr>
      </a:lvl1pPr>
      <a:lvl2pPr algn="l" defTabSz="685800" eaLnBrk="1" hangingPunct="1" indent="-171450" latinLnBrk="0" marL="5143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685800" eaLnBrk="1" hangingPunct="1" indent="-171450" latinLnBrk="0" marL="8572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500">
          <a:solidFill>
            <a:schemeClr val="tx1"/>
          </a:solidFill>
          <a:latin typeface="+mn-lt"/>
          <a:ea typeface="+mn-ea"/>
          <a:cs typeface="+mn-cs"/>
        </a:defRPr>
      </a:lvl3pPr>
      <a:lvl4pPr algn="l" defTabSz="685800" eaLnBrk="1" hangingPunct="1" indent="-171450" latinLnBrk="0" marL="12001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4pPr>
      <a:lvl5pPr algn="l" defTabSz="685800" eaLnBrk="1" hangingPunct="1" indent="-171450" latinLnBrk="0" marL="15430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5pPr>
      <a:lvl6pPr algn="l" defTabSz="685800" eaLnBrk="1" hangingPunct="1" indent="-171450" latinLnBrk="0" marL="18859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6pPr>
      <a:lvl7pPr algn="l" defTabSz="685800" eaLnBrk="1" hangingPunct="1" indent="-171450" latinLnBrk="0" marL="22288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7pPr>
      <a:lvl8pPr algn="l" defTabSz="685800" eaLnBrk="1" hangingPunct="1" indent="-171450" latinLnBrk="0" marL="25717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8pPr>
      <a:lvl9pPr algn="l" defTabSz="685800" eaLnBrk="1" hangingPunct="1" indent="-171450" latinLnBrk="0" marL="29146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685800" eaLnBrk="1" hangingPunct="1" latinLnBrk="0" marL="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1pPr>
      <a:lvl2pPr algn="l" defTabSz="685800" eaLnBrk="1" hangingPunct="1" latinLnBrk="0" marL="3429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2pPr>
      <a:lvl3pPr algn="l" defTabSz="685800" eaLnBrk="1" hangingPunct="1" latinLnBrk="0" marL="6858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3pPr>
      <a:lvl4pPr algn="l" defTabSz="685800" eaLnBrk="1" hangingPunct="1" latinLnBrk="0" marL="10287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4pPr>
      <a:lvl5pPr algn="l" defTabSz="685800" eaLnBrk="1" hangingPunct="1" latinLnBrk="0" marL="13716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5pPr>
      <a:lvl6pPr algn="l" defTabSz="685800" eaLnBrk="1" hangingPunct="1" latinLnBrk="0" marL="17145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6pPr>
      <a:lvl7pPr algn="l" defTabSz="685800" eaLnBrk="1" hangingPunct="1" latinLnBrk="0" marL="20574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7pPr>
      <a:lvl8pPr algn="l" defTabSz="685800" eaLnBrk="1" hangingPunct="1" latinLnBrk="0" marL="24003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8pPr>
      <a:lvl9pPr algn="l" defTabSz="685800" eaLnBrk="1" hangingPunct="1" latinLnBrk="0" marL="27432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7" Target="../media/image6.jpeg" Type="http://schemas.openxmlformats.org/officeDocument/2006/relationships/image"/><Relationship Id="rId6" Target="../media/image5.png" Type="http://schemas.openxmlformats.org/officeDocument/2006/relationships/image"/><Relationship Id="rId5" Target="../media/image4.png" Type="http://schemas.openxmlformats.org/officeDocument/2006/relationships/image"/><Relationship Id="rId4" Target="../media/image3.png" Type="http://schemas.openxmlformats.org/officeDocument/2006/relationships/image"/><Relationship Id="rId3" Target="../media/image2.png" Type="http://schemas.openxmlformats.org/officeDocument/2006/relationships/image"/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4" Target="../media/image3.png" Type="http://schemas.openxmlformats.org/officeDocument/2006/relationships/image"/><Relationship Id="rId3" Target="../media/image7.png" Type="http://schemas.openxmlformats.org/officeDocument/2006/relationships/image"/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79000" r="-7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E9DEA-95BF-4259-9E01-435606F92BD9}"/>
              </a:ext>
            </a:extLst>
          </p:cNvPr>
          <p:cNvSpPr txBox="1">
            <a:spLocks/>
          </p:cNvSpPr>
          <p:nvPr/>
        </p:nvSpPr>
        <p:spPr>
          <a:xfrm>
            <a:off x="2143786" y="3169364"/>
            <a:ext cx="2685795" cy="745629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b="1" dirty="0" lang="en-US" sz="24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Menu Engineering</a:t>
            </a:r>
            <a:endParaRPr altLang="en-GB" dirty="0" lang="en-GB" sz="2475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8126-7327-4996-BCD2-EB81F3EDF149}"/>
              </a:ext>
            </a:extLst>
          </p:cNvPr>
          <p:cNvSpPr txBox="1">
            <a:spLocks/>
          </p:cNvSpPr>
          <p:nvPr/>
        </p:nvSpPr>
        <p:spPr>
          <a:xfrm>
            <a:off x="1664636" y="4149621"/>
            <a:ext cx="4267927" cy="2035876"/>
          </a:xfrm>
          <a:prstGeom prst="rect">
            <a:avLst/>
          </a:prstGeom>
        </p:spPr>
        <p:txBody>
          <a:bodyPr numCol="1"/>
          <a:lstStyle>
            <a:lvl1pPr algn="l" defTabSz="914400" eaLnBrk="1" hangingPunct="1" indent="-228600" latinLnBrk="0" marL="228600" rtl="0">
              <a:lnSpc>
                <a:spcPct val="90000"/>
              </a:lnSpc>
              <a:spcBef>
                <a:spcPts val="1000"/>
              </a:spcBef>
              <a:buFont charset="0" panose="020B0604020202020204" pitchFamily="34" typeface="Arial"/>
              <a:buChar char="•"/>
              <a:defRPr kern="1200"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charset="2" panose="05000000000000000000" pitchFamily="2" typeface="Wingdings"/>
              <a:buChar char="q"/>
            </a:pPr>
            <a:r>
              <a:rPr b="1" dirty="0" lang="en-US" sz="15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Hotel Placement - Food and Beverage Operations (BMIH4002)</a:t>
            </a:r>
          </a:p>
          <a:p>
            <a:pPr>
              <a:buFont charset="2" panose="05000000000000000000" pitchFamily="2" typeface="Wingdings"/>
              <a:buChar char="q"/>
            </a:pPr>
          </a:p>
          <a:p>
            <a:pPr>
              <a:buFont charset="2" panose="05000000000000000000" pitchFamily="2" typeface="Wingdings"/>
              <a:buChar char="q"/>
            </a:pPr>
            <a:r>
              <a:rPr b="1" dirty="0" lang="en-US" sz="15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 Student name:  Ahmod Suruk</a:t>
            </a:r>
          </a:p>
          <a:p>
            <a:pPr>
              <a:buFont charset="2" panose="05000000000000000000" pitchFamily="2" typeface="Wingdings"/>
              <a:buChar char="q"/>
            </a:pPr>
            <a:r>
              <a:rPr b="1" dirty="0" lang="en-US" sz="15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Student Number: 2121358</a:t>
            </a:r>
            <a:endParaRPr b="1" dirty="0" lang="en-US" sz="1575">
              <a:solidFill>
                <a:srgbClr val="C00000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65605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79000" r="-7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679260-AC76-49C4-B9E3-709CAFDC97E4}"/>
              </a:ext>
            </a:extLst>
          </p:cNvPr>
          <p:cNvSpPr/>
          <p:nvPr/>
        </p:nvSpPr>
        <p:spPr>
          <a:xfrm>
            <a:off x="1164325" y="1817144"/>
            <a:ext cx="4584036" cy="1000274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/>
            <a:r>
              <a:rPr altLang="en-GB" b="1" dirty="0" lang="en-GB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STARTER</a:t>
            </a:r>
          </a:p>
          <a:p>
            <a:pPr algn="ctr"/>
            <a:r>
              <a:rPr altLang="en-GB" dirty="0" lang="en-GB" sz="800">
                <a:latin charset="0" pitchFamily="18" typeface="Times New Roman"/>
                <a:cs charset="0" pitchFamily="18" typeface="Times New Roman"/>
              </a:rPr>
              <a:t> 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CHARCUTERE BOARD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Prosciutto, Chorizo, Salami, Cheeses, Olives, Homemade Focaccia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PAN ROASTED CORNISH SCALLOPS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Crushed Peas, Pancetta, Chive Beurre Blanc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180BA-9BE1-4EA7-85AA-6311E41AF1A1}"/>
              </a:ext>
            </a:extLst>
          </p:cNvPr>
          <p:cNvSpPr txBox="1"/>
          <p:nvPr/>
        </p:nvSpPr>
        <p:spPr>
          <a:xfrm>
            <a:off x="2970307" y="2848592"/>
            <a:ext cx="1053639" cy="2616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MAIN DISH</a:t>
            </a:r>
            <a:endParaRPr altLang="en-GB" b="1" dirty="0" lang="en-GB" sz="11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1F29E-5BDF-4FD3-B5DF-C093405D2BC2}"/>
              </a:ext>
            </a:extLst>
          </p:cNvPr>
          <p:cNvSpPr txBox="1"/>
          <p:nvPr/>
        </p:nvSpPr>
        <p:spPr>
          <a:xfrm>
            <a:off x="1205108" y="2927745"/>
            <a:ext cx="4584036" cy="861774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endParaRPr altLang="en-GB" b="1" dirty="0" lang="en-GB" sz="1000">
              <a:latin charset="0" pitchFamily="18" typeface="Times New Roman"/>
              <a:cs charset="0" pitchFamily="18" typeface="Times New Roman"/>
            </a:endParaRP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FILLET OF SALMON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Tapenade, Caponata, French Beans and Hazelnuts</a:t>
            </a:r>
            <a:b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</a:br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RSOTTO AI FUNGHI</a:t>
            </a:r>
          </a:p>
          <a:p>
            <a:pPr algn="ctr"/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Truffle, Parmigiano Reggiano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125F435-F25B-472F-A220-CABEAB573CFB}"/>
              </a:ext>
            </a:extLst>
          </p:cNvPr>
          <p:cNvSpPr/>
          <p:nvPr/>
        </p:nvSpPr>
        <p:spPr>
          <a:xfrm>
            <a:off x="5232400" y="70150"/>
            <a:ext cx="1581182" cy="755351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2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LIVE MUSIC on every evening</a:t>
            </a:r>
            <a:endParaRPr altLang="en-GB" b="1" dirty="0" lang="en-GB" sz="12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954E1EA-066A-468C-975A-42D7C7C16CE8}"/>
              </a:ext>
            </a:extLst>
          </p:cNvPr>
          <p:cNvSpPr/>
          <p:nvPr/>
        </p:nvSpPr>
        <p:spPr>
          <a:xfrm>
            <a:off x="1874777" y="6614546"/>
            <a:ext cx="3244697" cy="466231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Price:  </a:t>
            </a:r>
            <a:r>
              <a:rPr altLang="en-GB" b="1" dirty="0" lang="en-GB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£ </a:t>
            </a:r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24.95 per Guest</a:t>
            </a:r>
          </a:p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15% Discount on Group Booking</a:t>
            </a:r>
            <a:endParaRPr altLang="en-GB" b="1" dirty="0" lang="en-GB" sz="11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  <a:p>
            <a:pPr algn="ctr"/>
            <a:endParaRPr altLang="en-GB" dirty="0" lang="en-GB" sz="619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B3582D-3522-43FC-97E4-0940160B8998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>
            <a:off x="4218574" y="2139421"/>
            <a:ext cx="163137" cy="1778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AEB9C3-D7A8-49E3-AB57-0BD35364DB70}"/>
              </a:ext>
            </a:extLst>
          </p:cNvPr>
          <p:cNvPicPr>
            <a:picLocks noChangeAspect="1"/>
          </p:cNvPicPr>
          <p:nvPr/>
        </p:nvPicPr>
        <p:blipFill>
          <a:blip cstate="print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44149" y="4621784"/>
            <a:ext cx="182727" cy="185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A73B135-D122-4C77-89AC-D80E53D5C8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50" y="156681"/>
            <a:ext cx="1338080" cy="668820"/>
          </a:xfrm>
          <a:prstGeom prst="roundRect">
            <a:avLst>
              <a:gd fmla="val 8594" name="adj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algn="bl" blurRad="12700" dir="5400000" dist="5000" endPos="28000" rotWithShape="0" stA="38000" sy="-1000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1037649-74F7-4BD3-AAA0-B591D3CF57AA}"/>
              </a:ext>
            </a:extLst>
          </p:cNvPr>
          <p:cNvSpPr txBox="1"/>
          <p:nvPr/>
        </p:nvSpPr>
        <p:spPr>
          <a:xfrm>
            <a:off x="1926206" y="3789519"/>
            <a:ext cx="3060274" cy="46480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lang="en-GB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SIDES</a:t>
            </a:r>
          </a:p>
          <a:p>
            <a:pPr algn="ctr">
              <a:lnSpc>
                <a:spcPct val="150000"/>
              </a:lnSpc>
            </a:pPr>
            <a:r>
              <a:rPr altLang="it-IT" b="1" dirty="0" lang="it-IT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ROAST POTATO &amp; LIME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CA0493-CBD8-4682-8127-EA375EB2DD6F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 flipH="1">
            <a:off x="4127107" y="3450753"/>
            <a:ext cx="182934" cy="1657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F63AAEB-8E8E-4896-8130-FDE4E33FE599}"/>
              </a:ext>
            </a:extLst>
          </p:cNvPr>
          <p:cNvSpPr txBox="1"/>
          <p:nvPr/>
        </p:nvSpPr>
        <p:spPr>
          <a:xfrm>
            <a:off x="1887960" y="4285808"/>
            <a:ext cx="3218332" cy="78027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altLang="en-GB" b="1" dirty="0" lang="en-GB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DESSERT</a:t>
            </a:r>
            <a:endParaRPr altLang="en-GB" b="1" dirty="0" lang="en-GB" sz="1200">
              <a:latin charset="0" pitchFamily="18" typeface="Times New Roman"/>
              <a:cs charset="0" pitchFamily="18" typeface="Times New Roman"/>
            </a:endParaRPr>
          </a:p>
          <a:p>
            <a:pPr algn="ctr">
              <a:lnSpc>
                <a:spcPct val="150000"/>
              </a:lnSpc>
            </a:pPr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CHOCOLATE AND SEA SALT TORTE</a:t>
            </a:r>
          </a:p>
          <a:p>
            <a:pPr algn="ctr">
              <a:lnSpc>
                <a:spcPct val="150000"/>
              </a:lnSpc>
            </a:pPr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Raspberry, Chantilly, Macaroon and nuts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D48840A-0B2F-4D9F-9E33-1FA1232084BC}"/>
              </a:ext>
            </a:extLst>
          </p:cNvPr>
          <p:cNvSpPr/>
          <p:nvPr/>
        </p:nvSpPr>
        <p:spPr>
          <a:xfrm>
            <a:off x="1257883" y="5253195"/>
            <a:ext cx="4478486" cy="1169551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>
              <a:lnSpc>
                <a:spcPct val="150000"/>
              </a:lnSpc>
            </a:pPr>
            <a:r>
              <a:rPr b="1" dirty="0" lang="en-US" sz="105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Each guest will be served a glass of</a:t>
            </a:r>
          </a:p>
          <a:p>
            <a:pPr algn="ctr">
              <a:lnSpc>
                <a:spcPct val="150000"/>
              </a:lnSpc>
            </a:pPr>
            <a:r>
              <a:rPr b="1" dirty="0" lang="en-US" sz="105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Orange, pink grapefruit or apple juice</a:t>
            </a:r>
          </a:p>
          <a:p>
            <a:pPr algn="ctr">
              <a:lnSpc>
                <a:spcPct val="150000"/>
              </a:lnSpc>
            </a:pPr>
            <a:r>
              <a:rPr b="1" dirty="0" lang="en-US" sz="12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For Free</a:t>
            </a:r>
          </a:p>
        </p:txBody>
      </p:sp>
      <p:pic>
        <p:nvPicPr>
          <p:cNvPr descr="H:\New folder (2)\template-for-valentine-day-restaurant-menu-card-design-EMEX2A.jpg" id="1026" name="Picture 2"/>
          <p:cNvPicPr>
            <a:picLocks noChangeArrowheads="1" noChangeAspect="1"/>
          </p:cNvPicPr>
          <p:nvPr/>
        </p:nvPicPr>
        <p:blipFill rotWithShape="1">
          <a:blip cstate="print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29" l="6984" r="5926" t="20525"/>
          <a:stretch/>
        </p:blipFill>
        <p:spPr>
          <a:xfrm>
            <a:off x="2122487" y="44838"/>
            <a:ext cx="2613026" cy="17314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1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79000" r="-7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C2ED1E3F-EB27-436C-9855-7E6E1C51B655}"/>
              </a:ext>
            </a:extLst>
          </p:cNvPr>
          <p:cNvSpPr/>
          <p:nvPr/>
        </p:nvSpPr>
        <p:spPr>
          <a:xfrm>
            <a:off x="4766214" y="168446"/>
            <a:ext cx="1971256" cy="1040980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Offer Valid</a:t>
            </a:r>
          </a:p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From 11</a:t>
            </a:r>
            <a:r>
              <a:rPr b="1" baseline="30000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th</a:t>
            </a:r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 February to 17</a:t>
            </a:r>
            <a:r>
              <a:rPr b="1" baseline="30000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th</a:t>
            </a:r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 February </a:t>
            </a:r>
            <a:endParaRPr altLang="en-GB" b="1" dirty="0" lang="en-GB" sz="11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1955DF7-83ED-4803-B163-039F468EFDF0}"/>
              </a:ext>
            </a:extLst>
          </p:cNvPr>
          <p:cNvSpPr/>
          <p:nvPr/>
        </p:nvSpPr>
        <p:spPr>
          <a:xfrm>
            <a:off x="409313" y="346904"/>
            <a:ext cx="1510442" cy="684065"/>
          </a:xfrm>
          <a:prstGeom prst="ellipse">
            <a:avLst/>
          </a:prstGeom>
          <a:ln w="19050">
            <a:headEnd len="med" type="none" w="med"/>
            <a:tailEnd len="med" type="none" w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dirty="0" lang="en-US" sz="12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8090404030B020404" pitchFamily="18" typeface="Cooper Black"/>
              </a:rPr>
              <a:t>Starts @ 5 pm to 11 pm</a:t>
            </a:r>
            <a:endParaRPr altLang="en-GB" dirty="0" lang="en-GB" sz="12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8090404030B020404" pitchFamily="18" typeface="Cooper Black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5F250A-B781-4D39-BB8F-503FB9A1AC09}"/>
              </a:ext>
            </a:extLst>
          </p:cNvPr>
          <p:cNvSpPr txBox="1"/>
          <p:nvPr/>
        </p:nvSpPr>
        <p:spPr>
          <a:xfrm>
            <a:off x="679847" y="6475108"/>
            <a:ext cx="969373" cy="2616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8090404030B020404" pitchFamily="18" typeface="Cooper Black"/>
              </a:rPr>
              <a:t>PAYMENT</a:t>
            </a:r>
            <a:endParaRPr altLang="en-GB" dirty="0" lang="en-GB" sz="11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8090404030B020404" pitchFamily="18" typeface="Cooper Black"/>
            </a:endParaRP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84BB7A26-3C2F-9AC2-052D-C7F77A12A3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569546"/>
              </p:ext>
            </p:extLst>
          </p:nvPr>
        </p:nvGraphicFramePr>
        <p:xfrm>
          <a:off x="561029" y="1980023"/>
          <a:ext cx="5563911" cy="1637119"/>
        </p:xfrm>
        <a:graphic>
          <a:graphicData uri="http://schemas.openxmlformats.org/drawingml/2006/table">
            <a:tbl>
              <a:tblPr bandRow="1" firstCol="1" firstRow="1"/>
              <a:tblGrid>
                <a:gridCol w="3326097">
                  <a:extLst>
                    <a:ext uri="{9D8B030D-6E8A-4147-A177-3AD203B41FA5}">
                      <a16:colId xmlns:a16="http://schemas.microsoft.com/office/drawing/2014/main" val="967656810"/>
                    </a:ext>
                  </a:extLst>
                </a:gridCol>
                <a:gridCol w="773277">
                  <a:extLst>
                    <a:ext uri="{9D8B030D-6E8A-4147-A177-3AD203B41FA5}">
                      <a16:colId xmlns:a16="http://schemas.microsoft.com/office/drawing/2014/main" val="2599400231"/>
                    </a:ext>
                  </a:extLst>
                </a:gridCol>
                <a:gridCol w="796709">
                  <a:extLst>
                    <a:ext uri="{9D8B030D-6E8A-4147-A177-3AD203B41FA5}">
                      <a16:colId xmlns:a16="http://schemas.microsoft.com/office/drawing/2014/main" val="1096998816"/>
                    </a:ext>
                  </a:extLst>
                </a:gridCol>
                <a:gridCol w="667828">
                  <a:extLst>
                    <a:ext uri="{9D8B030D-6E8A-4147-A177-3AD203B41FA5}">
                      <a16:colId xmlns:a16="http://schemas.microsoft.com/office/drawing/2014/main" val="2773267648"/>
                    </a:ext>
                  </a:extLst>
                </a:gridCol>
              </a:tblGrid>
              <a:tr h="417890"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</a:b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20603050405020304" pitchFamily="18" typeface="Times New Roman"/>
                          <a:cs charset="0" pitchFamily="18" typeface="Times New Roman"/>
                        </a:rPr>
                        <a:t>BEVERAGE PACKAGE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 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175ml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250ml</a:t>
                      </a:r>
                      <a:endParaRPr b="1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750ml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409848646"/>
                  </a:ext>
                </a:extLst>
              </a:tr>
              <a:tr h="257351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MALBEC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La Vuelta, Bodega La Rural, Mendoza, Argentina,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2020, 13.5%;</a:t>
                      </a:r>
                    </a:p>
                  </a:txBody>
                  <a:tcPr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</a:t>
                      </a: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9.25</a:t>
                      </a: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</a:t>
                      </a: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12</a:t>
                      </a: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</a:t>
                      </a: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34.5</a:t>
                      </a: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67400599"/>
                  </a:ext>
                </a:extLst>
              </a:tr>
              <a:tr h="246888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kern="120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MARLBOROUGH SAUVIGNON BLANC</a:t>
                      </a: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err="1" kern="120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Hãhã</a:t>
                      </a:r>
                      <a:r>
                        <a:rPr b="1" dirty="0" kern="120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, New Zeeland 2021, 12.5%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£ 10.5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£ 13.5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£ 39.75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456874302"/>
                  </a:ext>
                </a:extLst>
              </a:tr>
              <a:tr h="246888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CHATEAU SOUCHERIE “L’ASTRÉE”</a:t>
                      </a: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Gamay, Loire, France – 2020, 13%</a:t>
                      </a:r>
                    </a:p>
                  </a:txBody>
                  <a:tcPr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£ 9.75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£ 12.75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£ 37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07445055"/>
                  </a:ext>
                </a:extLst>
              </a:tr>
            </a:tbl>
          </a:graphicData>
        </a:graphic>
      </p:graphicFrame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CE067BB-65E3-369B-0459-6D353B54CA67}"/>
              </a:ext>
            </a:extLst>
          </p:cNvPr>
          <p:cNvSpPr/>
          <p:nvPr/>
        </p:nvSpPr>
        <p:spPr>
          <a:xfrm>
            <a:off x="1889275" y="4092873"/>
            <a:ext cx="3460030" cy="1888417"/>
          </a:xfrm>
          <a:prstGeom prst="roundRect">
            <a:avLst>
              <a:gd fmla="val 50000" name="adj"/>
            </a:avLst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br>
              <a:rPr b="1" dirty="0" lang="en-US" sz="1050">
                <a:solidFill>
                  <a:srgbClr val="C00000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</a:br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For advance reservation please call</a:t>
            </a:r>
          </a:p>
          <a:p>
            <a:pPr algn="ctr"/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58657986963 or email:</a:t>
            </a:r>
          </a:p>
          <a:p>
            <a:pPr algn="ctr"/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gpk@gmail.com</a:t>
            </a:r>
          </a:p>
          <a:p>
            <a:pPr algn="ctr"/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(Credit card details will be required for bookings)</a:t>
            </a:r>
            <a:endParaRPr altLang="en-GB" b="1" dirty="0" lang="en-GB" sz="13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  <a:p>
            <a:pPr algn="ctr"/>
            <a:endParaRPr altLang="en-GB" dirty="0" lang="en-GB" sz="619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176F6D4-16ED-C34A-73B3-C31A0015B0CD}"/>
              </a:ext>
            </a:extLst>
          </p:cNvPr>
          <p:cNvSpPr/>
          <p:nvPr/>
        </p:nvSpPr>
        <p:spPr>
          <a:xfrm>
            <a:off x="287369" y="6950761"/>
            <a:ext cx="1754328" cy="684065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4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All types of credit cards are accepted</a:t>
            </a:r>
            <a:endParaRPr altLang="en-GB" b="1" dirty="0" lang="en-GB" sz="14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  <a:p>
            <a:pPr algn="ctr"/>
            <a:endParaRPr altLang="en-GB" dirty="0" lang="en-GB" sz="619"/>
          </a:p>
        </p:txBody>
      </p:sp>
      <p:sp>
        <p:nvSpPr>
          <p:cNvPr id="2" name="Rounded Rectangle 1"/>
          <p:cNvSpPr/>
          <p:nvPr/>
        </p:nvSpPr>
        <p:spPr>
          <a:xfrm>
            <a:off x="2484489" y="1188901"/>
            <a:ext cx="1716992" cy="490079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BEVERAGE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B40B1F9-B001-4B6E-8B06-73A1179C06F1}"/>
              </a:ext>
            </a:extLst>
          </p:cNvPr>
          <p:cNvSpPr/>
          <p:nvPr/>
        </p:nvSpPr>
        <p:spPr>
          <a:xfrm>
            <a:off x="3737381" y="7057843"/>
            <a:ext cx="2857500" cy="469900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altLang="en-GB" b="1" dirty="0" lang="en-GB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Vegan       Nut added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7F4D8E1-09DE-484B-ABD6-8307DEF99F33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>
            <a:off x="3939055" y="7192046"/>
            <a:ext cx="184815" cy="2014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238C7F-CE88-49B0-A96F-7B748AFFD38D}"/>
              </a:ext>
            </a:extLst>
          </p:cNvPr>
          <p:cNvPicPr>
            <a:picLocks noChangeAspect="1"/>
          </p:cNvPicPr>
          <p:nvPr/>
        </p:nvPicPr>
        <p:blipFill>
          <a:blip cstate="print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67917" y="7192046"/>
            <a:ext cx="198214" cy="20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4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79000" r="-7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0F4EE-8225-4ACE-868D-2F5709283C5C}"/>
              </a:ext>
            </a:extLst>
          </p:cNvPr>
          <p:cNvSpPr txBox="1">
            <a:spLocks/>
          </p:cNvSpPr>
          <p:nvPr/>
        </p:nvSpPr>
        <p:spPr>
          <a:xfrm>
            <a:off x="495300" y="2633983"/>
            <a:ext cx="6134100" cy="1033508"/>
          </a:xfrm>
          <a:prstGeom prst="rect">
            <a:avLst/>
          </a:prstGeom>
        </p:spPr>
        <p:txBody>
          <a:bodyPr numCol="1"/>
          <a:lstStyle>
            <a:lvl1pPr algn="l" defTabSz="914400" eaLnBrk="1" hangingPunct="1" indent="-228600" latinLnBrk="0" marL="228600" rtl="0">
              <a:lnSpc>
                <a:spcPct val="90000"/>
              </a:lnSpc>
              <a:spcBef>
                <a:spcPts val="1000"/>
              </a:spcBef>
              <a:buFont charset="0" panose="020B0604020202020204" pitchFamily="34" typeface="Arial"/>
              <a:buChar char="•"/>
              <a:defRPr kern="1200"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b="1" dirty="0" err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Boussard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, S (2021) </a:t>
            </a:r>
            <a:r>
              <a:rPr b="1" dirty="0" i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Management in the Luxury Hotel Industry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New York: Business Expert Press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Cousins et al. (2011)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management: For the hospitality, tourism and event industries.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 3rd </a:t>
            </a: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edn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Oxford: Goodfellow.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Cousins, J. (2020) </a:t>
            </a:r>
            <a:r>
              <a:rPr b="1" dirty="0" i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service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9th ed. London: Hodder Education Group.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Davis, B et al. (2018) </a:t>
            </a:r>
            <a:r>
              <a:rPr b="1" dirty="0" i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Manage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ment. 6 </a:t>
            </a:r>
            <a:r>
              <a:rPr b="1" dirty="0" err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edn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 London: Routledge.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Johnston, R. (2012)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Service operations management: improving service delivery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4th ed. Harlow, England: Pearson.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Motarjemi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, Y and </a:t>
            </a: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Lelieveld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, H (2014)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safety management: a practical guide for the food industry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 Illustrated edition. Amsterdam: Academic Press.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Walker, J (2017)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Introduction to Hospitality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Harlow: Pearson Education Limited.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Wood, R. (2013) </a:t>
            </a:r>
            <a:r>
              <a:rPr b="1" dirty="0" i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Key Concepts in Hospitality Management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London: Sage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>
              <a:buFont charset="2" panose="05000000000000000000" pitchFamily="2" typeface="Wingdings"/>
              <a:buChar char="q"/>
            </a:pPr>
            <a:endParaRPr dirty="0" lang="en-US" sz="1000">
              <a:solidFill>
                <a:srgbClr val="C00000"/>
              </a:solidFill>
              <a:latin charset="0" pitchFamily="18" typeface="Times New Roman"/>
              <a:cs charset="0" pitchFamily="18" typeface="Times New Roman"/>
            </a:endParaRPr>
          </a:p>
          <a:p>
            <a:endParaRPr dirty="0" lang="en-US" sz="1575">
              <a:latin charset="0" pitchFamily="18" typeface="Times New Roman"/>
              <a:cs charset="0" pitchFamily="18" typeface="Times New Roman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C45227D-C233-4087-A7D7-86B0B123940A}"/>
              </a:ext>
            </a:extLst>
          </p:cNvPr>
          <p:cNvSpPr txBox="1">
            <a:spLocks/>
          </p:cNvSpPr>
          <p:nvPr/>
        </p:nvSpPr>
        <p:spPr>
          <a:xfrm>
            <a:off x="2414602" y="2059804"/>
            <a:ext cx="2081198" cy="745629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altLang="en-GB" b="1" dirty="0" lang="en-GB" sz="2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REFERENCES</a:t>
            </a:r>
            <a:endParaRPr b="1" dirty="0" lang="en-US" sz="20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662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 2013 - 2022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Words>419</Words>
  <Paragraphs>68</Paragraphs>
  <Slides>4</Slides>
  <Notes>0</Notes>
  <TotalTime>503</TotalTime>
  <HiddenSlides>0</HiddenSlides>
  <MMClips>0</MMClips>
  <ScaleCrop>false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Baskerville Old Face</vt:lpstr>
      <vt:lpstr>Calibri</vt:lpstr>
      <vt:lpstr>Calibri Light</vt:lpstr>
      <vt:lpstr>Cooper Black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16.0000</AppVersion>
  <PresentationFormat>A4 Paper (210x297 mm)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2022-11-18T19:41:49Z</dcterms:created>
  <dc:creator>User</dc:creator>
  <cp:lastModifiedBy>Nayeem Mohammad Sakib</cp:lastModifiedBy>
  <dcterms:modified xsi:type="dcterms:W3CDTF">2023-03-02T21:13:31Z</dcterms:modified>
  <cp:revision>44</cp:revision>
  <dc:title>PowerPoint Presentation</dc:title>
</cp:coreProperties>
</file>