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0"/>
  </p:notesMasterIdLst>
  <p:sldIdLst>
    <p:sldId id="256" r:id="rId2"/>
    <p:sldId id="273" r:id="rId3"/>
    <p:sldId id="257" r:id="rId4"/>
    <p:sldId id="261" r:id="rId5"/>
    <p:sldId id="262" r:id="rId6"/>
    <p:sldId id="260" r:id="rId7"/>
    <p:sldId id="264" r:id="rId8"/>
    <p:sldId id="258" r:id="rId9"/>
    <p:sldId id="259" r:id="rId10"/>
    <p:sldId id="265" r:id="rId11"/>
    <p:sldId id="274" r:id="rId12"/>
    <p:sldId id="263" r:id="rId13"/>
    <p:sldId id="266" r:id="rId14"/>
    <p:sldId id="269" r:id="rId15"/>
    <p:sldId id="270" r:id="rId16"/>
    <p:sldId id="271" r:id="rId17"/>
    <p:sldId id="272" r:id="rId18"/>
    <p:sldId id="267"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9461"/>
  </p:normalViewPr>
  <p:slideViewPr>
    <p:cSldViewPr snapToGrid="0" snapToObjects="1">
      <p:cViewPr varScale="1">
        <p:scale>
          <a:sx n="74" d="100"/>
          <a:sy n="74" d="100"/>
        </p:scale>
        <p:origin x="26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CD857F-A54D-C241-9552-E0FE5C4CB098}" type="datetimeFigureOut">
              <a:rPr lang="en-US" smtClean="0"/>
              <a:t>3/24/20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DE3DA7-E353-1044-85FC-A84B676CFEB1}" type="slidenum">
              <a:rPr lang="en-US" smtClean="0"/>
              <a:t>‹#›</a:t>
            </a:fld>
            <a:endParaRPr lang="en-US"/>
          </a:p>
        </p:txBody>
      </p:sp>
    </p:spTree>
    <p:extLst>
      <p:ext uri="{BB962C8B-B14F-4D97-AF65-F5344CB8AC3E}">
        <p14:creationId xmlns:p14="http://schemas.microsoft.com/office/powerpoint/2010/main" val="3734192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lovelies,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am sure that you are all feeling a little numb following the governments CV19 announcement last night… I know it’s a LOT… BUT while the world is catching its breath, you too, please bear with. Do what you can. Get fresh air. Facetime. Skype. Call and text. Write letters (I do this often and even have pen pals!)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Most importantly: STAY HOME AND STAY SAFE.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But if you fancy a distraction, welcome to the jungle and the world of scattered repeats… </a:t>
            </a:r>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a:t>
            </a:fld>
            <a:endParaRPr lang="en-US"/>
          </a:p>
        </p:txBody>
      </p:sp>
    </p:spTree>
    <p:extLst>
      <p:ext uri="{BB962C8B-B14F-4D97-AF65-F5344CB8AC3E}">
        <p14:creationId xmlns:p14="http://schemas.microsoft.com/office/powerpoint/2010/main" val="474554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will need: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sheet of A4 90gsm, plain printer/ photo copier paper</a:t>
            </a:r>
          </a:p>
          <a:p>
            <a:pPr lvl="0"/>
            <a:r>
              <a:rPr lang="en-GB" sz="1200" kern="1200" dirty="0">
                <a:solidFill>
                  <a:schemeClr val="tx1"/>
                </a:solidFill>
                <a:effectLst/>
                <a:latin typeface="+mn-lt"/>
                <a:ea typeface="+mn-ea"/>
                <a:cs typeface="+mn-cs"/>
              </a:rPr>
              <a:t>A ruler</a:t>
            </a:r>
          </a:p>
          <a:p>
            <a:pPr lvl="0"/>
            <a:r>
              <a:rPr lang="en-GB" sz="1200" kern="1200" dirty="0">
                <a:solidFill>
                  <a:schemeClr val="tx1"/>
                </a:solidFill>
                <a:effectLst/>
                <a:latin typeface="+mn-lt"/>
                <a:ea typeface="+mn-ea"/>
                <a:cs typeface="+mn-cs"/>
              </a:rPr>
              <a:t>A pencil (and eraser!) </a:t>
            </a:r>
          </a:p>
          <a:p>
            <a:pPr lvl="0"/>
            <a:r>
              <a:rPr lang="en-GB" sz="1200" kern="1200" dirty="0">
                <a:solidFill>
                  <a:schemeClr val="tx1"/>
                </a:solidFill>
                <a:effectLst/>
                <a:latin typeface="+mn-lt"/>
                <a:ea typeface="+mn-ea"/>
                <a:cs typeface="+mn-cs"/>
              </a:rPr>
              <a:t>A lightbox or a clean window</a:t>
            </a:r>
          </a:p>
          <a:p>
            <a:r>
              <a:rPr lang="en-GB" sz="1200" kern="1200" dirty="0">
                <a:solidFill>
                  <a:schemeClr val="tx1"/>
                </a:solidFill>
                <a:effectLst/>
                <a:latin typeface="+mn-lt"/>
                <a:ea typeface="+mn-ea"/>
                <a:cs typeface="+mn-cs"/>
              </a:rPr>
              <a:t>Inspiration aplenty! </a:t>
            </a:r>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2</a:t>
            </a:fld>
            <a:endParaRPr lang="en-US"/>
          </a:p>
        </p:txBody>
      </p:sp>
    </p:spTree>
    <p:extLst>
      <p:ext uri="{BB962C8B-B14F-4D97-AF65-F5344CB8AC3E}">
        <p14:creationId xmlns:p14="http://schemas.microsoft.com/office/powerpoint/2010/main" val="1593886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are asked to </a:t>
            </a:r>
            <a:r>
              <a:rPr lang="en-GB" sz="1200" b="1" kern="1200" dirty="0">
                <a:solidFill>
                  <a:schemeClr val="tx1"/>
                </a:solidFill>
                <a:effectLst/>
                <a:latin typeface="+mn-lt"/>
                <a:ea typeface="+mn-ea"/>
                <a:cs typeface="+mn-cs"/>
              </a:rPr>
              <a:t>measure a frame of 2cm on two axis</a:t>
            </a:r>
            <a:r>
              <a:rPr lang="en-GB" sz="1200" kern="1200" dirty="0">
                <a:solidFill>
                  <a:schemeClr val="tx1"/>
                </a:solidFill>
                <a:effectLst/>
                <a:latin typeface="+mn-lt"/>
                <a:ea typeface="+mn-ea"/>
                <a:cs typeface="+mn-cs"/>
              </a:rPr>
              <a:t> (one long edge, one short edge) of your A4 paper, marking lightly in pencil. If you have graph paper available to work within a grid system then GREAT, please use this instead. </a:t>
            </a:r>
          </a:p>
        </p:txBody>
      </p:sp>
      <p:sp>
        <p:nvSpPr>
          <p:cNvPr id="4" name="Slide Number Placeholder 3"/>
          <p:cNvSpPr>
            <a:spLocks noGrp="1"/>
          </p:cNvSpPr>
          <p:nvPr>
            <p:ph type="sldNum" sz="quarter" idx="5"/>
          </p:nvPr>
        </p:nvSpPr>
        <p:spPr/>
        <p:txBody>
          <a:bodyPr/>
          <a:lstStyle/>
          <a:p>
            <a:fld id="{BDDE3DA7-E353-1044-85FC-A84B676CFEB1}" type="slidenum">
              <a:rPr lang="en-US" smtClean="0"/>
              <a:t>3</a:t>
            </a:fld>
            <a:endParaRPr lang="en-US"/>
          </a:p>
        </p:txBody>
      </p:sp>
    </p:spTree>
    <p:extLst>
      <p:ext uri="{BB962C8B-B14F-4D97-AF65-F5344CB8AC3E}">
        <p14:creationId xmlns:p14="http://schemas.microsoft.com/office/powerpoint/2010/main" val="2720576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are asked to </a:t>
            </a:r>
            <a:r>
              <a:rPr lang="en-GB" sz="1200" b="1" kern="1200" dirty="0">
                <a:solidFill>
                  <a:schemeClr val="tx1"/>
                </a:solidFill>
                <a:effectLst/>
                <a:latin typeface="+mn-lt"/>
                <a:ea typeface="+mn-ea"/>
                <a:cs typeface="+mn-cs"/>
              </a:rPr>
              <a:t>measure a frame of 2cm on two axis</a:t>
            </a:r>
            <a:r>
              <a:rPr lang="en-GB" sz="1200" kern="1200" dirty="0">
                <a:solidFill>
                  <a:schemeClr val="tx1"/>
                </a:solidFill>
                <a:effectLst/>
                <a:latin typeface="+mn-lt"/>
                <a:ea typeface="+mn-ea"/>
                <a:cs typeface="+mn-cs"/>
              </a:rPr>
              <a:t> (one long edge, one short edge) of your A4 paper, marking lightly in pencil. If you have graph paper available to work within a grid system then GREAT, please use this instead.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4</a:t>
            </a:fld>
            <a:endParaRPr lang="en-US"/>
          </a:p>
        </p:txBody>
      </p:sp>
    </p:spTree>
    <p:extLst>
      <p:ext uri="{BB962C8B-B14F-4D97-AF65-F5344CB8AC3E}">
        <p14:creationId xmlns:p14="http://schemas.microsoft.com/office/powerpoint/2010/main" val="2995018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Working within the boundary line </a:t>
            </a:r>
            <a:r>
              <a:rPr lang="en-GB" sz="1200" b="1" kern="1200" dirty="0">
                <a:solidFill>
                  <a:schemeClr val="tx1"/>
                </a:solidFill>
                <a:effectLst/>
                <a:latin typeface="+mn-lt"/>
                <a:ea typeface="+mn-ea"/>
                <a:cs typeface="+mn-cs"/>
              </a:rPr>
              <a:t>measure every 6cm horizontally and vertically</a:t>
            </a:r>
            <a:r>
              <a:rPr lang="en-GB" sz="1200" kern="1200" dirty="0">
                <a:solidFill>
                  <a:schemeClr val="tx1"/>
                </a:solidFill>
                <a:effectLst/>
                <a:latin typeface="+mn-lt"/>
                <a:ea typeface="+mn-ea"/>
                <a:cs typeface="+mn-cs"/>
              </a:rPr>
              <a:t>, to </a:t>
            </a:r>
            <a:r>
              <a:rPr lang="en-GB" sz="1200" b="1" kern="1200" dirty="0">
                <a:solidFill>
                  <a:schemeClr val="tx1"/>
                </a:solidFill>
                <a:effectLst/>
                <a:latin typeface="+mn-lt"/>
                <a:ea typeface="+mn-ea"/>
                <a:cs typeface="+mn-cs"/>
              </a:rPr>
              <a:t>create a page gridded with a total of nine</a:t>
            </a:r>
            <a:r>
              <a:rPr lang="en-GB" sz="1200" kern="1200" dirty="0">
                <a:solidFill>
                  <a:schemeClr val="tx1"/>
                </a:solidFill>
                <a:effectLst/>
                <a:latin typeface="+mn-lt"/>
                <a:ea typeface="+mn-ea"/>
                <a:cs typeface="+mn-cs"/>
              </a:rPr>
              <a:t> (3 x 3 rows) </a:t>
            </a:r>
            <a:r>
              <a:rPr lang="en-GB" sz="1200" b="1" kern="1200" dirty="0">
                <a:solidFill>
                  <a:schemeClr val="tx1"/>
                </a:solidFill>
                <a:effectLst/>
                <a:latin typeface="+mn-lt"/>
                <a:ea typeface="+mn-ea"/>
                <a:cs typeface="+mn-cs"/>
              </a:rPr>
              <a:t>6cm boxes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5</a:t>
            </a:fld>
            <a:endParaRPr lang="en-US"/>
          </a:p>
        </p:txBody>
      </p:sp>
    </p:spTree>
    <p:extLst>
      <p:ext uri="{BB962C8B-B14F-4D97-AF65-F5344CB8AC3E}">
        <p14:creationId xmlns:p14="http://schemas.microsoft.com/office/powerpoint/2010/main" val="3939782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Working within the boundary line </a:t>
            </a:r>
            <a:r>
              <a:rPr lang="en-GB" sz="1200" b="1" kern="1200" dirty="0">
                <a:solidFill>
                  <a:schemeClr val="tx1"/>
                </a:solidFill>
                <a:effectLst/>
                <a:latin typeface="+mn-lt"/>
                <a:ea typeface="+mn-ea"/>
                <a:cs typeface="+mn-cs"/>
              </a:rPr>
              <a:t>measure every 6cm horizontally and vertically</a:t>
            </a:r>
            <a:r>
              <a:rPr lang="en-GB" sz="1200" kern="1200" dirty="0">
                <a:solidFill>
                  <a:schemeClr val="tx1"/>
                </a:solidFill>
                <a:effectLst/>
                <a:latin typeface="+mn-lt"/>
                <a:ea typeface="+mn-ea"/>
                <a:cs typeface="+mn-cs"/>
              </a:rPr>
              <a:t>, to </a:t>
            </a:r>
            <a:r>
              <a:rPr lang="en-GB" sz="1200" b="1" kern="1200" dirty="0">
                <a:solidFill>
                  <a:schemeClr val="tx1"/>
                </a:solidFill>
                <a:effectLst/>
                <a:latin typeface="+mn-lt"/>
                <a:ea typeface="+mn-ea"/>
                <a:cs typeface="+mn-cs"/>
              </a:rPr>
              <a:t>create a page gridded with a total of nine</a:t>
            </a:r>
            <a:r>
              <a:rPr lang="en-GB" sz="1200" kern="1200" dirty="0">
                <a:solidFill>
                  <a:schemeClr val="tx1"/>
                </a:solidFill>
                <a:effectLst/>
                <a:latin typeface="+mn-lt"/>
                <a:ea typeface="+mn-ea"/>
                <a:cs typeface="+mn-cs"/>
              </a:rPr>
              <a:t> (3 x 3 rows) </a:t>
            </a:r>
            <a:r>
              <a:rPr lang="en-GB" sz="1200" b="1" kern="1200" dirty="0">
                <a:solidFill>
                  <a:schemeClr val="tx1"/>
                </a:solidFill>
                <a:effectLst/>
                <a:latin typeface="+mn-lt"/>
                <a:ea typeface="+mn-ea"/>
                <a:cs typeface="+mn-cs"/>
              </a:rPr>
              <a:t>6cm boxes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6</a:t>
            </a:fld>
            <a:endParaRPr lang="en-US"/>
          </a:p>
        </p:txBody>
      </p:sp>
    </p:spTree>
    <p:extLst>
      <p:ext uri="{BB962C8B-B14F-4D97-AF65-F5344CB8AC3E}">
        <p14:creationId xmlns:p14="http://schemas.microsoft.com/office/powerpoint/2010/main" val="2630001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Working within the boundary line </a:t>
            </a:r>
            <a:r>
              <a:rPr lang="en-GB" sz="1200" b="1" kern="1200" dirty="0">
                <a:solidFill>
                  <a:schemeClr val="tx1"/>
                </a:solidFill>
                <a:effectLst/>
                <a:latin typeface="+mn-lt"/>
                <a:ea typeface="+mn-ea"/>
                <a:cs typeface="+mn-cs"/>
              </a:rPr>
              <a:t>measure every 6cm horizontally and vertically</a:t>
            </a:r>
            <a:r>
              <a:rPr lang="en-GB" sz="1200" kern="1200" dirty="0">
                <a:solidFill>
                  <a:schemeClr val="tx1"/>
                </a:solidFill>
                <a:effectLst/>
                <a:latin typeface="+mn-lt"/>
                <a:ea typeface="+mn-ea"/>
                <a:cs typeface="+mn-cs"/>
              </a:rPr>
              <a:t>, to </a:t>
            </a:r>
            <a:r>
              <a:rPr lang="en-GB" sz="1200" b="1" kern="1200" dirty="0">
                <a:solidFill>
                  <a:schemeClr val="tx1"/>
                </a:solidFill>
                <a:effectLst/>
                <a:latin typeface="+mn-lt"/>
                <a:ea typeface="+mn-ea"/>
                <a:cs typeface="+mn-cs"/>
              </a:rPr>
              <a:t>create a page gridded with a total of nine</a:t>
            </a:r>
            <a:r>
              <a:rPr lang="en-GB" sz="1200" kern="1200" dirty="0">
                <a:solidFill>
                  <a:schemeClr val="tx1"/>
                </a:solidFill>
                <a:effectLst/>
                <a:latin typeface="+mn-lt"/>
                <a:ea typeface="+mn-ea"/>
                <a:cs typeface="+mn-cs"/>
              </a:rPr>
              <a:t> (3 x 3 rows) </a:t>
            </a:r>
            <a:r>
              <a:rPr lang="en-GB" sz="1200" b="1" kern="1200" dirty="0">
                <a:solidFill>
                  <a:schemeClr val="tx1"/>
                </a:solidFill>
                <a:effectLst/>
                <a:latin typeface="+mn-lt"/>
                <a:ea typeface="+mn-ea"/>
                <a:cs typeface="+mn-cs"/>
              </a:rPr>
              <a:t>6cm boxes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7</a:t>
            </a:fld>
            <a:endParaRPr lang="en-US"/>
          </a:p>
        </p:txBody>
      </p:sp>
    </p:spTree>
    <p:extLst>
      <p:ext uri="{BB962C8B-B14F-4D97-AF65-F5344CB8AC3E}">
        <p14:creationId xmlns:p14="http://schemas.microsoft.com/office/powerpoint/2010/main" val="1741853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Working within the boundary line </a:t>
            </a:r>
            <a:r>
              <a:rPr lang="en-GB" sz="1200" b="1" kern="1200" dirty="0">
                <a:solidFill>
                  <a:schemeClr val="tx1"/>
                </a:solidFill>
                <a:effectLst/>
                <a:latin typeface="+mn-lt"/>
                <a:ea typeface="+mn-ea"/>
                <a:cs typeface="+mn-cs"/>
              </a:rPr>
              <a:t>measure every 6cm horizontally and vertically</a:t>
            </a:r>
            <a:r>
              <a:rPr lang="en-GB" sz="1200" kern="1200" dirty="0">
                <a:solidFill>
                  <a:schemeClr val="tx1"/>
                </a:solidFill>
                <a:effectLst/>
                <a:latin typeface="+mn-lt"/>
                <a:ea typeface="+mn-ea"/>
                <a:cs typeface="+mn-cs"/>
              </a:rPr>
              <a:t>, to </a:t>
            </a:r>
            <a:r>
              <a:rPr lang="en-GB" sz="1200" b="1" kern="1200" dirty="0">
                <a:solidFill>
                  <a:schemeClr val="tx1"/>
                </a:solidFill>
                <a:effectLst/>
                <a:latin typeface="+mn-lt"/>
                <a:ea typeface="+mn-ea"/>
                <a:cs typeface="+mn-cs"/>
              </a:rPr>
              <a:t>create a page gridded with a total of nine</a:t>
            </a:r>
            <a:r>
              <a:rPr lang="en-GB" sz="1200" kern="1200" dirty="0">
                <a:solidFill>
                  <a:schemeClr val="tx1"/>
                </a:solidFill>
                <a:effectLst/>
                <a:latin typeface="+mn-lt"/>
                <a:ea typeface="+mn-ea"/>
                <a:cs typeface="+mn-cs"/>
              </a:rPr>
              <a:t> (3 x 3 rows) </a:t>
            </a:r>
            <a:r>
              <a:rPr lang="en-GB" sz="1200" b="1" kern="1200" dirty="0">
                <a:solidFill>
                  <a:schemeClr val="tx1"/>
                </a:solidFill>
                <a:effectLst/>
                <a:latin typeface="+mn-lt"/>
                <a:ea typeface="+mn-ea"/>
                <a:cs typeface="+mn-cs"/>
              </a:rPr>
              <a:t>6cm boxes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8</a:t>
            </a:fld>
            <a:endParaRPr lang="en-US"/>
          </a:p>
        </p:txBody>
      </p:sp>
    </p:spTree>
    <p:extLst>
      <p:ext uri="{BB962C8B-B14F-4D97-AF65-F5344CB8AC3E}">
        <p14:creationId xmlns:p14="http://schemas.microsoft.com/office/powerpoint/2010/main" val="3963620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one of your boxes </a:t>
            </a:r>
            <a:r>
              <a:rPr lang="en-GB" sz="1200" b="1" kern="1200" dirty="0">
                <a:solidFill>
                  <a:schemeClr val="tx1"/>
                </a:solidFill>
                <a:effectLst/>
                <a:latin typeface="+mn-lt"/>
                <a:ea typeface="+mn-ea"/>
                <a:cs typeface="+mn-cs"/>
              </a:rPr>
              <a:t>draw out a motif/ series of motifs</a:t>
            </a:r>
            <a:r>
              <a:rPr lang="en-GB" sz="1200" kern="1200" dirty="0">
                <a:solidFill>
                  <a:schemeClr val="tx1"/>
                </a:solidFill>
                <a:effectLst/>
                <a:latin typeface="+mn-lt"/>
                <a:ea typeface="+mn-ea"/>
                <a:cs typeface="+mn-cs"/>
              </a:rPr>
              <a:t> to compliment your existing repeat pattern ranges. Consider the limited scale and your ability to create great composition within this small space.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9</a:t>
            </a:fld>
            <a:endParaRPr lang="en-US"/>
          </a:p>
        </p:txBody>
      </p:sp>
    </p:spTree>
    <p:extLst>
      <p:ext uri="{BB962C8B-B14F-4D97-AF65-F5344CB8AC3E}">
        <p14:creationId xmlns:p14="http://schemas.microsoft.com/office/powerpoint/2010/main" val="2425271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Now </a:t>
            </a:r>
            <a:r>
              <a:rPr lang="en-GB" sz="1200" b="1" kern="1200" dirty="0">
                <a:solidFill>
                  <a:schemeClr val="tx1"/>
                </a:solidFill>
                <a:effectLst/>
                <a:latin typeface="+mn-lt"/>
                <a:ea typeface="+mn-ea"/>
                <a:cs typeface="+mn-cs"/>
              </a:rPr>
              <a:t>copy across the same artwork into the next box</a:t>
            </a:r>
            <a:r>
              <a:rPr lang="en-GB" sz="1200" kern="1200" dirty="0">
                <a:solidFill>
                  <a:schemeClr val="tx1"/>
                </a:solidFill>
                <a:effectLst/>
                <a:latin typeface="+mn-lt"/>
                <a:ea typeface="+mn-ea"/>
                <a:cs typeface="+mn-cs"/>
              </a:rPr>
              <a:t>, but </a:t>
            </a:r>
            <a:r>
              <a:rPr lang="en-GB" sz="1200" b="1" kern="1200" dirty="0">
                <a:solidFill>
                  <a:schemeClr val="tx1"/>
                </a:solidFill>
                <a:effectLst/>
                <a:latin typeface="+mn-lt"/>
                <a:ea typeface="+mn-ea"/>
                <a:cs typeface="+mn-cs"/>
              </a:rPr>
              <a:t>allow the artwork to go in whatever direction you fancy</a:t>
            </a:r>
            <a:r>
              <a:rPr lang="en-GB" sz="1200" kern="1200" dirty="0">
                <a:solidFill>
                  <a:schemeClr val="tx1"/>
                </a:solidFill>
                <a:effectLst/>
                <a:latin typeface="+mn-lt"/>
                <a:ea typeface="+mn-ea"/>
                <a:cs typeface="+mn-cs"/>
              </a:rPr>
              <a:t> so long as it fits within the box.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10</a:t>
            </a:fld>
            <a:endParaRPr lang="en-US"/>
          </a:p>
        </p:txBody>
      </p:sp>
    </p:spTree>
    <p:extLst>
      <p:ext uri="{BB962C8B-B14F-4D97-AF65-F5344CB8AC3E}">
        <p14:creationId xmlns:p14="http://schemas.microsoft.com/office/powerpoint/2010/main" val="282638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 work makes the dream work! Sometimes…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11</a:t>
            </a:fld>
            <a:endParaRPr lang="en-US"/>
          </a:p>
        </p:txBody>
      </p:sp>
    </p:spTree>
    <p:extLst>
      <p:ext uri="{BB962C8B-B14F-4D97-AF65-F5344CB8AC3E}">
        <p14:creationId xmlns:p14="http://schemas.microsoft.com/office/powerpoint/2010/main" val="26175940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Repeat this exact copy in another random direction for each of the nine boxes</a:t>
            </a:r>
            <a:r>
              <a:rPr lang="en-GB" sz="1200" kern="1200" dirty="0">
                <a:solidFill>
                  <a:schemeClr val="tx1"/>
                </a:solidFill>
                <a:effectLst/>
                <a:latin typeface="+mn-lt"/>
                <a:ea typeface="+mn-ea"/>
                <a:cs typeface="+mn-cs"/>
              </a:rPr>
              <a:t>, considering the flow and balance of your scattered repeat as you go. You will make mistakes, so embrace them, and try your best.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12</a:t>
            </a:fld>
            <a:endParaRPr lang="en-US"/>
          </a:p>
        </p:txBody>
      </p:sp>
    </p:spTree>
    <p:extLst>
      <p:ext uri="{BB962C8B-B14F-4D97-AF65-F5344CB8AC3E}">
        <p14:creationId xmlns:p14="http://schemas.microsoft.com/office/powerpoint/2010/main" val="4021464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Repeat this exact copy in another random direction for each of the nine boxes</a:t>
            </a:r>
            <a:r>
              <a:rPr lang="en-GB" sz="1200" kern="1200" dirty="0">
                <a:solidFill>
                  <a:schemeClr val="tx1"/>
                </a:solidFill>
                <a:effectLst/>
                <a:latin typeface="+mn-lt"/>
                <a:ea typeface="+mn-ea"/>
                <a:cs typeface="+mn-cs"/>
              </a:rPr>
              <a:t>, considering the flow and balance of your scattered repeat as you go. You will make mistakes, so embrace them, and try your best.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13</a:t>
            </a:fld>
            <a:endParaRPr lang="en-US"/>
          </a:p>
        </p:txBody>
      </p:sp>
    </p:spTree>
    <p:extLst>
      <p:ext uri="{BB962C8B-B14F-4D97-AF65-F5344CB8AC3E}">
        <p14:creationId xmlns:p14="http://schemas.microsoft.com/office/powerpoint/2010/main" val="32007281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you have tossed your motifs into all nine boxes (why we call it a nine spot scattered repeat) place your design on a light box or window and </a:t>
            </a:r>
            <a:r>
              <a:rPr lang="en-GB" sz="1200" b="1" kern="1200" dirty="0">
                <a:solidFill>
                  <a:schemeClr val="tx1"/>
                </a:solidFill>
                <a:effectLst/>
                <a:latin typeface="+mn-lt"/>
                <a:ea typeface="+mn-ea"/>
                <a:cs typeface="+mn-cs"/>
              </a:rPr>
              <a:t>retrace exactly using a variety of drawing techniques and marks</a:t>
            </a:r>
            <a:r>
              <a:rPr lang="en-GB" sz="1200" kern="1200" dirty="0">
                <a:solidFill>
                  <a:schemeClr val="tx1"/>
                </a:solidFill>
                <a:effectLst/>
                <a:latin typeface="+mn-lt"/>
                <a:ea typeface="+mn-ea"/>
                <a:cs typeface="+mn-cs"/>
              </a:rPr>
              <a:t> inspired by your Visual Enquiry II (e.g. monotone Indian ink drawings, oil pastel and resist). Consider adding pattern and textures into your background to add value to your scattered repeats.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14</a:t>
            </a:fld>
            <a:endParaRPr lang="en-US"/>
          </a:p>
        </p:txBody>
      </p:sp>
    </p:spTree>
    <p:extLst>
      <p:ext uri="{BB962C8B-B14F-4D97-AF65-F5344CB8AC3E}">
        <p14:creationId xmlns:p14="http://schemas.microsoft.com/office/powerpoint/2010/main" val="32239738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you have tossed your motifs into all nine boxes (why we call it a nine spot scattered repeat) place your design on a light box or window and </a:t>
            </a:r>
            <a:r>
              <a:rPr lang="en-GB" sz="1200" b="1" kern="1200" dirty="0">
                <a:solidFill>
                  <a:schemeClr val="tx1"/>
                </a:solidFill>
                <a:effectLst/>
                <a:latin typeface="+mn-lt"/>
                <a:ea typeface="+mn-ea"/>
                <a:cs typeface="+mn-cs"/>
              </a:rPr>
              <a:t>retrace exactly using a variety of drawing techniques and marks</a:t>
            </a:r>
            <a:r>
              <a:rPr lang="en-GB" sz="1200" kern="1200" dirty="0">
                <a:solidFill>
                  <a:schemeClr val="tx1"/>
                </a:solidFill>
                <a:effectLst/>
                <a:latin typeface="+mn-lt"/>
                <a:ea typeface="+mn-ea"/>
                <a:cs typeface="+mn-cs"/>
              </a:rPr>
              <a:t> inspired by your Visual Enquiry II (e.g. monotone Indian ink drawings, oil pastel and resist). Consider adding pattern and textures into your background to add value to your scattered repeats.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15</a:t>
            </a:fld>
            <a:endParaRPr lang="en-US"/>
          </a:p>
        </p:txBody>
      </p:sp>
    </p:spTree>
    <p:extLst>
      <p:ext uri="{BB962C8B-B14F-4D97-AF65-F5344CB8AC3E}">
        <p14:creationId xmlns:p14="http://schemas.microsoft.com/office/powerpoint/2010/main" val="30987010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you have tossed your motifs into all nine boxes (why we call it a nine spot scattered repeat) place your design on a light box or window and </a:t>
            </a:r>
            <a:r>
              <a:rPr lang="en-GB" sz="1200" b="1" kern="1200" dirty="0">
                <a:solidFill>
                  <a:schemeClr val="tx1"/>
                </a:solidFill>
                <a:effectLst/>
                <a:latin typeface="+mn-lt"/>
                <a:ea typeface="+mn-ea"/>
                <a:cs typeface="+mn-cs"/>
              </a:rPr>
              <a:t>retrace exactly using a variety of drawing techniques and marks</a:t>
            </a:r>
            <a:r>
              <a:rPr lang="en-GB" sz="1200" kern="1200" dirty="0">
                <a:solidFill>
                  <a:schemeClr val="tx1"/>
                </a:solidFill>
                <a:effectLst/>
                <a:latin typeface="+mn-lt"/>
                <a:ea typeface="+mn-ea"/>
                <a:cs typeface="+mn-cs"/>
              </a:rPr>
              <a:t> inspired by your Visual Enquiry II (e.g. monotone Indian ink drawings, oil pastel and resist). Consider adding pattern and textures into your background to add value to your scattered repeats.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16</a:t>
            </a:fld>
            <a:endParaRPr lang="en-US"/>
          </a:p>
        </p:txBody>
      </p:sp>
    </p:spTree>
    <p:extLst>
      <p:ext uri="{BB962C8B-B14F-4D97-AF65-F5344CB8AC3E}">
        <p14:creationId xmlns:p14="http://schemas.microsoft.com/office/powerpoint/2010/main" val="34686716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you have tossed your motifs into all nine boxes (why we call it a nine spot scattered repeat) place your design on a light box or window and </a:t>
            </a:r>
            <a:r>
              <a:rPr lang="en-GB" sz="1200" b="1" kern="1200" dirty="0">
                <a:solidFill>
                  <a:schemeClr val="tx1"/>
                </a:solidFill>
                <a:effectLst/>
                <a:latin typeface="+mn-lt"/>
                <a:ea typeface="+mn-ea"/>
                <a:cs typeface="+mn-cs"/>
              </a:rPr>
              <a:t>retrace exactly using a variety of drawing techniques and marks</a:t>
            </a:r>
            <a:r>
              <a:rPr lang="en-GB" sz="1200" kern="1200" dirty="0">
                <a:solidFill>
                  <a:schemeClr val="tx1"/>
                </a:solidFill>
                <a:effectLst/>
                <a:latin typeface="+mn-lt"/>
                <a:ea typeface="+mn-ea"/>
                <a:cs typeface="+mn-cs"/>
              </a:rPr>
              <a:t> inspired by your Visual Enquiry II (e.g. monotone Indian ink drawings, oil pastel and resist). Consider adding pattern and textures into your background to add value to your scattered repeats. </a:t>
            </a: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17</a:t>
            </a:fld>
            <a:endParaRPr lang="en-US"/>
          </a:p>
        </p:txBody>
      </p:sp>
    </p:spTree>
    <p:extLst>
      <p:ext uri="{BB962C8B-B14F-4D97-AF65-F5344CB8AC3E}">
        <p14:creationId xmlns:p14="http://schemas.microsoft.com/office/powerpoint/2010/main" val="8852530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you have tossed your motifs into all nine boxes (why we call it a nine spot scattered repeat) place your design on a light box or window and </a:t>
            </a:r>
            <a:r>
              <a:rPr lang="en-GB" sz="1200" b="1" kern="1200" dirty="0">
                <a:solidFill>
                  <a:schemeClr val="tx1"/>
                </a:solidFill>
                <a:effectLst/>
                <a:latin typeface="+mn-lt"/>
                <a:ea typeface="+mn-ea"/>
                <a:cs typeface="+mn-cs"/>
              </a:rPr>
              <a:t>retrace exactly using a variety of drawing techniques and marks</a:t>
            </a:r>
            <a:r>
              <a:rPr lang="en-GB" sz="1200" kern="1200" dirty="0">
                <a:solidFill>
                  <a:schemeClr val="tx1"/>
                </a:solidFill>
                <a:effectLst/>
                <a:latin typeface="+mn-lt"/>
                <a:ea typeface="+mn-ea"/>
                <a:cs typeface="+mn-cs"/>
              </a:rPr>
              <a:t> inspired by your Visual Enquiry II (e.g. monotone Indian ink drawings, oil pastel and resist). Consider adding pattern and textures into your background to add value to your scattered repeats.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will make mistakes, so embrace them, and try your best.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DDE3DA7-E353-1044-85FC-A84B676CFEB1}" type="slidenum">
              <a:rPr lang="en-US" smtClean="0"/>
              <a:t>18</a:t>
            </a:fld>
            <a:endParaRPr lang="en-US"/>
          </a:p>
        </p:txBody>
      </p:sp>
    </p:spTree>
    <p:extLst>
      <p:ext uri="{BB962C8B-B14F-4D97-AF65-F5344CB8AC3E}">
        <p14:creationId xmlns:p14="http://schemas.microsoft.com/office/powerpoint/2010/main" val="671887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204A7CB-711A-994D-A86A-34AF0FA20277}"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866797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204A7CB-711A-994D-A86A-34AF0FA20277}"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179513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204A7CB-711A-994D-A86A-34AF0FA20277}"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841047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204A7CB-711A-994D-A86A-34AF0FA20277}" type="datetimeFigureOut">
              <a:rPr lang="en-US" smtClean="0"/>
              <a:t>3/24/20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3050218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204A7CB-711A-994D-A86A-34AF0FA20277}" type="datetimeFigureOut">
              <a:rPr lang="en-US" smtClean="0"/>
              <a:t>3/24/20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1978808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204A7CB-711A-994D-A86A-34AF0FA20277}" type="datetimeFigureOut">
              <a:rPr lang="en-US" smtClean="0"/>
              <a:t>3/24/20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345658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04A7CB-711A-994D-A86A-34AF0FA20277}" type="datetimeFigureOut">
              <a:rPr lang="en-US" smtClean="0"/>
              <a:t>3/24/20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4052350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204A7CB-711A-994D-A86A-34AF0FA20277}" type="datetimeFigureOut">
              <a:rPr lang="en-US" smtClean="0"/>
              <a:t>3/24/20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1090483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204A7CB-711A-994D-A86A-34AF0FA20277}" type="datetimeFigureOut">
              <a:rPr lang="en-US" smtClean="0"/>
              <a:t>3/24/20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874517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204A7CB-711A-994D-A86A-34AF0FA20277}"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1066251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204A7CB-711A-994D-A86A-34AF0FA20277}"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88FFA-335C-F44A-8077-DEBBF9DD29D7}" type="slidenum">
              <a:rPr lang="en-US" smtClean="0"/>
              <a:t>‹#›</a:t>
            </a:fld>
            <a:endParaRPr lang="en-US"/>
          </a:p>
        </p:txBody>
      </p:sp>
    </p:spTree>
    <p:extLst>
      <p:ext uri="{BB962C8B-B14F-4D97-AF65-F5344CB8AC3E}">
        <p14:creationId xmlns:p14="http://schemas.microsoft.com/office/powerpoint/2010/main" val="3682167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04A7CB-711A-994D-A86A-34AF0FA20277}" type="datetimeFigureOut">
              <a:rPr lang="en-US" smtClean="0"/>
              <a:t>3/24/20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088FFA-335C-F44A-8077-DEBBF9DD29D7}" type="slidenum">
              <a:rPr lang="en-US" smtClean="0"/>
              <a:t>‹#›</a:t>
            </a:fld>
            <a:endParaRPr lang="en-US"/>
          </a:p>
        </p:txBody>
      </p:sp>
    </p:spTree>
    <p:extLst>
      <p:ext uri="{BB962C8B-B14F-4D97-AF65-F5344CB8AC3E}">
        <p14:creationId xmlns:p14="http://schemas.microsoft.com/office/powerpoint/2010/main" val="25087252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1.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2.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3.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4.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5.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9.JPG"/><Relationship Id="rId4"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FA0618-B983-3E43-8092-F1693DDB1D37}"/>
              </a:ext>
            </a:extLst>
          </p:cNvPr>
          <p:cNvPicPr>
            <a:picLocks noChangeAspect="1"/>
          </p:cNvPicPr>
          <p:nvPr/>
        </p:nvPicPr>
        <p:blipFill>
          <a:blip r:embed="rId5"/>
          <a:stretch>
            <a:fillRect/>
          </a:stretch>
        </p:blipFill>
        <p:spPr>
          <a:xfrm rot="5400000">
            <a:off x="-857250" y="857250"/>
            <a:ext cx="6858000" cy="5143500"/>
          </a:xfrm>
          <a:prstGeom prst="rect">
            <a:avLst/>
          </a:prstGeom>
        </p:spPr>
      </p:pic>
      <p:pic>
        <p:nvPicPr>
          <p:cNvPr id="4" name="Online Media 3" descr="Good morning lovelies">
            <a:hlinkClick r:id="" action="ppaction://media"/>
            <a:extLst>
              <a:ext uri="{FF2B5EF4-FFF2-40B4-BE49-F238E27FC236}">
                <a16:creationId xmlns:a16="http://schemas.microsoft.com/office/drawing/2014/main" id="{6F8DA7F3-CA56-E949-AA8E-D0F64A1730C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36101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9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3830BF4-8404-2845-91FA-0A83DA5A67E8}"/>
              </a:ext>
            </a:extLst>
          </p:cNvPr>
          <p:cNvPicPr>
            <a:picLocks noChangeAspect="1"/>
          </p:cNvPicPr>
          <p:nvPr/>
        </p:nvPicPr>
        <p:blipFill>
          <a:blip r:embed="rId5"/>
          <a:stretch>
            <a:fillRect/>
          </a:stretch>
        </p:blipFill>
        <p:spPr>
          <a:xfrm>
            <a:off x="0" y="-11804"/>
            <a:ext cx="9143999" cy="6858000"/>
          </a:xfrm>
          <a:prstGeom prst="rect">
            <a:avLst/>
          </a:prstGeom>
        </p:spPr>
      </p:pic>
      <p:pic>
        <p:nvPicPr>
          <p:cNvPr id="6" name="Online Media 5" descr="You will need">
            <a:hlinkClick r:id="" action="ppaction://media"/>
            <a:extLst>
              <a:ext uri="{FF2B5EF4-FFF2-40B4-BE49-F238E27FC236}">
                <a16:creationId xmlns:a16="http://schemas.microsoft.com/office/drawing/2014/main" id="{DEE1DAD6-9EAA-CB4B-BF8B-63F7BFE81A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4233498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6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AC8627-38E8-FD42-917D-12124F7DDAB9}"/>
              </a:ext>
            </a:extLst>
          </p:cNvPr>
          <p:cNvPicPr>
            <a:picLocks noChangeAspect="1"/>
          </p:cNvPicPr>
          <p:nvPr/>
        </p:nvPicPr>
        <p:blipFill>
          <a:blip r:embed="rId5"/>
          <a:stretch>
            <a:fillRect/>
          </a:stretch>
        </p:blipFill>
        <p:spPr>
          <a:xfrm rot="5400000">
            <a:off x="3133862" y="847862"/>
            <a:ext cx="6868730" cy="5151548"/>
          </a:xfrm>
          <a:prstGeom prst="rect">
            <a:avLst/>
          </a:prstGeom>
        </p:spPr>
      </p:pic>
      <p:pic>
        <p:nvPicPr>
          <p:cNvPr id="4" name="Online Media 3" descr="2cm boxing">
            <a:hlinkClick r:id="" action="ppaction://media"/>
            <a:extLst>
              <a:ext uri="{FF2B5EF4-FFF2-40B4-BE49-F238E27FC236}">
                <a16:creationId xmlns:a16="http://schemas.microsoft.com/office/drawing/2014/main" id="{FAF7648F-AF1C-8044-AE9A-528173F91A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414115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5B91DB8-0984-5B46-85EE-A4CA35F0E410}"/>
              </a:ext>
            </a:extLst>
          </p:cNvPr>
          <p:cNvPicPr>
            <a:picLocks noChangeAspect="1"/>
          </p:cNvPicPr>
          <p:nvPr/>
        </p:nvPicPr>
        <p:blipFill>
          <a:blip r:embed="rId3"/>
          <a:stretch>
            <a:fillRect/>
          </a:stretch>
        </p:blipFill>
        <p:spPr>
          <a:xfrm>
            <a:off x="0" y="-36105"/>
            <a:ext cx="9143999" cy="6858000"/>
          </a:xfrm>
          <a:prstGeom prst="rect">
            <a:avLst/>
          </a:prstGeom>
        </p:spPr>
      </p:pic>
    </p:spTree>
    <p:extLst>
      <p:ext uri="{BB962C8B-B14F-4D97-AF65-F5344CB8AC3E}">
        <p14:creationId xmlns:p14="http://schemas.microsoft.com/office/powerpoint/2010/main" val="766698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943EC3-CA0D-4A42-8D81-F994394D41C2}"/>
              </a:ext>
            </a:extLst>
          </p:cNvPr>
          <p:cNvPicPr>
            <a:picLocks noChangeAspect="1"/>
          </p:cNvPicPr>
          <p:nvPr/>
        </p:nvPicPr>
        <p:blipFill>
          <a:blip r:embed="rId5"/>
          <a:stretch>
            <a:fillRect/>
          </a:stretch>
        </p:blipFill>
        <p:spPr>
          <a:xfrm>
            <a:off x="0" y="0"/>
            <a:ext cx="9144000" cy="6858000"/>
          </a:xfrm>
          <a:prstGeom prst="rect">
            <a:avLst/>
          </a:prstGeom>
        </p:spPr>
      </p:pic>
      <p:pic>
        <p:nvPicPr>
          <p:cNvPr id="5" name="Online Media 4" descr="6cm boxing">
            <a:hlinkClick r:id="" action="ppaction://media"/>
            <a:extLst>
              <a:ext uri="{FF2B5EF4-FFF2-40B4-BE49-F238E27FC236}">
                <a16:creationId xmlns:a16="http://schemas.microsoft.com/office/drawing/2014/main" id="{EA315D26-BE87-6345-A9F7-D59B239FCC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857711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51375A-3F32-7446-844D-52D701549694}"/>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30522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1B1B0A-9865-7D4E-ACCB-F8B1EC6F4E88}"/>
              </a:ext>
            </a:extLst>
          </p:cNvPr>
          <p:cNvPicPr>
            <a:picLocks noChangeAspect="1"/>
          </p:cNvPicPr>
          <p:nvPr/>
        </p:nvPicPr>
        <p:blipFill>
          <a:blip r:embed="rId3"/>
          <a:stretch>
            <a:fillRect/>
          </a:stretch>
        </p:blipFill>
        <p:spPr>
          <a:xfrm rot="5400000">
            <a:off x="-857250" y="857250"/>
            <a:ext cx="6858000" cy="5143500"/>
          </a:xfrm>
          <a:prstGeom prst="rect">
            <a:avLst/>
          </a:prstGeom>
        </p:spPr>
      </p:pic>
    </p:spTree>
    <p:extLst>
      <p:ext uri="{BB962C8B-B14F-4D97-AF65-F5344CB8AC3E}">
        <p14:creationId xmlns:p14="http://schemas.microsoft.com/office/powerpoint/2010/main" val="3635542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D498D3-23E7-0148-94AB-90328D054B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79489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DBF30DC-DAD6-C444-84EF-AF6C9FE7DD87}"/>
              </a:ext>
            </a:extLst>
          </p:cNvPr>
          <p:cNvPicPr>
            <a:picLocks noChangeAspect="1"/>
          </p:cNvPicPr>
          <p:nvPr/>
        </p:nvPicPr>
        <p:blipFill>
          <a:blip r:embed="rId5"/>
          <a:stretch>
            <a:fillRect/>
          </a:stretch>
        </p:blipFill>
        <p:spPr>
          <a:xfrm rot="10800000">
            <a:off x="0" y="0"/>
            <a:ext cx="9144000" cy="6858000"/>
          </a:xfrm>
          <a:prstGeom prst="rect">
            <a:avLst/>
          </a:prstGeom>
        </p:spPr>
      </p:pic>
      <p:pic>
        <p:nvPicPr>
          <p:cNvPr id="5" name="Online Media 4" descr="motif">
            <a:hlinkClick r:id="" action="ppaction://media"/>
            <a:extLst>
              <a:ext uri="{FF2B5EF4-FFF2-40B4-BE49-F238E27FC236}">
                <a16:creationId xmlns:a16="http://schemas.microsoft.com/office/drawing/2014/main" id="{42B5008E-6C0A-6645-AE90-F30E11179B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02793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7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8DEB1D-2C0C-D142-8693-A3C3666D8DA3}"/>
              </a:ext>
            </a:extLst>
          </p:cNvPr>
          <p:cNvPicPr>
            <a:picLocks noChangeAspect="1"/>
          </p:cNvPicPr>
          <p:nvPr/>
        </p:nvPicPr>
        <p:blipFill>
          <a:blip r:embed="rId5"/>
          <a:stretch>
            <a:fillRect/>
          </a:stretch>
        </p:blipFill>
        <p:spPr>
          <a:xfrm flipH="1">
            <a:off x="0" y="0"/>
            <a:ext cx="9144000" cy="6858000"/>
          </a:xfrm>
          <a:prstGeom prst="rect">
            <a:avLst/>
          </a:prstGeom>
        </p:spPr>
      </p:pic>
      <p:pic>
        <p:nvPicPr>
          <p:cNvPr id="4" name="Online Media 3" descr="copy across">
            <a:hlinkClick r:id="" action="ppaction://media"/>
            <a:extLst>
              <a:ext uri="{FF2B5EF4-FFF2-40B4-BE49-F238E27FC236}">
                <a16:creationId xmlns:a16="http://schemas.microsoft.com/office/drawing/2014/main" id="{7D94CB1A-F4A5-F24F-91A5-A3BB268732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704894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8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BB29E2-7BFE-5A47-B5EE-991D7D5DA67A}"/>
              </a:ext>
            </a:extLst>
          </p:cNvPr>
          <p:cNvPicPr>
            <a:picLocks noChangeAspect="1"/>
          </p:cNvPicPr>
          <p:nvPr/>
        </p:nvPicPr>
        <p:blipFill>
          <a:blip r:embed="rId5"/>
          <a:stretch>
            <a:fillRect/>
          </a:stretch>
        </p:blipFill>
        <p:spPr>
          <a:xfrm rot="5400000">
            <a:off x="3143250" y="857250"/>
            <a:ext cx="6858000" cy="5143500"/>
          </a:xfrm>
          <a:prstGeom prst="rect">
            <a:avLst/>
          </a:prstGeom>
        </p:spPr>
      </p:pic>
      <p:pic>
        <p:nvPicPr>
          <p:cNvPr id="6" name="Online Media 5" descr="team work">
            <a:hlinkClick r:id="" action="ppaction://media"/>
            <a:extLst>
              <a:ext uri="{FF2B5EF4-FFF2-40B4-BE49-F238E27FC236}">
                <a16:creationId xmlns:a16="http://schemas.microsoft.com/office/drawing/2014/main" id="{5B4C8CF8-BC2C-A940-B1CA-EA6D326DCA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297391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3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07B61-BD7C-9A42-84A2-49A08E20C7BD}"/>
              </a:ext>
            </a:extLst>
          </p:cNvPr>
          <p:cNvPicPr>
            <a:picLocks noChangeAspect="1"/>
          </p:cNvPicPr>
          <p:nvPr/>
        </p:nvPicPr>
        <p:blipFill>
          <a:blip r:embed="rId5"/>
          <a:stretch>
            <a:fillRect/>
          </a:stretch>
        </p:blipFill>
        <p:spPr>
          <a:xfrm rot="5400000">
            <a:off x="3143250" y="857250"/>
            <a:ext cx="6858000" cy="5143500"/>
          </a:xfrm>
          <a:prstGeom prst="rect">
            <a:avLst/>
          </a:prstGeom>
        </p:spPr>
      </p:pic>
      <p:pic>
        <p:nvPicPr>
          <p:cNvPr id="4" name="Online Media 3" descr="copy and repeat">
            <a:hlinkClick r:id="" action="ppaction://media"/>
            <a:extLst>
              <a:ext uri="{FF2B5EF4-FFF2-40B4-BE49-F238E27FC236}">
                <a16:creationId xmlns:a16="http://schemas.microsoft.com/office/drawing/2014/main" id="{0C9DA088-953C-894D-AB49-01AD9BE8A1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50423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3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FB486D8-EC83-6448-B0EA-6B72FE2E9628}"/>
              </a:ext>
            </a:extLst>
          </p:cNvPr>
          <p:cNvPicPr>
            <a:picLocks noChangeAspect="1"/>
          </p:cNvPicPr>
          <p:nvPr/>
        </p:nvPicPr>
        <p:blipFill>
          <a:blip r:embed="rId5"/>
          <a:stretch>
            <a:fillRect/>
          </a:stretch>
        </p:blipFill>
        <p:spPr>
          <a:xfrm rot="10800000">
            <a:off x="0" y="0"/>
            <a:ext cx="9144000" cy="6858000"/>
          </a:xfrm>
          <a:prstGeom prst="rect">
            <a:avLst/>
          </a:prstGeom>
        </p:spPr>
      </p:pic>
      <p:pic>
        <p:nvPicPr>
          <p:cNvPr id="5" name="Online Media 4" descr="9 scatters">
            <a:hlinkClick r:id="" action="ppaction://media"/>
            <a:extLst>
              <a:ext uri="{FF2B5EF4-FFF2-40B4-BE49-F238E27FC236}">
                <a16:creationId xmlns:a16="http://schemas.microsoft.com/office/drawing/2014/main" id="{3717A956-BF10-CF44-A639-3CD863C324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458359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0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47C963-0F3D-544B-B436-15B60ED6556A}"/>
              </a:ext>
            </a:extLst>
          </p:cNvPr>
          <p:cNvPicPr>
            <a:picLocks noChangeAspect="1"/>
          </p:cNvPicPr>
          <p:nvPr/>
        </p:nvPicPr>
        <p:blipFill rotWithShape="1">
          <a:blip r:embed="rId5"/>
          <a:srcRect r="43750"/>
          <a:stretch/>
        </p:blipFill>
        <p:spPr>
          <a:xfrm rot="5400000">
            <a:off x="1143000" y="-1143000"/>
            <a:ext cx="6858000" cy="9144000"/>
          </a:xfrm>
          <a:prstGeom prst="rect">
            <a:avLst/>
          </a:prstGeom>
        </p:spPr>
      </p:pic>
      <p:pic>
        <p:nvPicPr>
          <p:cNvPr id="4" name="Online Media 3" descr="trace and colour">
            <a:hlinkClick r:id="" action="ppaction://media"/>
            <a:extLst>
              <a:ext uri="{FF2B5EF4-FFF2-40B4-BE49-F238E27FC236}">
                <a16:creationId xmlns:a16="http://schemas.microsoft.com/office/drawing/2014/main" id="{4759F236-8595-6E45-82AA-F93003AD27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5098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17293E-2A8F-8145-8411-774831BBA953}"/>
              </a:ext>
            </a:extLst>
          </p:cNvPr>
          <p:cNvPicPr>
            <a:picLocks noChangeAspect="1"/>
          </p:cNvPicPr>
          <p:nvPr/>
        </p:nvPicPr>
        <p:blipFill>
          <a:blip r:embed="rId3"/>
          <a:stretch>
            <a:fillRect/>
          </a:stretch>
        </p:blipFill>
        <p:spPr>
          <a:xfrm rot="5400000">
            <a:off x="-893826" y="857250"/>
            <a:ext cx="6858000" cy="5143500"/>
          </a:xfrm>
          <a:prstGeom prst="rect">
            <a:avLst/>
          </a:prstGeom>
        </p:spPr>
      </p:pic>
    </p:spTree>
    <p:extLst>
      <p:ext uri="{BB962C8B-B14F-4D97-AF65-F5344CB8AC3E}">
        <p14:creationId xmlns:p14="http://schemas.microsoft.com/office/powerpoint/2010/main" val="161364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715216-628D-2243-ABE0-D065659CF690}"/>
              </a:ext>
            </a:extLst>
          </p:cNvPr>
          <p:cNvPicPr>
            <a:picLocks noChangeAspect="1"/>
          </p:cNvPicPr>
          <p:nvPr/>
        </p:nvPicPr>
        <p:blipFill>
          <a:blip r:embed="rId3"/>
          <a:stretch>
            <a:fillRect/>
          </a:stretch>
        </p:blipFill>
        <p:spPr>
          <a:xfrm rot="5400000">
            <a:off x="3143250" y="857250"/>
            <a:ext cx="6858000" cy="5143500"/>
          </a:xfrm>
          <a:prstGeom prst="rect">
            <a:avLst/>
          </a:prstGeom>
        </p:spPr>
      </p:pic>
    </p:spTree>
    <p:extLst>
      <p:ext uri="{BB962C8B-B14F-4D97-AF65-F5344CB8AC3E}">
        <p14:creationId xmlns:p14="http://schemas.microsoft.com/office/powerpoint/2010/main" val="1693487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32F908-F4CC-3142-B701-F638C60A7CF5}"/>
              </a:ext>
            </a:extLst>
          </p:cNvPr>
          <p:cNvPicPr>
            <a:picLocks noChangeAspect="1"/>
          </p:cNvPicPr>
          <p:nvPr/>
        </p:nvPicPr>
        <p:blipFill>
          <a:blip r:embed="rId3"/>
          <a:stretch>
            <a:fillRect/>
          </a:stretch>
        </p:blipFill>
        <p:spPr>
          <a:xfrm rot="5400000">
            <a:off x="-857250" y="857250"/>
            <a:ext cx="6858000" cy="5143500"/>
          </a:xfrm>
          <a:prstGeom prst="rect">
            <a:avLst/>
          </a:prstGeom>
        </p:spPr>
      </p:pic>
    </p:spTree>
    <p:extLst>
      <p:ext uri="{BB962C8B-B14F-4D97-AF65-F5344CB8AC3E}">
        <p14:creationId xmlns:p14="http://schemas.microsoft.com/office/powerpoint/2010/main" val="4241986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7228F01-D81E-2440-8E1F-296A1C0AA397}"/>
              </a:ext>
            </a:extLst>
          </p:cNvPr>
          <p:cNvPicPr>
            <a:picLocks noChangeAspect="1"/>
          </p:cNvPicPr>
          <p:nvPr/>
        </p:nvPicPr>
        <p:blipFill rotWithShape="1">
          <a:blip r:embed="rId5"/>
          <a:srcRect l="19507" r="24243"/>
          <a:stretch/>
        </p:blipFill>
        <p:spPr>
          <a:xfrm rot="5400000">
            <a:off x="1143000" y="-1143000"/>
            <a:ext cx="6858000" cy="9144000"/>
          </a:xfrm>
          <a:prstGeom prst="rect">
            <a:avLst/>
          </a:prstGeom>
        </p:spPr>
      </p:pic>
      <p:sp>
        <p:nvSpPr>
          <p:cNvPr id="9" name="Rectangle 8">
            <a:extLst>
              <a:ext uri="{FF2B5EF4-FFF2-40B4-BE49-F238E27FC236}">
                <a16:creationId xmlns:a16="http://schemas.microsoft.com/office/drawing/2014/main" id="{216BB327-7AA9-4EC5-815F-9D8E6BC53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descr="well done">
            <a:hlinkClick r:id="" action="ppaction://media"/>
            <a:extLst>
              <a:ext uri="{FF2B5EF4-FFF2-40B4-BE49-F238E27FC236}">
                <a16:creationId xmlns:a16="http://schemas.microsoft.com/office/drawing/2014/main" id="{84A4E172-51F1-BA48-A7BE-F801AD291B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739060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915</Words>
  <Application>Microsoft Macintosh PowerPoint</Application>
  <PresentationFormat>On-screen Show (4:3)</PresentationFormat>
  <Paragraphs>49</Paragraphs>
  <Slides>18</Slides>
  <Notes>18</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Hammerton</dc:creator>
  <cp:lastModifiedBy>Catherine Hammerton</cp:lastModifiedBy>
  <cp:revision>4</cp:revision>
  <dcterms:created xsi:type="dcterms:W3CDTF">2020-03-22T23:25:12Z</dcterms:created>
  <dcterms:modified xsi:type="dcterms:W3CDTF">2020-03-24T09:35:42Z</dcterms:modified>
</cp:coreProperties>
</file>