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57" r:id="rId2"/>
    <p:sldId id="256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8" r:id="rId11"/>
    <p:sldId id="269" r:id="rId12"/>
    <p:sldId id="270" r:id="rId13"/>
    <p:sldId id="26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CCCA8B-2CA2-2A4B-BC44-95ADFBE5E657}" v="462" dt="2024-08-09T00:34:30.6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62"/>
    <p:restoredTop sz="94719"/>
  </p:normalViewPr>
  <p:slideViewPr>
    <p:cSldViewPr snapToGrid="0">
      <p:cViewPr varScale="1">
        <p:scale>
          <a:sx n="105" d="100"/>
          <a:sy n="105" d="100"/>
        </p:scale>
        <p:origin x="224" y="10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5E43FB-44EE-234A-9382-A694FCAC5ED9}" type="datetimeFigureOut">
              <a:rPr lang="en-US" smtClean="0"/>
              <a:t>8/8/24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1231DE-E571-F04C-9C05-4B22B61C1D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226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1231DE-E571-F04C-9C05-4B22B61C1D7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3561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8/8/24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8/8/24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8/8/24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8/8/24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8/8/24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ommons.wikimedia.org/wiki/file:flag_of_the_united_kingdom_and_germany.png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38411-E488-8D5F-CD03-29E5090FD3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 business management</a:t>
            </a:r>
          </a:p>
        </p:txBody>
      </p:sp>
      <p:pic>
        <p:nvPicPr>
          <p:cNvPr id="4" name="Picture 2" descr="A close-up of a logo&#10;&#10;Description automatically generated">
            <a:extLst>
              <a:ext uri="{FF2B5EF4-FFF2-40B4-BE49-F238E27FC236}">
                <a16:creationId xmlns:a16="http://schemas.microsoft.com/office/drawing/2014/main" id="{7BF2107C-954F-32E4-AA5A-8BC53E4B2A5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80690" y="2958566"/>
            <a:ext cx="5430725" cy="218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296C38-7BA2-DE66-55CD-F6865BF9CC82}"/>
              </a:ext>
            </a:extLst>
          </p:cNvPr>
          <p:cNvSpPr txBox="1"/>
          <p:nvPr/>
        </p:nvSpPr>
        <p:spPr>
          <a:xfrm>
            <a:off x="581192" y="3985734"/>
            <a:ext cx="507337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1800" dirty="0">
                <a:solidFill>
                  <a:schemeClr val="tx2"/>
                </a:solidFill>
              </a:rPr>
              <a:t>Name: Dimitar Stefanov Cherganski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sz="1800" dirty="0">
                <a:solidFill>
                  <a:schemeClr val="tx2"/>
                </a:solidFill>
                <a:effectLst/>
                <a:ea typeface="Times New Roman" panose="02020603050405020304" pitchFamily="18" charset="0"/>
              </a:rPr>
              <a:t>Student ID: 2133011</a:t>
            </a:r>
            <a:endParaRPr lang="en-GB" altLang="en-US" sz="1800" dirty="0">
              <a:solidFill>
                <a:schemeClr val="tx2"/>
              </a:solidFill>
            </a:endParaRPr>
          </a:p>
          <a:p>
            <a:pPr>
              <a:buFont typeface="Symbol" panose="05050102010706020507" pitchFamily="18" charset="2"/>
              <a:buChar char="·"/>
            </a:pPr>
            <a:r>
              <a:rPr lang="en-US" sz="1800" dirty="0">
                <a:solidFill>
                  <a:schemeClr val="tx2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Code: LCBB6001</a:t>
            </a:r>
            <a:endParaRPr lang="en-GB" altLang="en-US" sz="1800" dirty="0">
              <a:solidFill>
                <a:schemeClr val="tx2"/>
              </a:solidFill>
            </a:endParaRPr>
          </a:p>
          <a:p>
            <a:pPr>
              <a:buFont typeface="Symbol" panose="05050102010706020507" pitchFamily="18" charset="2"/>
              <a:buChar char="·"/>
            </a:pPr>
            <a:r>
              <a:rPr lang="en-GB" altLang="en-US" sz="1800" dirty="0">
                <a:solidFill>
                  <a:schemeClr val="tx2"/>
                </a:solidFill>
              </a:rPr>
              <a:t>Lecturer: </a:t>
            </a:r>
            <a:r>
              <a:rPr lang="en-GB" sz="1800" dirty="0">
                <a:effectLst/>
                <a:highlight>
                  <a:srgbClr val="FFFFFF"/>
                </a:highlight>
              </a:rPr>
              <a:t>Dr Alfred Mensah</a:t>
            </a:r>
            <a:endParaRPr lang="en-GB" altLang="en-US" sz="1800" dirty="0">
              <a:solidFill>
                <a:schemeClr val="tx2"/>
              </a:solidFill>
            </a:endParaRP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1800" dirty="0">
                <a:solidFill>
                  <a:schemeClr val="tx2"/>
                </a:solidFill>
              </a:rPr>
              <a:t>Date: </a:t>
            </a:r>
            <a:r>
              <a:rPr lang="en-GB" altLang="en-US" dirty="0">
                <a:solidFill>
                  <a:schemeClr val="tx2"/>
                </a:solidFill>
              </a:rPr>
              <a:t>9</a:t>
            </a:r>
            <a:r>
              <a:rPr lang="en-GB" altLang="en-US" sz="1800" dirty="0">
                <a:solidFill>
                  <a:schemeClr val="tx2"/>
                </a:solidFill>
              </a:rPr>
              <a:t> of </a:t>
            </a:r>
            <a:r>
              <a:rPr lang="en-GB" altLang="en-US" dirty="0">
                <a:solidFill>
                  <a:schemeClr val="tx2"/>
                </a:solidFill>
              </a:rPr>
              <a:t>July</a:t>
            </a:r>
            <a:r>
              <a:rPr lang="en-GB" altLang="en-US" sz="1800" dirty="0">
                <a:solidFill>
                  <a:schemeClr val="tx2"/>
                </a:solidFill>
              </a:rPr>
              <a:t> 2024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7410CC3-48C9-9586-B479-8A6E74B6CCA8}"/>
              </a:ext>
            </a:extLst>
          </p:cNvPr>
          <p:cNvSpPr txBox="1"/>
          <p:nvPr/>
        </p:nvSpPr>
        <p:spPr>
          <a:xfrm>
            <a:off x="499872" y="2296847"/>
            <a:ext cx="60960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/>
              <a:t>International Business Communications</a:t>
            </a:r>
          </a:p>
        </p:txBody>
      </p:sp>
    </p:spTree>
    <p:extLst>
      <p:ext uri="{BB962C8B-B14F-4D97-AF65-F5344CB8AC3E}">
        <p14:creationId xmlns:p14="http://schemas.microsoft.com/office/powerpoint/2010/main" val="15546092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EF76A-6151-FE86-6F90-3AF3556DDD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048214"/>
            <a:ext cx="10993549" cy="970157"/>
          </a:xfrm>
        </p:spPr>
        <p:txBody>
          <a:bodyPr>
            <a:normAutofit/>
          </a:bodyPr>
          <a:lstStyle/>
          <a:p>
            <a:pPr algn="ctr"/>
            <a:r>
              <a:rPr lang="en-US" sz="4400" dirty="0"/>
              <a:t>Liberty wine Ltd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697304-15BB-5A49-E933-0D1EE3FBBE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9227" y="2250118"/>
            <a:ext cx="10993546" cy="590321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Expanding to Germany &amp; new EU management office</a:t>
            </a:r>
          </a:p>
        </p:txBody>
      </p:sp>
      <p:pic>
        <p:nvPicPr>
          <p:cNvPr id="8" name="Picture 7" descr="A flag of the united kingdom and germany&#10;&#10;Description automatically generated">
            <a:extLst>
              <a:ext uri="{FF2B5EF4-FFF2-40B4-BE49-F238E27FC236}">
                <a16:creationId xmlns:a16="http://schemas.microsoft.com/office/drawing/2014/main" id="{85336719-E219-D282-3354-F603B10A9F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23746" y="3076994"/>
            <a:ext cx="11296186" cy="3323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120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993F09C6-4F57-4B05-9592-E253D8BC6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ADDB9E1-AB12-462E-8E0D-83CA31C6E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214040EB-4842-44D5-9380-BDF41FB7BA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BEEF19-CD42-23A2-5C4F-242EABA24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200000"/>
              </a:lnSpc>
            </a:pPr>
            <a:r>
              <a:rPr lang="en-GB" sz="2800" dirty="0">
                <a:solidFill>
                  <a:schemeClr val="bg1"/>
                </a:solidFill>
              </a:rPr>
              <a:t>Importance of understanding cultural difference 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C076E08-C160-41E7-8D09-E2436B591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25A65B62-07C4-4876-A101-9C85F48A02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D02BCE7C-4E97-4627-9FD1-DD7B633E5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B6C0B1-5067-9D31-BCB6-B2E9B3FD9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61870" y="723900"/>
            <a:ext cx="7183597" cy="2705100"/>
          </a:xfr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>
              <a:buFont typeface="Wingdings 2" panose="05020102010507070707" pitchFamily="18" charset="2"/>
              <a:buChar char=""/>
            </a:pPr>
            <a:r>
              <a:rPr lang="en-GB" sz="2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Critical cultural differences between the UK and Germany</a:t>
            </a:r>
            <a:r>
              <a:rPr lang="en-GB" sz="2200" dirty="0">
                <a:effectLst/>
              </a:rPr>
              <a:t> 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Impact on business operations and relationships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Strategies for successful cultural adaptation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GB" sz="2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Overview of the UK and Germany as business environments</a:t>
            </a:r>
            <a:r>
              <a:rPr lang="en-GB" sz="2200" dirty="0">
                <a:effectLst/>
              </a:rPr>
              <a:t> </a:t>
            </a:r>
            <a:endParaRPr lang="en-US" sz="2200" dirty="0"/>
          </a:p>
          <a:p>
            <a:pPr>
              <a:buFont typeface="Wingdings 2" panose="05020102010507070707" pitchFamily="18" charset="2"/>
              <a:buChar char=""/>
            </a:pPr>
            <a:endParaRPr lang="en-GB" sz="2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Font typeface="Wingdings 2" panose="05020102010507070707" pitchFamily="18" charset="2"/>
              <a:buChar char=""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Font typeface="Wingdings 2" panose="05020102010507070707" pitchFamily="18" charset="2"/>
              <a:buChar char="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Overview of the UK and Germany as business environments</a:t>
            </a:r>
            <a:r>
              <a:rPr lang="en-GB" sz="3200" dirty="0">
                <a:effectLst/>
              </a:rPr>
              <a:t> </a:t>
            </a:r>
            <a:endParaRPr lang="en-US" sz="2000" dirty="0"/>
          </a:p>
        </p:txBody>
      </p:sp>
      <p:pic>
        <p:nvPicPr>
          <p:cNvPr id="6" name="Picture Placeholder 5" descr="A graph of different colored bars&#10;&#10;Description automatically generated with medium confidence">
            <a:extLst>
              <a:ext uri="{FF2B5EF4-FFF2-40B4-BE49-F238E27FC236}">
                <a16:creationId xmlns:a16="http://schemas.microsoft.com/office/drawing/2014/main" id="{4F17DD65-AC60-FB8D-7AEE-9048E2C7DF9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6249" b="6249"/>
          <a:stretch>
            <a:fillRect/>
          </a:stretch>
        </p:blipFill>
        <p:spPr>
          <a:xfrm>
            <a:off x="4389967" y="2438131"/>
            <a:ext cx="6645565" cy="296731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A35B774-0DE5-98E8-B262-E7839046CB14}"/>
              </a:ext>
            </a:extLst>
          </p:cNvPr>
          <p:cNvSpPr txBox="1"/>
          <p:nvPr/>
        </p:nvSpPr>
        <p:spPr>
          <a:xfrm>
            <a:off x="4392706" y="5997388"/>
            <a:ext cx="2008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Hofstede, G. (2001)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1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3DD38-C663-3FD2-5C91-CB95CEC71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Business Communication Styles</a:t>
            </a:r>
            <a:r>
              <a:rPr lang="en-GB" sz="3200" dirty="0">
                <a:effectLst/>
              </a:rPr>
              <a:t> 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78333-D305-2E74-C71C-D3EF3BA102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4" y="2635624"/>
            <a:ext cx="5422390" cy="2958352"/>
          </a:xfrm>
        </p:spPr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Indirect and Polite</a:t>
            </a:r>
            <a:endParaRPr lang="en-GB" dirty="0">
              <a:solidFill>
                <a:srgbClr val="000000"/>
              </a:solidFill>
              <a:latin typeface="-webkit-standard"/>
            </a:endParaRPr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British communication often involves reading between the lines. For example, a British manager might say, "Perhaps you could consider this approach," subtly suggesting a preference without direct orders</a:t>
            </a: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Understatement</a:t>
            </a:r>
            <a:endParaRPr lang="en-GB" dirty="0">
              <a:solidFill>
                <a:srgbClr val="000000"/>
              </a:solidFill>
              <a:latin typeface="-webkit-standard"/>
            </a:endParaRPr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British professionals might downplay achievements or issues, using phrases like "not bad" for something quite good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E865BD-E0BF-2E7A-5C44-A7DE6C3966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8417" y="2635624"/>
            <a:ext cx="5422392" cy="3225426"/>
          </a:xfrm>
        </p:spPr>
        <p:txBody>
          <a:bodyPr/>
          <a:lstStyle/>
          <a:p>
            <a:r>
              <a:rPr lang="en-GB" b="1" dirty="0"/>
              <a:t>Direct and Clear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Germans value honesty and directness. A German manager might say, "This needs improvement," directly addressing the issue</a:t>
            </a: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Precision</a:t>
            </a:r>
            <a:endParaRPr lang="en-GB" dirty="0">
              <a:solidFill>
                <a:srgbClr val="000000"/>
              </a:solidFill>
              <a:latin typeface="-webkit-standard"/>
            </a:endParaRPr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Detailed and explicit communication is preferred, ensuring that there is no ambiguity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7F1517-DE74-EBA1-3C56-31A923B2EA74}"/>
              </a:ext>
            </a:extLst>
          </p:cNvPr>
          <p:cNvSpPr txBox="1"/>
          <p:nvPr/>
        </p:nvSpPr>
        <p:spPr>
          <a:xfrm>
            <a:off x="2805954" y="2129392"/>
            <a:ext cx="779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UK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E77938-384D-1BCC-82E3-BBA519E81A05}"/>
              </a:ext>
            </a:extLst>
          </p:cNvPr>
          <p:cNvSpPr txBox="1"/>
          <p:nvPr/>
        </p:nvSpPr>
        <p:spPr>
          <a:xfrm>
            <a:off x="8228344" y="2206898"/>
            <a:ext cx="17153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Germany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A715E1-E8A6-C6DF-1999-C1A9924C1433}"/>
              </a:ext>
            </a:extLst>
          </p:cNvPr>
          <p:cNvSpPr txBox="1"/>
          <p:nvPr/>
        </p:nvSpPr>
        <p:spPr>
          <a:xfrm>
            <a:off x="4796117" y="6400800"/>
            <a:ext cx="2205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Lewis, R. D. (2006)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8BA14A-B265-A2B8-F701-BDDD40F9FE65}"/>
              </a:ext>
            </a:extLst>
          </p:cNvPr>
          <p:cNvSpPr txBox="1"/>
          <p:nvPr/>
        </p:nvSpPr>
        <p:spPr>
          <a:xfrm>
            <a:off x="7001435" y="6400800"/>
            <a:ext cx="5003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Hofstede, G., Hofstede, G. J., &amp; Minkov, M. (2010)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36FAD6-9C9C-E85B-F2E1-C52C1C0DB755}"/>
              </a:ext>
            </a:extLst>
          </p:cNvPr>
          <p:cNvSpPr txBox="1"/>
          <p:nvPr/>
        </p:nvSpPr>
        <p:spPr>
          <a:xfrm>
            <a:off x="975496" y="5597278"/>
            <a:ext cx="11029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Impact for different expectations for meetings, negotiations, and email correspondence</a:t>
            </a:r>
            <a:r>
              <a:rPr lang="en-GB" sz="2000" b="1" dirty="0">
                <a:effectLst/>
              </a:rPr>
              <a:t> 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95283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3DD38-C663-3FD2-5C91-CB95CEC71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0" i="0" u="none" strike="noStrike" dirty="0">
                <a:effectLst/>
                <a:latin typeface="-webkit-standard"/>
              </a:rPr>
              <a:t>Hierarchy and Decision-Making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78333-D305-2E74-C71C-D3EF3BA102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4" y="2635624"/>
            <a:ext cx="5422390" cy="2958352"/>
          </a:xfrm>
        </p:spPr>
        <p:txBody>
          <a:bodyPr/>
          <a:lstStyle/>
          <a:p>
            <a:r>
              <a:rPr lang="en-GB" b="1" dirty="0"/>
              <a:t>Flexible Hierarchy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Many UK companies encourage collaborative decision-making. For example, input from all levels is welcomed in a brainstorming session</a:t>
            </a:r>
          </a:p>
          <a:p>
            <a:r>
              <a:rPr lang="en-GB" b="1" dirty="0"/>
              <a:t>Empowerment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Employees are often empowered to make decisions within their scope of work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E865BD-E0BF-2E7A-5C44-A7DE6C3966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8417" y="2635624"/>
            <a:ext cx="5422392" cy="3225426"/>
          </a:xfrm>
        </p:spPr>
        <p:txBody>
          <a:bodyPr/>
          <a:lstStyle/>
          <a:p>
            <a:r>
              <a:rPr lang="en-GB" b="1" dirty="0"/>
              <a:t>Structured Hierarchy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German companies tend to have a clear hierarchy. Decisions are often made by those in higher positions after thorough analysis</a:t>
            </a:r>
          </a:p>
          <a:p>
            <a:r>
              <a:rPr lang="en-GB" b="1" dirty="0"/>
              <a:t>Formality in Decision-Making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Processes and protocols are strictly followed, and decisions are based on data and detailed planning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7F1517-DE74-EBA1-3C56-31A923B2EA74}"/>
              </a:ext>
            </a:extLst>
          </p:cNvPr>
          <p:cNvSpPr txBox="1"/>
          <p:nvPr/>
        </p:nvSpPr>
        <p:spPr>
          <a:xfrm>
            <a:off x="2805954" y="2129392"/>
            <a:ext cx="779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UK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E77938-384D-1BCC-82E3-BBA519E81A05}"/>
              </a:ext>
            </a:extLst>
          </p:cNvPr>
          <p:cNvSpPr txBox="1"/>
          <p:nvPr/>
        </p:nvSpPr>
        <p:spPr>
          <a:xfrm>
            <a:off x="8228344" y="2206898"/>
            <a:ext cx="17153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Germany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8BA14A-B265-A2B8-F701-BDDD40F9FE65}"/>
              </a:ext>
            </a:extLst>
          </p:cNvPr>
          <p:cNvSpPr txBox="1"/>
          <p:nvPr/>
        </p:nvSpPr>
        <p:spPr>
          <a:xfrm>
            <a:off x="7001435" y="6400800"/>
            <a:ext cx="4526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Trompenaars, F., &amp; Hampden-Turner, C. (1997)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36FAD6-9C9C-E85B-F2E1-C52C1C0DB755}"/>
              </a:ext>
            </a:extLst>
          </p:cNvPr>
          <p:cNvSpPr txBox="1"/>
          <p:nvPr/>
        </p:nvSpPr>
        <p:spPr>
          <a:xfrm>
            <a:off x="975496" y="5597278"/>
            <a:ext cx="110296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Impact </a:t>
            </a:r>
            <a:r>
              <a:rPr lang="en-GB" sz="2000" b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of</a:t>
            </a:r>
            <a:r>
              <a:rPr lang="en-GB" sz="20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dirty="0"/>
              <a:t>Different approaches to strategy development and project approval; Meeting structures</a:t>
            </a:r>
          </a:p>
          <a:p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84783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3DD38-C663-3FD2-5C91-CB95CEC71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0" i="0" u="none" strike="noStrike" dirty="0">
                <a:effectLst/>
                <a:latin typeface="-webkit-standard"/>
              </a:rPr>
              <a:t>Time Management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78333-D305-2E74-C71C-D3EF3BA102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4" y="2635624"/>
            <a:ext cx="5422390" cy="2958352"/>
          </a:xfrm>
        </p:spPr>
        <p:txBody>
          <a:bodyPr/>
          <a:lstStyle/>
          <a:p>
            <a:r>
              <a:rPr lang="en-GB" b="1" dirty="0"/>
              <a:t>Punctuality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Being on time is essential, but there can be some flexibility. Meetings may start a few minutes late without significant issue</a:t>
            </a:r>
          </a:p>
          <a:p>
            <a:r>
              <a:rPr lang="en-GB" b="1" dirty="0"/>
              <a:t>Deadlines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While deadlines are important, there is sometimes room for negotiation if needed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E865BD-E0BF-2E7A-5C44-A7DE6C3966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8417" y="2635624"/>
            <a:ext cx="5422392" cy="3225426"/>
          </a:xfrm>
        </p:spPr>
        <p:txBody>
          <a:bodyPr/>
          <a:lstStyle/>
          <a:p>
            <a:r>
              <a:rPr lang="en-GB" b="1" dirty="0"/>
              <a:t>Strict Punctuality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Being on time is seen as a sign of respect and efficiency. Meetings start precisely on time</a:t>
            </a:r>
          </a:p>
          <a:p>
            <a:r>
              <a:rPr lang="en-GB" b="1" dirty="0"/>
              <a:t>Adherence to Deadlines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Deadlines are taken very seriously and are expected to be met without exception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7F1517-DE74-EBA1-3C56-31A923B2EA74}"/>
              </a:ext>
            </a:extLst>
          </p:cNvPr>
          <p:cNvSpPr txBox="1"/>
          <p:nvPr/>
        </p:nvSpPr>
        <p:spPr>
          <a:xfrm>
            <a:off x="2805954" y="2129392"/>
            <a:ext cx="779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UK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E77938-384D-1BCC-82E3-BBA519E81A05}"/>
              </a:ext>
            </a:extLst>
          </p:cNvPr>
          <p:cNvSpPr txBox="1"/>
          <p:nvPr/>
        </p:nvSpPr>
        <p:spPr>
          <a:xfrm>
            <a:off x="8228344" y="2206898"/>
            <a:ext cx="17153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Germany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8BA14A-B265-A2B8-F701-BDDD40F9FE65}"/>
              </a:ext>
            </a:extLst>
          </p:cNvPr>
          <p:cNvSpPr txBox="1"/>
          <p:nvPr/>
        </p:nvSpPr>
        <p:spPr>
          <a:xfrm>
            <a:off x="7001435" y="6400800"/>
            <a:ext cx="2971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-webkit-standard"/>
              </a:rPr>
              <a:t>Hall, E. T., &amp; Hall, M. R. (1990)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36FAD6-9C9C-E85B-F2E1-C52C1C0DB755}"/>
              </a:ext>
            </a:extLst>
          </p:cNvPr>
          <p:cNvSpPr txBox="1"/>
          <p:nvPr/>
        </p:nvSpPr>
        <p:spPr>
          <a:xfrm>
            <a:off x="975496" y="5597278"/>
            <a:ext cx="110296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Impact </a:t>
            </a:r>
            <a:r>
              <a:rPr lang="en-GB" sz="2000" b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of</a:t>
            </a:r>
            <a:r>
              <a:rPr lang="en-GB" sz="20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dirty="0"/>
              <a:t>Different approaches to strategy development and project approval; Meeting structures</a:t>
            </a:r>
          </a:p>
          <a:p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778589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3DD38-C663-3FD2-5C91-CB95CEC71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Hierarchical Structures and Authority</a:t>
            </a:r>
            <a:r>
              <a:rPr lang="en-GB" sz="3200" dirty="0">
                <a:effectLst/>
              </a:rPr>
              <a:t> 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78333-D305-2E74-C71C-D3EF3BA102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4" y="2635624"/>
            <a:ext cx="5422390" cy="2958352"/>
          </a:xfrm>
        </p:spPr>
        <p:txBody>
          <a:bodyPr/>
          <a:lstStyle/>
          <a:p>
            <a:r>
              <a:rPr lang="en-GB" b="1" dirty="0"/>
              <a:t>More egalitarian with a flexible approach to hierarchy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E865BD-E0BF-2E7A-5C44-A7DE6C3966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8417" y="2635624"/>
            <a:ext cx="5422392" cy="3225426"/>
          </a:xfrm>
        </p:spPr>
        <p:txBody>
          <a:bodyPr/>
          <a:lstStyle/>
          <a:p>
            <a:r>
              <a:rPr lang="en-GB" b="1" dirty="0"/>
              <a:t>Hierarchical with a transparent chain of command </a:t>
            </a:r>
            <a:endParaRPr lang="en-US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7F1517-DE74-EBA1-3C56-31A923B2EA74}"/>
              </a:ext>
            </a:extLst>
          </p:cNvPr>
          <p:cNvSpPr txBox="1"/>
          <p:nvPr/>
        </p:nvSpPr>
        <p:spPr>
          <a:xfrm>
            <a:off x="2805954" y="2129392"/>
            <a:ext cx="779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UK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E77938-384D-1BCC-82E3-BBA519E81A05}"/>
              </a:ext>
            </a:extLst>
          </p:cNvPr>
          <p:cNvSpPr txBox="1"/>
          <p:nvPr/>
        </p:nvSpPr>
        <p:spPr>
          <a:xfrm>
            <a:off x="8228344" y="2206898"/>
            <a:ext cx="17153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Germany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8BA14A-B265-A2B8-F701-BDDD40F9FE65}"/>
              </a:ext>
            </a:extLst>
          </p:cNvPr>
          <p:cNvSpPr txBox="1"/>
          <p:nvPr/>
        </p:nvSpPr>
        <p:spPr>
          <a:xfrm>
            <a:off x="7001435" y="6400800"/>
            <a:ext cx="48174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Trompenaars, F., &amp; Hampden-Turner, C. (1997)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36FAD6-9C9C-E85B-F2E1-C52C1C0DB755}"/>
              </a:ext>
            </a:extLst>
          </p:cNvPr>
          <p:cNvSpPr txBox="1"/>
          <p:nvPr/>
        </p:nvSpPr>
        <p:spPr>
          <a:xfrm>
            <a:off x="975496" y="5597278"/>
            <a:ext cx="1102961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Impact on </a:t>
            </a: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Expectations regarding authority, reporting, and responsibility; Team dynamics</a:t>
            </a:r>
          </a:p>
          <a:p>
            <a:endParaRPr lang="en-GB" b="1" dirty="0"/>
          </a:p>
          <a:p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466021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3DD38-C663-3FD2-5C91-CB95CEC71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0" i="0" u="none" strike="noStrike" dirty="0">
                <a:effectLst/>
                <a:latin typeface="-webkit-standard"/>
              </a:rPr>
              <a:t>Work-Life Balance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78333-D305-2E74-C71C-D3EF3BA102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4" y="2635624"/>
            <a:ext cx="5422390" cy="2958352"/>
          </a:xfrm>
        </p:spPr>
        <p:txBody>
          <a:bodyPr/>
          <a:lstStyle/>
          <a:p>
            <a:r>
              <a:rPr lang="en-GB" b="1" dirty="0"/>
              <a:t>Balance Emphasis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There is a growing emphasis on work-life balance, though long hours can still be common in certain industries</a:t>
            </a:r>
          </a:p>
          <a:p>
            <a:r>
              <a:rPr lang="en-GB" b="1" dirty="0"/>
              <a:t>Flexible Working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Many companies offer flexible working hours and remote work options</a:t>
            </a:r>
            <a:endParaRPr lang="en-GB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E865BD-E0BF-2E7A-5C44-A7DE6C3966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8417" y="2635624"/>
            <a:ext cx="5422392" cy="3225426"/>
          </a:xfrm>
        </p:spPr>
        <p:txBody>
          <a:bodyPr/>
          <a:lstStyle/>
          <a:p>
            <a:r>
              <a:rPr lang="en-GB" b="1" dirty="0"/>
              <a:t>High Value on Balance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Work-life balance is highly prioritised. For instance, German employees typically enjoy generous vacation time and shorter working hours</a:t>
            </a:r>
          </a:p>
          <a:p>
            <a:r>
              <a:rPr lang="en-GB" b="1" dirty="0"/>
              <a:t>Efficiency over Hours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The focus is on working efficiently during office hours rather than long ones</a:t>
            </a:r>
            <a:endParaRPr lang="en-US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7F1517-DE74-EBA1-3C56-31A923B2EA74}"/>
              </a:ext>
            </a:extLst>
          </p:cNvPr>
          <p:cNvSpPr txBox="1"/>
          <p:nvPr/>
        </p:nvSpPr>
        <p:spPr>
          <a:xfrm>
            <a:off x="2805954" y="2129392"/>
            <a:ext cx="779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UK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E77938-384D-1BCC-82E3-BBA519E81A05}"/>
              </a:ext>
            </a:extLst>
          </p:cNvPr>
          <p:cNvSpPr txBox="1"/>
          <p:nvPr/>
        </p:nvSpPr>
        <p:spPr>
          <a:xfrm>
            <a:off x="8228344" y="2206898"/>
            <a:ext cx="17153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Germany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8BA14A-B265-A2B8-F701-BDDD40F9FE65}"/>
              </a:ext>
            </a:extLst>
          </p:cNvPr>
          <p:cNvSpPr txBox="1"/>
          <p:nvPr/>
        </p:nvSpPr>
        <p:spPr>
          <a:xfrm>
            <a:off x="7001435" y="6400800"/>
            <a:ext cx="13746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-webkit-standard"/>
              </a:rPr>
              <a:t>OECD (2020)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36FAD6-9C9C-E85B-F2E1-C52C1C0DB755}"/>
              </a:ext>
            </a:extLst>
          </p:cNvPr>
          <p:cNvSpPr txBox="1"/>
          <p:nvPr/>
        </p:nvSpPr>
        <p:spPr>
          <a:xfrm>
            <a:off x="975496" y="5597278"/>
            <a:ext cx="1102961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Impact on </a:t>
            </a: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Expectations regarding </a:t>
            </a:r>
            <a:r>
              <a:rPr lang="en-GB" sz="20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</a:t>
            </a: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eam dynamics</a:t>
            </a:r>
          </a:p>
          <a:p>
            <a:endParaRPr lang="en-GB" b="1" dirty="0"/>
          </a:p>
          <a:p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526821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3DD38-C663-3FD2-5C91-CB95CEC71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0" i="0" u="none" strike="noStrike" dirty="0">
                <a:effectLst/>
                <a:latin typeface="-webkit-standard"/>
              </a:rPr>
              <a:t>Business Etiquette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78333-D305-2E74-C71C-D3EF3BA102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4" y="2635624"/>
            <a:ext cx="5422390" cy="2958352"/>
          </a:xfrm>
        </p:spPr>
        <p:txBody>
          <a:bodyPr/>
          <a:lstStyle/>
          <a:p>
            <a:r>
              <a:rPr lang="en-GB" b="1" dirty="0"/>
              <a:t>Formality Varies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Depending on the context, formality can vary. In many cases, first names are quickly adopted</a:t>
            </a:r>
          </a:p>
          <a:p>
            <a:r>
              <a:rPr lang="en-GB" b="1" dirty="0"/>
              <a:t>Social Events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Business relationships are often strengthened through informal social events like lunches or after-work drinks</a:t>
            </a:r>
            <a:endParaRPr lang="en-GB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E865BD-E0BF-2E7A-5C44-A7DE6C3966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8417" y="2635624"/>
            <a:ext cx="5422392" cy="3225426"/>
          </a:xfrm>
        </p:spPr>
        <p:txBody>
          <a:bodyPr/>
          <a:lstStyle/>
          <a:p>
            <a:r>
              <a:rPr lang="en-GB" b="1" dirty="0"/>
              <a:t>More Formal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Titles and last names are used until a closer relationship is established. For example, "Herr Schmidt" or "Frau Müller" rather than first names</a:t>
            </a:r>
          </a:p>
          <a:p>
            <a:r>
              <a:rPr lang="en-GB" b="1" dirty="0"/>
              <a:t>Professional Distance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Business and personal lives are more distinctly separated</a:t>
            </a:r>
            <a:endParaRPr lang="en-US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7F1517-DE74-EBA1-3C56-31A923B2EA74}"/>
              </a:ext>
            </a:extLst>
          </p:cNvPr>
          <p:cNvSpPr txBox="1"/>
          <p:nvPr/>
        </p:nvSpPr>
        <p:spPr>
          <a:xfrm>
            <a:off x="2805954" y="2129392"/>
            <a:ext cx="779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UK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E77938-384D-1BCC-82E3-BBA519E81A05}"/>
              </a:ext>
            </a:extLst>
          </p:cNvPr>
          <p:cNvSpPr txBox="1"/>
          <p:nvPr/>
        </p:nvSpPr>
        <p:spPr>
          <a:xfrm>
            <a:off x="8228344" y="2206898"/>
            <a:ext cx="17153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Germany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8BA14A-B265-A2B8-F701-BDDD40F9FE65}"/>
              </a:ext>
            </a:extLst>
          </p:cNvPr>
          <p:cNvSpPr txBox="1"/>
          <p:nvPr/>
        </p:nvSpPr>
        <p:spPr>
          <a:xfrm>
            <a:off x="7001435" y="6400800"/>
            <a:ext cx="3574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Martin, J. S., &amp; Chaney, L. H. (2012)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36FAD6-9C9C-E85B-F2E1-C52C1C0DB755}"/>
              </a:ext>
            </a:extLst>
          </p:cNvPr>
          <p:cNvSpPr txBox="1"/>
          <p:nvPr/>
        </p:nvSpPr>
        <p:spPr>
          <a:xfrm>
            <a:off x="975496" y="5597278"/>
            <a:ext cx="11029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Approach to meetings, introductions, and social interactions</a:t>
            </a:r>
            <a:r>
              <a:rPr lang="en-GB" sz="2800" b="1" dirty="0"/>
              <a:t> </a:t>
            </a:r>
          </a:p>
          <a:p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856453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3DD38-C663-3FD2-5C91-CB95CEC71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Market Preferences and Consumer Behaviour</a:t>
            </a:r>
            <a:r>
              <a:rPr lang="en-GB" sz="3200" dirty="0">
                <a:effectLst/>
              </a:rPr>
              <a:t> 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78333-D305-2E74-C71C-D3EF3BA102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4" y="2635624"/>
            <a:ext cx="5422390" cy="2958352"/>
          </a:xfrm>
        </p:spPr>
        <p:txBody>
          <a:bodyPr/>
          <a:lstStyle/>
          <a:p>
            <a:r>
              <a:rPr lang="en-GB" b="1" dirty="0"/>
              <a:t>Diverse preferences, value for innovation and trendiness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E865BD-E0BF-2E7A-5C44-A7DE6C3966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8417" y="2635624"/>
            <a:ext cx="5422392" cy="3225426"/>
          </a:xfrm>
        </p:spPr>
        <p:txBody>
          <a:bodyPr/>
          <a:lstStyle/>
          <a:p>
            <a:r>
              <a:rPr lang="en-GB" b="1" dirty="0"/>
              <a:t>Preference for quality, reliability, and traditional brands </a:t>
            </a:r>
            <a:endParaRPr lang="en-US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7F1517-DE74-EBA1-3C56-31A923B2EA74}"/>
              </a:ext>
            </a:extLst>
          </p:cNvPr>
          <p:cNvSpPr txBox="1"/>
          <p:nvPr/>
        </p:nvSpPr>
        <p:spPr>
          <a:xfrm>
            <a:off x="2805954" y="2129392"/>
            <a:ext cx="779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UK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E77938-384D-1BCC-82E3-BBA519E81A05}"/>
              </a:ext>
            </a:extLst>
          </p:cNvPr>
          <p:cNvSpPr txBox="1"/>
          <p:nvPr/>
        </p:nvSpPr>
        <p:spPr>
          <a:xfrm>
            <a:off x="8228344" y="2206898"/>
            <a:ext cx="17153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Germany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8BA14A-B265-A2B8-F701-BDDD40F9FE65}"/>
              </a:ext>
            </a:extLst>
          </p:cNvPr>
          <p:cNvSpPr txBox="1"/>
          <p:nvPr/>
        </p:nvSpPr>
        <p:spPr>
          <a:xfrm>
            <a:off x="7001435" y="6400800"/>
            <a:ext cx="21579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 </a:t>
            </a:r>
            <a:r>
              <a:rPr lang="en-GB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Mooij</a:t>
            </a: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 (2013)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36FAD6-9C9C-E85B-F2E1-C52C1C0DB755}"/>
              </a:ext>
            </a:extLst>
          </p:cNvPr>
          <p:cNvSpPr txBox="1"/>
          <p:nvPr/>
        </p:nvSpPr>
        <p:spPr>
          <a:xfrm>
            <a:off x="975496" y="5597278"/>
            <a:ext cx="110296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Adapting product offerings and marketing strategies</a:t>
            </a:r>
          </a:p>
          <a:p>
            <a:r>
              <a:rPr lang="en-GB" sz="2000" dirty="0"/>
              <a:t>Example: Wine preferences</a:t>
            </a:r>
          </a:p>
          <a:p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434220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ADF09-EB60-C7B4-A354-1796435EA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920" y="1166696"/>
            <a:ext cx="11029616" cy="1013800"/>
          </a:xfrm>
        </p:spPr>
        <p:txBody>
          <a:bodyPr>
            <a:noAutofit/>
          </a:bodyPr>
          <a:lstStyle/>
          <a:p>
            <a:pPr algn="ctr"/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Strategies for Successful Cultural Adaptation</a:t>
            </a:r>
            <a:b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Bullet Points</a:t>
            </a:r>
            <a:b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C55B5-E98D-A5A0-D0AA-BFC38D949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Invest in cultural training for staff</a:t>
            </a:r>
          </a:p>
          <a:p>
            <a:pPr>
              <a:buFont typeface="Wingdings" pitchFamily="2" charset="2"/>
              <a:buChar char="q"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Build strong local partnerships and networks</a:t>
            </a:r>
          </a:p>
          <a:p>
            <a:pPr>
              <a:buFont typeface="Wingdings" pitchFamily="2" charset="2"/>
              <a:buChar char="q"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Adapt marketing and product strategies to local preferences</a:t>
            </a:r>
          </a:p>
          <a:p>
            <a:pPr>
              <a:buFont typeface="Wingdings" pitchFamily="2" charset="2"/>
              <a:buChar char="q"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Ensure compliance with German regulations and standards</a:t>
            </a:r>
          </a:p>
          <a:p>
            <a:pPr>
              <a:buFont typeface="Wingdings" pitchFamily="2" charset="2"/>
              <a:buChar char="q"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Example: Cross-cultural workshops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19D373-583D-8A59-6209-135CF3B608DD}"/>
              </a:ext>
            </a:extLst>
          </p:cNvPr>
          <p:cNvSpPr txBox="1"/>
          <p:nvPr/>
        </p:nvSpPr>
        <p:spPr>
          <a:xfrm>
            <a:off x="7001435" y="6400800"/>
            <a:ext cx="41098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Schneider, S. C., &amp;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Barsoux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J.-L. (2003)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2653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9FC936C0-4624-438D-BDD0-6B296BD6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4B526CBF-0AA4-49A9-B305-EE0AF3AF6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picture containing text, room, gambling house&#10;&#10;Description automatically generated">
            <a:extLst>
              <a:ext uri="{FF2B5EF4-FFF2-40B4-BE49-F238E27FC236}">
                <a16:creationId xmlns:a16="http://schemas.microsoft.com/office/drawing/2014/main" id="{0E7C7EB7-4C9C-73E1-8D29-520B6DF688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622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49" name="Group 48">
            <a:extLst>
              <a:ext uri="{FF2B5EF4-FFF2-40B4-BE49-F238E27FC236}">
                <a16:creationId xmlns:a16="http://schemas.microsoft.com/office/drawing/2014/main" id="{CC8B5139-02E6-4DEA-9CCE-962CAF0AFB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2"/>
            <a:chOff x="438068" y="457200"/>
            <a:chExt cx="3703320" cy="5935132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C0470BC0-AB0D-4A03-B4F1-5DDA9A31C1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18067"/>
              <a:ext cx="3702134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724A08B2-EC2C-4641-81BE-FE8B068BE1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3C94F7-21B7-0AC3-FB26-AC074DC42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2142067"/>
            <a:ext cx="3412067" cy="2971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i="0" u="none" strike="noStrike">
                <a:solidFill>
                  <a:srgbClr val="FFFFFF"/>
                </a:solidFill>
                <a:effectLst/>
              </a:rPr>
              <a:t>Questions and Answers</a:t>
            </a:r>
            <a:endParaRPr lang="en-US" sz="3600">
              <a:solidFill>
                <a:srgbClr val="FFFFFF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D4AA750-550C-221D-289E-4E0CAD207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5145513"/>
            <a:ext cx="3412067" cy="7388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cap="all" dirty="0">
                <a:solidFill>
                  <a:srgbClr val="EBEBEB"/>
                </a:solidFill>
              </a:rPr>
              <a:t>Culture </a:t>
            </a:r>
          </a:p>
        </p:txBody>
      </p:sp>
    </p:spTree>
    <p:extLst>
      <p:ext uri="{BB962C8B-B14F-4D97-AF65-F5344CB8AC3E}">
        <p14:creationId xmlns:p14="http://schemas.microsoft.com/office/powerpoint/2010/main" val="897651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360744-0CB2-4407-18F6-A032024F2DB7}"/>
              </a:ext>
            </a:extLst>
          </p:cNvPr>
          <p:cNvSpPr txBox="1"/>
          <p:nvPr/>
        </p:nvSpPr>
        <p:spPr>
          <a:xfrm>
            <a:off x="4810461" y="588444"/>
            <a:ext cx="1483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2507C2-CF52-B400-F7E6-8419CDE8B1D0}"/>
              </a:ext>
            </a:extLst>
          </p:cNvPr>
          <p:cNvSpPr txBox="1"/>
          <p:nvPr/>
        </p:nvSpPr>
        <p:spPr>
          <a:xfrm>
            <a:off x="0" y="957776"/>
            <a:ext cx="11932023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12788" indent="-712788"/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Mooij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 (2013). Global Marketing and Advertising: Understanding Cultural Paradoxes. SAGE Publications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12788" indent="-712788"/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12788" indent="-712788"/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Hall, E. T., &amp; Hall, M. R. (1990). Understanding Cultural Differences. Intercultural Press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12788" indent="-712788"/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12788" indent="-712788"/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Hofstede, G. (2001). Culture's Consequences: Comparing Values,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Behaviors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Institutions, and Organizations Across Nations. Sage Publications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12788" indent="-712788"/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12788" indent="-712788"/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Hofstede, G., Hofstede, G. J., &amp; Minkov, M. (2010). Cultures and Organizations: Software of the Mind: Intercultural Cooperation and Its Importance for Survival. McGraw-Hill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12788" indent="-712788"/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12788" indent="-712788"/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Lewis, R. D. (2006). When Cultures Collide: Leading Across Cultures. Nicholas Brealey Publishing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12788" indent="-712788"/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12788" indent="-712788"/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Martin, J. S., &amp; Chaney, L. H. (2012). Global Business Etiquette: A Guide to International Communication and Customs. Praeger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12788" indent="-712788"/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12788" indent="-712788"/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OECD (2020). Better Life Index: Work-Life Balance. Organisation for Economic Co-operation and Development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12788" indent="-712788"/>
            <a:endParaRPr lang="en-GB" sz="1800" i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12788" indent="-712788"/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Schneider, S. C., &amp;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Barsoux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J.-L. (2003). Managing Across Cultures. Financial Times Prentice Hall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12788" indent="-712788"/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12788" indent="-712788"/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Trompenaars, F., &amp; Hampden-Turner, C. (1997). Riding the Waves of Culture: Understanding Diversity in Global Business. McGraw-Hill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924554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377</TotalTime>
  <Words>1009</Words>
  <Application>Microsoft Macintosh PowerPoint</Application>
  <PresentationFormat>Widescreen</PresentationFormat>
  <Paragraphs>129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-webkit-standard</vt:lpstr>
      <vt:lpstr>Aptos</vt:lpstr>
      <vt:lpstr>Gill Sans MT</vt:lpstr>
      <vt:lpstr>Symbol</vt:lpstr>
      <vt:lpstr>Times New Roman</vt:lpstr>
      <vt:lpstr>Wingdings</vt:lpstr>
      <vt:lpstr>Wingdings 2</vt:lpstr>
      <vt:lpstr>Dividend</vt:lpstr>
      <vt:lpstr>BA business management</vt:lpstr>
      <vt:lpstr>Liberty wine Ltd</vt:lpstr>
      <vt:lpstr>Importance of understanding cultural difference </vt:lpstr>
      <vt:lpstr>Business Communication Styles </vt:lpstr>
      <vt:lpstr>Hierarchy and Decision-Making</vt:lpstr>
      <vt:lpstr>Time Management</vt:lpstr>
      <vt:lpstr>Hierarchical Structures and Authority </vt:lpstr>
      <vt:lpstr>Work-Life Balance</vt:lpstr>
      <vt:lpstr>Business Etiquette</vt:lpstr>
      <vt:lpstr>Market Preferences and Consumer Behaviour </vt:lpstr>
      <vt:lpstr>Strategies for Successful Cultural Adaptation Bullet Points </vt:lpstr>
      <vt:lpstr>Questions and Answers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Dimitar Cherganski (2133011)</dc:creator>
  <cp:lastModifiedBy>Dimitar Cherganski (2133011)</cp:lastModifiedBy>
  <cp:revision>2</cp:revision>
  <dcterms:created xsi:type="dcterms:W3CDTF">2024-08-04T19:39:40Z</dcterms:created>
  <dcterms:modified xsi:type="dcterms:W3CDTF">2024-08-09T00:36:53Z</dcterms:modified>
</cp:coreProperties>
</file>