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56" r:id="rId5"/>
    <p:sldId id="259" r:id="rId6"/>
    <p:sldId id="262" r:id="rId7"/>
    <p:sldId id="263" r:id="rId8"/>
    <p:sldId id="264" r:id="rId9"/>
    <p:sldId id="281" r:id="rId10"/>
    <p:sldId id="290" r:id="rId11"/>
    <p:sldId id="306" r:id="rId12"/>
    <p:sldId id="297" r:id="rId13"/>
    <p:sldId id="299" r:id="rId14"/>
    <p:sldId id="300" r:id="rId15"/>
    <p:sldId id="301" r:id="rId16"/>
    <p:sldId id="302" r:id="rId17"/>
    <p:sldId id="303" r:id="rId18"/>
    <p:sldId id="304" r:id="rId19"/>
    <p:sldId id="305" r:id="rId20"/>
    <p:sldId id="307" r:id="rId21"/>
    <p:sldId id="308" r:id="rId22"/>
    <p:sldId id="310" r:id="rId23"/>
    <p:sldId id="311" r:id="rId24"/>
    <p:sldId id="312" r:id="rId25"/>
    <p:sldId id="313" r:id="rId26"/>
    <p:sldId id="314" r:id="rId27"/>
    <p:sldId id="260" r:id="rId28"/>
  </p:sldIdLst>
  <p:sldSz cx="9144000" cy="6858000" type="screen4x3"/>
  <p:notesSz cx="6858000" cy="9144000"/>
  <p:custDataLst>
    <p:tags r:id="rId30"/>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rosoft Office User" initials="MOU" lastIdx="2" clrIdx="0"/>
  <p:cmAuthor id="2" name="Jennifer Pulkkinen" initials="JP" lastIdx="9"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5D9"/>
    <a:srgbClr val="004155"/>
    <a:srgbClr val="26296B"/>
    <a:srgbClr val="25296E"/>
    <a:srgbClr val="221C5F"/>
    <a:srgbClr val="0094CB"/>
    <a:srgbClr val="007AAA"/>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ags" Target="tags/tag1.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79F8F8-AED6-4918-82DF-35EB05AFE338}" type="datetimeFigureOut">
              <a:rPr lang="en-GB" smtClean="0"/>
              <a:t>24/09/2021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C0353B-462C-468C-81E0-77DF5CA0ADD6}" type="slidenum">
              <a:rPr lang="en-GB" smtClean="0"/>
              <a:t>‹#›</a:t>
            </a:fld>
            <a:endParaRPr lang="en-GB"/>
          </a:p>
        </p:txBody>
      </p:sp>
    </p:spTree>
    <p:extLst>
      <p:ext uri="{BB962C8B-B14F-4D97-AF65-F5344CB8AC3E}">
        <p14:creationId xmlns:p14="http://schemas.microsoft.com/office/powerpoint/2010/main" val="4208240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1</a:t>
            </a:fld>
            <a:endParaRPr lang="en-GB"/>
          </a:p>
        </p:txBody>
      </p:sp>
    </p:spTree>
    <p:extLst>
      <p:ext uri="{BB962C8B-B14F-4D97-AF65-F5344CB8AC3E}">
        <p14:creationId xmlns:p14="http://schemas.microsoft.com/office/powerpoint/2010/main" val="1797093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2</a:t>
            </a:fld>
            <a:endParaRPr lang="en-GB"/>
          </a:p>
        </p:txBody>
      </p:sp>
    </p:spTree>
    <p:extLst>
      <p:ext uri="{BB962C8B-B14F-4D97-AF65-F5344CB8AC3E}">
        <p14:creationId xmlns:p14="http://schemas.microsoft.com/office/powerpoint/2010/main" val="3700487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C0353B-462C-468C-81E0-77DF5CA0ADD6}" type="slidenum">
              <a:rPr lang="en-GB" smtClean="0"/>
              <a:t>24</a:t>
            </a:fld>
            <a:endParaRPr lang="en-GB"/>
          </a:p>
        </p:txBody>
      </p:sp>
    </p:spTree>
    <p:extLst>
      <p:ext uri="{BB962C8B-B14F-4D97-AF65-F5344CB8AC3E}">
        <p14:creationId xmlns:p14="http://schemas.microsoft.com/office/powerpoint/2010/main" val="11500378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C48C1A58-8B3B-4255-9287-7BCE2FECAE27}" type="datetime1">
              <a:rPr lang="en-US" smtClean="0"/>
              <a:t>9/24/2021</a:t>
            </a:fld>
            <a:endParaRPr lang="en-US" dirty="0"/>
          </a:p>
        </p:txBody>
      </p:sp>
      <p:sp>
        <p:nvSpPr>
          <p:cNvPr id="5" name="Footer Placeholder 4"/>
          <p:cNvSpPr>
            <a:spLocks noGrp="1"/>
          </p:cNvSpPr>
          <p:nvPr>
            <p:ph type="ftr" sz="quarter" idx="11"/>
          </p:nvPr>
        </p:nvSpPr>
        <p:spPr>
          <a:xfrm>
            <a:off x="1921934" y="5054602"/>
            <a:ext cx="4064860" cy="279400"/>
          </a:xfrm>
        </p:spPr>
        <p:txBody>
          <a:bodyPr/>
          <a:lstStyle/>
          <a:p>
            <a:r>
              <a:rPr lang="en-US"/>
              <a:t>WGPM6002</a:t>
            </a:r>
            <a:endParaRPr lang="en-US" dirty="0"/>
          </a:p>
        </p:txBody>
      </p:sp>
      <p:sp>
        <p:nvSpPr>
          <p:cNvPr id="6" name="Slide Number Placeholder 5"/>
          <p:cNvSpPr>
            <a:spLocks noGrp="1"/>
          </p:cNvSpPr>
          <p:nvPr>
            <p:ph type="sldNum" sz="quarter" idx="12"/>
          </p:nvPr>
        </p:nvSpPr>
        <p:spPr>
          <a:xfrm>
            <a:off x="6817317" y="5054602"/>
            <a:ext cx="413483"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9588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FC5E44-1F77-4D2C-869F-5ACF27161138}"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3929335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61C8BE-CF58-495D-B247-83C0C7D94090}"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6074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0351F0-9062-484D-BE21-C00C4616AB6E}"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3268467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D3F949-1ED6-4E3E-9F8D-F00AE12032B0}" type="datetime1">
              <a:rPr lang="en-US" smtClean="0"/>
              <a:t>9/24/2021</a:t>
            </a:fld>
            <a:endParaRPr lang="en-US"/>
          </a:p>
        </p:txBody>
      </p:sp>
      <p:sp>
        <p:nvSpPr>
          <p:cNvPr id="8" name="Footer Placeholder 7"/>
          <p:cNvSpPr>
            <a:spLocks noGrp="1"/>
          </p:cNvSpPr>
          <p:nvPr>
            <p:ph type="ftr" sz="quarter" idx="11"/>
          </p:nvPr>
        </p:nvSpPr>
        <p:spPr/>
        <p:txBody>
          <a:bodyPr/>
          <a:lstStyle/>
          <a:p>
            <a:r>
              <a:rPr lang="en-US"/>
              <a:t>WGPM6002</a:t>
            </a:r>
          </a:p>
        </p:txBody>
      </p:sp>
      <p:sp>
        <p:nvSpPr>
          <p:cNvPr id="9" name="Slide Number Placeholder 8"/>
          <p:cNvSpPr>
            <a:spLocks noGrp="1"/>
          </p:cNvSpPr>
          <p:nvPr>
            <p:ph type="sldNum" sz="quarter" idx="12"/>
          </p:nvPr>
        </p:nvSpPr>
        <p:spPr/>
        <p:txBody>
          <a:bodyPr/>
          <a:lstStyle/>
          <a:p>
            <a:fld id="{96A1AFD2-D5E0-F243-899B-02A4A1441262}" type="slidenum">
              <a:rPr lang="en-US" smtClean="0"/>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7661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59897F-EC14-4102-B1AC-97C5A394998B}" type="datetime1">
              <a:rPr lang="en-US" smtClean="0"/>
              <a:t>9/24/2021</a:t>
            </a:fld>
            <a:endParaRPr lang="en-US"/>
          </a:p>
        </p:txBody>
      </p:sp>
      <p:sp>
        <p:nvSpPr>
          <p:cNvPr id="4" name="Footer Placeholder 3"/>
          <p:cNvSpPr>
            <a:spLocks noGrp="1"/>
          </p:cNvSpPr>
          <p:nvPr>
            <p:ph type="ftr" sz="quarter" idx="11"/>
          </p:nvPr>
        </p:nvSpPr>
        <p:spPr/>
        <p:txBody>
          <a:bodyPr/>
          <a:lstStyle/>
          <a:p>
            <a:r>
              <a:rPr lang="en-US"/>
              <a:t>WGPM6002</a:t>
            </a:r>
          </a:p>
        </p:txBody>
      </p:sp>
      <p:sp>
        <p:nvSpPr>
          <p:cNvPr id="5" name="Slide Number Placeholder 4"/>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9566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DF9093-E123-4BBE-8D5D-7192D8CFB990}" type="datetime1">
              <a:rPr lang="en-US" smtClean="0"/>
              <a:t>9/24/2021</a:t>
            </a:fld>
            <a:endParaRPr lang="en-US"/>
          </a:p>
        </p:txBody>
      </p:sp>
      <p:sp>
        <p:nvSpPr>
          <p:cNvPr id="3" name="Footer Placeholder 2"/>
          <p:cNvSpPr>
            <a:spLocks noGrp="1"/>
          </p:cNvSpPr>
          <p:nvPr>
            <p:ph type="ftr" sz="quarter" idx="11"/>
          </p:nvPr>
        </p:nvSpPr>
        <p:spPr/>
        <p:txBody>
          <a:bodyPr/>
          <a:lstStyle/>
          <a:p>
            <a:r>
              <a:rPr lang="en-US"/>
              <a:t>WGPM6002</a:t>
            </a:r>
          </a:p>
        </p:txBody>
      </p:sp>
      <p:sp>
        <p:nvSpPr>
          <p:cNvPr id="4" name="Slide Number Placeholder 3"/>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232861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41C35F-C174-4C31-A679-3BA02E6FE10A}"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7761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57D258-B039-4F6C-9C75-A91BD0C30435}"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t>‹#›</a:t>
            </a:fld>
            <a:endParaRPr lang="en-US"/>
          </a:p>
        </p:txBody>
      </p:sp>
    </p:spTree>
    <p:extLst>
      <p:ext uri="{BB962C8B-B14F-4D97-AF65-F5344CB8AC3E}">
        <p14:creationId xmlns:p14="http://schemas.microsoft.com/office/powerpoint/2010/main" val="2983782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1DBC2B-73CC-447A-AE6C-C79C077DA689}" type="datetime1">
              <a:rPr lang="en-US" smtClean="0"/>
              <a:t>9/24/2021</a:t>
            </a:fld>
            <a:endParaRPr lang="en-US"/>
          </a:p>
        </p:txBody>
      </p:sp>
      <p:sp>
        <p:nvSpPr>
          <p:cNvPr id="6" name="Footer Placeholder 5"/>
          <p:cNvSpPr>
            <a:spLocks noGrp="1"/>
          </p:cNvSpPr>
          <p:nvPr>
            <p:ph type="ftr" sz="quarter" idx="11"/>
          </p:nvPr>
        </p:nvSpPr>
        <p:spPr/>
        <p:txBody>
          <a:bodyPr/>
          <a:lstStyle/>
          <a:p>
            <a:r>
              <a:rPr lang="en-US"/>
              <a:t>WGPM6002</a:t>
            </a:r>
          </a:p>
        </p:txBody>
      </p:sp>
      <p:sp>
        <p:nvSpPr>
          <p:cNvPr id="7" name="Slide Number Placeholder 6"/>
          <p:cNvSpPr>
            <a:spLocks noGrp="1"/>
          </p:cNvSpPr>
          <p:nvPr>
            <p:ph type="sldNum" sz="quarter" idx="12"/>
          </p:nvPr>
        </p:nvSpPr>
        <p:spPr/>
        <p:txBody>
          <a:bodyPr/>
          <a:lstStyle/>
          <a:p>
            <a:fld id="{96A1AFD2-D5E0-F243-899B-02A4A1441262}" type="slidenum">
              <a:rPr lang="en-US" smtClean="0"/>
              <a:pPr/>
              <a:t>‹#›</a:t>
            </a:fld>
            <a:endParaRPr lang="en-US"/>
          </a:p>
        </p:txBody>
      </p:sp>
    </p:spTree>
    <p:extLst>
      <p:ext uri="{BB962C8B-B14F-4D97-AF65-F5344CB8AC3E}">
        <p14:creationId xmlns:p14="http://schemas.microsoft.com/office/powerpoint/2010/main" val="106533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0486B7-8A75-4221-AF46-EB58D6E3AB7D}"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5F48BA-3A24-4CCB-9F05-8F9D1CE0EFE8}"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76980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D6B809-7ACC-41F8-BFA7-6215446CBF45}"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Tree>
    <p:extLst>
      <p:ext uri="{BB962C8B-B14F-4D97-AF65-F5344CB8AC3E}">
        <p14:creationId xmlns:p14="http://schemas.microsoft.com/office/powerpoint/2010/main" val="1946352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996DF8-33E8-4165-923A-792B62637688}"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7568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78465-4333-478D-9DED-68B843682289}"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1016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E9B5CF-9353-49C8-8833-0B11B7593C00}"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140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0C7654-12CB-4AE8-8ACA-E1EF0471D628}" type="datetime1">
              <a:rPr lang="en-US" smtClean="0"/>
              <a:t>9/24/2021</a:t>
            </a:fld>
            <a:endParaRPr lang="en-US"/>
          </a:p>
        </p:txBody>
      </p:sp>
      <p:sp>
        <p:nvSpPr>
          <p:cNvPr id="5" name="Footer Placeholder 4"/>
          <p:cNvSpPr>
            <a:spLocks noGrp="1"/>
          </p:cNvSpPr>
          <p:nvPr>
            <p:ph type="ftr" sz="quarter" idx="11"/>
          </p:nvPr>
        </p:nvSpPr>
        <p:spPr/>
        <p:txBody>
          <a:bodyPr/>
          <a:lstStyle/>
          <a:p>
            <a:r>
              <a:rPr lang="en-US"/>
              <a:t>WGPM6002</a:t>
            </a:r>
          </a:p>
        </p:txBody>
      </p:sp>
      <p:sp>
        <p:nvSpPr>
          <p:cNvPr id="6" name="Slide Number Placeholder 5"/>
          <p:cNvSpPr>
            <a:spLocks noGrp="1"/>
          </p:cNvSpPr>
          <p:nvPr>
            <p:ph type="sldNum" sz="quarter" idx="12"/>
          </p:nvPr>
        </p:nvSpPr>
        <p:spPr/>
        <p:txBody>
          <a:bodyPr/>
          <a:lstStyle/>
          <a:p>
            <a:fld id="{96A1AFD2-D5E0-F243-899B-02A4A1441262}" type="slidenum">
              <a:rPr lang="en-US" smtClean="0"/>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5466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8EE077-81A1-4920-8C5B-7E2D8130FC7E}" type="datetime1">
              <a:rPr lang="en-US" smtClean="0"/>
              <a:t>9/24/2021</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WGPM6002</a:t>
            </a:r>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6A1AFD2-D5E0-F243-899B-02A4A1441262}" type="slidenum">
              <a:rPr lang="en-US" smtClean="0"/>
              <a:pPr/>
              <a:t>‹#›</a:t>
            </a:fld>
            <a:endParaRPr lang="en-US"/>
          </a:p>
        </p:txBody>
      </p:sp>
      <p:sp>
        <p:nvSpPr>
          <p:cNvPr id="12" name="TextBox 11">
            <a:extLst>
              <a:ext uri="{FF2B5EF4-FFF2-40B4-BE49-F238E27FC236}">
                <a16:creationId xmlns:a16="http://schemas.microsoft.com/office/drawing/2014/main" id="{3625B362-121A-4A14-9D2A-3F17669CAAE3}"/>
              </a:ext>
            </a:extLst>
          </p:cNvPr>
          <p:cNvSpPr txBox="1"/>
          <p:nvPr userDrawn="1"/>
        </p:nvSpPr>
        <p:spPr>
          <a:xfrm>
            <a:off x="181429" y="2951238"/>
            <a:ext cx="184666"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6736076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uk.youtube.com/watch?v=oWPTg_VWff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21934" y="1556239"/>
            <a:ext cx="5308866" cy="2224453"/>
          </a:xfrm>
        </p:spPr>
        <p:txBody>
          <a:bodyPr/>
          <a:lstStyle/>
          <a:p>
            <a:br>
              <a:rPr lang="en-US" sz="4400" dirty="0"/>
            </a:br>
            <a:br>
              <a:rPr lang="en-US" sz="4400" dirty="0"/>
            </a:br>
            <a:br>
              <a:rPr lang="en-US" sz="4400" dirty="0"/>
            </a:br>
            <a:r>
              <a:rPr lang="en-US" sz="4400" dirty="0"/>
              <a:t>Understanding Primary Research </a:t>
            </a:r>
            <a:br>
              <a:rPr lang="en-US" sz="4400" dirty="0"/>
            </a:br>
            <a:endParaRPr lang="en-US" sz="4400" dirty="0"/>
          </a:p>
        </p:txBody>
      </p:sp>
      <p:sp>
        <p:nvSpPr>
          <p:cNvPr id="5" name="Subtitle 4">
            <a:extLst>
              <a:ext uri="{FF2B5EF4-FFF2-40B4-BE49-F238E27FC236}">
                <a16:creationId xmlns:a16="http://schemas.microsoft.com/office/drawing/2014/main" id="{3C9B35CF-985A-4F43-A873-0F27A945EF14}"/>
              </a:ext>
            </a:extLst>
          </p:cNvPr>
          <p:cNvSpPr>
            <a:spLocks noGrp="1"/>
          </p:cNvSpPr>
          <p:nvPr>
            <p:ph type="subTitle" idx="1"/>
          </p:nvPr>
        </p:nvSpPr>
        <p:spPr/>
        <p:txBody>
          <a:bodyPr/>
          <a:lstStyle/>
          <a:p>
            <a:r>
              <a:rPr lang="en-GB" dirty="0"/>
              <a:t>Week 9</a:t>
            </a:r>
          </a:p>
        </p:txBody>
      </p:sp>
      <p:sp>
        <p:nvSpPr>
          <p:cNvPr id="3" name="Footer Placeholder 2">
            <a:extLst>
              <a:ext uri="{FF2B5EF4-FFF2-40B4-BE49-F238E27FC236}">
                <a16:creationId xmlns:a16="http://schemas.microsoft.com/office/drawing/2014/main" id="{C638AE6B-3979-4C1C-A22E-242606A0BA3B}"/>
              </a:ext>
            </a:extLst>
          </p:cNvPr>
          <p:cNvSpPr>
            <a:spLocks noGrp="1"/>
          </p:cNvSpPr>
          <p:nvPr>
            <p:ph type="ftr" sz="quarter" idx="11"/>
          </p:nvPr>
        </p:nvSpPr>
        <p:spPr/>
        <p:txBody>
          <a:bodyPr/>
          <a:lstStyle/>
          <a:p>
            <a:r>
              <a:rPr lang="en-US"/>
              <a:t>WGPM6002</a:t>
            </a:r>
            <a:endParaRPr lang="en-US" dirty="0"/>
          </a:p>
        </p:txBody>
      </p:sp>
    </p:spTree>
    <p:extLst>
      <p:ext uri="{BB962C8B-B14F-4D97-AF65-F5344CB8AC3E}">
        <p14:creationId xmlns:p14="http://schemas.microsoft.com/office/powerpoint/2010/main" val="617832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 </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sz="2800"/>
              <a:t>In this session, we will cover:</a:t>
            </a:r>
          </a:p>
          <a:p>
            <a:pPr lvl="1"/>
            <a:r>
              <a:rPr lang="en-US"/>
              <a:t>The definition of primary research</a:t>
            </a:r>
          </a:p>
          <a:p>
            <a:pPr lvl="1"/>
            <a:r>
              <a:rPr lang="en-US"/>
              <a:t>The steps involved in doing primary research</a:t>
            </a:r>
          </a:p>
          <a:p>
            <a:endParaRPr lang="en-US"/>
          </a:p>
        </p:txBody>
      </p:sp>
      <p:sp>
        <p:nvSpPr>
          <p:cNvPr id="4" name="Footer Placeholder 3">
            <a:extLst>
              <a:ext uri="{FF2B5EF4-FFF2-40B4-BE49-F238E27FC236}">
                <a16:creationId xmlns:a16="http://schemas.microsoft.com/office/drawing/2014/main" id="{AD15E7EB-4726-4B4A-A89C-AAEF1C786F0B}"/>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86287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2E95B-8C8D-8543-A799-7EC3D59AB3AE}"/>
              </a:ext>
            </a:extLst>
          </p:cNvPr>
          <p:cNvSpPr>
            <a:spLocks noGrp="1"/>
          </p:cNvSpPr>
          <p:nvPr>
            <p:ph type="title"/>
          </p:nvPr>
        </p:nvSpPr>
        <p:spPr/>
        <p:txBody>
          <a:bodyPr>
            <a:normAutofit/>
          </a:bodyPr>
          <a:lstStyle/>
          <a:p>
            <a:r>
              <a:rPr lang="en-US"/>
              <a:t>What is Primary Research? </a:t>
            </a:r>
          </a:p>
        </p:txBody>
      </p:sp>
      <p:sp>
        <p:nvSpPr>
          <p:cNvPr id="3" name="Content Placeholder 2">
            <a:extLst>
              <a:ext uri="{FF2B5EF4-FFF2-40B4-BE49-F238E27FC236}">
                <a16:creationId xmlns:a16="http://schemas.microsoft.com/office/drawing/2014/main" id="{3BCF8035-8FB6-AD4B-990A-84ABC0052F56}"/>
              </a:ext>
            </a:extLst>
          </p:cNvPr>
          <p:cNvSpPr>
            <a:spLocks noGrp="1"/>
          </p:cNvSpPr>
          <p:nvPr>
            <p:ph idx="1"/>
          </p:nvPr>
        </p:nvSpPr>
        <p:spPr>
          <a:xfrm>
            <a:off x="1176866" y="2384627"/>
            <a:ext cx="6798736" cy="3444997"/>
          </a:xfrm>
        </p:spPr>
        <p:txBody>
          <a:bodyPr vert="horz" lIns="91440" tIns="45720" rIns="91440" bIns="45720" rtlCol="0" anchor="t">
            <a:noAutofit/>
          </a:bodyPr>
          <a:lstStyle/>
          <a:p>
            <a:r>
              <a:rPr lang="en-GB"/>
              <a:t>Primary research is when the researcher collects data themselves </a:t>
            </a:r>
          </a:p>
          <a:p>
            <a:r>
              <a:rPr lang="en-GB"/>
              <a:t>Real-time data:- data is collected during a specific research project under the researcher’s control</a:t>
            </a:r>
          </a:p>
          <a:p>
            <a:r>
              <a:rPr lang="en-GB"/>
              <a:t>It addresses the specific needs of the researcher</a:t>
            </a:r>
          </a:p>
          <a:p>
            <a:r>
              <a:rPr lang="en-GB"/>
              <a:t>The researcher is very involved in the process</a:t>
            </a:r>
          </a:p>
          <a:p>
            <a:r>
              <a:rPr lang="en-GB"/>
              <a:t>Completion time is long, and the cost is generally high</a:t>
            </a:r>
            <a:endParaRPr lang="en-US"/>
          </a:p>
        </p:txBody>
      </p:sp>
      <p:sp>
        <p:nvSpPr>
          <p:cNvPr id="4" name="Footer Placeholder 3">
            <a:extLst>
              <a:ext uri="{FF2B5EF4-FFF2-40B4-BE49-F238E27FC236}">
                <a16:creationId xmlns:a16="http://schemas.microsoft.com/office/drawing/2014/main" id="{9E408FE3-25CE-4D83-9A0D-5FCBFB0D1CA9}"/>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51019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6595F-5B80-5D4A-ADD1-77E0C1F756DF}"/>
              </a:ext>
            </a:extLst>
          </p:cNvPr>
          <p:cNvSpPr>
            <a:spLocks noGrp="1"/>
          </p:cNvSpPr>
          <p:nvPr>
            <p:ph type="title"/>
          </p:nvPr>
        </p:nvSpPr>
        <p:spPr/>
        <p:txBody>
          <a:bodyPr>
            <a:noAutofit/>
          </a:bodyPr>
          <a:lstStyle/>
          <a:p>
            <a:r>
              <a:rPr lang="en-US" sz="3600"/>
              <a:t>Deciding on Primary Research Methodology</a:t>
            </a:r>
          </a:p>
        </p:txBody>
      </p:sp>
      <p:sp>
        <p:nvSpPr>
          <p:cNvPr id="3" name="Content Placeholder 2">
            <a:extLst>
              <a:ext uri="{FF2B5EF4-FFF2-40B4-BE49-F238E27FC236}">
                <a16:creationId xmlns:a16="http://schemas.microsoft.com/office/drawing/2014/main" id="{FC69DDBD-4808-D247-B7A3-5361D0AD9DBF}"/>
              </a:ext>
            </a:extLst>
          </p:cNvPr>
          <p:cNvSpPr>
            <a:spLocks noGrp="1"/>
          </p:cNvSpPr>
          <p:nvPr>
            <p:ph idx="1"/>
          </p:nvPr>
        </p:nvSpPr>
        <p:spPr>
          <a:xfrm>
            <a:off x="653142" y="2481508"/>
            <a:ext cx="8490858" cy="5969750"/>
          </a:xfrm>
        </p:spPr>
        <p:txBody>
          <a:bodyPr vert="horz" lIns="91440" tIns="45720" rIns="91440" bIns="45720" rtlCol="0" anchor="t">
            <a:normAutofit/>
          </a:bodyPr>
          <a:lstStyle/>
          <a:p>
            <a:r>
              <a:rPr lang="en-GB" dirty="0"/>
              <a:t>When doing primary research, you have a choice of relying on:</a:t>
            </a:r>
          </a:p>
          <a:p>
            <a:pPr lvl="1"/>
            <a:r>
              <a:rPr lang="en-GB" dirty="0"/>
              <a:t>Qualitative</a:t>
            </a:r>
          </a:p>
          <a:p>
            <a:pPr lvl="1"/>
            <a:r>
              <a:rPr lang="en-GB" dirty="0"/>
              <a:t>Quantitative</a:t>
            </a:r>
          </a:p>
          <a:p>
            <a:pPr lvl="1"/>
            <a:r>
              <a:rPr lang="en-GB" dirty="0"/>
              <a:t>Or mixed methodologies</a:t>
            </a:r>
          </a:p>
          <a:p>
            <a:r>
              <a:rPr lang="en-GB" dirty="0"/>
              <a:t>Each of these will be described separately</a:t>
            </a:r>
          </a:p>
          <a:p>
            <a:r>
              <a:rPr lang="en-GB" dirty="0"/>
              <a:t>Then we will look at specific steps that you need to follow to complete your research</a:t>
            </a:r>
          </a:p>
          <a:p>
            <a:endParaRPr lang="en-US" dirty="0"/>
          </a:p>
        </p:txBody>
      </p:sp>
      <p:sp>
        <p:nvSpPr>
          <p:cNvPr id="4" name="Footer Placeholder 3">
            <a:extLst>
              <a:ext uri="{FF2B5EF4-FFF2-40B4-BE49-F238E27FC236}">
                <a16:creationId xmlns:a16="http://schemas.microsoft.com/office/drawing/2014/main" id="{D462982D-7C32-46EF-B339-236FB34339D8}"/>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122398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D2F6-EB83-0140-9F12-55A0C30C8C4E}"/>
              </a:ext>
            </a:extLst>
          </p:cNvPr>
          <p:cNvSpPr>
            <a:spLocks noGrp="1"/>
          </p:cNvSpPr>
          <p:nvPr>
            <p:ph type="title"/>
          </p:nvPr>
        </p:nvSpPr>
        <p:spPr/>
        <p:txBody>
          <a:bodyPr>
            <a:normAutofit fontScale="90000"/>
          </a:bodyPr>
          <a:lstStyle/>
          <a:p>
            <a:br>
              <a:rPr lang="en-GB" sz="4000" dirty="0"/>
            </a:br>
            <a:r>
              <a:rPr lang="en-GB" sz="4000" dirty="0"/>
              <a:t>What to do if you have chosen a </a:t>
            </a:r>
            <a:r>
              <a:rPr lang="en-GB" sz="4000" dirty="0">
                <a:solidFill>
                  <a:srgbClr val="FF0000"/>
                </a:solidFill>
              </a:rPr>
              <a:t>qualitative</a:t>
            </a:r>
            <a:r>
              <a:rPr lang="en-GB" sz="4000" dirty="0"/>
              <a:t> method</a:t>
            </a:r>
            <a:br>
              <a:rPr lang="en-GB" b="0" dirty="0"/>
            </a:br>
            <a:endParaRPr lang="en-US" dirty="0"/>
          </a:p>
        </p:txBody>
      </p:sp>
      <p:sp>
        <p:nvSpPr>
          <p:cNvPr id="3" name="Content Placeholder 2">
            <a:extLst>
              <a:ext uri="{FF2B5EF4-FFF2-40B4-BE49-F238E27FC236}">
                <a16:creationId xmlns:a16="http://schemas.microsoft.com/office/drawing/2014/main" id="{08A9F125-5C52-4F45-B9E0-550C94CAF72C}"/>
              </a:ext>
            </a:extLst>
          </p:cNvPr>
          <p:cNvSpPr>
            <a:spLocks noGrp="1"/>
          </p:cNvSpPr>
          <p:nvPr>
            <p:ph idx="1"/>
          </p:nvPr>
        </p:nvSpPr>
        <p:spPr/>
        <p:txBody>
          <a:bodyPr>
            <a:normAutofit/>
          </a:bodyPr>
          <a:lstStyle/>
          <a:p>
            <a:r>
              <a:rPr lang="en-GB"/>
              <a:t>Step 1: Be aware of strengths and limitations</a:t>
            </a:r>
          </a:p>
          <a:p>
            <a:r>
              <a:rPr lang="en-GB"/>
              <a:t>Step 2: Select a specific qualitative method</a:t>
            </a:r>
          </a:p>
          <a:p>
            <a:r>
              <a:rPr lang="en-GB"/>
              <a:t>Step 3: Select participants</a:t>
            </a:r>
          </a:p>
          <a:p>
            <a:r>
              <a:rPr lang="en-GB"/>
              <a:t>Step 4: Select measures</a:t>
            </a:r>
          </a:p>
          <a:p>
            <a:r>
              <a:rPr lang="en-GB"/>
              <a:t>Step 5: Select analyses</a:t>
            </a:r>
          </a:p>
          <a:p>
            <a:endParaRPr lang="en-GB"/>
          </a:p>
          <a:p>
            <a:endParaRPr lang="en-GB"/>
          </a:p>
          <a:p>
            <a:endParaRPr lang="en-GB"/>
          </a:p>
          <a:p>
            <a:endParaRPr lang="en-GB"/>
          </a:p>
          <a:p>
            <a:endParaRPr lang="en-GB"/>
          </a:p>
          <a:p>
            <a:endParaRPr lang="en-GB"/>
          </a:p>
          <a:p>
            <a:endParaRPr lang="en-GB"/>
          </a:p>
        </p:txBody>
      </p:sp>
      <p:sp>
        <p:nvSpPr>
          <p:cNvPr id="4" name="Footer Placeholder 3">
            <a:extLst>
              <a:ext uri="{FF2B5EF4-FFF2-40B4-BE49-F238E27FC236}">
                <a16:creationId xmlns:a16="http://schemas.microsoft.com/office/drawing/2014/main" id="{FB0D4324-A29A-479A-ADF3-0945F3E7BE15}"/>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222721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D2F6-EB83-0140-9F12-55A0C30C8C4E}"/>
              </a:ext>
            </a:extLst>
          </p:cNvPr>
          <p:cNvSpPr>
            <a:spLocks noGrp="1"/>
          </p:cNvSpPr>
          <p:nvPr>
            <p:ph type="title"/>
          </p:nvPr>
        </p:nvSpPr>
        <p:spPr/>
        <p:txBody>
          <a:bodyPr>
            <a:normAutofit fontScale="90000"/>
          </a:bodyPr>
          <a:lstStyle/>
          <a:p>
            <a:br>
              <a:rPr lang="en-GB" sz="4000" dirty="0"/>
            </a:br>
            <a:r>
              <a:rPr lang="en-GB" sz="4000" dirty="0"/>
              <a:t>What to do if you have chosen a </a:t>
            </a:r>
            <a:r>
              <a:rPr lang="en-GB" sz="4000" dirty="0">
                <a:solidFill>
                  <a:srgbClr val="FF0000"/>
                </a:solidFill>
              </a:rPr>
              <a:t>quantitativ</a:t>
            </a:r>
            <a:r>
              <a:rPr lang="en-GB" sz="4000" dirty="0"/>
              <a:t>e method</a:t>
            </a:r>
            <a:br>
              <a:rPr lang="en-GB" b="0" dirty="0"/>
            </a:br>
            <a:endParaRPr lang="en-US" dirty="0"/>
          </a:p>
        </p:txBody>
      </p:sp>
      <p:sp>
        <p:nvSpPr>
          <p:cNvPr id="3" name="Content Placeholder 2">
            <a:extLst>
              <a:ext uri="{FF2B5EF4-FFF2-40B4-BE49-F238E27FC236}">
                <a16:creationId xmlns:a16="http://schemas.microsoft.com/office/drawing/2014/main" id="{08A9F125-5C52-4F45-B9E0-550C94CAF72C}"/>
              </a:ext>
            </a:extLst>
          </p:cNvPr>
          <p:cNvSpPr>
            <a:spLocks noGrp="1"/>
          </p:cNvSpPr>
          <p:nvPr>
            <p:ph idx="1"/>
          </p:nvPr>
        </p:nvSpPr>
        <p:spPr/>
        <p:txBody>
          <a:bodyPr vert="horz" lIns="91440" tIns="45720" rIns="91440" bIns="45720" rtlCol="0" anchor="t">
            <a:normAutofit/>
          </a:bodyPr>
          <a:lstStyle/>
          <a:p>
            <a:r>
              <a:rPr lang="en-GB"/>
              <a:t>Step 1: Be aware of strengths and limitations</a:t>
            </a:r>
          </a:p>
          <a:p>
            <a:r>
              <a:rPr lang="en-GB"/>
              <a:t>Step 2: Select a specific quantitative method</a:t>
            </a:r>
          </a:p>
          <a:p>
            <a:r>
              <a:rPr lang="en-GB"/>
              <a:t>Step 3: Select participants</a:t>
            </a:r>
          </a:p>
          <a:p>
            <a:r>
              <a:rPr lang="en-GB"/>
              <a:t>Step 4: Select measures</a:t>
            </a:r>
          </a:p>
          <a:p>
            <a:r>
              <a:rPr lang="en-GB"/>
              <a:t>Step 5: Select analyses</a:t>
            </a:r>
          </a:p>
          <a:p>
            <a:endParaRPr lang="en-GB"/>
          </a:p>
          <a:p>
            <a:endParaRPr lang="en-GB"/>
          </a:p>
          <a:p>
            <a:endParaRPr lang="en-GB"/>
          </a:p>
          <a:p>
            <a:endParaRPr lang="en-GB"/>
          </a:p>
          <a:p>
            <a:endParaRPr lang="en-GB"/>
          </a:p>
          <a:p>
            <a:endParaRPr lang="en-GB"/>
          </a:p>
          <a:p>
            <a:endParaRPr lang="en-GB"/>
          </a:p>
        </p:txBody>
      </p:sp>
      <p:sp>
        <p:nvSpPr>
          <p:cNvPr id="4" name="Footer Placeholder 3">
            <a:extLst>
              <a:ext uri="{FF2B5EF4-FFF2-40B4-BE49-F238E27FC236}">
                <a16:creationId xmlns:a16="http://schemas.microsoft.com/office/drawing/2014/main" id="{CF3EBECA-6BD0-47B2-AAAB-A237A42FB9D5}"/>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163614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D2F6-EB83-0140-9F12-55A0C30C8C4E}"/>
              </a:ext>
            </a:extLst>
          </p:cNvPr>
          <p:cNvSpPr>
            <a:spLocks noGrp="1"/>
          </p:cNvSpPr>
          <p:nvPr>
            <p:ph type="title"/>
          </p:nvPr>
        </p:nvSpPr>
        <p:spPr/>
        <p:txBody>
          <a:bodyPr>
            <a:normAutofit fontScale="90000"/>
          </a:bodyPr>
          <a:lstStyle/>
          <a:p>
            <a:br>
              <a:rPr lang="en-GB" sz="4000" dirty="0"/>
            </a:br>
            <a:r>
              <a:rPr lang="en-GB" sz="4000" dirty="0"/>
              <a:t>What to do if you have chosen a </a:t>
            </a:r>
            <a:r>
              <a:rPr lang="en-GB" sz="4000" dirty="0">
                <a:solidFill>
                  <a:srgbClr val="FF0000"/>
                </a:solidFill>
              </a:rPr>
              <a:t>mixed method</a:t>
            </a:r>
            <a:br>
              <a:rPr lang="en-GB" b="0" dirty="0"/>
            </a:br>
            <a:endParaRPr lang="en-US" dirty="0"/>
          </a:p>
        </p:txBody>
      </p:sp>
      <p:sp>
        <p:nvSpPr>
          <p:cNvPr id="3" name="Content Placeholder 2">
            <a:extLst>
              <a:ext uri="{FF2B5EF4-FFF2-40B4-BE49-F238E27FC236}">
                <a16:creationId xmlns:a16="http://schemas.microsoft.com/office/drawing/2014/main" id="{08A9F125-5C52-4F45-B9E0-550C94CAF72C}"/>
              </a:ext>
            </a:extLst>
          </p:cNvPr>
          <p:cNvSpPr>
            <a:spLocks noGrp="1"/>
          </p:cNvSpPr>
          <p:nvPr>
            <p:ph idx="1"/>
          </p:nvPr>
        </p:nvSpPr>
        <p:spPr/>
        <p:txBody>
          <a:bodyPr vert="horz" lIns="91440" tIns="45720" rIns="91440" bIns="45720" rtlCol="0" anchor="t">
            <a:normAutofit/>
          </a:bodyPr>
          <a:lstStyle/>
          <a:p>
            <a:r>
              <a:rPr lang="en-GB" dirty="0"/>
              <a:t>Step 1: Be aware of strengths and limitations</a:t>
            </a:r>
          </a:p>
          <a:p>
            <a:r>
              <a:rPr lang="en-GB" dirty="0"/>
              <a:t>Step 2: Select specific quantitative and qualitative methods</a:t>
            </a:r>
          </a:p>
          <a:p>
            <a:r>
              <a:rPr lang="en-GB" dirty="0"/>
              <a:t>Step 3: Select participants</a:t>
            </a:r>
          </a:p>
          <a:p>
            <a:r>
              <a:rPr lang="en-GB" dirty="0"/>
              <a:t>Step 4: Select measures</a:t>
            </a:r>
          </a:p>
          <a:p>
            <a:r>
              <a:rPr lang="en-GB" dirty="0"/>
              <a:t>Step 5: Select analyses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3418E260-FD9D-49ED-996F-442B900FC5AE}"/>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12923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67BDA-E7C6-4557-B255-D2572D372011}"/>
              </a:ext>
            </a:extLst>
          </p:cNvPr>
          <p:cNvSpPr>
            <a:spLocks noGrp="1"/>
          </p:cNvSpPr>
          <p:nvPr>
            <p:ph type="title"/>
          </p:nvPr>
        </p:nvSpPr>
        <p:spPr/>
        <p:txBody>
          <a:bodyPr/>
          <a:lstStyle/>
          <a:p>
            <a:r>
              <a:rPr lang="en-GB" dirty="0"/>
              <a:t>Issues to consider</a:t>
            </a:r>
          </a:p>
        </p:txBody>
      </p:sp>
      <p:sp>
        <p:nvSpPr>
          <p:cNvPr id="3" name="Content Placeholder 2">
            <a:extLst>
              <a:ext uri="{FF2B5EF4-FFF2-40B4-BE49-F238E27FC236}">
                <a16:creationId xmlns:a16="http://schemas.microsoft.com/office/drawing/2014/main" id="{16E9ACBC-1730-4013-B9CA-175946A0B692}"/>
              </a:ext>
            </a:extLst>
          </p:cNvPr>
          <p:cNvSpPr>
            <a:spLocks noGrp="1"/>
          </p:cNvSpPr>
          <p:nvPr>
            <p:ph idx="1"/>
          </p:nvPr>
        </p:nvSpPr>
        <p:spPr/>
        <p:txBody>
          <a:bodyPr>
            <a:normAutofit fontScale="92500" lnSpcReduction="10000"/>
          </a:bodyPr>
          <a:lstStyle/>
          <a:p>
            <a:pPr marL="0" indent="0">
              <a:buNone/>
            </a:pPr>
            <a:r>
              <a:rPr lang="en-GB" dirty="0"/>
              <a:t>The following issues regarding primary data you may wish to collect must be considered:</a:t>
            </a:r>
          </a:p>
          <a:p>
            <a:r>
              <a:rPr lang="en-GB" dirty="0"/>
              <a:t>Accessibility and availability</a:t>
            </a:r>
          </a:p>
          <a:p>
            <a:r>
              <a:rPr lang="en-GB" dirty="0"/>
              <a:t>Sensitivity</a:t>
            </a:r>
          </a:p>
          <a:p>
            <a:r>
              <a:rPr lang="en-GB" dirty="0"/>
              <a:t>Confidentiality </a:t>
            </a:r>
          </a:p>
          <a:p>
            <a:r>
              <a:rPr lang="en-GB" dirty="0"/>
              <a:t>Reliability </a:t>
            </a:r>
          </a:p>
          <a:p>
            <a:r>
              <a:rPr lang="en-GB" dirty="0"/>
              <a:t>Validity</a:t>
            </a:r>
          </a:p>
          <a:p>
            <a:r>
              <a:rPr lang="en-GB" dirty="0"/>
              <a:t>Data Analysis	</a:t>
            </a:r>
          </a:p>
          <a:p>
            <a:endParaRPr lang="en-GB" dirty="0"/>
          </a:p>
        </p:txBody>
      </p:sp>
      <p:sp>
        <p:nvSpPr>
          <p:cNvPr id="4" name="Footer Placeholder 3">
            <a:extLst>
              <a:ext uri="{FF2B5EF4-FFF2-40B4-BE49-F238E27FC236}">
                <a16:creationId xmlns:a16="http://schemas.microsoft.com/office/drawing/2014/main" id="{118D7A6B-076D-4DFE-B978-6382F866E899}"/>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9709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85AD5-E239-3A4E-B65E-72A9FDE4B3FD}"/>
              </a:ext>
            </a:extLst>
          </p:cNvPr>
          <p:cNvSpPr>
            <a:spLocks noGrp="1"/>
          </p:cNvSpPr>
          <p:nvPr>
            <p:ph type="title"/>
          </p:nvPr>
        </p:nvSpPr>
        <p:spPr/>
        <p:txBody>
          <a:bodyPr>
            <a:normAutofit/>
          </a:bodyPr>
          <a:lstStyle/>
          <a:p>
            <a:r>
              <a:rPr lang="en-US" sz="3600"/>
              <a:t>Think About Ethics</a:t>
            </a:r>
          </a:p>
        </p:txBody>
      </p:sp>
      <p:sp>
        <p:nvSpPr>
          <p:cNvPr id="3" name="Content Placeholder 2">
            <a:extLst>
              <a:ext uri="{FF2B5EF4-FFF2-40B4-BE49-F238E27FC236}">
                <a16:creationId xmlns:a16="http://schemas.microsoft.com/office/drawing/2014/main" id="{399A582F-61BD-6345-AC12-F66EFDC2B257}"/>
              </a:ext>
            </a:extLst>
          </p:cNvPr>
          <p:cNvSpPr>
            <a:spLocks noGrp="1"/>
          </p:cNvSpPr>
          <p:nvPr>
            <p:ph idx="1"/>
          </p:nvPr>
        </p:nvSpPr>
        <p:spPr>
          <a:xfrm>
            <a:off x="660051" y="1994773"/>
            <a:ext cx="7823898" cy="4203804"/>
          </a:xfrm>
        </p:spPr>
        <p:txBody>
          <a:bodyPr vert="horz" lIns="91440" tIns="45720" rIns="91440" bIns="45720" rtlCol="0" anchor="t">
            <a:noAutofit/>
          </a:bodyPr>
          <a:lstStyle/>
          <a:p>
            <a:r>
              <a:rPr lang="en-GB" dirty="0"/>
              <a:t>Whichever method you choose, you need to ensure that your primary research is ethical</a:t>
            </a:r>
          </a:p>
          <a:p>
            <a:pPr lvl="1"/>
            <a:r>
              <a:rPr lang="en-GB" dirty="0"/>
              <a:t>Some studies deal with especially vulnerable groups of people or with sensitive topics </a:t>
            </a:r>
          </a:p>
          <a:p>
            <a:r>
              <a:rPr lang="en-GB" dirty="0"/>
              <a:t>It is extremely important that no harm is done to your participants</a:t>
            </a:r>
          </a:p>
          <a:p>
            <a:r>
              <a:rPr lang="en-GB" dirty="0"/>
              <a:t>Before beginning your primary research</a:t>
            </a:r>
          </a:p>
          <a:p>
            <a:pPr lvl="1"/>
            <a:r>
              <a:rPr lang="en-GB" dirty="0"/>
              <a:t>You will submit your research proposal to an ethics committee</a:t>
            </a:r>
          </a:p>
          <a:p>
            <a:pPr lvl="1"/>
            <a:r>
              <a:rPr lang="en-GB" dirty="0"/>
              <a:t>Here, you will specify how you will deal with all possible ethical issues that may arise during your study</a:t>
            </a:r>
            <a:endParaRPr lang="en-US" dirty="0"/>
          </a:p>
        </p:txBody>
      </p:sp>
      <p:sp>
        <p:nvSpPr>
          <p:cNvPr id="4" name="Footer Placeholder 3">
            <a:extLst>
              <a:ext uri="{FF2B5EF4-FFF2-40B4-BE49-F238E27FC236}">
                <a16:creationId xmlns:a16="http://schemas.microsoft.com/office/drawing/2014/main" id="{83A53D8D-94F8-4563-A00F-8258A3538412}"/>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649707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C2C90-FFB6-407E-A957-5B5815F11B00}"/>
              </a:ext>
            </a:extLst>
          </p:cNvPr>
          <p:cNvSpPr>
            <a:spLocks noGrp="1"/>
          </p:cNvSpPr>
          <p:nvPr>
            <p:ph type="title"/>
          </p:nvPr>
        </p:nvSpPr>
        <p:spPr/>
        <p:txBody>
          <a:bodyPr/>
          <a:lstStyle/>
          <a:p>
            <a:r>
              <a:rPr lang="en-GB" dirty="0"/>
              <a:t>Reasons for using primary data</a:t>
            </a:r>
          </a:p>
        </p:txBody>
      </p:sp>
      <p:sp>
        <p:nvSpPr>
          <p:cNvPr id="3" name="Content Placeholder 2">
            <a:extLst>
              <a:ext uri="{FF2B5EF4-FFF2-40B4-BE49-F238E27FC236}">
                <a16:creationId xmlns:a16="http://schemas.microsoft.com/office/drawing/2014/main" id="{73BCFCC3-85EA-4620-878A-28E5E8DEA3FE}"/>
              </a:ext>
            </a:extLst>
          </p:cNvPr>
          <p:cNvSpPr>
            <a:spLocks noGrp="1"/>
          </p:cNvSpPr>
          <p:nvPr>
            <p:ph idx="1"/>
          </p:nvPr>
        </p:nvSpPr>
        <p:spPr/>
        <p:txBody>
          <a:bodyPr/>
          <a:lstStyle/>
          <a:p>
            <a:r>
              <a:rPr lang="en-GB" dirty="0"/>
              <a:t>For some academic work, it is a requirement that primary data are included. </a:t>
            </a:r>
          </a:p>
          <a:p>
            <a:endParaRPr lang="en-GB" dirty="0"/>
          </a:p>
          <a:p>
            <a:r>
              <a:rPr lang="en-GB" dirty="0"/>
              <a:t>Primary data are data relevant to your research which you collect yourself. </a:t>
            </a:r>
          </a:p>
          <a:p>
            <a:endParaRPr lang="en-GB" dirty="0"/>
          </a:p>
        </p:txBody>
      </p:sp>
      <p:sp>
        <p:nvSpPr>
          <p:cNvPr id="4" name="Footer Placeholder 3">
            <a:extLst>
              <a:ext uri="{FF2B5EF4-FFF2-40B4-BE49-F238E27FC236}">
                <a16:creationId xmlns:a16="http://schemas.microsoft.com/office/drawing/2014/main" id="{C68D8725-696F-4808-A977-3797985F9CE0}"/>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38905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57CFF-7211-4C4B-BD26-1D89B4BB232F}"/>
              </a:ext>
            </a:extLst>
          </p:cNvPr>
          <p:cNvSpPr>
            <a:spLocks noGrp="1"/>
          </p:cNvSpPr>
          <p:nvPr>
            <p:ph type="title"/>
          </p:nvPr>
        </p:nvSpPr>
        <p:spPr/>
        <p:txBody>
          <a:bodyPr/>
          <a:lstStyle/>
          <a:p>
            <a:r>
              <a:rPr lang="en-GB" dirty="0"/>
              <a:t>Sampling </a:t>
            </a:r>
          </a:p>
        </p:txBody>
      </p:sp>
      <p:sp>
        <p:nvSpPr>
          <p:cNvPr id="3" name="Content Placeholder 2">
            <a:extLst>
              <a:ext uri="{FF2B5EF4-FFF2-40B4-BE49-F238E27FC236}">
                <a16:creationId xmlns:a16="http://schemas.microsoft.com/office/drawing/2014/main" id="{0052042B-EBB2-4145-AAB7-D429E403D9B2}"/>
              </a:ext>
            </a:extLst>
          </p:cNvPr>
          <p:cNvSpPr>
            <a:spLocks noGrp="1"/>
          </p:cNvSpPr>
          <p:nvPr>
            <p:ph idx="1"/>
          </p:nvPr>
        </p:nvSpPr>
        <p:spPr/>
        <p:txBody>
          <a:bodyPr/>
          <a:lstStyle/>
          <a:p>
            <a:r>
              <a:rPr lang="en-GB" dirty="0"/>
              <a:t>A sample is a group of items taken from the population for data collection. </a:t>
            </a:r>
          </a:p>
          <a:p>
            <a:r>
              <a:rPr lang="en-GB" dirty="0"/>
              <a:t>The basic idea of sampling is that the sample should be as representative of the population as possible. </a:t>
            </a:r>
          </a:p>
          <a:p>
            <a:r>
              <a:rPr lang="en-GB" dirty="0"/>
              <a:t>This is because the data collected from the sample are generally used to predict things about the population from which they were drawn.</a:t>
            </a:r>
          </a:p>
          <a:p>
            <a:endParaRPr lang="en-GB" dirty="0"/>
          </a:p>
        </p:txBody>
      </p:sp>
      <p:sp>
        <p:nvSpPr>
          <p:cNvPr id="4" name="Footer Placeholder 3">
            <a:extLst>
              <a:ext uri="{FF2B5EF4-FFF2-40B4-BE49-F238E27FC236}">
                <a16:creationId xmlns:a16="http://schemas.microsoft.com/office/drawing/2014/main" id="{8123F8C8-C068-4EA2-892B-C4D8A10AE21B}"/>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503967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2C8D-2830-420E-848B-5F52A1D5058A}"/>
              </a:ext>
            </a:extLst>
          </p:cNvPr>
          <p:cNvSpPr>
            <a:spLocks noGrp="1"/>
          </p:cNvSpPr>
          <p:nvPr>
            <p:ph type="title"/>
          </p:nvPr>
        </p:nvSpPr>
        <p:spPr/>
        <p:txBody>
          <a:bodyPr/>
          <a:lstStyle/>
          <a:p>
            <a:r>
              <a:rPr lang="en-GB" dirty="0"/>
              <a:t>The need to ‘sample’</a:t>
            </a:r>
          </a:p>
        </p:txBody>
      </p:sp>
      <p:sp>
        <p:nvSpPr>
          <p:cNvPr id="3" name="Content Placeholder 2">
            <a:extLst>
              <a:ext uri="{FF2B5EF4-FFF2-40B4-BE49-F238E27FC236}">
                <a16:creationId xmlns:a16="http://schemas.microsoft.com/office/drawing/2014/main" id="{99E9CAF6-7724-4753-80DC-14E8C5924873}"/>
              </a:ext>
            </a:extLst>
          </p:cNvPr>
          <p:cNvSpPr>
            <a:spLocks noGrp="1"/>
          </p:cNvSpPr>
          <p:nvPr>
            <p:ph idx="1"/>
          </p:nvPr>
        </p:nvSpPr>
        <p:spPr/>
        <p:txBody>
          <a:bodyPr>
            <a:normAutofit fontScale="70000" lnSpcReduction="20000"/>
          </a:bodyPr>
          <a:lstStyle/>
          <a:p>
            <a:pPr marL="0" indent="0">
              <a:buNone/>
            </a:pPr>
            <a:r>
              <a:rPr lang="en-GB" dirty="0"/>
              <a:t>A sample is taken in the following circumstances:</a:t>
            </a:r>
          </a:p>
          <a:p>
            <a:r>
              <a:rPr lang="en-GB" dirty="0"/>
              <a:t>You have limited time available for the collection and analysis of data.</a:t>
            </a:r>
          </a:p>
          <a:p>
            <a:r>
              <a:rPr lang="en-GB" dirty="0"/>
              <a:t>Data are not readily available from the population. For example, a population such as homeless people may be difficult to locate.</a:t>
            </a:r>
          </a:p>
          <a:p>
            <a:r>
              <a:rPr lang="en-GB" dirty="0"/>
              <a:t>The defined population is large — smaller numbers are easier to deal with and often more checks can be done on the data, which will give a higher level of accuracy.</a:t>
            </a:r>
          </a:p>
          <a:p>
            <a:r>
              <a:rPr lang="en-GB" dirty="0"/>
              <a:t>The time taken to collect and analyse data from the whole population means that the results will be out-of-date by the time the analysis is complete.</a:t>
            </a:r>
          </a:p>
          <a:p>
            <a:r>
              <a:rPr lang="en-GB" dirty="0"/>
              <a:t>There are problems of confidentiality </a:t>
            </a:r>
          </a:p>
          <a:p>
            <a:endParaRPr lang="en-GB" dirty="0"/>
          </a:p>
        </p:txBody>
      </p:sp>
      <p:sp>
        <p:nvSpPr>
          <p:cNvPr id="4" name="Footer Placeholder 3">
            <a:extLst>
              <a:ext uri="{FF2B5EF4-FFF2-40B4-BE49-F238E27FC236}">
                <a16:creationId xmlns:a16="http://schemas.microsoft.com/office/drawing/2014/main" id="{DF246E7B-D1A5-47B0-A5C7-455E7AB5E75A}"/>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58374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3CE80-043A-4BD7-8A01-004F057BC4B4}"/>
              </a:ext>
            </a:extLst>
          </p:cNvPr>
          <p:cNvSpPr>
            <a:spLocks noGrp="1"/>
          </p:cNvSpPr>
          <p:nvPr>
            <p:ph type="title"/>
          </p:nvPr>
        </p:nvSpPr>
        <p:spPr/>
        <p:txBody>
          <a:bodyPr/>
          <a:lstStyle/>
          <a:p>
            <a:r>
              <a:rPr lang="en-GB" dirty="0"/>
              <a:t>The size of the sample</a:t>
            </a:r>
          </a:p>
        </p:txBody>
      </p:sp>
      <p:sp>
        <p:nvSpPr>
          <p:cNvPr id="3" name="Content Placeholder 2">
            <a:extLst>
              <a:ext uri="{FF2B5EF4-FFF2-40B4-BE49-F238E27FC236}">
                <a16:creationId xmlns:a16="http://schemas.microsoft.com/office/drawing/2014/main" id="{DA32B4D4-4B6C-420B-BC91-FB667823DCA6}"/>
              </a:ext>
            </a:extLst>
          </p:cNvPr>
          <p:cNvSpPr>
            <a:spLocks noGrp="1"/>
          </p:cNvSpPr>
          <p:nvPr>
            <p:ph idx="1"/>
          </p:nvPr>
        </p:nvSpPr>
        <p:spPr/>
        <p:txBody>
          <a:bodyPr>
            <a:normAutofit fontScale="85000" lnSpcReduction="10000"/>
          </a:bodyPr>
          <a:lstStyle/>
          <a:p>
            <a:r>
              <a:rPr lang="en-GB" dirty="0"/>
              <a:t>How large should the sample be? </a:t>
            </a:r>
          </a:p>
          <a:p>
            <a:r>
              <a:rPr lang="en-GB" dirty="0"/>
              <a:t>The size of the sample will depend upon how certain you need to be that the data collected from the sample will reflect the characteristics of the population from which they were collected? </a:t>
            </a:r>
          </a:p>
          <a:p>
            <a:r>
              <a:rPr lang="en-GB" dirty="0"/>
              <a:t>The sample needs to be large enough to ensure that it is representative of the population.</a:t>
            </a:r>
          </a:p>
          <a:p>
            <a:r>
              <a:rPr lang="en-GB" dirty="0"/>
              <a:t>HOWEVER: Given the time restraints or your project a sample of around 30 people from your chosen population should be sufficient – but remember this has LIMITATIONS</a:t>
            </a:r>
          </a:p>
          <a:p>
            <a:endParaRPr lang="en-GB" dirty="0"/>
          </a:p>
        </p:txBody>
      </p:sp>
      <p:sp>
        <p:nvSpPr>
          <p:cNvPr id="4" name="Footer Placeholder 3">
            <a:extLst>
              <a:ext uri="{FF2B5EF4-FFF2-40B4-BE49-F238E27FC236}">
                <a16:creationId xmlns:a16="http://schemas.microsoft.com/office/drawing/2014/main" id="{AAAFA06C-FB3E-44B4-880A-82F08D2677DA}"/>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558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B9CE8-7CB1-4E02-BF02-4904A7F3332E}"/>
              </a:ext>
            </a:extLst>
          </p:cNvPr>
          <p:cNvSpPr>
            <a:spLocks noGrp="1"/>
          </p:cNvSpPr>
          <p:nvPr>
            <p:ph type="title"/>
          </p:nvPr>
        </p:nvSpPr>
        <p:spPr/>
        <p:txBody>
          <a:bodyPr/>
          <a:lstStyle/>
          <a:p>
            <a:r>
              <a:rPr lang="en-GB" dirty="0"/>
              <a:t>Sampling methods</a:t>
            </a:r>
          </a:p>
        </p:txBody>
      </p:sp>
      <p:sp>
        <p:nvSpPr>
          <p:cNvPr id="3" name="Content Placeholder 2">
            <a:extLst>
              <a:ext uri="{FF2B5EF4-FFF2-40B4-BE49-F238E27FC236}">
                <a16:creationId xmlns:a16="http://schemas.microsoft.com/office/drawing/2014/main" id="{3B822910-D9AB-4A38-B7A9-36552B8527CE}"/>
              </a:ext>
            </a:extLst>
          </p:cNvPr>
          <p:cNvSpPr>
            <a:spLocks noGrp="1"/>
          </p:cNvSpPr>
          <p:nvPr>
            <p:ph idx="1"/>
          </p:nvPr>
        </p:nvSpPr>
        <p:spPr/>
        <p:txBody>
          <a:bodyPr>
            <a:normAutofit fontScale="92500"/>
          </a:bodyPr>
          <a:lstStyle/>
          <a:p>
            <a:r>
              <a:rPr lang="en-GB" dirty="0"/>
              <a:t>To decide which sampling method is most appropriate for your investigation, consider the following factors:</a:t>
            </a:r>
          </a:p>
          <a:p>
            <a:r>
              <a:rPr lang="en-GB" dirty="0"/>
              <a:t>The resources available to you, particularly time.</a:t>
            </a:r>
          </a:p>
          <a:p>
            <a:r>
              <a:rPr lang="en-GB" dirty="0"/>
              <a:t>The availability of the sampling frame.</a:t>
            </a:r>
          </a:p>
          <a:p>
            <a:r>
              <a:rPr lang="en-GB" dirty="0"/>
              <a:t>Your knowledge of the population. Some sampling methods require a detailed knowledge of the target population.</a:t>
            </a:r>
          </a:p>
          <a:p>
            <a:r>
              <a:rPr lang="en-GB" dirty="0"/>
              <a:t>The geographical spread of the population.</a:t>
            </a:r>
          </a:p>
          <a:p>
            <a:endParaRPr lang="en-GB" dirty="0"/>
          </a:p>
        </p:txBody>
      </p:sp>
      <p:sp>
        <p:nvSpPr>
          <p:cNvPr id="4" name="Footer Placeholder 3">
            <a:extLst>
              <a:ext uri="{FF2B5EF4-FFF2-40B4-BE49-F238E27FC236}">
                <a16:creationId xmlns:a16="http://schemas.microsoft.com/office/drawing/2014/main" id="{A83836D6-938F-4E5D-B892-5EA380BB2F30}"/>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749252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DEF41-D9F1-461F-9F0E-253D2C496088}"/>
              </a:ext>
            </a:extLst>
          </p:cNvPr>
          <p:cNvSpPr>
            <a:spLocks noGrp="1"/>
          </p:cNvSpPr>
          <p:nvPr>
            <p:ph type="title"/>
          </p:nvPr>
        </p:nvSpPr>
        <p:spPr/>
        <p:txBody>
          <a:bodyPr>
            <a:normAutofit fontScale="90000"/>
          </a:bodyPr>
          <a:lstStyle/>
          <a:p>
            <a:r>
              <a:rPr lang="en-GB" dirty="0"/>
              <a:t>What sampling method should I use?</a:t>
            </a:r>
          </a:p>
        </p:txBody>
      </p:sp>
      <p:sp>
        <p:nvSpPr>
          <p:cNvPr id="3" name="Content Placeholder 2">
            <a:extLst>
              <a:ext uri="{FF2B5EF4-FFF2-40B4-BE49-F238E27FC236}">
                <a16:creationId xmlns:a16="http://schemas.microsoft.com/office/drawing/2014/main" id="{FDDB0116-0A78-4DD4-8BFF-7163DCDD4A39}"/>
              </a:ext>
            </a:extLst>
          </p:cNvPr>
          <p:cNvSpPr>
            <a:spLocks noGrp="1"/>
          </p:cNvSpPr>
          <p:nvPr>
            <p:ph idx="1"/>
          </p:nvPr>
        </p:nvSpPr>
        <p:spPr/>
        <p:txBody>
          <a:bodyPr>
            <a:normAutofit lnSpcReduction="10000"/>
          </a:bodyPr>
          <a:lstStyle/>
          <a:p>
            <a:r>
              <a:rPr lang="en-GB" dirty="0"/>
              <a:t>It is best to use probability sampling to reduce the likelihood of your sample being unrepresentative e.g. Simple random sampling or systematic sampling.</a:t>
            </a:r>
          </a:p>
          <a:p>
            <a:r>
              <a:rPr lang="en-GB" dirty="0"/>
              <a:t>HOWEVER:  It is likely that time restraints and the unwillingness of participants will result in you choosing non-probability based sampling, e.g. Convenience sampling.  </a:t>
            </a:r>
          </a:p>
          <a:p>
            <a:r>
              <a:rPr lang="en-GB" dirty="0"/>
              <a:t>Remember this could LIMIT the reliability of your data and should therefore be noted in your report.</a:t>
            </a:r>
          </a:p>
          <a:p>
            <a:endParaRPr lang="en-GB" dirty="0"/>
          </a:p>
        </p:txBody>
      </p:sp>
      <p:sp>
        <p:nvSpPr>
          <p:cNvPr id="4" name="Footer Placeholder 3">
            <a:extLst>
              <a:ext uri="{FF2B5EF4-FFF2-40B4-BE49-F238E27FC236}">
                <a16:creationId xmlns:a16="http://schemas.microsoft.com/office/drawing/2014/main" id="{1273A863-98E2-41CA-96AC-F25F323F4989}"/>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30942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C57FF-48DA-465F-8985-E08D54F76C8B}"/>
              </a:ext>
            </a:extLst>
          </p:cNvPr>
          <p:cNvSpPr>
            <a:spLocks noGrp="1"/>
          </p:cNvSpPr>
          <p:nvPr>
            <p:ph type="title"/>
          </p:nvPr>
        </p:nvSpPr>
        <p:spPr/>
        <p:txBody>
          <a:bodyPr/>
          <a:lstStyle/>
          <a:p>
            <a:r>
              <a:rPr lang="en-GB" dirty="0"/>
              <a:t>Qualitative vs. Quantitative</a:t>
            </a:r>
          </a:p>
        </p:txBody>
      </p:sp>
      <p:sp>
        <p:nvSpPr>
          <p:cNvPr id="3" name="Content Placeholder 2">
            <a:extLst>
              <a:ext uri="{FF2B5EF4-FFF2-40B4-BE49-F238E27FC236}">
                <a16:creationId xmlns:a16="http://schemas.microsoft.com/office/drawing/2014/main" id="{69CE71D8-3493-435E-97CC-FB82E55B24FF}"/>
              </a:ext>
            </a:extLst>
          </p:cNvPr>
          <p:cNvSpPr>
            <a:spLocks noGrp="1"/>
          </p:cNvSpPr>
          <p:nvPr>
            <p:ph idx="1"/>
          </p:nvPr>
        </p:nvSpPr>
        <p:spPr/>
        <p:txBody>
          <a:bodyPr>
            <a:normAutofit fontScale="77500" lnSpcReduction="20000"/>
          </a:bodyPr>
          <a:lstStyle/>
          <a:p>
            <a:pPr marL="0" indent="0">
              <a:buNone/>
            </a:pPr>
            <a:r>
              <a:rPr lang="en-GB" b="1" dirty="0">
                <a:solidFill>
                  <a:srgbClr val="FF0000"/>
                </a:solidFill>
              </a:rPr>
              <a:t>Qualitative</a:t>
            </a:r>
          </a:p>
          <a:p>
            <a:r>
              <a:rPr lang="en-GB" dirty="0"/>
              <a:t>Reactions</a:t>
            </a:r>
          </a:p>
          <a:p>
            <a:r>
              <a:rPr lang="en-GB" dirty="0"/>
              <a:t>Responses</a:t>
            </a:r>
          </a:p>
          <a:p>
            <a:r>
              <a:rPr lang="en-GB" dirty="0"/>
              <a:t>Feelings</a:t>
            </a:r>
          </a:p>
          <a:p>
            <a:pPr marL="0" indent="0">
              <a:buNone/>
            </a:pPr>
            <a:r>
              <a:rPr lang="en-GB" b="1" dirty="0">
                <a:solidFill>
                  <a:srgbClr val="FF0000"/>
                </a:solidFill>
              </a:rPr>
              <a:t>Quantitative</a:t>
            </a:r>
          </a:p>
          <a:p>
            <a:r>
              <a:rPr lang="en-GB" dirty="0"/>
              <a:t>Collection of data</a:t>
            </a:r>
          </a:p>
          <a:p>
            <a:r>
              <a:rPr lang="en-GB" dirty="0"/>
              <a:t>Representation of the entire population</a:t>
            </a:r>
          </a:p>
          <a:p>
            <a:r>
              <a:rPr lang="en-GB" dirty="0"/>
              <a:t>Statistically valid</a:t>
            </a:r>
          </a:p>
          <a:p>
            <a:pPr marL="0" indent="0">
              <a:buNone/>
            </a:pPr>
            <a:r>
              <a:rPr lang="en-GB" dirty="0">
                <a:solidFill>
                  <a:srgbClr val="FF0000"/>
                </a:solidFill>
              </a:rPr>
              <a:t>Advantages and Disadvantages of each?</a:t>
            </a:r>
          </a:p>
          <a:p>
            <a:endParaRPr lang="en-GB" dirty="0"/>
          </a:p>
        </p:txBody>
      </p:sp>
      <p:sp>
        <p:nvSpPr>
          <p:cNvPr id="4" name="Footer Placeholder 3">
            <a:extLst>
              <a:ext uri="{FF2B5EF4-FFF2-40B4-BE49-F238E27FC236}">
                <a16:creationId xmlns:a16="http://schemas.microsoft.com/office/drawing/2014/main" id="{80EA21A0-F56D-48F5-AF3E-F8D74F447C68}"/>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3567008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F8F1-0256-4FD2-B513-4404AFDAB300}"/>
              </a:ext>
            </a:extLst>
          </p:cNvPr>
          <p:cNvSpPr>
            <a:spLocks noGrp="1"/>
          </p:cNvSpPr>
          <p:nvPr>
            <p:ph type="title"/>
          </p:nvPr>
        </p:nvSpPr>
        <p:spPr/>
        <p:txBody>
          <a:bodyPr/>
          <a:lstStyle/>
          <a:p>
            <a:r>
              <a:rPr lang="en-GB" dirty="0"/>
              <a:t>Types of primary research </a:t>
            </a:r>
          </a:p>
        </p:txBody>
      </p:sp>
      <p:sp>
        <p:nvSpPr>
          <p:cNvPr id="3" name="Content Placeholder 2">
            <a:extLst>
              <a:ext uri="{FF2B5EF4-FFF2-40B4-BE49-F238E27FC236}">
                <a16:creationId xmlns:a16="http://schemas.microsoft.com/office/drawing/2014/main" id="{80AB565C-317D-4002-A70E-D5468CF82D60}"/>
              </a:ext>
            </a:extLst>
          </p:cNvPr>
          <p:cNvSpPr>
            <a:spLocks noGrp="1"/>
          </p:cNvSpPr>
          <p:nvPr>
            <p:ph idx="1"/>
          </p:nvPr>
        </p:nvSpPr>
        <p:spPr>
          <a:xfrm>
            <a:off x="1176865" y="1995854"/>
            <a:ext cx="6798736" cy="4220307"/>
          </a:xfrm>
        </p:spPr>
        <p:txBody>
          <a:bodyPr>
            <a:normAutofit fontScale="85000" lnSpcReduction="20000"/>
          </a:bodyPr>
          <a:lstStyle/>
          <a:p>
            <a:r>
              <a:rPr lang="en-GB" dirty="0"/>
              <a:t>Surveys</a:t>
            </a:r>
          </a:p>
          <a:p>
            <a:pPr lvl="1">
              <a:buFont typeface="Wingdings" panose="05000000000000000000" pitchFamily="2" charset="2"/>
              <a:buChar char="Ø"/>
            </a:pPr>
            <a:r>
              <a:rPr lang="en-GB" dirty="0"/>
              <a:t>Planned questions</a:t>
            </a:r>
          </a:p>
          <a:p>
            <a:pPr lvl="1">
              <a:buFont typeface="Wingdings" panose="05000000000000000000" pitchFamily="2" charset="2"/>
              <a:buChar char="Ø"/>
            </a:pPr>
            <a:r>
              <a:rPr lang="en-GB" dirty="0"/>
              <a:t>Written or oral</a:t>
            </a:r>
          </a:p>
          <a:p>
            <a:pPr lvl="1">
              <a:buFont typeface="Wingdings" panose="05000000000000000000" pitchFamily="2" charset="2"/>
              <a:buChar char="Ø"/>
            </a:pPr>
            <a:r>
              <a:rPr lang="en-GB" dirty="0"/>
              <a:t>Vary in length, depth</a:t>
            </a:r>
          </a:p>
          <a:p>
            <a:r>
              <a:rPr lang="en-GB" dirty="0"/>
              <a:t>Observations and demos</a:t>
            </a:r>
          </a:p>
          <a:p>
            <a:r>
              <a:rPr lang="en-GB" dirty="0"/>
              <a:t>Inspections</a:t>
            </a:r>
          </a:p>
          <a:p>
            <a:r>
              <a:rPr lang="en-GB" dirty="0"/>
              <a:t>Experiments</a:t>
            </a:r>
          </a:p>
          <a:p>
            <a:r>
              <a:rPr lang="en-GB" dirty="0"/>
              <a:t>Field research</a:t>
            </a:r>
          </a:p>
          <a:p>
            <a:r>
              <a:rPr lang="en-GB" dirty="0"/>
              <a:t>Interviews</a:t>
            </a:r>
          </a:p>
          <a:p>
            <a:r>
              <a:rPr lang="en-GB" dirty="0"/>
              <a:t>Inquiry letters or e-mails</a:t>
            </a:r>
          </a:p>
          <a:p>
            <a:r>
              <a:rPr lang="en-GB" dirty="0"/>
              <a:t>Questionnaires</a:t>
            </a:r>
          </a:p>
          <a:p>
            <a:endParaRPr lang="en-GB" dirty="0"/>
          </a:p>
        </p:txBody>
      </p:sp>
      <p:sp>
        <p:nvSpPr>
          <p:cNvPr id="4" name="Footer Placeholder 3">
            <a:extLst>
              <a:ext uri="{FF2B5EF4-FFF2-40B4-BE49-F238E27FC236}">
                <a16:creationId xmlns:a16="http://schemas.microsoft.com/office/drawing/2014/main" id="{05CC2A18-098A-47C1-8587-D9608E139F83}"/>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2005268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B2412-540E-4D0F-85CB-E72062BE924F}"/>
              </a:ext>
            </a:extLst>
          </p:cNvPr>
          <p:cNvSpPr>
            <a:spLocks noGrp="1"/>
          </p:cNvSpPr>
          <p:nvPr>
            <p:ph type="title"/>
          </p:nvPr>
        </p:nvSpPr>
        <p:spPr/>
        <p:txBody>
          <a:bodyPr/>
          <a:lstStyle/>
          <a:p>
            <a:r>
              <a:rPr lang="en-GB" dirty="0"/>
              <a:t>Designing a questionnaire</a:t>
            </a:r>
          </a:p>
        </p:txBody>
      </p:sp>
      <p:sp>
        <p:nvSpPr>
          <p:cNvPr id="3" name="Content Placeholder 2">
            <a:extLst>
              <a:ext uri="{FF2B5EF4-FFF2-40B4-BE49-F238E27FC236}">
                <a16:creationId xmlns:a16="http://schemas.microsoft.com/office/drawing/2014/main" id="{D220592A-6701-46AB-BFBF-9EF3E796465D}"/>
              </a:ext>
            </a:extLst>
          </p:cNvPr>
          <p:cNvSpPr>
            <a:spLocks noGrp="1"/>
          </p:cNvSpPr>
          <p:nvPr>
            <p:ph idx="1"/>
          </p:nvPr>
        </p:nvSpPr>
        <p:spPr>
          <a:xfrm>
            <a:off x="1176865" y="2004647"/>
            <a:ext cx="6798736" cy="3930486"/>
          </a:xfrm>
        </p:spPr>
        <p:txBody>
          <a:bodyPr>
            <a:normAutofit lnSpcReduction="10000"/>
          </a:bodyPr>
          <a:lstStyle/>
          <a:p>
            <a:r>
              <a:rPr lang="en-GB" dirty="0"/>
              <a:t>What is wrong with these questions? </a:t>
            </a:r>
          </a:p>
          <a:p>
            <a:pPr lvl="1">
              <a:buFont typeface="Wingdings" panose="05000000000000000000" pitchFamily="2" charset="2"/>
              <a:buChar char="Ø"/>
            </a:pPr>
            <a:r>
              <a:rPr lang="en-GB" dirty="0"/>
              <a:t>How great are our excellent ICT lessons?</a:t>
            </a:r>
          </a:p>
          <a:p>
            <a:pPr lvl="1">
              <a:buFont typeface="Wingdings" panose="05000000000000000000" pitchFamily="2" charset="2"/>
              <a:buChar char="Ø"/>
            </a:pPr>
            <a:r>
              <a:rPr lang="en-GB" dirty="0"/>
              <a:t>How many ICT lessons have you had this year?</a:t>
            </a:r>
          </a:p>
          <a:p>
            <a:pPr lvl="1">
              <a:buFont typeface="Wingdings" panose="05000000000000000000" pitchFamily="2" charset="2"/>
              <a:buChar char="Ø"/>
            </a:pPr>
            <a:r>
              <a:rPr lang="en-GB" dirty="0"/>
              <a:t>What is the frequency that you utilise hypertext mark-up language in your Information Communication Technology lessons?</a:t>
            </a:r>
          </a:p>
          <a:p>
            <a:pPr lvl="1">
              <a:buFont typeface="Wingdings" panose="05000000000000000000" pitchFamily="2" charset="2"/>
              <a:buChar char="Ø"/>
            </a:pPr>
            <a:r>
              <a:rPr lang="en-GB" dirty="0"/>
              <a:t>Have you enjoyed ICT in Year 7 and Year 8?</a:t>
            </a:r>
          </a:p>
          <a:p>
            <a:pPr lvl="1">
              <a:buFont typeface="Wingdings" panose="05000000000000000000" pitchFamily="2" charset="2"/>
              <a:buChar char="Ø"/>
            </a:pPr>
            <a:r>
              <a:rPr lang="en-GB" dirty="0"/>
              <a:t>In your ICT lessons this year, what has been your favourite topic?</a:t>
            </a:r>
          </a:p>
          <a:p>
            <a:r>
              <a:rPr lang="en-GB" dirty="0"/>
              <a:t>Consider how you may respond to them.</a:t>
            </a:r>
          </a:p>
          <a:p>
            <a:pPr marL="0" indent="0">
              <a:buNone/>
            </a:pPr>
            <a:endParaRPr lang="en-GB" dirty="0"/>
          </a:p>
        </p:txBody>
      </p:sp>
      <p:sp>
        <p:nvSpPr>
          <p:cNvPr id="4" name="Footer Placeholder 3">
            <a:extLst>
              <a:ext uri="{FF2B5EF4-FFF2-40B4-BE49-F238E27FC236}">
                <a16:creationId xmlns:a16="http://schemas.microsoft.com/office/drawing/2014/main" id="{94FF78AE-0876-4DA0-8F0C-104AA37A8A54}"/>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1394363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D3A6ECF-DC25-4BC3-9DB3-F9F8B1CCC304}"/>
              </a:ext>
            </a:extLst>
          </p:cNvPr>
          <p:cNvSpPr>
            <a:spLocks noGrp="1" noChangeArrowheads="1"/>
          </p:cNvSpPr>
          <p:nvPr>
            <p:ph type="title"/>
          </p:nvPr>
        </p:nvSpPr>
        <p:spPr/>
        <p:txBody>
          <a:bodyPr>
            <a:normAutofit fontScale="90000"/>
          </a:bodyPr>
          <a:lstStyle/>
          <a:p>
            <a:pPr eaLnBrk="1" hangingPunct="1"/>
            <a:r>
              <a:rPr lang="en-GB" altLang="en-US" dirty="0"/>
              <a:t>What makes a good questionnaire?</a:t>
            </a:r>
          </a:p>
        </p:txBody>
      </p:sp>
      <p:sp>
        <p:nvSpPr>
          <p:cNvPr id="11267" name="Rectangle 3">
            <a:extLst>
              <a:ext uri="{FF2B5EF4-FFF2-40B4-BE49-F238E27FC236}">
                <a16:creationId xmlns:a16="http://schemas.microsoft.com/office/drawing/2014/main" id="{E34D4EC8-184D-4E19-9377-8184C0659F81}"/>
              </a:ext>
            </a:extLst>
          </p:cNvPr>
          <p:cNvSpPr>
            <a:spLocks noGrp="1" noChangeArrowheads="1"/>
          </p:cNvSpPr>
          <p:nvPr>
            <p:ph type="body" idx="1"/>
          </p:nvPr>
        </p:nvSpPr>
        <p:spPr/>
        <p:txBody>
          <a:bodyPr/>
          <a:lstStyle/>
          <a:p>
            <a:pPr eaLnBrk="1" hangingPunct="1"/>
            <a:r>
              <a:rPr lang="en-GB" altLang="en-US" dirty="0"/>
              <a:t>Watch this video:</a:t>
            </a:r>
          </a:p>
          <a:p>
            <a:pPr eaLnBrk="1" hangingPunct="1"/>
            <a:endParaRPr lang="en-GB" altLang="en-US" dirty="0"/>
          </a:p>
          <a:p>
            <a:pPr lvl="1">
              <a:buFont typeface="Wingdings" panose="05000000000000000000" pitchFamily="2" charset="2"/>
              <a:buChar char="Ø"/>
            </a:pPr>
            <a:r>
              <a:rPr lang="en-GB" altLang="en-US" dirty="0"/>
              <a:t>To gain a clear understanding of the structure of a good questionnaire</a:t>
            </a:r>
          </a:p>
          <a:p>
            <a:pPr lvl="1">
              <a:buFont typeface="Wingdings" panose="05000000000000000000" pitchFamily="2" charset="2"/>
              <a:buChar char="Ø"/>
            </a:pPr>
            <a:r>
              <a:rPr lang="en-GB" altLang="en-US" dirty="0"/>
              <a:t>To be able to begin to create a questionnaire using effective communication</a:t>
            </a:r>
          </a:p>
          <a:p>
            <a:pPr lvl="1">
              <a:buFont typeface="Wingdings" panose="05000000000000000000" pitchFamily="2" charset="2"/>
              <a:buChar char="Ø"/>
            </a:pPr>
            <a:r>
              <a:rPr lang="en-GB" altLang="en-US" dirty="0"/>
              <a:t>To reflect upon questionnaire design so far</a:t>
            </a:r>
          </a:p>
        </p:txBody>
      </p:sp>
      <p:sp>
        <p:nvSpPr>
          <p:cNvPr id="11268" name="Text Box 4">
            <a:extLst>
              <a:ext uri="{FF2B5EF4-FFF2-40B4-BE49-F238E27FC236}">
                <a16:creationId xmlns:a16="http://schemas.microsoft.com/office/drawing/2014/main" id="{09137358-8B58-4EF7-B7F5-0B44804BC424}"/>
              </a:ext>
            </a:extLst>
          </p:cNvPr>
          <p:cNvSpPr txBox="1">
            <a:spLocks noChangeArrowheads="1"/>
          </p:cNvSpPr>
          <p:nvPr/>
        </p:nvSpPr>
        <p:spPr bwMode="auto">
          <a:xfrm>
            <a:off x="1518138" y="2880947"/>
            <a:ext cx="57610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a:solidFill>
                  <a:srgbClr val="FF0000"/>
                </a:solidFill>
                <a:hlinkClick r:id="rId2"/>
              </a:rPr>
              <a:t>http://uk.youtube.com/watch?v=oWPTg_VWffg</a:t>
            </a:r>
            <a:endParaRPr lang="en-GB" altLang="en-US">
              <a:solidFill>
                <a:srgbClr val="FF0000"/>
              </a:solidFill>
            </a:endParaRPr>
          </a:p>
        </p:txBody>
      </p:sp>
      <p:sp>
        <p:nvSpPr>
          <p:cNvPr id="2" name="Footer Placeholder 1">
            <a:extLst>
              <a:ext uri="{FF2B5EF4-FFF2-40B4-BE49-F238E27FC236}">
                <a16:creationId xmlns:a16="http://schemas.microsoft.com/office/drawing/2014/main" id="{7DA26099-3FB3-4F69-9F8E-C73BCC5F2F55}"/>
              </a:ext>
            </a:extLst>
          </p:cNvPr>
          <p:cNvSpPr>
            <a:spLocks noGrp="1"/>
          </p:cNvSpPr>
          <p:nvPr>
            <p:ph type="ftr" sz="quarter" idx="11"/>
          </p:nvPr>
        </p:nvSpPr>
        <p:spPr/>
        <p:txBody>
          <a:bodyPr/>
          <a:lstStyle/>
          <a:p>
            <a:r>
              <a:rPr lang="en-US"/>
              <a:t>WGPM6002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C8DA0B2-6882-4A8E-9BEC-EE38B195E46C}"/>
              </a:ext>
            </a:extLst>
          </p:cNvPr>
          <p:cNvSpPr>
            <a:spLocks noGrp="1" noChangeArrowheads="1"/>
          </p:cNvSpPr>
          <p:nvPr>
            <p:ph type="title"/>
          </p:nvPr>
        </p:nvSpPr>
        <p:spPr/>
        <p:txBody>
          <a:bodyPr/>
          <a:lstStyle/>
          <a:p>
            <a:pPr eaLnBrk="1" hangingPunct="1"/>
            <a:r>
              <a:rPr lang="en-GB" altLang="en-US"/>
              <a:t>Designing your questionnaires</a:t>
            </a:r>
          </a:p>
        </p:txBody>
      </p:sp>
      <p:sp>
        <p:nvSpPr>
          <p:cNvPr id="12291" name="Rectangle 3">
            <a:extLst>
              <a:ext uri="{FF2B5EF4-FFF2-40B4-BE49-F238E27FC236}">
                <a16:creationId xmlns:a16="http://schemas.microsoft.com/office/drawing/2014/main" id="{25DC99AE-E2F1-4F46-9E20-7051AA93BB4C}"/>
              </a:ext>
            </a:extLst>
          </p:cNvPr>
          <p:cNvSpPr>
            <a:spLocks noGrp="1" noChangeArrowheads="1"/>
          </p:cNvSpPr>
          <p:nvPr>
            <p:ph type="body" idx="1"/>
          </p:nvPr>
        </p:nvSpPr>
        <p:spPr>
          <a:xfrm>
            <a:off x="1036638" y="1925882"/>
            <a:ext cx="7499350" cy="4175979"/>
          </a:xfrm>
        </p:spPr>
        <p:txBody>
          <a:bodyPr>
            <a:normAutofit fontScale="92500" lnSpcReduction="10000"/>
          </a:bodyPr>
          <a:lstStyle/>
          <a:p>
            <a:pPr>
              <a:spcBef>
                <a:spcPct val="50000"/>
              </a:spcBef>
              <a:buClrTx/>
              <a:buFontTx/>
              <a:buNone/>
            </a:pPr>
            <a:r>
              <a:rPr lang="en-GB" altLang="en-US" sz="2400" dirty="0">
                <a:solidFill>
                  <a:srgbClr val="FF0000"/>
                </a:solidFill>
              </a:rPr>
              <a:t>…  </a:t>
            </a:r>
            <a:r>
              <a:rPr lang="en-GB" altLang="en-US" sz="2400" dirty="0"/>
              <a:t>A good questionnaire has…</a:t>
            </a:r>
          </a:p>
          <a:p>
            <a:pPr eaLnBrk="1" hangingPunct="1">
              <a:buFont typeface="Webdings" panose="05030102010509060703" pitchFamily="18" charset="2"/>
              <a:buNone/>
            </a:pPr>
            <a:endParaRPr lang="en-GB" altLang="en-US" sz="2400" dirty="0"/>
          </a:p>
          <a:p>
            <a:pPr eaLnBrk="1" hangingPunct="1"/>
            <a:r>
              <a:rPr lang="en-GB" altLang="en-US" sz="2400" dirty="0"/>
              <a:t>An introduction </a:t>
            </a:r>
            <a:r>
              <a:rPr lang="en-GB" altLang="en-US" sz="2400" i="1" dirty="0"/>
              <a:t>– what it is about and why</a:t>
            </a:r>
          </a:p>
          <a:p>
            <a:pPr eaLnBrk="1" hangingPunct="1"/>
            <a:r>
              <a:rPr lang="en-GB" altLang="en-US" sz="2400" dirty="0"/>
              <a:t>Personal questions first</a:t>
            </a:r>
            <a:r>
              <a:rPr lang="en-GB" altLang="en-US" sz="2400" i="1" dirty="0"/>
              <a:t> – age/sex/income etc</a:t>
            </a:r>
          </a:p>
          <a:p>
            <a:pPr eaLnBrk="1" hangingPunct="1"/>
            <a:r>
              <a:rPr lang="en-GB" altLang="en-US" sz="2400" dirty="0"/>
              <a:t>Then the questions – </a:t>
            </a:r>
            <a:r>
              <a:rPr lang="en-GB" altLang="en-US" sz="2400" i="1" dirty="0"/>
              <a:t>mainly closed, for easy answering and analysis</a:t>
            </a:r>
            <a:endParaRPr lang="en-GB" altLang="en-US" sz="2400" dirty="0"/>
          </a:p>
          <a:p>
            <a:pPr eaLnBrk="1" hangingPunct="1"/>
            <a:r>
              <a:rPr lang="en-GB" altLang="en-US" sz="2400" dirty="0"/>
              <a:t>At the end – instructions for what to do now, e.g. post it to…</a:t>
            </a:r>
          </a:p>
          <a:p>
            <a:pPr eaLnBrk="1" hangingPunct="1"/>
            <a:r>
              <a:rPr lang="en-GB" altLang="en-US" sz="2400" dirty="0"/>
              <a:t>A ‘Thank-you…’</a:t>
            </a:r>
          </a:p>
          <a:p>
            <a:pPr eaLnBrk="1" hangingPunct="1"/>
            <a:r>
              <a:rPr lang="en-GB" altLang="en-US" sz="2400" dirty="0"/>
              <a:t>Examples of good and bad examples of questionnaires can be seen at </a:t>
            </a:r>
            <a:r>
              <a:rPr lang="en-GB" altLang="en-US" sz="2000" dirty="0"/>
              <a:t>http://www.socialresearchmethods.net/kb/survtype.php </a:t>
            </a:r>
          </a:p>
          <a:p>
            <a:pPr eaLnBrk="1" hangingPunct="1">
              <a:buFont typeface="Wingdings" panose="05000000000000000000" pitchFamily="2" charset="2"/>
              <a:buNone/>
            </a:pPr>
            <a:endParaRPr lang="en-GB" altLang="en-US" sz="2400" dirty="0"/>
          </a:p>
        </p:txBody>
      </p:sp>
      <p:sp>
        <p:nvSpPr>
          <p:cNvPr id="2" name="Footer Placeholder 1">
            <a:extLst>
              <a:ext uri="{FF2B5EF4-FFF2-40B4-BE49-F238E27FC236}">
                <a16:creationId xmlns:a16="http://schemas.microsoft.com/office/drawing/2014/main" id="{FE4C373A-7032-47EF-A7E5-C6C150CF5FFF}"/>
              </a:ext>
            </a:extLst>
          </p:cNvPr>
          <p:cNvSpPr>
            <a:spLocks noGrp="1"/>
          </p:cNvSpPr>
          <p:nvPr>
            <p:ph type="ftr" sz="quarter" idx="11"/>
          </p:nvPr>
        </p:nvSpPr>
        <p:spPr/>
        <p:txBody>
          <a:bodyPr/>
          <a:lstStyle/>
          <a:p>
            <a:r>
              <a:rPr lang="en-US"/>
              <a:t>WGPM6002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B1202CB4-2235-4B92-8768-CEEFA6E5852C}"/>
              </a:ext>
            </a:extLst>
          </p:cNvPr>
          <p:cNvSpPr>
            <a:spLocks noGrp="1" noChangeArrowheads="1"/>
          </p:cNvSpPr>
          <p:nvPr>
            <p:ph type="title"/>
          </p:nvPr>
        </p:nvSpPr>
        <p:spPr>
          <a:xfrm>
            <a:off x="533400" y="2514600"/>
            <a:ext cx="8229600" cy="762000"/>
          </a:xfrm>
        </p:spPr>
        <p:txBody>
          <a:bodyPr/>
          <a:lstStyle/>
          <a:p>
            <a:pPr algn="ctr" eaLnBrk="1" hangingPunct="1"/>
            <a:r>
              <a:rPr lang="en-US" altLang="en-US"/>
              <a:t>Question Types</a:t>
            </a:r>
          </a:p>
        </p:txBody>
      </p:sp>
      <p:sp>
        <p:nvSpPr>
          <p:cNvPr id="13315" name="Rectangle 3">
            <a:extLst>
              <a:ext uri="{FF2B5EF4-FFF2-40B4-BE49-F238E27FC236}">
                <a16:creationId xmlns:a16="http://schemas.microsoft.com/office/drawing/2014/main" id="{3326115E-AA19-4492-B6E6-572EC1EEC103}"/>
              </a:ext>
            </a:extLst>
          </p:cNvPr>
          <p:cNvSpPr>
            <a:spLocks noGrp="1" noChangeArrowheads="1"/>
          </p:cNvSpPr>
          <p:nvPr>
            <p:ph type="body" idx="1"/>
          </p:nvPr>
        </p:nvSpPr>
        <p:spPr/>
        <p:txBody>
          <a:bodyPr/>
          <a:lstStyle/>
          <a:p>
            <a:pPr eaLnBrk="1" hangingPunct="1"/>
            <a:endParaRPr lang="en-US" altLang="en-US"/>
          </a:p>
          <a:p>
            <a:pPr lvl="2" eaLnBrk="1" hangingPunct="1">
              <a:buFont typeface="Webdings" panose="05030102010509060703" pitchFamily="18" charset="2"/>
              <a:buNone/>
            </a:pPr>
            <a:endParaRPr lang="en-US" altLang="en-US"/>
          </a:p>
        </p:txBody>
      </p:sp>
      <p:sp>
        <p:nvSpPr>
          <p:cNvPr id="18436" name="Text Box 4">
            <a:extLst>
              <a:ext uri="{FF2B5EF4-FFF2-40B4-BE49-F238E27FC236}">
                <a16:creationId xmlns:a16="http://schemas.microsoft.com/office/drawing/2014/main" id="{64CFC3AF-C210-4FC1-AC68-5C150BA7E0E8}"/>
              </a:ext>
            </a:extLst>
          </p:cNvPr>
          <p:cNvSpPr txBox="1">
            <a:spLocks noChangeArrowheads="1"/>
          </p:cNvSpPr>
          <p:nvPr/>
        </p:nvSpPr>
        <p:spPr bwMode="auto">
          <a:xfrm>
            <a:off x="627186" y="3110545"/>
            <a:ext cx="2971800" cy="278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buFontTx/>
              <a:buChar char="•"/>
            </a:pPr>
            <a:endParaRPr lang="en-US" altLang="en-US" sz="1400" dirty="0"/>
          </a:p>
          <a:p>
            <a:pPr lvl="1" eaLnBrk="1" hangingPunct="1">
              <a:spcBef>
                <a:spcPct val="50000"/>
              </a:spcBef>
              <a:buFontTx/>
              <a:buChar char="•"/>
            </a:pPr>
            <a:r>
              <a:rPr lang="en-US" altLang="en-US" sz="1400" dirty="0"/>
              <a:t> infinite possible answers</a:t>
            </a:r>
          </a:p>
          <a:p>
            <a:pPr lvl="1" eaLnBrk="1" hangingPunct="1">
              <a:spcBef>
                <a:spcPct val="50000"/>
              </a:spcBef>
              <a:buFontTx/>
              <a:buChar char="•"/>
            </a:pPr>
            <a:r>
              <a:rPr lang="en-US" altLang="en-US" sz="1400" dirty="0"/>
              <a:t> subject can choose any answer</a:t>
            </a:r>
          </a:p>
          <a:p>
            <a:pPr lvl="1" eaLnBrk="1" hangingPunct="1">
              <a:spcBef>
                <a:spcPct val="50000"/>
              </a:spcBef>
              <a:buFontTx/>
              <a:buChar char="•"/>
            </a:pPr>
            <a:r>
              <a:rPr lang="en-US" altLang="en-US" sz="1400" dirty="0"/>
              <a:t> increased detail</a:t>
            </a:r>
          </a:p>
          <a:p>
            <a:pPr lvl="1" eaLnBrk="1" hangingPunct="1">
              <a:spcBef>
                <a:spcPct val="50000"/>
              </a:spcBef>
              <a:buFontTx/>
              <a:buChar char="•"/>
            </a:pPr>
            <a:r>
              <a:rPr lang="en-US" altLang="en-US" sz="1400" dirty="0"/>
              <a:t> harder to quantify (count)</a:t>
            </a:r>
          </a:p>
          <a:p>
            <a:pPr lvl="1" eaLnBrk="1" hangingPunct="1">
              <a:spcBef>
                <a:spcPct val="50000"/>
              </a:spcBef>
              <a:buFontTx/>
              <a:buChar char="•"/>
            </a:pPr>
            <a:r>
              <a:rPr lang="en-US" altLang="en-US" sz="1400" dirty="0"/>
              <a:t> harder to interpret</a:t>
            </a:r>
          </a:p>
          <a:p>
            <a:pPr lvl="1" eaLnBrk="1" hangingPunct="1">
              <a:spcBef>
                <a:spcPct val="50000"/>
              </a:spcBef>
              <a:buFontTx/>
              <a:buChar char="•"/>
            </a:pPr>
            <a:r>
              <a:rPr lang="en-US" altLang="en-US" sz="1400" dirty="0"/>
              <a:t> longer to analyze</a:t>
            </a:r>
          </a:p>
          <a:p>
            <a:pPr eaLnBrk="1" hangingPunct="1">
              <a:spcBef>
                <a:spcPct val="50000"/>
              </a:spcBef>
              <a:buFontTx/>
              <a:buChar char="•"/>
            </a:pPr>
            <a:endParaRPr lang="en-US" altLang="en-US" sz="1400" dirty="0"/>
          </a:p>
        </p:txBody>
      </p:sp>
      <p:sp>
        <p:nvSpPr>
          <p:cNvPr id="18437" name="Text Box 5">
            <a:extLst>
              <a:ext uri="{FF2B5EF4-FFF2-40B4-BE49-F238E27FC236}">
                <a16:creationId xmlns:a16="http://schemas.microsoft.com/office/drawing/2014/main" id="{EA8D77DA-32FC-4B2C-903C-F66A36D62376}"/>
              </a:ext>
            </a:extLst>
          </p:cNvPr>
          <p:cNvSpPr txBox="1">
            <a:spLocks noChangeArrowheads="1"/>
          </p:cNvSpPr>
          <p:nvPr/>
        </p:nvSpPr>
        <p:spPr bwMode="auto">
          <a:xfrm>
            <a:off x="914398" y="2663539"/>
            <a:ext cx="1905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spcBef>
                <a:spcPct val="50000"/>
              </a:spcBef>
            </a:pPr>
            <a:r>
              <a:rPr lang="en-US" altLang="en-US" dirty="0">
                <a:solidFill>
                  <a:schemeClr val="accent1"/>
                </a:solidFill>
              </a:rPr>
              <a:t> Open ended questions</a:t>
            </a:r>
          </a:p>
        </p:txBody>
      </p:sp>
      <p:sp>
        <p:nvSpPr>
          <p:cNvPr id="18438" name="Text Box 6">
            <a:extLst>
              <a:ext uri="{FF2B5EF4-FFF2-40B4-BE49-F238E27FC236}">
                <a16:creationId xmlns:a16="http://schemas.microsoft.com/office/drawing/2014/main" id="{BC633DBF-233A-4AD1-B923-CC3359004813}"/>
              </a:ext>
            </a:extLst>
          </p:cNvPr>
          <p:cNvSpPr txBox="1">
            <a:spLocks noChangeArrowheads="1"/>
          </p:cNvSpPr>
          <p:nvPr/>
        </p:nvSpPr>
        <p:spPr bwMode="auto">
          <a:xfrm>
            <a:off x="4530969" y="1391585"/>
            <a:ext cx="1905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dirty="0">
                <a:solidFill>
                  <a:schemeClr val="accent1"/>
                </a:solidFill>
              </a:rPr>
              <a:t>Close ended questions</a:t>
            </a:r>
          </a:p>
        </p:txBody>
      </p:sp>
      <p:sp>
        <p:nvSpPr>
          <p:cNvPr id="18439" name="Text Box 7">
            <a:extLst>
              <a:ext uri="{FF2B5EF4-FFF2-40B4-BE49-F238E27FC236}">
                <a16:creationId xmlns:a16="http://schemas.microsoft.com/office/drawing/2014/main" id="{3FD19CDE-0E45-4709-995D-5C59D7F7279D}"/>
              </a:ext>
            </a:extLst>
          </p:cNvPr>
          <p:cNvSpPr txBox="1">
            <a:spLocks noChangeArrowheads="1"/>
          </p:cNvSpPr>
          <p:nvPr/>
        </p:nvSpPr>
        <p:spPr bwMode="auto">
          <a:xfrm>
            <a:off x="5638802" y="1028700"/>
            <a:ext cx="2590800" cy="343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400" dirty="0"/>
              <a:t>	finite possible 	answers</a:t>
            </a:r>
          </a:p>
          <a:p>
            <a:pPr lvl="2" eaLnBrk="1" hangingPunct="1">
              <a:spcBef>
                <a:spcPct val="50000"/>
              </a:spcBef>
              <a:buFontTx/>
              <a:buChar char="•"/>
            </a:pPr>
            <a:r>
              <a:rPr lang="en-US" altLang="en-US" sz="1400" dirty="0"/>
              <a:t> subject given a list of possible responses</a:t>
            </a:r>
          </a:p>
          <a:p>
            <a:pPr lvl="2" eaLnBrk="1" hangingPunct="1">
              <a:spcBef>
                <a:spcPct val="50000"/>
              </a:spcBef>
              <a:buFontTx/>
              <a:buChar char="•"/>
            </a:pPr>
            <a:r>
              <a:rPr lang="en-US" altLang="en-US" sz="1400" dirty="0"/>
              <a:t> easier to analyze</a:t>
            </a:r>
          </a:p>
          <a:p>
            <a:pPr lvl="2" eaLnBrk="1" hangingPunct="1">
              <a:spcBef>
                <a:spcPct val="50000"/>
              </a:spcBef>
              <a:buFontTx/>
              <a:buChar char="•"/>
            </a:pPr>
            <a:r>
              <a:rPr lang="en-US" altLang="en-US" sz="1400" dirty="0"/>
              <a:t> easier to quantify</a:t>
            </a:r>
          </a:p>
          <a:p>
            <a:pPr lvl="2" eaLnBrk="1" hangingPunct="1">
              <a:spcBef>
                <a:spcPct val="50000"/>
              </a:spcBef>
              <a:buFontTx/>
              <a:buChar char="•"/>
            </a:pPr>
            <a:r>
              <a:rPr lang="en-US" altLang="en-US" sz="1400" dirty="0"/>
              <a:t> faster</a:t>
            </a:r>
          </a:p>
          <a:p>
            <a:pPr lvl="2" eaLnBrk="1" hangingPunct="1">
              <a:spcBef>
                <a:spcPct val="50000"/>
              </a:spcBef>
              <a:buFontTx/>
              <a:buChar char="•"/>
            </a:pPr>
            <a:r>
              <a:rPr lang="en-US" altLang="en-US" sz="1400" dirty="0"/>
              <a:t> creates forced answers</a:t>
            </a:r>
          </a:p>
          <a:p>
            <a:pPr lvl="2" eaLnBrk="1" hangingPunct="1">
              <a:spcBef>
                <a:spcPct val="50000"/>
              </a:spcBef>
              <a:buFontTx/>
              <a:buChar char="•"/>
            </a:pPr>
            <a:r>
              <a:rPr lang="en-US" altLang="en-US" sz="1400" dirty="0"/>
              <a:t> lacks detail</a:t>
            </a:r>
          </a:p>
          <a:p>
            <a:pPr eaLnBrk="1" hangingPunct="1">
              <a:spcBef>
                <a:spcPct val="50000"/>
              </a:spcBef>
              <a:buFontTx/>
              <a:buChar char="•"/>
            </a:pPr>
            <a:endParaRPr lang="en-US" altLang="en-US" sz="1400" dirty="0"/>
          </a:p>
        </p:txBody>
      </p:sp>
      <p:sp>
        <p:nvSpPr>
          <p:cNvPr id="2" name="Footer Placeholder 1">
            <a:extLst>
              <a:ext uri="{FF2B5EF4-FFF2-40B4-BE49-F238E27FC236}">
                <a16:creationId xmlns:a16="http://schemas.microsoft.com/office/drawing/2014/main" id="{3BF39BE8-9F02-4F04-9AB0-9745121B6205}"/>
              </a:ext>
            </a:extLst>
          </p:cNvPr>
          <p:cNvSpPr>
            <a:spLocks noGrp="1"/>
          </p:cNvSpPr>
          <p:nvPr>
            <p:ph type="ftr" sz="quarter" idx="11"/>
          </p:nvPr>
        </p:nvSpPr>
        <p:spPr/>
        <p:txBody>
          <a:bodyPr/>
          <a:lstStyle/>
          <a:p>
            <a:r>
              <a:rPr lang="en-US"/>
              <a:t>WGPM6002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par>
                          <p:cTn id="7" fill="hold" nodeType="afterGroup">
                            <p:stCondLst>
                              <p:cond delay="0"/>
                            </p:stCondLst>
                            <p:childTnLst>
                              <p:par>
                                <p:cTn id="8" presetID="24" presetClass="entr" presetSubtype="0" fill="hold" grpId="0" nodeType="afterEffect">
                                  <p:stCondLst>
                                    <p:cond delay="0"/>
                                  </p:stCondLst>
                                  <p:childTnLst>
                                    <p:set>
                                      <p:cBhvr>
                                        <p:cTn id="9" dur="1" fill="hold">
                                          <p:stCondLst>
                                            <p:cond delay="0"/>
                                          </p:stCondLst>
                                        </p:cTn>
                                        <p:tgtEl>
                                          <p:spTgt spid="18437"/>
                                        </p:tgtEl>
                                        <p:attrNameLst>
                                          <p:attrName>style.visibility</p:attrName>
                                        </p:attrNameLst>
                                      </p:cBhvr>
                                      <p:to>
                                        <p:strVal val="visible"/>
                                      </p:to>
                                    </p:set>
                                    <p:anim to="" calcmode="lin" valueType="num">
                                      <p:cBhvr>
                                        <p:cTn id="10" dur="1" fill="hold"/>
                                        <p:tgtEl>
                                          <p:spTgt spid="18437"/>
                                        </p:tgtEl>
                                        <p:attrNameLst>
                                          <p:attrName/>
                                        </p:attrNameLst>
                                      </p:cBhvr>
                                    </p:anim>
                                  </p:childTnLst>
                                </p:cTn>
                              </p:par>
                            </p:childTnLst>
                          </p:cTn>
                        </p:par>
                        <p:par>
                          <p:cTn id="11" fill="hold" nodeType="afterGroup">
                            <p:stCondLst>
                              <p:cond delay="0"/>
                            </p:stCondLst>
                            <p:childTnLst>
                              <p:par>
                                <p:cTn id="12" presetID="24" presetClass="entr" presetSubtype="0" fill="hold" grpId="0" nodeType="afterEffect">
                                  <p:stCondLst>
                                    <p:cond delay="0"/>
                                  </p:stCondLst>
                                  <p:childTnLst>
                                    <p:set>
                                      <p:cBhvr>
                                        <p:cTn id="13" dur="1" fill="hold">
                                          <p:stCondLst>
                                            <p:cond delay="0"/>
                                          </p:stCondLst>
                                        </p:cTn>
                                        <p:tgtEl>
                                          <p:spTgt spid="18436"/>
                                        </p:tgtEl>
                                        <p:attrNameLst>
                                          <p:attrName>style.visibility</p:attrName>
                                        </p:attrNameLst>
                                      </p:cBhvr>
                                      <p:to>
                                        <p:strVal val="visible"/>
                                      </p:to>
                                    </p:set>
                                    <p:anim to="" calcmode="lin" valueType="num">
                                      <p:cBhvr>
                                        <p:cTn id="14" dur="1" fill="hold"/>
                                        <p:tgtEl>
                                          <p:spTgt spid="18436"/>
                                        </p:tgtEl>
                                        <p:attrNameLst>
                                          <p:attrName/>
                                        </p:attrNameLst>
                                      </p:cBhvr>
                                    </p:anim>
                                  </p:childTnLst>
                                </p:cTn>
                              </p:par>
                            </p:childTnLst>
                          </p:cTn>
                        </p:par>
                        <p:par>
                          <p:cTn id="15" fill="hold" nodeType="afterGroup">
                            <p:stCondLst>
                              <p:cond delay="0"/>
                            </p:stCondLst>
                            <p:childTnLst>
                              <p:par>
                                <p:cTn id="16" presetID="24" presetClass="entr" presetSubtype="0" fill="hold" grpId="0" nodeType="afterEffect">
                                  <p:stCondLst>
                                    <p:cond delay="0"/>
                                  </p:stCondLst>
                                  <p:childTnLst>
                                    <p:set>
                                      <p:cBhvr>
                                        <p:cTn id="17" dur="1" fill="hold">
                                          <p:stCondLst>
                                            <p:cond delay="0"/>
                                          </p:stCondLst>
                                        </p:cTn>
                                        <p:tgtEl>
                                          <p:spTgt spid="18438"/>
                                        </p:tgtEl>
                                        <p:attrNameLst>
                                          <p:attrName>style.visibility</p:attrName>
                                        </p:attrNameLst>
                                      </p:cBhvr>
                                      <p:to>
                                        <p:strVal val="visible"/>
                                      </p:to>
                                    </p:set>
                                    <p:anim to="" calcmode="lin" valueType="num">
                                      <p:cBhvr>
                                        <p:cTn id="18" dur="1" fill="hold"/>
                                        <p:tgtEl>
                                          <p:spTgt spid="18438"/>
                                        </p:tgtEl>
                                        <p:attrNameLst>
                                          <p:attrName/>
                                        </p:attrNameLst>
                                      </p:cBhvr>
                                    </p:anim>
                                  </p:childTnLst>
                                </p:cTn>
                              </p:par>
                            </p:childTnLst>
                          </p:cTn>
                        </p:par>
                        <p:par>
                          <p:cTn id="19" fill="hold" nodeType="afterGroup">
                            <p:stCondLst>
                              <p:cond delay="0"/>
                            </p:stCondLst>
                            <p:childTnLst>
                              <p:par>
                                <p:cTn id="20" presetID="24" presetClass="entr" presetSubtype="0" fill="hold" grpId="0" nodeType="afterEffect">
                                  <p:stCondLst>
                                    <p:cond delay="0"/>
                                  </p:stCondLst>
                                  <p:childTnLst>
                                    <p:set>
                                      <p:cBhvr>
                                        <p:cTn id="21" dur="1" fill="hold">
                                          <p:stCondLst>
                                            <p:cond delay="0"/>
                                          </p:stCondLst>
                                        </p:cTn>
                                        <p:tgtEl>
                                          <p:spTgt spid="18439"/>
                                        </p:tgtEl>
                                        <p:attrNameLst>
                                          <p:attrName>style.visibility</p:attrName>
                                        </p:attrNameLst>
                                      </p:cBhvr>
                                      <p:to>
                                        <p:strVal val="visible"/>
                                      </p:to>
                                    </p:set>
                                    <p:anim to="" calcmode="lin" valueType="num">
                                      <p:cBhvr>
                                        <p:cTn id="22" dur="1" fill="hold"/>
                                        <p:tgtEl>
                                          <p:spTgt spid="18439"/>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6" grpId="0"/>
      <p:bldP spid="18437" grpId="0"/>
      <p:bldP spid="18438" grpId="0"/>
      <p:bldP spid="1843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2F321D1-BCA1-409C-8D4A-C8310CD67E46}"/>
              </a:ext>
            </a:extLst>
          </p:cNvPr>
          <p:cNvSpPr>
            <a:spLocks noGrp="1" noChangeArrowheads="1"/>
          </p:cNvSpPr>
          <p:nvPr>
            <p:ph type="title"/>
          </p:nvPr>
        </p:nvSpPr>
        <p:spPr/>
        <p:txBody>
          <a:bodyPr/>
          <a:lstStyle/>
          <a:p>
            <a:pPr eaLnBrk="1" hangingPunct="1"/>
            <a:r>
              <a:rPr lang="en-US" altLang="en-US"/>
              <a:t>Types of close ended questions</a:t>
            </a:r>
          </a:p>
        </p:txBody>
      </p:sp>
      <p:sp>
        <p:nvSpPr>
          <p:cNvPr id="14339" name="Rectangle 3">
            <a:extLst>
              <a:ext uri="{FF2B5EF4-FFF2-40B4-BE49-F238E27FC236}">
                <a16:creationId xmlns:a16="http://schemas.microsoft.com/office/drawing/2014/main" id="{C850B4E5-AB21-4971-BA8C-73530F5BDDB0}"/>
              </a:ext>
            </a:extLst>
          </p:cNvPr>
          <p:cNvSpPr>
            <a:spLocks noGrp="1" noChangeArrowheads="1"/>
          </p:cNvSpPr>
          <p:nvPr>
            <p:ph type="body" idx="1"/>
          </p:nvPr>
        </p:nvSpPr>
        <p:spPr/>
        <p:txBody>
          <a:bodyPr>
            <a:normAutofit fontScale="92500" lnSpcReduction="10000"/>
          </a:bodyPr>
          <a:lstStyle/>
          <a:p>
            <a:pPr eaLnBrk="1" hangingPunct="1">
              <a:lnSpc>
                <a:spcPct val="90000"/>
              </a:lnSpc>
            </a:pPr>
            <a:r>
              <a:rPr lang="en-US" altLang="en-US" sz="2400" dirty="0"/>
              <a:t>Multiple choice</a:t>
            </a:r>
          </a:p>
          <a:p>
            <a:pPr eaLnBrk="1" hangingPunct="1">
              <a:lnSpc>
                <a:spcPct val="90000"/>
              </a:lnSpc>
            </a:pPr>
            <a:r>
              <a:rPr lang="en-US" altLang="en-US" sz="2400" dirty="0"/>
              <a:t>Rating Scale</a:t>
            </a:r>
          </a:p>
          <a:p>
            <a:pPr lvl="1" eaLnBrk="1" hangingPunct="1">
              <a:lnSpc>
                <a:spcPct val="90000"/>
              </a:lnSpc>
              <a:buFont typeface="Wingdings" panose="05000000000000000000" pitchFamily="2" charset="2"/>
              <a:buChar char="Ø"/>
            </a:pPr>
            <a:r>
              <a:rPr lang="en-US" altLang="en-US" sz="2000" dirty="0"/>
              <a:t>Provide the scale</a:t>
            </a:r>
          </a:p>
          <a:p>
            <a:pPr eaLnBrk="1" hangingPunct="1">
              <a:lnSpc>
                <a:spcPct val="90000"/>
              </a:lnSpc>
            </a:pPr>
            <a:r>
              <a:rPr lang="en-US" altLang="en-US" sz="2400" dirty="0"/>
              <a:t>Agreement Scale</a:t>
            </a:r>
          </a:p>
          <a:p>
            <a:pPr lvl="1" eaLnBrk="1" hangingPunct="1">
              <a:lnSpc>
                <a:spcPct val="90000"/>
              </a:lnSpc>
              <a:buFont typeface="Wingdings" panose="05000000000000000000" pitchFamily="2" charset="2"/>
              <a:buChar char="Ø"/>
            </a:pPr>
            <a:r>
              <a:rPr lang="en-US" altLang="en-US" sz="2000" dirty="0"/>
              <a:t>Word rating scale</a:t>
            </a:r>
          </a:p>
          <a:p>
            <a:pPr eaLnBrk="1" hangingPunct="1">
              <a:lnSpc>
                <a:spcPct val="90000"/>
              </a:lnSpc>
            </a:pPr>
            <a:r>
              <a:rPr lang="en-US" altLang="en-US" sz="2400" dirty="0"/>
              <a:t>Ranking</a:t>
            </a:r>
          </a:p>
          <a:p>
            <a:pPr lvl="1" eaLnBrk="1" hangingPunct="1">
              <a:lnSpc>
                <a:spcPct val="90000"/>
              </a:lnSpc>
              <a:buFont typeface="Wingdings" panose="05000000000000000000" pitchFamily="2" charset="2"/>
              <a:buChar char="Ø"/>
            </a:pPr>
            <a:r>
              <a:rPr lang="en-US" altLang="en-US" sz="2000" dirty="0"/>
              <a:t>Rank selected number of items</a:t>
            </a:r>
          </a:p>
          <a:p>
            <a:pPr lvl="1" eaLnBrk="1" hangingPunct="1">
              <a:lnSpc>
                <a:spcPct val="90000"/>
              </a:lnSpc>
              <a:buFont typeface="Wingdings" panose="05000000000000000000" pitchFamily="2" charset="2"/>
              <a:buChar char="Ø"/>
            </a:pPr>
            <a:r>
              <a:rPr lang="en-US" altLang="en-US" sz="2000" dirty="0"/>
              <a:t>Better for a small number of items that are in direct competition</a:t>
            </a:r>
          </a:p>
          <a:p>
            <a:pPr eaLnBrk="1" hangingPunct="1">
              <a:lnSpc>
                <a:spcPct val="90000"/>
              </a:lnSpc>
              <a:buFont typeface="Webdings" panose="05030102010509060703" pitchFamily="18" charset="2"/>
              <a:buNone/>
            </a:pPr>
            <a:endParaRPr lang="en-US" altLang="en-US" sz="2400" dirty="0"/>
          </a:p>
          <a:p>
            <a:pPr eaLnBrk="1" hangingPunct="1">
              <a:lnSpc>
                <a:spcPct val="90000"/>
              </a:lnSpc>
            </a:pPr>
            <a:endParaRPr lang="en-US" altLang="en-US" sz="2400" dirty="0"/>
          </a:p>
        </p:txBody>
      </p:sp>
      <p:sp>
        <p:nvSpPr>
          <p:cNvPr id="2" name="Footer Placeholder 1">
            <a:extLst>
              <a:ext uri="{FF2B5EF4-FFF2-40B4-BE49-F238E27FC236}">
                <a16:creationId xmlns:a16="http://schemas.microsoft.com/office/drawing/2014/main" id="{3E7438B1-2B89-4BFC-8352-E42FD444B39B}"/>
              </a:ext>
            </a:extLst>
          </p:cNvPr>
          <p:cNvSpPr>
            <a:spLocks noGrp="1"/>
          </p:cNvSpPr>
          <p:nvPr>
            <p:ph type="ftr" sz="quarter" idx="11"/>
          </p:nvPr>
        </p:nvSpPr>
        <p:spPr/>
        <p:txBody>
          <a:bodyPr/>
          <a:lstStyle/>
          <a:p>
            <a:r>
              <a:rPr lang="en-US"/>
              <a:t>WGPM6002</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B3A3133-1D87-4EF8-802B-6DA371A7B99D}"/>
              </a:ext>
            </a:extLst>
          </p:cNvPr>
          <p:cNvGraphicFramePr>
            <a:graphicFrameLocks noGrp="1"/>
          </p:cNvGraphicFramePr>
          <p:nvPr>
            <p:extLst>
              <p:ext uri="{D42A27DB-BD31-4B8C-83A1-F6EECF244321}">
                <p14:modId xmlns:p14="http://schemas.microsoft.com/office/powerpoint/2010/main" val="975262133"/>
              </p:ext>
            </p:extLst>
          </p:nvPr>
        </p:nvGraphicFramePr>
        <p:xfrm>
          <a:off x="659423" y="805671"/>
          <a:ext cx="7825154" cy="5246658"/>
        </p:xfrm>
        <a:graphic>
          <a:graphicData uri="http://schemas.openxmlformats.org/drawingml/2006/table">
            <a:tbl>
              <a:tblPr/>
              <a:tblGrid>
                <a:gridCol w="2878218">
                  <a:extLst>
                    <a:ext uri="{9D8B030D-6E8A-4147-A177-3AD203B41FA5}">
                      <a16:colId xmlns:a16="http://schemas.microsoft.com/office/drawing/2014/main" val="20000"/>
                    </a:ext>
                  </a:extLst>
                </a:gridCol>
                <a:gridCol w="4946936">
                  <a:extLst>
                    <a:ext uri="{9D8B030D-6E8A-4147-A177-3AD203B41FA5}">
                      <a16:colId xmlns:a16="http://schemas.microsoft.com/office/drawing/2014/main" val="20001"/>
                    </a:ext>
                  </a:extLst>
                </a:gridCol>
              </a:tblGrid>
              <a:tr h="294448">
                <a:tc>
                  <a:txBody>
                    <a:bodyPr/>
                    <a:lstStyle/>
                    <a:p>
                      <a:r>
                        <a:rPr lang="en-GB" sz="1600">
                          <a:solidFill>
                            <a:srgbClr val="FFFFFF"/>
                          </a:solidFill>
                        </a:rPr>
                        <a:t>Type of question..</a:t>
                      </a:r>
                      <a:r>
                        <a:rPr lang="en-GB" sz="1600"/>
                        <a:t>.</a:t>
                      </a:r>
                    </a:p>
                  </a:txBody>
                  <a:tcPr marL="16933" marR="16933" marT="16933" marB="16933" anchor="ctr">
                    <a:lnL>
                      <a:noFill/>
                    </a:lnL>
                    <a:lnR>
                      <a:noFill/>
                    </a:lnR>
                    <a:lnT>
                      <a:noFill/>
                    </a:lnT>
                    <a:lnB>
                      <a:noFill/>
                    </a:lnB>
                    <a:solidFill>
                      <a:srgbClr val="000000"/>
                    </a:solidFill>
                  </a:tcPr>
                </a:tc>
                <a:tc>
                  <a:txBody>
                    <a:bodyPr/>
                    <a:lstStyle/>
                    <a:p>
                      <a:r>
                        <a:rPr lang="en-GB" sz="1600" dirty="0">
                          <a:solidFill>
                            <a:srgbClr val="FFFFFF"/>
                          </a:solidFill>
                        </a:rPr>
                        <a:t>Best Used for...</a:t>
                      </a:r>
                    </a:p>
                  </a:txBody>
                  <a:tcPr marL="16933" marR="16933" marT="16933" marB="16933" anchor="ctr">
                    <a:lnL>
                      <a:noFill/>
                    </a:lnL>
                    <a:lnR>
                      <a:noFill/>
                    </a:lnR>
                    <a:lnT>
                      <a:noFill/>
                    </a:lnT>
                    <a:lnB>
                      <a:noFill/>
                    </a:lnB>
                    <a:solidFill>
                      <a:srgbClr val="000000"/>
                    </a:solidFill>
                  </a:tcPr>
                </a:tc>
                <a:extLst>
                  <a:ext uri="{0D108BD9-81ED-4DB2-BD59-A6C34878D82A}">
                    <a16:rowId xmlns:a16="http://schemas.microsoft.com/office/drawing/2014/main" val="10000"/>
                  </a:ext>
                </a:extLst>
              </a:tr>
              <a:tr h="872120">
                <a:tc>
                  <a:txBody>
                    <a:bodyPr/>
                    <a:lstStyle/>
                    <a:p>
                      <a:r>
                        <a:rPr lang="en-GB" sz="1600" i="1"/>
                        <a:t>Open-ended</a:t>
                      </a:r>
                      <a:endParaRPr lang="en-GB" sz="1600"/>
                    </a:p>
                  </a:txBody>
                  <a:tcPr marL="16933" marR="16933" marT="16933" marB="16933" anchor="ctr">
                    <a:lnL>
                      <a:noFill/>
                    </a:lnL>
                    <a:lnR>
                      <a:noFill/>
                    </a:lnR>
                    <a:lnT>
                      <a:noFill/>
                    </a:lnT>
                    <a:lnB>
                      <a:noFill/>
                    </a:lnB>
                  </a:tcPr>
                </a:tc>
                <a:tc>
                  <a:txBody>
                    <a:bodyPr/>
                    <a:lstStyle/>
                    <a:p>
                      <a:r>
                        <a:rPr lang="en-GB" sz="1600"/>
                        <a:t>Breaking the ice in an interview; when respondents' own words are important; when the surveyor doesn't know all the possible answers.</a:t>
                      </a:r>
                    </a:p>
                  </a:txBody>
                  <a:tcPr marL="16933" marR="16933" marT="16933" marB="16933" anchor="ctr">
                    <a:lnL>
                      <a:noFill/>
                    </a:lnL>
                    <a:lnR>
                      <a:noFill/>
                    </a:lnR>
                    <a:lnT>
                      <a:noFill/>
                    </a:lnT>
                    <a:lnB>
                      <a:noFill/>
                    </a:lnB>
                  </a:tcPr>
                </a:tc>
                <a:extLst>
                  <a:ext uri="{0D108BD9-81ED-4DB2-BD59-A6C34878D82A}">
                    <a16:rowId xmlns:a16="http://schemas.microsoft.com/office/drawing/2014/main" val="10001"/>
                  </a:ext>
                </a:extLst>
              </a:tr>
              <a:tr h="872120">
                <a:tc>
                  <a:txBody>
                    <a:bodyPr/>
                    <a:lstStyle/>
                    <a:p>
                      <a:r>
                        <a:rPr lang="en-GB" sz="1600" i="1"/>
                        <a:t>Closed-ended</a:t>
                      </a:r>
                      <a:endParaRPr lang="en-GB" sz="1600"/>
                    </a:p>
                  </a:txBody>
                  <a:tcPr marL="16933" marR="16933" marT="16933" marB="16933" anchor="ctr">
                    <a:lnL>
                      <a:noFill/>
                    </a:lnL>
                    <a:lnR>
                      <a:noFill/>
                    </a:lnR>
                    <a:lnT>
                      <a:noFill/>
                    </a:lnT>
                    <a:lnB>
                      <a:noFill/>
                    </a:lnB>
                    <a:solidFill>
                      <a:srgbClr val="CCCCCC"/>
                    </a:solidFill>
                  </a:tcPr>
                </a:tc>
                <a:tc>
                  <a:txBody>
                    <a:bodyPr/>
                    <a:lstStyle/>
                    <a:p>
                      <a:r>
                        <a:rPr lang="en-GB" sz="1600" dirty="0"/>
                        <a:t>Collecting rank ordered data; when all response choices are known; when quantitative statistical results are desired.</a:t>
                      </a:r>
                    </a:p>
                  </a:txBody>
                  <a:tcPr marL="16933" marR="16933" marT="16933" marB="16933" anchor="ctr">
                    <a:lnL>
                      <a:noFill/>
                    </a:lnL>
                    <a:lnR>
                      <a:noFill/>
                    </a:lnR>
                    <a:lnT>
                      <a:noFill/>
                    </a:lnT>
                    <a:lnB>
                      <a:noFill/>
                    </a:lnB>
                    <a:solidFill>
                      <a:srgbClr val="CCCCCC"/>
                    </a:solidFill>
                  </a:tcPr>
                </a:tc>
                <a:extLst>
                  <a:ext uri="{0D108BD9-81ED-4DB2-BD59-A6C34878D82A}">
                    <a16:rowId xmlns:a16="http://schemas.microsoft.com/office/drawing/2014/main" val="10002"/>
                  </a:ext>
                </a:extLst>
              </a:tr>
              <a:tr h="457647">
                <a:tc>
                  <a:txBody>
                    <a:bodyPr/>
                    <a:lstStyle/>
                    <a:p>
                      <a:r>
                        <a:rPr lang="en-GB" sz="1600" i="1"/>
                        <a:t>Likert-scale</a:t>
                      </a:r>
                      <a:endParaRPr lang="en-GB" sz="1600"/>
                    </a:p>
                  </a:txBody>
                  <a:tcPr marL="16933" marR="16933" marT="16933" marB="16933" anchor="ctr">
                    <a:lnL>
                      <a:noFill/>
                    </a:lnL>
                    <a:lnR>
                      <a:noFill/>
                    </a:lnR>
                    <a:lnT>
                      <a:noFill/>
                    </a:lnT>
                    <a:lnB>
                      <a:noFill/>
                    </a:lnB>
                  </a:tcPr>
                </a:tc>
                <a:tc>
                  <a:txBody>
                    <a:bodyPr/>
                    <a:lstStyle/>
                    <a:p>
                      <a:r>
                        <a:rPr lang="en-GB" sz="1600" dirty="0"/>
                        <a:t>To assess a person's feelings about something.</a:t>
                      </a:r>
                    </a:p>
                  </a:txBody>
                  <a:tcPr marL="16933" marR="16933" marT="16933" marB="16933" anchor="ctr">
                    <a:lnL>
                      <a:noFill/>
                    </a:lnL>
                    <a:lnR>
                      <a:noFill/>
                    </a:lnR>
                    <a:lnT>
                      <a:noFill/>
                    </a:lnT>
                    <a:lnB>
                      <a:noFill/>
                    </a:lnB>
                  </a:tcPr>
                </a:tc>
                <a:extLst>
                  <a:ext uri="{0D108BD9-81ED-4DB2-BD59-A6C34878D82A}">
                    <a16:rowId xmlns:a16="http://schemas.microsoft.com/office/drawing/2014/main" val="10003"/>
                  </a:ext>
                </a:extLst>
              </a:tr>
              <a:tr h="872120">
                <a:tc>
                  <a:txBody>
                    <a:bodyPr/>
                    <a:lstStyle/>
                    <a:p>
                      <a:r>
                        <a:rPr lang="en-GB" sz="1600" i="1"/>
                        <a:t>Multiple-choice</a:t>
                      </a:r>
                      <a:endParaRPr lang="en-GB" sz="1600"/>
                    </a:p>
                  </a:txBody>
                  <a:tcPr marL="16933" marR="16933" marT="16933" marB="16933" anchor="ctr">
                    <a:lnL>
                      <a:noFill/>
                    </a:lnL>
                    <a:lnR>
                      <a:noFill/>
                    </a:lnR>
                    <a:lnT>
                      <a:noFill/>
                    </a:lnT>
                    <a:lnB>
                      <a:noFill/>
                    </a:lnB>
                    <a:solidFill>
                      <a:srgbClr val="CCCCCC"/>
                    </a:solidFill>
                  </a:tcPr>
                </a:tc>
                <a:tc>
                  <a:txBody>
                    <a:bodyPr/>
                    <a:lstStyle/>
                    <a:p>
                      <a:r>
                        <a:rPr lang="en-GB" sz="1600"/>
                        <a:t>When there are a finite number of options (remember to instruct respondents as to the number of answers to select).</a:t>
                      </a:r>
                    </a:p>
                  </a:txBody>
                  <a:tcPr marL="16933" marR="16933" marT="16933" marB="16933" anchor="ctr">
                    <a:lnL>
                      <a:noFill/>
                    </a:lnL>
                    <a:lnR>
                      <a:noFill/>
                    </a:lnR>
                    <a:lnT>
                      <a:noFill/>
                    </a:lnT>
                    <a:lnB>
                      <a:noFill/>
                    </a:lnB>
                    <a:solidFill>
                      <a:srgbClr val="CCCCCC"/>
                    </a:solidFill>
                  </a:tcPr>
                </a:tc>
                <a:extLst>
                  <a:ext uri="{0D108BD9-81ED-4DB2-BD59-A6C34878D82A}">
                    <a16:rowId xmlns:a16="http://schemas.microsoft.com/office/drawing/2014/main" val="10004"/>
                  </a:ext>
                </a:extLst>
              </a:tr>
              <a:tr h="457647">
                <a:tc>
                  <a:txBody>
                    <a:bodyPr/>
                    <a:lstStyle/>
                    <a:p>
                      <a:r>
                        <a:rPr lang="en-GB" sz="1600" i="1"/>
                        <a:t>Ordinal</a:t>
                      </a:r>
                      <a:endParaRPr lang="en-GB" sz="1600"/>
                    </a:p>
                  </a:txBody>
                  <a:tcPr marL="16933" marR="16933" marT="16933" marB="16933" anchor="ctr">
                    <a:lnL>
                      <a:noFill/>
                    </a:lnL>
                    <a:lnR>
                      <a:noFill/>
                    </a:lnR>
                    <a:lnT>
                      <a:noFill/>
                    </a:lnT>
                    <a:lnB>
                      <a:noFill/>
                    </a:lnB>
                  </a:tcPr>
                </a:tc>
                <a:tc>
                  <a:txBody>
                    <a:bodyPr/>
                    <a:lstStyle/>
                    <a:p>
                      <a:r>
                        <a:rPr lang="en-GB" sz="1600"/>
                        <a:t>To rate things in relation to other things.</a:t>
                      </a:r>
                    </a:p>
                  </a:txBody>
                  <a:tcPr marL="16933" marR="16933" marT="16933" marB="16933" anchor="ctr">
                    <a:lnL>
                      <a:noFill/>
                    </a:lnL>
                    <a:lnR>
                      <a:noFill/>
                    </a:lnR>
                    <a:lnT>
                      <a:noFill/>
                    </a:lnT>
                    <a:lnB>
                      <a:noFill/>
                    </a:lnB>
                  </a:tcPr>
                </a:tc>
                <a:extLst>
                  <a:ext uri="{0D108BD9-81ED-4DB2-BD59-A6C34878D82A}">
                    <a16:rowId xmlns:a16="http://schemas.microsoft.com/office/drawing/2014/main" val="10005"/>
                  </a:ext>
                </a:extLst>
              </a:tr>
              <a:tr h="664883">
                <a:tc>
                  <a:txBody>
                    <a:bodyPr/>
                    <a:lstStyle/>
                    <a:p>
                      <a:r>
                        <a:rPr lang="en-GB" sz="1600" i="1"/>
                        <a:t>Categorical</a:t>
                      </a:r>
                      <a:endParaRPr lang="en-GB" sz="1600"/>
                    </a:p>
                  </a:txBody>
                  <a:tcPr marL="16933" marR="16933" marT="16933" marB="16933" anchor="ctr">
                    <a:lnL>
                      <a:noFill/>
                    </a:lnL>
                    <a:lnR>
                      <a:noFill/>
                    </a:lnR>
                    <a:lnT>
                      <a:noFill/>
                    </a:lnT>
                    <a:lnB>
                      <a:noFill/>
                    </a:lnB>
                    <a:solidFill>
                      <a:srgbClr val="CCCCCC"/>
                    </a:solidFill>
                  </a:tcPr>
                </a:tc>
                <a:tc>
                  <a:txBody>
                    <a:bodyPr/>
                    <a:lstStyle/>
                    <a:p>
                      <a:r>
                        <a:rPr lang="en-GB" sz="1600"/>
                        <a:t>When the answers are categories, and each respondent must fall into exactly one of them.</a:t>
                      </a:r>
                    </a:p>
                  </a:txBody>
                  <a:tcPr marL="16933" marR="16933" marT="16933" marB="16933" anchor="ctr">
                    <a:lnL>
                      <a:noFill/>
                    </a:lnL>
                    <a:lnR>
                      <a:noFill/>
                    </a:lnR>
                    <a:lnT>
                      <a:noFill/>
                    </a:lnT>
                    <a:lnB>
                      <a:noFill/>
                    </a:lnB>
                    <a:solidFill>
                      <a:srgbClr val="CCCCCC"/>
                    </a:solidFill>
                  </a:tcPr>
                </a:tc>
                <a:extLst>
                  <a:ext uri="{0D108BD9-81ED-4DB2-BD59-A6C34878D82A}">
                    <a16:rowId xmlns:a16="http://schemas.microsoft.com/office/drawing/2014/main" val="10006"/>
                  </a:ext>
                </a:extLst>
              </a:tr>
              <a:tr h="457647">
                <a:tc>
                  <a:txBody>
                    <a:bodyPr/>
                    <a:lstStyle/>
                    <a:p>
                      <a:r>
                        <a:rPr lang="en-GB" sz="1600" i="1"/>
                        <a:t>Numerical</a:t>
                      </a:r>
                      <a:endParaRPr lang="en-GB" sz="1600"/>
                    </a:p>
                  </a:txBody>
                  <a:tcPr marL="16933" marR="16933" marT="16933" marB="16933" anchor="ctr">
                    <a:lnL>
                      <a:noFill/>
                    </a:lnL>
                    <a:lnR>
                      <a:noFill/>
                    </a:lnR>
                    <a:lnT>
                      <a:noFill/>
                    </a:lnT>
                    <a:lnB>
                      <a:noFill/>
                    </a:lnB>
                  </a:tcPr>
                </a:tc>
                <a:tc>
                  <a:txBody>
                    <a:bodyPr/>
                    <a:lstStyle/>
                    <a:p>
                      <a:r>
                        <a:rPr lang="en-GB" sz="1600"/>
                        <a:t>For real numbers, like age, number of months, etc.</a:t>
                      </a:r>
                    </a:p>
                  </a:txBody>
                  <a:tcPr marL="16933" marR="16933" marT="16933" marB="16933" anchor="ctr">
                    <a:lnL>
                      <a:noFill/>
                    </a:lnL>
                    <a:lnR>
                      <a:noFill/>
                    </a:lnR>
                    <a:lnT>
                      <a:noFill/>
                    </a:lnT>
                    <a:lnB>
                      <a:noFill/>
                    </a:lnB>
                  </a:tcPr>
                </a:tc>
                <a:extLst>
                  <a:ext uri="{0D108BD9-81ED-4DB2-BD59-A6C34878D82A}">
                    <a16:rowId xmlns:a16="http://schemas.microsoft.com/office/drawing/2014/main" val="10007"/>
                  </a:ext>
                </a:extLst>
              </a:tr>
              <a:tr h="282790">
                <a:tc>
                  <a:txBody>
                    <a:bodyPr/>
                    <a:lstStyle/>
                    <a:p>
                      <a:r>
                        <a:rPr lang="en-GB" sz="1600"/>
                        <a:t> </a:t>
                      </a:r>
                    </a:p>
                  </a:txBody>
                  <a:tcPr marL="16933" marR="16933" marT="16933" marB="16933" anchor="ctr">
                    <a:lnL>
                      <a:noFill/>
                    </a:lnL>
                    <a:lnR>
                      <a:noFill/>
                    </a:lnR>
                    <a:lnT>
                      <a:noFill/>
                    </a:lnT>
                    <a:lnB>
                      <a:noFill/>
                    </a:lnB>
                    <a:solidFill>
                      <a:srgbClr val="000000"/>
                    </a:solidFill>
                  </a:tcPr>
                </a:tc>
                <a:tc>
                  <a:txBody>
                    <a:bodyPr/>
                    <a:lstStyle/>
                    <a:p>
                      <a:endParaRPr lang="en-GB" sz="1600" dirty="0"/>
                    </a:p>
                  </a:txBody>
                  <a:tcPr marL="54187" marR="54187" marT="27093" marB="27093">
                    <a:lnL>
                      <a:noFill/>
                    </a:lnL>
                    <a:lnT>
                      <a:noFill/>
                    </a:lnT>
                  </a:tcPr>
                </a:tc>
                <a:extLst>
                  <a:ext uri="{0D108BD9-81ED-4DB2-BD59-A6C34878D82A}">
                    <a16:rowId xmlns:a16="http://schemas.microsoft.com/office/drawing/2014/main" val="10008"/>
                  </a:ext>
                </a:extLst>
              </a:tr>
            </a:tbl>
          </a:graphicData>
        </a:graphic>
      </p:graphicFrame>
      <p:sp>
        <p:nvSpPr>
          <p:cNvPr id="2" name="Footer Placeholder 1">
            <a:extLst>
              <a:ext uri="{FF2B5EF4-FFF2-40B4-BE49-F238E27FC236}">
                <a16:creationId xmlns:a16="http://schemas.microsoft.com/office/drawing/2014/main" id="{B0E49FFF-69FA-457C-AB97-1F194CABCEC7}"/>
              </a:ext>
            </a:extLst>
          </p:cNvPr>
          <p:cNvSpPr>
            <a:spLocks noGrp="1"/>
          </p:cNvSpPr>
          <p:nvPr>
            <p:ph type="ftr" sz="quarter" idx="11"/>
          </p:nvPr>
        </p:nvSpPr>
        <p:spPr/>
        <p:txBody>
          <a:bodyPr/>
          <a:lstStyle/>
          <a:p>
            <a:r>
              <a:rPr lang="en-US"/>
              <a:t>WGPM6002</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Seminar homework</a:t>
            </a:r>
          </a:p>
        </p:txBody>
      </p:sp>
      <p:sp>
        <p:nvSpPr>
          <p:cNvPr id="3" name="Content Placeholder 2"/>
          <p:cNvSpPr>
            <a:spLocks noGrp="1"/>
          </p:cNvSpPr>
          <p:nvPr>
            <p:ph idx="1"/>
          </p:nvPr>
        </p:nvSpPr>
        <p:spPr/>
        <p:txBody>
          <a:bodyPr vert="horz" lIns="91440" tIns="45720" rIns="91440" bIns="45720" rtlCol="0" anchor="t">
            <a:normAutofit/>
          </a:bodyPr>
          <a:lstStyle/>
          <a:p>
            <a:pPr>
              <a:buFont typeface="Wingdings" panose="05000000000000000000" pitchFamily="2" charset="2"/>
              <a:buChar char="§"/>
            </a:pPr>
            <a:r>
              <a:rPr lang="en-GB" sz="2800" dirty="0"/>
              <a:t>Review lecture slides</a:t>
            </a:r>
          </a:p>
          <a:p>
            <a:pPr>
              <a:buFont typeface="Wingdings" panose="05000000000000000000" pitchFamily="2" charset="2"/>
              <a:buChar char="§"/>
            </a:pPr>
            <a:r>
              <a:rPr lang="en-GB" sz="2800" dirty="0"/>
              <a:t>Consider what you would be interested in looking at for your research </a:t>
            </a:r>
          </a:p>
          <a:p>
            <a:pPr>
              <a:buFont typeface="Wingdings" panose="05000000000000000000" pitchFamily="2" charset="2"/>
              <a:buChar char="§"/>
            </a:pPr>
            <a:r>
              <a:rPr lang="en-GB" sz="2800" dirty="0"/>
              <a:t>Consider would you use Primary research </a:t>
            </a:r>
          </a:p>
          <a:p>
            <a:pPr lvl="1">
              <a:buFont typeface="Wingdings" panose="05000000000000000000" pitchFamily="2" charset="2"/>
              <a:buChar char="§"/>
            </a:pPr>
            <a:r>
              <a:rPr lang="en-GB" sz="2400" dirty="0"/>
              <a:t>and which methods might be useful </a:t>
            </a:r>
          </a:p>
        </p:txBody>
      </p:sp>
      <p:sp>
        <p:nvSpPr>
          <p:cNvPr id="4" name="Footer Placeholder 3">
            <a:extLst>
              <a:ext uri="{FF2B5EF4-FFF2-40B4-BE49-F238E27FC236}">
                <a16:creationId xmlns:a16="http://schemas.microsoft.com/office/drawing/2014/main" id="{B7B8C758-07F1-4586-B59C-B45D6A12504B}"/>
              </a:ext>
            </a:extLst>
          </p:cNvPr>
          <p:cNvSpPr>
            <a:spLocks noGrp="1"/>
          </p:cNvSpPr>
          <p:nvPr>
            <p:ph type="ftr" sz="quarter" idx="11"/>
          </p:nvPr>
        </p:nvSpPr>
        <p:spPr/>
        <p:txBody>
          <a:bodyPr/>
          <a:lstStyle/>
          <a:p>
            <a:r>
              <a:rPr lang="en-US"/>
              <a:t>WGPM6002</a:t>
            </a:r>
          </a:p>
        </p:txBody>
      </p:sp>
    </p:spTree>
    <p:extLst>
      <p:ext uri="{BB962C8B-B14F-4D97-AF65-F5344CB8AC3E}">
        <p14:creationId xmlns:p14="http://schemas.microsoft.com/office/powerpoint/2010/main" val="4103719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7BADC78C85AC478ACFC241B4D93C3B" ma:contentTypeVersion="11" ma:contentTypeDescription="Create a new document." ma:contentTypeScope="" ma:versionID="ad8025ef58f438e1474520ef69137733">
  <xsd:schema xmlns:xsd="http://www.w3.org/2001/XMLSchema" xmlns:xs="http://www.w3.org/2001/XMLSchema" xmlns:p="http://schemas.microsoft.com/office/2006/metadata/properties" xmlns:ns2="2a0aa29f-5b2e-4f26-9683-d6d4ab7460cf" xmlns:ns3="94eef652-f3d4-403f-bb68-6f2321bcd15d" targetNamespace="http://schemas.microsoft.com/office/2006/metadata/properties" ma:root="true" ma:fieldsID="82cf61b8938705dda0cc57b434278008" ns2:_="" ns3:_="">
    <xsd:import namespace="2a0aa29f-5b2e-4f26-9683-d6d4ab7460cf"/>
    <xsd:import namespace="94eef652-f3d4-403f-bb68-6f2321bcd15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0aa29f-5b2e-4f26-9683-d6d4ab7460c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4eef652-f3d4-403f-bb68-6f2321bcd15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4eef652-f3d4-403f-bb68-6f2321bcd15d">
      <UserInfo>
        <DisplayName>Damian Murphy</DisplayName>
        <AccountId>305</AccountId>
        <AccountType/>
      </UserInfo>
      <UserInfo>
        <DisplayName>Ola Connors</DisplayName>
        <AccountId>97</AccountId>
        <AccountType/>
      </UserInfo>
      <UserInfo>
        <DisplayName>Joanna Royle</DisplayName>
        <AccountId>33</AccountId>
        <AccountType/>
      </UserInfo>
      <UserInfo>
        <DisplayName>Adesua Fadipe</DisplayName>
        <AccountId>1830</AccountId>
        <AccountType/>
      </UserInfo>
    </SharedWithUsers>
  </documentManagement>
</p:properties>
</file>

<file path=customXml/itemProps1.xml><?xml version="1.0" encoding="utf-8"?>
<ds:datastoreItem xmlns:ds="http://schemas.openxmlformats.org/officeDocument/2006/customXml" ds:itemID="{EFCB1131-CFD0-4771-BC4B-E023C7A97BD6}">
  <ds:schemaRefs>
    <ds:schemaRef ds:uri="http://schemas.microsoft.com/sharepoint/v3/contenttype/forms"/>
  </ds:schemaRefs>
</ds:datastoreItem>
</file>

<file path=customXml/itemProps2.xml><?xml version="1.0" encoding="utf-8"?>
<ds:datastoreItem xmlns:ds="http://schemas.openxmlformats.org/officeDocument/2006/customXml" ds:itemID="{9D1ADDF3-23A7-4446-8A0F-1127BC1119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0aa29f-5b2e-4f26-9683-d6d4ab7460cf"/>
    <ds:schemaRef ds:uri="94eef652-f3d4-403f-bb68-6f2321bcd1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CAA12A-C0D6-44E5-91E5-04FD5654A851}">
  <ds:schemaRefs>
    <ds:schemaRef ds:uri="2a0aa29f-5b2e-4f26-9683-d6d4ab7460cf"/>
    <ds:schemaRef ds:uri="http://purl.org/dc/dcmitype/"/>
    <ds:schemaRef ds:uri="94eef652-f3d4-403f-bb68-6f2321bcd15d"/>
    <ds:schemaRef ds:uri="http://schemas.microsoft.com/office/2006/documentManagement/types"/>
    <ds:schemaRef ds:uri="http://purl.org/dc/elements/1.1/"/>
    <ds:schemaRef ds:uri="http://purl.org/dc/terms/"/>
    <ds:schemaRef ds:uri="http://schemas.openxmlformats.org/package/2006/metadata/core-properties"/>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Organic</Template>
  <TotalTime>26</TotalTime>
  <Words>1374</Words>
  <Application>Microsoft Office PowerPoint</Application>
  <PresentationFormat>On-screen Show (4:3)</PresentationFormat>
  <Paragraphs>218</Paragraphs>
  <Slides>24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Garamond</vt:lpstr>
      <vt:lpstr>Webdings</vt:lpstr>
      <vt:lpstr>Wingdings</vt:lpstr>
      <vt:lpstr>Organic</vt:lpstr>
      <vt:lpstr>   Understanding Primary Research  </vt:lpstr>
      <vt:lpstr>Topics </vt:lpstr>
      <vt:lpstr>What is Primary Research? </vt:lpstr>
      <vt:lpstr>Deciding on Primary Research Methodology</vt:lpstr>
      <vt:lpstr> What to do if you have chosen a qualitative method </vt:lpstr>
      <vt:lpstr> What to do if you have chosen a quantitative method </vt:lpstr>
      <vt:lpstr> What to do if you have chosen a mixed method </vt:lpstr>
      <vt:lpstr>Issues to consider</vt:lpstr>
      <vt:lpstr>Think About Ethics</vt:lpstr>
      <vt:lpstr>Reasons for using primary data</vt:lpstr>
      <vt:lpstr>Sampling </vt:lpstr>
      <vt:lpstr>The need to ‘sample’</vt:lpstr>
      <vt:lpstr>The size of the sample</vt:lpstr>
      <vt:lpstr>Sampling methods</vt:lpstr>
      <vt:lpstr>What sampling method should I use?</vt:lpstr>
      <vt:lpstr>Qualitative vs. Quantitative</vt:lpstr>
      <vt:lpstr>Types of primary research </vt:lpstr>
      <vt:lpstr>Designing a questionnaire</vt:lpstr>
      <vt:lpstr>What makes a good questionnaire?</vt:lpstr>
      <vt:lpstr>Designing your questionnaires</vt:lpstr>
      <vt:lpstr>Question Types</vt:lpstr>
      <vt:lpstr>Types of close ended questions</vt:lpstr>
      <vt:lpstr>PowerPoint Presentation</vt:lpstr>
      <vt:lpstr>Seminar 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PM600C Research Project for Postgraduates</dc:title>
  <dc:creator>Pepa Grundy</dc:creator>
  <cp:lastModifiedBy>Pepa Grundy</cp:lastModifiedBy>
  <cp:revision>11</cp:revision>
  <dcterms:modified xsi:type="dcterms:W3CDTF">2021-09-24T17:18:10Z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b025bbc324542f489317ae1480b4491">
    <vt:lpwstr/>
  </property>
  <property fmtid="{D5CDD505-2E9C-101B-9397-08002B2CF9AE}" pid="3" name="US Pathways Program">
    <vt:lpwstr>62;#UK Programmes|14b8390f-a95c-4349-a9f4-8940b6a07e5c;#64;# US Programs|9cd8d0ff-8725-4a19-8db3-bee53b9958c9</vt:lpwstr>
  </property>
  <property fmtid="{D5CDD505-2E9C-101B-9397-08002B2CF9AE}" pid="4" name="cede93f3c97e423198ecafb89a52b728">
    <vt:lpwstr/>
  </property>
  <property fmtid="{D5CDD505-2E9C-101B-9397-08002B2CF9AE}" pid="5" name="Academic Year">
    <vt:lpwstr>113;#2016 - 2017|d6aa9a2a-93ff-4c16-80ef-725cb57baf4f</vt:lpwstr>
  </property>
  <property fmtid="{D5CDD505-2E9C-101B-9397-08002B2CF9AE}" pid="6" name="i54f4dbe13ae40d4b344713991553f03">
    <vt:lpwstr/>
  </property>
  <property fmtid="{D5CDD505-2E9C-101B-9397-08002B2CF9AE}" pid="7" name="Pathways Intake">
    <vt:lpwstr/>
  </property>
  <property fmtid="{D5CDD505-2E9C-101B-9397-08002B2CF9AE}" pid="8" name="Market">
    <vt:lpwstr/>
  </property>
  <property fmtid="{D5CDD505-2E9C-101B-9397-08002B2CF9AE}" pid="9" name="Pathways Business Division">
    <vt:lpwstr>84;#UK Pathways|9bc01126-4cda-46ac-b521-ee97f61d93ca</vt:lpwstr>
  </property>
  <property fmtid="{D5CDD505-2E9C-101B-9397-08002B2CF9AE}" pid="10" name="Print Size">
    <vt:lpwstr/>
  </property>
  <property fmtid="{D5CDD505-2E9C-101B-9397-08002B2CF9AE}" pid="11" name="SharedWithUsers">
    <vt:lpwstr>305;#Damian Murphy;#97;#Ola Connors;#33;#Joanna Royle;#1830;#Adesua Fadipe</vt:lpwstr>
  </property>
  <property fmtid="{D5CDD505-2E9C-101B-9397-08002B2CF9AE}" pid="12" name="ContentTypeId">
    <vt:lpwstr>0x010100B17BADC78C85AC478ACFC241B4D93C3B</vt:lpwstr>
  </property>
  <property fmtid="{D5CDD505-2E9C-101B-9397-08002B2CF9AE}" pid="13" name="Pathways College or Uni">
    <vt:lpwstr/>
  </property>
  <property fmtid="{D5CDD505-2E9C-101B-9397-08002B2CF9AE}" pid="14" name="k88abe1ca86440e5868c3d9443806fd3">
    <vt:lpwstr/>
  </property>
  <property fmtid="{D5CDD505-2E9C-101B-9397-08002B2CF9AE}" pid="15" name="ob171d34f2064a8180e07912f74ae590">
    <vt:lpwstr>UK Programmes|14b8390f-a95c-4349-a9f4-8940b6a07e5c; US Programs|9cd8d0ff-8725-4a19-8db3-bee53b9958c9</vt:lpwstr>
  </property>
  <property fmtid="{D5CDD505-2E9C-101B-9397-08002B2CF9AE}" pid="16" name="KIC Student Language">
    <vt:lpwstr/>
  </property>
  <property fmtid="{D5CDD505-2E9C-101B-9397-08002B2CF9AE}" pid="17" name="le624715a155445687222119813a1ff7">
    <vt:lpwstr>2016 - 2017|d6aa9a2a-93ff-4c16-80ef-725cb57baf4f</vt:lpwstr>
  </property>
  <property fmtid="{D5CDD505-2E9C-101B-9397-08002B2CF9AE}" pid="18" name="_dlc_DocIdItemGuid">
    <vt:lpwstr>e1f58b27-1ad7-4ebf-8c9b-ff6c54cbd007</vt:lpwstr>
  </property>
  <property fmtid="{D5CDD505-2E9C-101B-9397-08002B2CF9AE}" pid="19" name="c1a1ee4d84fb48b2b78d2603bc688af6">
    <vt:lpwstr/>
  </property>
  <property fmtid="{D5CDD505-2E9C-101B-9397-08002B2CF9AE}" pid="20" name="Pathways Institution">
    <vt:lpwstr>16;#All UK Pathways Partners|d85e36e4-6238-4312-aa9b-80678553e2fc;#7;# All US Pathways Partners|1d75deed-16ac-415f-b0b2-b380c0bb82df;#122;# All AUS Pathways Partners|2ccd2229-509c-4e06-939a-6a1f0df13758</vt:lpwstr>
  </property>
  <property fmtid="{D5CDD505-2E9C-101B-9397-08002B2CF9AE}" pid="21" name="Download Area Category">
    <vt:lpwstr/>
  </property>
  <property fmtid="{D5CDD505-2E9C-101B-9397-08002B2CF9AE}" pid="22" name="Download Area College">
    <vt:lpwstr/>
  </property>
  <property fmtid="{D5CDD505-2E9C-101B-9397-08002B2CF9AE}" pid="23" name="Download Area Country">
    <vt:lpwstr/>
  </property>
  <property fmtid="{D5CDD505-2E9C-101B-9397-08002B2CF9AE}" pid="24" name="KI Publishing">
    <vt:lpwstr>189;#Internal|6226f1ab-760b-4abd-a544-1a30f89262ab</vt:lpwstr>
  </property>
  <property fmtid="{D5CDD505-2E9C-101B-9397-08002B2CF9AE}" pid="25" name="xd_ProgID">
    <vt:lpwstr/>
  </property>
  <property fmtid="{D5CDD505-2E9C-101B-9397-08002B2CF9AE}" pid="26" name="ComplianceAssetId">
    <vt:lpwstr/>
  </property>
  <property fmtid="{D5CDD505-2E9C-101B-9397-08002B2CF9AE}" pid="27" name="TemplateUrl">
    <vt:lpwstr/>
  </property>
  <property fmtid="{D5CDD505-2E9C-101B-9397-08002B2CF9AE}" pid="28" name="xd_Signature">
    <vt:bool>false</vt:bool>
  </property>
  <property fmtid="{D5CDD505-2E9C-101B-9397-08002B2CF9AE}" pid="29" name="Order">
    <vt:r8>4037300</vt:r8>
  </property>
  <property fmtid="{D5CDD505-2E9C-101B-9397-08002B2CF9AE}" pid="30" name="Document Type">
    <vt:lpwstr>Learning Material</vt:lpwstr>
  </property>
</Properties>
</file>