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y="5143500" cx="9144000"/>
  <p:notesSz cx="6858000" cy="9144000"/>
  <p:embeddedFontLst>
    <p:embeddedFont>
      <p:font typeface="Roboto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go="http://customooxmlschemas.google.com/" r:id="rId23" roundtripDataSignature="AMtx7mghR349H53AV2quJPAliLZtTID5J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37ADF9C1-8C03-4229-943C-378F0CC65CD2}">
  <a:tblStyle styleId="{37ADF9C1-8C03-4229-943C-378F0CC65CD2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.fntdata"/><Relationship Id="rId11" Type="http://schemas.openxmlformats.org/officeDocument/2006/relationships/slide" Target="slides/slide5.xml"/><Relationship Id="rId22" Type="http://schemas.openxmlformats.org/officeDocument/2006/relationships/font" Target="fonts/Roboto-boldItalic.fntdata"/><Relationship Id="rId10" Type="http://schemas.openxmlformats.org/officeDocument/2006/relationships/slide" Target="slides/slide4.xml"/><Relationship Id="rId21" Type="http://schemas.openxmlformats.org/officeDocument/2006/relationships/font" Target="fonts/Roboto-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23" Type="http://customschemas.google.com/relationships/presentationmetadata" Target="meta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1.xml"/><Relationship Id="rId19" Type="http://schemas.openxmlformats.org/officeDocument/2006/relationships/font" Target="fonts/Roboto-regular.fntdata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8" name="Google Shape;5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8" name="Google Shape;6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7" name="Google Shape;77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4" name="Google Shape;84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f696d91a0c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3f696d91a0c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3f696d91a0c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3f696d91a0c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8" name="Google Shape;108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7" name="Google Shape;11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3" name="Google Shape;123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9" name="Google Shape;12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5" name="Google Shape;135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g3f69919cc62_1_4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g3f69919cc62_1_4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g3f69919cc62_1_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g3f69919cc62_1_8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g3f69919cc62_1_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g3f69919cc62_1_1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g3f69919cc62_1_1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g3f69919cc62_1_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g3f69919cc62_1_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g3f69919cc62_1_1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g3f69919cc62_1_1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g3f69919cc62_1_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g3f69919cc62_1_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g3f69919cc62_1_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g3f69919cc62_1_23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g3f69919cc62_1_23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g3f69919cc62_1_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g3f69919cc62_1_27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g3f69919cc62_1_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g3f69919cc62_1_30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g3f69919cc62_1_30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g3f69919cc62_1_30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g3f69919cc62_1_30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g3f69919cc62_1_3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g3f69919cc62_1_36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g3f69919cc62_1_3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g3f69919cc62_1_39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g3f69919cc62_1_39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g3f69919cc62_1_3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g3f69919cc62_1_4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g3f69919cc62_1_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g3f69919cc62_1_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g3f69919cc62_1_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4" Type="http://schemas.openxmlformats.org/officeDocument/2006/relationships/image" Target="../media/image1.png"/><Relationship Id="rId5" Type="http://schemas.openxmlformats.org/officeDocument/2006/relationships/image" Target="../media/image3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Relationship Id="rId4" Type="http://schemas.openxmlformats.org/officeDocument/2006/relationships/image" Target="../media/image1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png"/><Relationship Id="rId4" Type="http://schemas.openxmlformats.org/officeDocument/2006/relationships/image" Target="../media/image7.png"/><Relationship Id="rId5" Type="http://schemas.openxmlformats.org/officeDocument/2006/relationships/image" Target="../media/image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"/>
          <p:cNvSpPr txBox="1"/>
          <p:nvPr>
            <p:ph type="title"/>
          </p:nvPr>
        </p:nvSpPr>
        <p:spPr>
          <a:xfrm>
            <a:off x="311700" y="1249225"/>
            <a:ext cx="8520600" cy="1620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SzPts val="12000"/>
              <a:buNone/>
            </a:pP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Digital Forensics Examination and Findings Report</a:t>
            </a:r>
            <a:r>
              <a:rPr b="1" lang="en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 Case </a:t>
            </a: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QT-AI-2025</a:t>
            </a:r>
            <a:endParaRPr sz="3000"/>
          </a:p>
        </p:txBody>
      </p:sp>
      <p:sp>
        <p:nvSpPr>
          <p:cNvPr id="55" name="Google Shape;55;p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SzPts val="1800"/>
              <a:buNone/>
            </a:pPr>
            <a:r>
              <a:rPr lang="en" sz="2400">
                <a:solidFill>
                  <a:srgbClr val="000000"/>
                </a:solidFill>
              </a:rPr>
              <a:t>Submitted by: </a:t>
            </a:r>
            <a:r>
              <a:rPr lang="en" sz="2400">
                <a:solidFill>
                  <a:srgbClr val="000000"/>
                </a:solidFill>
              </a:rPr>
              <a:t>Md Morshedul Islam</a:t>
            </a:r>
            <a:r>
              <a:rPr lang="en" sz="2400">
                <a:solidFill>
                  <a:srgbClr val="000000"/>
                </a:solidFill>
              </a:rPr>
              <a:t> (</a:t>
            </a:r>
            <a:r>
              <a:rPr lang="en" sz="2400">
                <a:solidFill>
                  <a:srgbClr val="000000"/>
                </a:solidFill>
              </a:rPr>
              <a:t>2519737</a:t>
            </a:r>
            <a:r>
              <a:rPr lang="en" sz="2400">
                <a:solidFill>
                  <a:srgbClr val="000000"/>
                </a:solidFill>
              </a:rPr>
              <a:t>)</a:t>
            </a:r>
            <a:endParaRPr sz="24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3"/>
          <p:cNvSpPr txBox="1"/>
          <p:nvPr>
            <p:ph type="title"/>
          </p:nvPr>
        </p:nvSpPr>
        <p:spPr>
          <a:xfrm>
            <a:off x="309150" y="321525"/>
            <a:ext cx="8748000" cy="937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/>
              <a:t>Operating Procedures &amp; Forensic Tool Deployment</a:t>
            </a:r>
            <a:endParaRPr sz="3000"/>
          </a:p>
        </p:txBody>
      </p:sp>
      <p:sp>
        <p:nvSpPr>
          <p:cNvPr id="61" name="Google Shape;61;p3"/>
          <p:cNvSpPr txBox="1"/>
          <p:nvPr>
            <p:ph idx="1" type="body"/>
          </p:nvPr>
        </p:nvSpPr>
        <p:spPr>
          <a:xfrm>
            <a:off x="309150" y="1470075"/>
            <a:ext cx="8525700" cy="124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Forensic Tool Deployment (Cellebrite UFED &amp; Cellebrite Physical Analyzer V7)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Cryptographic Verification and Data Integrity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62" name="Google Shape;62;p3"/>
          <p:cNvSpPr/>
          <p:nvPr/>
        </p:nvSpPr>
        <p:spPr>
          <a:xfrm>
            <a:off x="334025" y="3087033"/>
            <a:ext cx="2025900" cy="1078500"/>
          </a:xfrm>
          <a:prstGeom prst="homePlate">
            <a:avLst>
              <a:gd fmla="val 50000" name="adj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Evidence Identification &amp; Seizure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3" name="Google Shape;63;p3"/>
          <p:cNvSpPr/>
          <p:nvPr/>
        </p:nvSpPr>
        <p:spPr>
          <a:xfrm>
            <a:off x="2483975" y="3108845"/>
            <a:ext cx="2025900" cy="1003800"/>
          </a:xfrm>
          <a:prstGeom prst="homePlate">
            <a:avLst>
              <a:gd fmla="val 50000" name="adj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Evidence Preservation &amp; Isolation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4" name="Google Shape;64;p3"/>
          <p:cNvSpPr/>
          <p:nvPr/>
        </p:nvSpPr>
        <p:spPr>
          <a:xfrm>
            <a:off x="4571025" y="3094804"/>
            <a:ext cx="2025900" cy="1003800"/>
          </a:xfrm>
          <a:prstGeom prst="homePlate">
            <a:avLst>
              <a:gd fmla="val 50000" name="adj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Forensic Acquisition &amp; Integrity Verification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5" name="Google Shape;65;p3"/>
          <p:cNvSpPr/>
          <p:nvPr/>
        </p:nvSpPr>
        <p:spPr>
          <a:xfrm>
            <a:off x="6658075" y="3092307"/>
            <a:ext cx="2025900" cy="1003800"/>
          </a:xfrm>
          <a:prstGeom prst="homePlate">
            <a:avLst>
              <a:gd fmla="val 50000" name="adj"/>
            </a:avLst>
          </a:prstGeom>
          <a:solidFill>
            <a:schemeClr val="l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Evidence Analysis &amp; Correlation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2"/>
          <p:cNvSpPr txBox="1"/>
          <p:nvPr>
            <p:ph idx="4294967295" type="title"/>
          </p:nvPr>
        </p:nvSpPr>
        <p:spPr>
          <a:xfrm>
            <a:off x="28050" y="264600"/>
            <a:ext cx="9087900" cy="54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" sz="3000">
                <a:solidFill>
                  <a:srgbClr val="000000"/>
                </a:solidFill>
              </a:rPr>
              <a:t>Management of Digital Evidence &amp; Chain of Custody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71" name="Google Shape;71;p2"/>
          <p:cNvSpPr txBox="1"/>
          <p:nvPr>
            <p:ph idx="4294967295" type="body"/>
          </p:nvPr>
        </p:nvSpPr>
        <p:spPr>
          <a:xfrm>
            <a:off x="420000" y="1109825"/>
            <a:ext cx="3783900" cy="163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QT-01 </a:t>
            </a:r>
            <a:r>
              <a:rPr lang="en">
                <a:solidFill>
                  <a:srgbClr val="000000"/>
                </a:solidFill>
              </a:rPr>
              <a:t>Samsung Galaxy A13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QT-02 Huawei P Smart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QT-03 </a:t>
            </a:r>
            <a:r>
              <a:rPr lang="en">
                <a:solidFill>
                  <a:srgbClr val="000000"/>
                </a:solidFill>
              </a:rPr>
              <a:t>Nokia C2</a:t>
            </a:r>
            <a:br>
              <a:rPr lang="en">
                <a:solidFill>
                  <a:srgbClr val="000000"/>
                </a:solidFill>
              </a:rPr>
            </a:br>
            <a:r>
              <a:rPr lang="en">
                <a:solidFill>
                  <a:srgbClr val="000000"/>
                </a:solidFill>
              </a:rPr>
              <a:t>SHA-256 verified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72" name="Google Shape;72;p2" title="h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56300" y="962700"/>
            <a:ext cx="4635302" cy="2075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2" title="n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2898725"/>
            <a:ext cx="4120901" cy="2092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2" title="s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56300" y="3081550"/>
            <a:ext cx="4635298" cy="19095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4"/>
          <p:cNvSpPr txBox="1"/>
          <p:nvPr>
            <p:ph type="title"/>
          </p:nvPr>
        </p:nvSpPr>
        <p:spPr>
          <a:xfrm>
            <a:off x="217325" y="150650"/>
            <a:ext cx="8355300" cy="59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Digital Communications Analysis</a:t>
            </a:r>
            <a:r>
              <a:rPr lang="en" sz="3200"/>
              <a:t> </a:t>
            </a:r>
            <a:endParaRPr sz="3200"/>
          </a:p>
        </p:txBody>
      </p:sp>
      <p:sp>
        <p:nvSpPr>
          <p:cNvPr id="80" name="Google Shape;80;p4"/>
          <p:cNvSpPr txBox="1"/>
          <p:nvPr>
            <p:ph idx="1" type="body"/>
          </p:nvPr>
        </p:nvSpPr>
        <p:spPr>
          <a:xfrm>
            <a:off x="257075" y="889725"/>
            <a:ext cx="3877500" cy="275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Emma initiated covert communication using WGenie Chats to evade organizational monitoring.</a:t>
            </a:r>
            <a:endParaRPr sz="1600"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 sz="1600">
                <a:solidFill>
                  <a:srgbClr val="000000"/>
                </a:solidFill>
              </a:rPr>
              <a:t>Joe served as an intermediary, facilitating communication between the insider and the buyer.</a:t>
            </a:r>
            <a:endParaRPr sz="1600">
              <a:solidFill>
                <a:srgbClr val="000000"/>
              </a:solidFill>
            </a:endParaRPr>
          </a:p>
        </p:txBody>
      </p:sp>
      <p:pic>
        <p:nvPicPr>
          <p:cNvPr id="81" name="Google Shape;81;p4" title="Screenshot 2026-08-04 131933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406600" y="1009825"/>
            <a:ext cx="4550275" cy="3893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5"/>
          <p:cNvSpPr txBox="1"/>
          <p:nvPr>
            <p:ph type="title"/>
          </p:nvPr>
        </p:nvSpPr>
        <p:spPr>
          <a:xfrm>
            <a:off x="303850" y="181850"/>
            <a:ext cx="8222100" cy="6609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Digital Communications Analysis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87" name="Google Shape;87;p5"/>
          <p:cNvSpPr txBox="1"/>
          <p:nvPr>
            <p:ph idx="1" type="body"/>
          </p:nvPr>
        </p:nvSpPr>
        <p:spPr>
          <a:xfrm>
            <a:off x="303850" y="842750"/>
            <a:ext cx="8222100" cy="101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Norman confirmed his intent to purchase the stolen intellectual property.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Recovered messages revealed deliberate anti-forensic measures to conceal the conspiracy.</a:t>
            </a:r>
            <a:endParaRPr sz="1600">
              <a:solidFill>
                <a:srgbClr val="000000"/>
              </a:solidFill>
            </a:endParaRPr>
          </a:p>
        </p:txBody>
      </p:sp>
      <p:pic>
        <p:nvPicPr>
          <p:cNvPr id="88" name="Google Shape;88;p5" title="m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2009150"/>
            <a:ext cx="4252973" cy="298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5" title="m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98625" y="2009150"/>
            <a:ext cx="4492974" cy="2981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f696d91a0c_0_10"/>
          <p:cNvSpPr txBox="1"/>
          <p:nvPr>
            <p:ph type="title"/>
          </p:nvPr>
        </p:nvSpPr>
        <p:spPr>
          <a:xfrm>
            <a:off x="260550" y="206775"/>
            <a:ext cx="8222100" cy="606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800"/>
              <a:buFont typeface="Arial"/>
              <a:buNone/>
            </a:pPr>
            <a:r>
              <a:rPr lang="en" sz="3000">
                <a:solidFill>
                  <a:srgbClr val="000000"/>
                </a:solidFill>
              </a:rPr>
              <a:t>Communications &amp; Geospatial Intelligence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95" name="Google Shape;95;g3f696d91a0c_0_10"/>
          <p:cNvSpPr txBox="1"/>
          <p:nvPr>
            <p:ph idx="1" type="body"/>
          </p:nvPr>
        </p:nvSpPr>
        <p:spPr>
          <a:xfrm>
            <a:off x="375700" y="813675"/>
            <a:ext cx="8222100" cy="79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Hotel meeting location confirmed through recovered digital evidence.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GPS data correlated with the suspects' movements and meeting location.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96" name="Google Shape;96;g3f696d91a0c_0_10" title="Screenshot 2026-08-04 13201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5700" y="1764975"/>
            <a:ext cx="4147598" cy="3226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g3f696d91a0c_0_10" title="Screenshot 2026-08-04 132506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75700" y="1764975"/>
            <a:ext cx="4315901" cy="3226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3f696d91a0c_0_21"/>
          <p:cNvSpPr txBox="1"/>
          <p:nvPr>
            <p:ph type="title"/>
          </p:nvPr>
        </p:nvSpPr>
        <p:spPr>
          <a:xfrm>
            <a:off x="229850" y="222150"/>
            <a:ext cx="8222100" cy="56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800"/>
              <a:buFont typeface="Arial"/>
              <a:buNone/>
            </a:pPr>
            <a:r>
              <a:rPr lang="en" sz="3000">
                <a:solidFill>
                  <a:srgbClr val="000000"/>
                </a:solidFill>
              </a:rPr>
              <a:t>Communications &amp; Geospatial Intelligence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03" name="Google Shape;103;g3f696d91a0c_0_21"/>
          <p:cNvSpPr txBox="1"/>
          <p:nvPr>
            <p:ph idx="1" type="body"/>
          </p:nvPr>
        </p:nvSpPr>
        <p:spPr>
          <a:xfrm>
            <a:off x="400500" y="830925"/>
            <a:ext cx="8222100" cy="56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 sz="1600">
                <a:solidFill>
                  <a:srgbClr val="000000"/>
                </a:solidFill>
              </a:rPr>
              <a:t>Travel records confirmed transit that Glasgow</a:t>
            </a:r>
            <a:r>
              <a:rPr lang="en">
                <a:solidFill>
                  <a:srgbClr val="000000"/>
                </a:solidFill>
              </a:rPr>
              <a:t> 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04" name="Google Shape;104;g3f696d91a0c_0_21" title="Screenshot 2026-08-04 13205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2425" y="1538100"/>
            <a:ext cx="4114800" cy="345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g3f696d91a0c_0_21" title="Screenshot 2026-08-04 13240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18250" y="1538100"/>
            <a:ext cx="4358074" cy="345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6"/>
          <p:cNvSpPr txBox="1"/>
          <p:nvPr>
            <p:ph type="title"/>
          </p:nvPr>
        </p:nvSpPr>
        <p:spPr>
          <a:xfrm>
            <a:off x="366275" y="213050"/>
            <a:ext cx="8222100" cy="481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Communications &amp; Geospatial Intelligence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11" name="Google Shape;111;p6"/>
          <p:cNvSpPr txBox="1"/>
          <p:nvPr>
            <p:ph idx="1" type="body"/>
          </p:nvPr>
        </p:nvSpPr>
        <p:spPr>
          <a:xfrm>
            <a:off x="366275" y="694550"/>
            <a:ext cx="4205700" cy="173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Travel records confirmed </a:t>
            </a:r>
            <a:r>
              <a:rPr lang="en" sz="1600">
                <a:solidFill>
                  <a:srgbClr val="000000"/>
                </a:solidFill>
              </a:rPr>
              <a:t>transit</a:t>
            </a:r>
            <a:r>
              <a:rPr lang="en" sz="1600">
                <a:solidFill>
                  <a:srgbClr val="000000"/>
                </a:solidFill>
              </a:rPr>
              <a:t> that Manchester.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Norman’s device location shows travelling</a:t>
            </a:r>
            <a:endParaRPr sz="1600">
              <a:solidFill>
                <a:srgbClr val="000000"/>
              </a:solidFill>
            </a:endParaRPr>
          </a:p>
        </p:txBody>
      </p:sp>
      <p:pic>
        <p:nvPicPr>
          <p:cNvPr id="112" name="Google Shape;112;p6" title="Screenshot 2026-08-04 13242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2737125"/>
            <a:ext cx="4358074" cy="227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6" title="Screenshot 2026-08-04 132804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2600189"/>
            <a:ext cx="4267200" cy="2400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6" title="Screenshot 2026-08-04 132209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72000" y="761250"/>
            <a:ext cx="4358074" cy="1975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7"/>
          <p:cNvSpPr txBox="1"/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Subject Profiling &amp; Behavioral Pattern Analysis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20" name="Google Shape;120;p7"/>
          <p:cNvSpPr txBox="1"/>
          <p:nvPr>
            <p:ph idx="1" type="body"/>
          </p:nvPr>
        </p:nvSpPr>
        <p:spPr>
          <a:xfrm>
            <a:off x="319475" y="1026425"/>
            <a:ext cx="8222100" cy="335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Joe (The Intermediary): Served as a logistical intermediary to sever direct communication channels between Emma and Norman.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Emma (The Perpetrator): Exploited privileged access to compromise the QT-AI-2025 patent, driven by financial incentives and IP theft.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Norman (The Buyer): </a:t>
            </a:r>
            <a:r>
              <a:rPr lang="en">
                <a:solidFill>
                  <a:srgbClr val="000000"/>
                </a:solidFill>
              </a:rPr>
              <a:t>Demonstrated definitive mens rea via device sanitization and SIM card extraction on Exhibit QT-01.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8"/>
          <p:cNvSpPr txBox="1"/>
          <p:nvPr>
            <p:ph type="title"/>
          </p:nvPr>
        </p:nvSpPr>
        <p:spPr>
          <a:xfrm>
            <a:off x="292325" y="32150"/>
            <a:ext cx="8222100" cy="666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E101A"/>
                </a:solidFill>
              </a:rPr>
              <a:t>Chronological Sequence of Illicit Activities</a:t>
            </a:r>
            <a:endParaRPr sz="3000">
              <a:solidFill>
                <a:srgbClr val="0E101A"/>
              </a:solidFill>
            </a:endParaRPr>
          </a:p>
        </p:txBody>
      </p:sp>
      <p:graphicFrame>
        <p:nvGraphicFramePr>
          <p:cNvPr id="126" name="Google Shape;126;p8"/>
          <p:cNvGraphicFramePr/>
          <p:nvPr/>
        </p:nvGraphicFramePr>
        <p:xfrm>
          <a:off x="410425" y="6984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{37ADF9C1-8C03-4229-943C-378F0CC65CD2}</a:tableStyleId>
              </a:tblPr>
              <a:tblGrid>
                <a:gridCol w="1252575"/>
                <a:gridCol w="1444475"/>
                <a:gridCol w="1915325"/>
                <a:gridCol w="3583300"/>
              </a:tblGrid>
              <a:tr h="3934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Timestamp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Exhibit ID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Suspect Involved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Evidence Source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21/08/2024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QT-02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(Perpetrator)</a:t>
                      </a:r>
                      <a:endParaRPr sz="18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Genie Chats</a:t>
                      </a:r>
                      <a:endParaRPr sz="18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31/01/2025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QT-02 &amp; QT-03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Norman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Facebook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31/10/2025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QT-02 &amp; QT-03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Norman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Facebook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21/08/2024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QT-02 &amp; QT-01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Joe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Genie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21/08/2024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QT-01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Joe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Samsung Galaxy A13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21/08</a:t>
                      </a:r>
                      <a:r>
                        <a:rPr lang="en" sz="1400" u="none" cap="none" strike="noStrike"/>
                        <a:t>/2024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QT-02 &amp; QT-01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Emma and Joe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Huawei System Logs / Genie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20/11/2024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QT-02 &amp; QT-01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Emma and Joe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Huawei System Logs / Whatsapp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04/09/2024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QT-03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Norman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Nokia C2 Device Location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22/11/2024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QT-01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Joe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Samsung Galaxy A13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9"/>
          <p:cNvSpPr txBox="1"/>
          <p:nvPr>
            <p:ph type="title"/>
          </p:nvPr>
        </p:nvSpPr>
        <p:spPr>
          <a:xfrm>
            <a:off x="259150" y="429525"/>
            <a:ext cx="8222100" cy="619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Conclusion 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32" name="Google Shape;132;p9"/>
          <p:cNvSpPr txBox="1"/>
          <p:nvPr>
            <p:ph idx="1" type="body"/>
          </p:nvPr>
        </p:nvSpPr>
        <p:spPr>
          <a:xfrm>
            <a:off x="376375" y="1209925"/>
            <a:ext cx="8222100" cy="189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Establish Premeditation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Law Enforcement Escalation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Data Loss Prevention (DLP)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Telecommunications Subpoena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0"/>
          <p:cNvSpPr txBox="1"/>
          <p:nvPr>
            <p:ph type="title"/>
          </p:nvPr>
        </p:nvSpPr>
        <p:spPr>
          <a:xfrm>
            <a:off x="475500" y="1258525"/>
            <a:ext cx="8222100" cy="140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600"/>
              <a:t>Any Questions</a:t>
            </a:r>
            <a:endParaRPr sz="3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