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342" r:id="rId5"/>
    <p:sldId id="351" r:id="rId6"/>
    <p:sldId id="352" r:id="rId7"/>
    <p:sldId id="360" r:id="rId8"/>
    <p:sldId id="361" r:id="rId9"/>
    <p:sldId id="348" r:id="rId10"/>
    <p:sldId id="366" r:id="rId11"/>
    <p:sldId id="349" r:id="rId12"/>
    <p:sldId id="363" r:id="rId13"/>
    <p:sldId id="364" r:id="rId14"/>
    <p:sldId id="368" r:id="rId15"/>
    <p:sldId id="369" r:id="rId16"/>
    <p:sldId id="370" r:id="rId17"/>
    <p:sldId id="371" r:id="rId18"/>
    <p:sldId id="372" r:id="rId19"/>
    <p:sldId id="373" r:id="rId20"/>
    <p:sldId id="367" r:id="rId21"/>
    <p:sldId id="35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681949-B2AA-4601-9A70-C4C2E2276789}" v="31" dt="2024-11-28T21:10:53.4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79" autoAdjust="0"/>
  </p:normalViewPr>
  <p:slideViewPr>
    <p:cSldViewPr snapToGrid="0">
      <p:cViewPr varScale="1">
        <p:scale>
          <a:sx n="65" d="100"/>
          <a:sy n="65" d="100"/>
        </p:scale>
        <p:origin x="927" y="51"/>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2D681949-B2AA-4601-9A70-C4C2E2276789}"/>
    <pc:docChg chg="undo custSel addSld delSld modSld sldOrd">
      <pc:chgData name="Rhiannon Akers" userId="fb3c9d12-5c8c-42d7-8dc7-d872d7a3d202" providerId="ADAL" clId="{2D681949-B2AA-4601-9A70-C4C2E2276789}" dt="2024-11-28T21:13:07.166" v="110" actId="22"/>
      <pc:docMkLst>
        <pc:docMk/>
      </pc:docMkLst>
      <pc:sldChg chg="del">
        <pc:chgData name="Rhiannon Akers" userId="fb3c9d12-5c8c-42d7-8dc7-d872d7a3d202" providerId="ADAL" clId="{2D681949-B2AA-4601-9A70-C4C2E2276789}" dt="2024-11-28T20:59:19.663" v="38" actId="47"/>
        <pc:sldMkLst>
          <pc:docMk/>
          <pc:sldMk cId="3999271791" sldId="344"/>
        </pc:sldMkLst>
      </pc:sldChg>
      <pc:sldChg chg="del">
        <pc:chgData name="Rhiannon Akers" userId="fb3c9d12-5c8c-42d7-8dc7-d872d7a3d202" providerId="ADAL" clId="{2D681949-B2AA-4601-9A70-C4C2E2276789}" dt="2024-11-28T20:57:53.962" v="6" actId="47"/>
        <pc:sldMkLst>
          <pc:docMk/>
          <pc:sldMk cId="2125518081" sldId="345"/>
        </pc:sldMkLst>
      </pc:sldChg>
      <pc:sldChg chg="modSp mod">
        <pc:chgData name="Rhiannon Akers" userId="fb3c9d12-5c8c-42d7-8dc7-d872d7a3d202" providerId="ADAL" clId="{2D681949-B2AA-4601-9A70-C4C2E2276789}" dt="2024-11-28T20:59:48.636" v="78" actId="20577"/>
        <pc:sldMkLst>
          <pc:docMk/>
          <pc:sldMk cId="2249031310" sldId="351"/>
        </pc:sldMkLst>
        <pc:spChg chg="mod">
          <ac:chgData name="Rhiannon Akers" userId="fb3c9d12-5c8c-42d7-8dc7-d872d7a3d202" providerId="ADAL" clId="{2D681949-B2AA-4601-9A70-C4C2E2276789}" dt="2024-11-28T20:59:48.636" v="78" actId="20577"/>
          <ac:spMkLst>
            <pc:docMk/>
            <pc:sldMk cId="2249031310" sldId="351"/>
            <ac:spMk id="3" creationId="{B90F77A5-9A4F-1583-1DB9-95BA90866C29}"/>
          </ac:spMkLst>
        </pc:spChg>
      </pc:sldChg>
      <pc:sldChg chg="del">
        <pc:chgData name="Rhiannon Akers" userId="fb3c9d12-5c8c-42d7-8dc7-d872d7a3d202" providerId="ADAL" clId="{2D681949-B2AA-4601-9A70-C4C2E2276789}" dt="2024-11-28T20:58:09.462" v="9" actId="47"/>
        <pc:sldMkLst>
          <pc:docMk/>
          <pc:sldMk cId="3358645593" sldId="353"/>
        </pc:sldMkLst>
      </pc:sldChg>
      <pc:sldChg chg="del">
        <pc:chgData name="Rhiannon Akers" userId="fb3c9d12-5c8c-42d7-8dc7-d872d7a3d202" providerId="ADAL" clId="{2D681949-B2AA-4601-9A70-C4C2E2276789}" dt="2024-11-28T20:57:27.442" v="1" actId="47"/>
        <pc:sldMkLst>
          <pc:docMk/>
          <pc:sldMk cId="364172663" sldId="354"/>
        </pc:sldMkLst>
      </pc:sldChg>
      <pc:sldChg chg="add del">
        <pc:chgData name="Rhiannon Akers" userId="fb3c9d12-5c8c-42d7-8dc7-d872d7a3d202" providerId="ADAL" clId="{2D681949-B2AA-4601-9A70-C4C2E2276789}" dt="2024-11-28T20:57:48.309" v="4" actId="47"/>
        <pc:sldMkLst>
          <pc:docMk/>
          <pc:sldMk cId="1684423348" sldId="355"/>
        </pc:sldMkLst>
      </pc:sldChg>
      <pc:sldChg chg="del">
        <pc:chgData name="Rhiannon Akers" userId="fb3c9d12-5c8c-42d7-8dc7-d872d7a3d202" providerId="ADAL" clId="{2D681949-B2AA-4601-9A70-C4C2E2276789}" dt="2024-11-28T20:57:56.574" v="7" actId="47"/>
        <pc:sldMkLst>
          <pc:docMk/>
          <pc:sldMk cId="1008954382" sldId="356"/>
        </pc:sldMkLst>
      </pc:sldChg>
      <pc:sldChg chg="del">
        <pc:chgData name="Rhiannon Akers" userId="fb3c9d12-5c8c-42d7-8dc7-d872d7a3d202" providerId="ADAL" clId="{2D681949-B2AA-4601-9A70-C4C2E2276789}" dt="2024-11-28T20:58:00.380" v="8" actId="47"/>
        <pc:sldMkLst>
          <pc:docMk/>
          <pc:sldMk cId="1160266266" sldId="357"/>
        </pc:sldMkLst>
      </pc:sldChg>
      <pc:sldChg chg="del">
        <pc:chgData name="Rhiannon Akers" userId="fb3c9d12-5c8c-42d7-8dc7-d872d7a3d202" providerId="ADAL" clId="{2D681949-B2AA-4601-9A70-C4C2E2276789}" dt="2024-11-28T20:57:50.192" v="5" actId="47"/>
        <pc:sldMkLst>
          <pc:docMk/>
          <pc:sldMk cId="2973642580" sldId="358"/>
        </pc:sldMkLst>
      </pc:sldChg>
      <pc:sldChg chg="del">
        <pc:chgData name="Rhiannon Akers" userId="fb3c9d12-5c8c-42d7-8dc7-d872d7a3d202" providerId="ADAL" clId="{2D681949-B2AA-4601-9A70-C4C2E2276789}" dt="2024-11-28T20:58:12.254" v="10" actId="47"/>
        <pc:sldMkLst>
          <pc:docMk/>
          <pc:sldMk cId="3040156748" sldId="359"/>
        </pc:sldMkLst>
      </pc:sldChg>
      <pc:sldChg chg="modSp modAnim">
        <pc:chgData name="Rhiannon Akers" userId="fb3c9d12-5c8c-42d7-8dc7-d872d7a3d202" providerId="ADAL" clId="{2D681949-B2AA-4601-9A70-C4C2E2276789}" dt="2024-11-28T20:58:50.266" v="37" actId="20577"/>
        <pc:sldMkLst>
          <pc:docMk/>
          <pc:sldMk cId="948389415" sldId="367"/>
        </pc:sldMkLst>
        <pc:spChg chg="mod">
          <ac:chgData name="Rhiannon Akers" userId="fb3c9d12-5c8c-42d7-8dc7-d872d7a3d202" providerId="ADAL" clId="{2D681949-B2AA-4601-9A70-C4C2E2276789}" dt="2024-11-28T20:58:50.266" v="37" actId="20577"/>
          <ac:spMkLst>
            <pc:docMk/>
            <pc:sldMk cId="948389415" sldId="367"/>
            <ac:spMk id="9" creationId="{B961D280-1046-47F9-B192-EA4F3E325469}"/>
          </ac:spMkLst>
        </pc:spChg>
      </pc:sldChg>
      <pc:sldChg chg="addSp delSp modSp new mod modNotesTx">
        <pc:chgData name="Rhiannon Akers" userId="fb3c9d12-5c8c-42d7-8dc7-d872d7a3d202" providerId="ADAL" clId="{2D681949-B2AA-4601-9A70-C4C2E2276789}" dt="2024-11-28T21:11:24.423" v="101" actId="478"/>
        <pc:sldMkLst>
          <pc:docMk/>
          <pc:sldMk cId="3270628540" sldId="368"/>
        </pc:sldMkLst>
        <pc:spChg chg="del mod">
          <ac:chgData name="Rhiannon Akers" userId="fb3c9d12-5c8c-42d7-8dc7-d872d7a3d202" providerId="ADAL" clId="{2D681949-B2AA-4601-9A70-C4C2E2276789}" dt="2024-11-28T21:11:16.438" v="100" actId="478"/>
          <ac:spMkLst>
            <pc:docMk/>
            <pc:sldMk cId="3270628540" sldId="368"/>
            <ac:spMk id="2" creationId="{685E3017-5695-0172-003B-B36F917D1D5A}"/>
          </ac:spMkLst>
        </pc:spChg>
        <pc:spChg chg="del">
          <ac:chgData name="Rhiannon Akers" userId="fb3c9d12-5c8c-42d7-8dc7-d872d7a3d202" providerId="ADAL" clId="{2D681949-B2AA-4601-9A70-C4C2E2276789}" dt="2024-11-28T21:10:58.679" v="96" actId="478"/>
          <ac:spMkLst>
            <pc:docMk/>
            <pc:sldMk cId="3270628540" sldId="368"/>
            <ac:spMk id="3" creationId="{350A3D64-5308-4074-D633-AB8311EC59C1}"/>
          </ac:spMkLst>
        </pc:spChg>
        <pc:spChg chg="del mod">
          <ac:chgData name="Rhiannon Akers" userId="fb3c9d12-5c8c-42d7-8dc7-d872d7a3d202" providerId="ADAL" clId="{2D681949-B2AA-4601-9A70-C4C2E2276789}" dt="2024-11-28T21:11:08.166" v="98" actId="478"/>
          <ac:spMkLst>
            <pc:docMk/>
            <pc:sldMk cId="3270628540" sldId="368"/>
            <ac:spMk id="5" creationId="{C64D6B2C-1094-9FDE-126C-249DFF7EC33E}"/>
          </ac:spMkLst>
        </pc:spChg>
        <pc:spChg chg="del">
          <ac:chgData name="Rhiannon Akers" userId="fb3c9d12-5c8c-42d7-8dc7-d872d7a3d202" providerId="ADAL" clId="{2D681949-B2AA-4601-9A70-C4C2E2276789}" dt="2024-11-28T21:11:24.423" v="101" actId="478"/>
          <ac:spMkLst>
            <pc:docMk/>
            <pc:sldMk cId="3270628540" sldId="368"/>
            <ac:spMk id="6" creationId="{C2619662-E614-7EB6-6D55-2B74E52ECD77}"/>
          </ac:spMkLst>
        </pc:spChg>
        <pc:spChg chg="del">
          <ac:chgData name="Rhiannon Akers" userId="fb3c9d12-5c8c-42d7-8dc7-d872d7a3d202" providerId="ADAL" clId="{2D681949-B2AA-4601-9A70-C4C2E2276789}" dt="2024-11-28T21:08:51.255" v="81" actId="478"/>
          <ac:spMkLst>
            <pc:docMk/>
            <pc:sldMk cId="3270628540" sldId="368"/>
            <ac:spMk id="7" creationId="{7938C100-6609-6AAD-FC7A-E431F63EDF81}"/>
          </ac:spMkLst>
        </pc:spChg>
        <pc:picChg chg="add">
          <ac:chgData name="Rhiannon Akers" userId="fb3c9d12-5c8c-42d7-8dc7-d872d7a3d202" providerId="ADAL" clId="{2D681949-B2AA-4601-9A70-C4C2E2276789}" dt="2024-11-28T21:08:42.690" v="80" actId="22"/>
          <ac:picMkLst>
            <pc:docMk/>
            <pc:sldMk cId="3270628540" sldId="368"/>
            <ac:picMk id="10" creationId="{BCD5EF9A-17F6-AD7F-BDFD-C3F1463D9326}"/>
          </ac:picMkLst>
        </pc:picChg>
      </pc:sldChg>
      <pc:sldChg chg="addSp delSp modSp new mod ord">
        <pc:chgData name="Rhiannon Akers" userId="fb3c9d12-5c8c-42d7-8dc7-d872d7a3d202" providerId="ADAL" clId="{2D681949-B2AA-4601-9A70-C4C2E2276789}" dt="2024-11-28T21:10:39.197" v="95" actId="478"/>
        <pc:sldMkLst>
          <pc:docMk/>
          <pc:sldMk cId="1807576494" sldId="369"/>
        </pc:sldMkLst>
        <pc:spChg chg="del">
          <ac:chgData name="Rhiannon Akers" userId="fb3c9d12-5c8c-42d7-8dc7-d872d7a3d202" providerId="ADAL" clId="{2D681949-B2AA-4601-9A70-C4C2E2276789}" dt="2024-11-28T21:10:29.027" v="91" actId="478"/>
          <ac:spMkLst>
            <pc:docMk/>
            <pc:sldMk cId="1807576494" sldId="369"/>
            <ac:spMk id="2" creationId="{20B33166-D98E-DFC8-C2C0-283B007A2D87}"/>
          </ac:spMkLst>
        </pc:spChg>
        <pc:spChg chg="del">
          <ac:chgData name="Rhiannon Akers" userId="fb3c9d12-5c8c-42d7-8dc7-d872d7a3d202" providerId="ADAL" clId="{2D681949-B2AA-4601-9A70-C4C2E2276789}" dt="2024-11-28T21:10:03.379" v="88" actId="478"/>
          <ac:spMkLst>
            <pc:docMk/>
            <pc:sldMk cId="1807576494" sldId="369"/>
            <ac:spMk id="3" creationId="{0529E364-6F32-BDC9-020F-B7B55DE0F7FA}"/>
          </ac:spMkLst>
        </pc:spChg>
        <pc:spChg chg="del">
          <ac:chgData name="Rhiannon Akers" userId="fb3c9d12-5c8c-42d7-8dc7-d872d7a3d202" providerId="ADAL" clId="{2D681949-B2AA-4601-9A70-C4C2E2276789}" dt="2024-11-28T21:10:32.457" v="92" actId="478"/>
          <ac:spMkLst>
            <pc:docMk/>
            <pc:sldMk cId="1807576494" sldId="369"/>
            <ac:spMk id="4" creationId="{D7C9B84E-003E-C89F-4528-DEC59756B8F1}"/>
          </ac:spMkLst>
        </pc:spChg>
        <pc:spChg chg="del">
          <ac:chgData name="Rhiannon Akers" userId="fb3c9d12-5c8c-42d7-8dc7-d872d7a3d202" providerId="ADAL" clId="{2D681949-B2AA-4601-9A70-C4C2E2276789}" dt="2024-11-28T21:10:34.457" v="93" actId="478"/>
          <ac:spMkLst>
            <pc:docMk/>
            <pc:sldMk cId="1807576494" sldId="369"/>
            <ac:spMk id="5" creationId="{EEC6BDB4-0134-5C79-3282-73E7A6C22DB1}"/>
          </ac:spMkLst>
        </pc:spChg>
        <pc:spChg chg="del mod">
          <ac:chgData name="Rhiannon Akers" userId="fb3c9d12-5c8c-42d7-8dc7-d872d7a3d202" providerId="ADAL" clId="{2D681949-B2AA-4601-9A70-C4C2E2276789}" dt="2024-11-28T21:10:37.551" v="94" actId="478"/>
          <ac:spMkLst>
            <pc:docMk/>
            <pc:sldMk cId="1807576494" sldId="369"/>
            <ac:spMk id="6" creationId="{8A6BC681-3142-6D02-DE32-C3DAEBBB9BB7}"/>
          </ac:spMkLst>
        </pc:spChg>
        <pc:spChg chg="del mod">
          <ac:chgData name="Rhiannon Akers" userId="fb3c9d12-5c8c-42d7-8dc7-d872d7a3d202" providerId="ADAL" clId="{2D681949-B2AA-4601-9A70-C4C2E2276789}" dt="2024-11-28T21:10:39.197" v="95" actId="478"/>
          <ac:spMkLst>
            <pc:docMk/>
            <pc:sldMk cId="1807576494" sldId="369"/>
            <ac:spMk id="7" creationId="{8C4F9620-FB6E-48FC-B0D9-7C7734F7AB93}"/>
          </ac:spMkLst>
        </pc:spChg>
        <pc:picChg chg="add">
          <ac:chgData name="Rhiannon Akers" userId="fb3c9d12-5c8c-42d7-8dc7-d872d7a3d202" providerId="ADAL" clId="{2D681949-B2AA-4601-9A70-C4C2E2276789}" dt="2024-11-28T21:09:52.929" v="87" actId="22"/>
          <ac:picMkLst>
            <pc:docMk/>
            <pc:sldMk cId="1807576494" sldId="369"/>
            <ac:picMk id="10" creationId="{BFD66941-2F56-09C1-9F31-DFF15E87DFBC}"/>
          </ac:picMkLst>
        </pc:picChg>
      </pc:sldChg>
      <pc:sldChg chg="addSp delSp mod">
        <pc:chgData name="Rhiannon Akers" userId="fb3c9d12-5c8c-42d7-8dc7-d872d7a3d202" providerId="ADAL" clId="{2D681949-B2AA-4601-9A70-C4C2E2276789}" dt="2024-11-28T21:11:43.770" v="103" actId="22"/>
        <pc:sldMkLst>
          <pc:docMk/>
          <pc:sldMk cId="3110634483" sldId="370"/>
        </pc:sldMkLst>
        <pc:picChg chg="add">
          <ac:chgData name="Rhiannon Akers" userId="fb3c9d12-5c8c-42d7-8dc7-d872d7a3d202" providerId="ADAL" clId="{2D681949-B2AA-4601-9A70-C4C2E2276789}" dt="2024-11-28T21:11:43.770" v="103" actId="22"/>
          <ac:picMkLst>
            <pc:docMk/>
            <pc:sldMk cId="3110634483" sldId="370"/>
            <ac:picMk id="3" creationId="{B66EF8F1-6EC5-990E-4021-E3B54626406B}"/>
          </ac:picMkLst>
        </pc:picChg>
        <pc:picChg chg="del">
          <ac:chgData name="Rhiannon Akers" userId="fb3c9d12-5c8c-42d7-8dc7-d872d7a3d202" providerId="ADAL" clId="{2D681949-B2AA-4601-9A70-C4C2E2276789}" dt="2024-11-28T21:11:42.503" v="102" actId="478"/>
          <ac:picMkLst>
            <pc:docMk/>
            <pc:sldMk cId="3110634483" sldId="370"/>
            <ac:picMk id="10" creationId="{BFD66941-2F56-09C1-9F31-DFF15E87DFBC}"/>
          </ac:picMkLst>
        </pc:picChg>
      </pc:sldChg>
      <pc:sldChg chg="addSp delSp modSp mod">
        <pc:chgData name="Rhiannon Akers" userId="fb3c9d12-5c8c-42d7-8dc7-d872d7a3d202" providerId="ADAL" clId="{2D681949-B2AA-4601-9A70-C4C2E2276789}" dt="2024-11-28T21:12:02.486" v="106" actId="22"/>
        <pc:sldMkLst>
          <pc:docMk/>
          <pc:sldMk cId="4051500677" sldId="371"/>
        </pc:sldMkLst>
        <pc:picChg chg="add">
          <ac:chgData name="Rhiannon Akers" userId="fb3c9d12-5c8c-42d7-8dc7-d872d7a3d202" providerId="ADAL" clId="{2D681949-B2AA-4601-9A70-C4C2E2276789}" dt="2024-11-28T21:12:02.486" v="106" actId="22"/>
          <ac:picMkLst>
            <pc:docMk/>
            <pc:sldMk cId="4051500677" sldId="371"/>
            <ac:picMk id="3" creationId="{2D6212D2-1CC8-9C50-280A-E96D04C27A48}"/>
          </ac:picMkLst>
        </pc:picChg>
        <pc:picChg chg="del mod">
          <ac:chgData name="Rhiannon Akers" userId="fb3c9d12-5c8c-42d7-8dc7-d872d7a3d202" providerId="ADAL" clId="{2D681949-B2AA-4601-9A70-C4C2E2276789}" dt="2024-11-28T21:12:01.178" v="105" actId="478"/>
          <ac:picMkLst>
            <pc:docMk/>
            <pc:sldMk cId="4051500677" sldId="371"/>
            <ac:picMk id="10" creationId="{BFD66941-2F56-09C1-9F31-DFF15E87DFBC}"/>
          </ac:picMkLst>
        </pc:picChg>
      </pc:sldChg>
      <pc:sldChg chg="addSp delSp mod">
        <pc:chgData name="Rhiannon Akers" userId="fb3c9d12-5c8c-42d7-8dc7-d872d7a3d202" providerId="ADAL" clId="{2D681949-B2AA-4601-9A70-C4C2E2276789}" dt="2024-11-28T21:12:35.184" v="108" actId="22"/>
        <pc:sldMkLst>
          <pc:docMk/>
          <pc:sldMk cId="539227582" sldId="372"/>
        </pc:sldMkLst>
        <pc:picChg chg="add">
          <ac:chgData name="Rhiannon Akers" userId="fb3c9d12-5c8c-42d7-8dc7-d872d7a3d202" providerId="ADAL" clId="{2D681949-B2AA-4601-9A70-C4C2E2276789}" dt="2024-11-28T21:12:35.184" v="108" actId="22"/>
          <ac:picMkLst>
            <pc:docMk/>
            <pc:sldMk cId="539227582" sldId="372"/>
            <ac:picMk id="3" creationId="{DA212DC0-0244-A7EA-7245-D26B1249A5F3}"/>
          </ac:picMkLst>
        </pc:picChg>
        <pc:picChg chg="del">
          <ac:chgData name="Rhiannon Akers" userId="fb3c9d12-5c8c-42d7-8dc7-d872d7a3d202" providerId="ADAL" clId="{2D681949-B2AA-4601-9A70-C4C2E2276789}" dt="2024-11-28T21:12:33.549" v="107" actId="478"/>
          <ac:picMkLst>
            <pc:docMk/>
            <pc:sldMk cId="539227582" sldId="372"/>
            <ac:picMk id="10" creationId="{BFD66941-2F56-09C1-9F31-DFF15E87DFBC}"/>
          </ac:picMkLst>
        </pc:picChg>
      </pc:sldChg>
      <pc:sldChg chg="addSp delSp mod">
        <pc:chgData name="Rhiannon Akers" userId="fb3c9d12-5c8c-42d7-8dc7-d872d7a3d202" providerId="ADAL" clId="{2D681949-B2AA-4601-9A70-C4C2E2276789}" dt="2024-11-28T21:13:07.166" v="110" actId="22"/>
        <pc:sldMkLst>
          <pc:docMk/>
          <pc:sldMk cId="1417409656" sldId="373"/>
        </pc:sldMkLst>
        <pc:picChg chg="add">
          <ac:chgData name="Rhiannon Akers" userId="fb3c9d12-5c8c-42d7-8dc7-d872d7a3d202" providerId="ADAL" clId="{2D681949-B2AA-4601-9A70-C4C2E2276789}" dt="2024-11-28T21:13:07.166" v="110" actId="22"/>
          <ac:picMkLst>
            <pc:docMk/>
            <pc:sldMk cId="1417409656" sldId="373"/>
            <ac:picMk id="3" creationId="{ED0D014D-9567-B268-675D-6BB73CEF4B03}"/>
          </ac:picMkLst>
        </pc:picChg>
        <pc:picChg chg="del">
          <ac:chgData name="Rhiannon Akers" userId="fb3c9d12-5c8c-42d7-8dc7-d872d7a3d202" providerId="ADAL" clId="{2D681949-B2AA-4601-9A70-C4C2E2276789}" dt="2024-11-28T21:12:38.692" v="109" actId="478"/>
          <ac:picMkLst>
            <pc:docMk/>
            <pc:sldMk cId="1417409656" sldId="373"/>
            <ac:picMk id="10" creationId="{BFD66941-2F56-09C1-9F31-DFF15E87DFB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11/28/2024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a:p>
        </p:txBody>
      </p:sp>
    </p:spTree>
    <p:extLst>
      <p:ext uri="{BB962C8B-B14F-4D97-AF65-F5344CB8AC3E}">
        <p14:creationId xmlns:p14="http://schemas.microsoft.com/office/powerpoint/2010/main" val="3177418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3332489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FFFF"/>
                </a:solidFill>
              </a:rPr>
              <a:t>Phase 1: Ideas – An innovation potential is a newly discovered opportunity for example, an unfulfilled customer requirement, a problem with a customer, a possible new market or a new technical solution.</a:t>
            </a:r>
          </a:p>
          <a:p>
            <a:endParaRPr lang="en-GB" dirty="0">
              <a:solidFill>
                <a:srgbClr val="FFFFFF"/>
              </a:solidFill>
            </a:endParaRPr>
          </a:p>
          <a:p>
            <a:r>
              <a:rPr lang="en-GB" dirty="0">
                <a:solidFill>
                  <a:srgbClr val="FFFFFF"/>
                </a:solidFill>
              </a:rPr>
              <a:t>Phase 2: Concepts – This is an intensive and important analysis of the customer requirements such as: what are the needs of the customers? Are there any unfulfilled or unconscious customer needs? Which customer problems are there and must be resolved? What is the importance of their needs?</a:t>
            </a:r>
          </a:p>
          <a:p>
            <a:endParaRPr lang="en-GB" dirty="0">
              <a:solidFill>
                <a:srgbClr val="FFFFFF"/>
              </a:solidFill>
            </a:endParaRPr>
          </a:p>
          <a:p>
            <a:r>
              <a:rPr lang="en-GB" dirty="0">
                <a:solidFill>
                  <a:srgbClr val="FFFFFF"/>
                </a:solidFill>
              </a:rPr>
              <a:t>Phase 3: Solution - The aim of Phase 3 is to develop a ready-to-use solution that can be brought to the market. Solutions are being developed, prototypes built and tests carried out. Outputs of this phase are usually technical specifications and know-how for application and production.</a:t>
            </a:r>
          </a:p>
          <a:p>
            <a:endParaRPr lang="en-GB" dirty="0">
              <a:solidFill>
                <a:srgbClr val="FFFFFF"/>
              </a:solidFill>
            </a:endParaRPr>
          </a:p>
          <a:p>
            <a:r>
              <a:rPr lang="en-GB" dirty="0">
                <a:solidFill>
                  <a:srgbClr val="FFFFFF"/>
                </a:solidFill>
              </a:rPr>
              <a:t>Phase 4: Market - The last phase is about bringing the product to the potential customers. On the one hand, this requires the physical availability of the product. These include procurement, production and logistics. On the basis of the continuous evaluation and analysis of the product on the market by, for example, customer feedback or quantitative market analyses, measures are taken to increase sales, margins and customer satisfaction. </a:t>
            </a:r>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a:p>
        </p:txBody>
      </p:sp>
    </p:spTree>
    <p:extLst>
      <p:ext uri="{BB962C8B-B14F-4D97-AF65-F5344CB8AC3E}">
        <p14:creationId xmlns:p14="http://schemas.microsoft.com/office/powerpoint/2010/main" val="4082535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a:solidFill>
                  <a:srgbClr val="13343B"/>
                </a:solidFill>
                <a:effectLst/>
                <a:highlight>
                  <a:srgbClr val="FCFCF9"/>
                </a:highlight>
                <a:latin typeface="__fkGroteskNeue_598ab8"/>
              </a:rPr>
              <a:t>The Innovation Matrix can help organisations choose the right innovation strategy by mapping their innovation initiatives based on two key factors:</a:t>
            </a:r>
          </a:p>
          <a:p>
            <a:pPr algn="l">
              <a:buFont typeface="+mj-lt"/>
              <a:buAutoNum type="arabicPeriod"/>
            </a:pPr>
            <a:r>
              <a:rPr lang="en-GB" b="0" i="0">
                <a:solidFill>
                  <a:srgbClr val="13343B"/>
                </a:solidFill>
                <a:effectLst/>
                <a:highlight>
                  <a:srgbClr val="FCFCF9"/>
                </a:highlight>
                <a:latin typeface="__fkGroteskNeue_598ab8"/>
              </a:rPr>
              <a:t>Clarity of the problem definition</a:t>
            </a:r>
          </a:p>
          <a:p>
            <a:pPr algn="l">
              <a:buFont typeface="+mj-lt"/>
              <a:buAutoNum type="arabicPeriod"/>
            </a:pPr>
            <a:r>
              <a:rPr lang="en-GB" b="0" i="0">
                <a:solidFill>
                  <a:srgbClr val="13343B"/>
                </a:solidFill>
                <a:effectLst/>
                <a:highlight>
                  <a:srgbClr val="FCFCF9"/>
                </a:highlight>
                <a:latin typeface="__fkGroteskNeue_598ab8"/>
              </a:rPr>
              <a:t>Clarity of the required skills/domain knowledge to solve the problem/technology</a:t>
            </a:r>
          </a:p>
          <a:p>
            <a:pPr algn="l"/>
            <a:r>
              <a:rPr lang="en-GB" b="0" i="0">
                <a:solidFill>
                  <a:srgbClr val="13343B"/>
                </a:solidFill>
                <a:effectLst/>
                <a:highlight>
                  <a:srgbClr val="FCFCF9"/>
                </a:highlight>
                <a:latin typeface="__fkGroteskNeue_598ab8"/>
              </a:rPr>
              <a:t>By assessing where their innovation challenge falls on the matrix, organisations can identify the appropriate type of innovation strategy to pursue:</a:t>
            </a:r>
          </a:p>
          <a:p>
            <a:pPr algn="l"/>
            <a:endParaRPr lang="en-GB" b="0" i="0">
              <a:solidFill>
                <a:srgbClr val="13343B"/>
              </a:solidFill>
              <a:effectLst/>
              <a:highlight>
                <a:srgbClr val="FCFCF9"/>
              </a:highlight>
              <a:latin typeface="__fkGroteskNeue_598ab8"/>
            </a:endParaRPr>
          </a:p>
          <a:p>
            <a:pPr algn="l"/>
            <a:r>
              <a:rPr lang="en-GB" b="0" i="0">
                <a:solidFill>
                  <a:srgbClr val="13343B"/>
                </a:solidFill>
                <a:effectLst/>
                <a:highlight>
                  <a:srgbClr val="FCFCF9"/>
                </a:highlight>
                <a:latin typeface="var(--font-fk-grotesk)"/>
              </a:rPr>
              <a:t>Sustaining Innovation</a:t>
            </a:r>
          </a:p>
          <a:p>
            <a:pPr algn="l"/>
            <a:r>
              <a:rPr lang="en-GB" b="0" i="0">
                <a:solidFill>
                  <a:srgbClr val="13343B"/>
                </a:solidFill>
                <a:effectLst/>
                <a:highlight>
                  <a:srgbClr val="FCFCF9"/>
                </a:highlight>
                <a:latin typeface="__fkGroteskNeue_598ab8"/>
              </a:rPr>
              <a:t>If the problem and the skills needed are well-defined, a sustaining or incremental innovation strategy is suitable. This involves making improvements to existing products, services or processes within the organization's current capabilities.</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Breakthrough/Radical Innovation</a:t>
            </a:r>
          </a:p>
          <a:p>
            <a:pPr algn="l"/>
            <a:r>
              <a:rPr lang="en-GB" b="0" i="0">
                <a:solidFill>
                  <a:srgbClr val="13343B"/>
                </a:solidFill>
                <a:effectLst/>
                <a:highlight>
                  <a:srgbClr val="FCFCF9"/>
                </a:highlight>
                <a:latin typeface="__fkGroteskNeue_598ab8"/>
              </a:rPr>
              <a:t>When the problem is clear but the skills/domain knowledge required is not well understood, a breakthrough or radical innovation approach is needed. This entails exploring new technologies, methods or unconventional solutions to solve a known problem.</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Disruptive Innovation</a:t>
            </a:r>
          </a:p>
          <a:p>
            <a:pPr algn="l"/>
            <a:r>
              <a:rPr lang="en-GB" b="0" i="0">
                <a:solidFill>
                  <a:srgbClr val="13343B"/>
                </a:solidFill>
                <a:effectLst/>
                <a:highlight>
                  <a:srgbClr val="FCFCF9"/>
                </a:highlight>
                <a:latin typeface="__fkGroteskNeue_598ab8"/>
              </a:rPr>
              <a:t>If the organization has a good grasp of the required skills but the problem itself is not clearly defined, a disruptive innovation strategy may be appropriate. This could involve leveraging existing capabilities to target new markets or customer segments.</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Basic Research</a:t>
            </a:r>
          </a:p>
          <a:p>
            <a:r>
              <a:rPr lang="en-GB" b="0" i="0">
                <a:solidFill>
                  <a:srgbClr val="13343B"/>
                </a:solidFill>
                <a:effectLst/>
                <a:highlight>
                  <a:srgbClr val="FCFCF9"/>
                </a:highlight>
                <a:latin typeface="__fkGroteskNeue_598ab8"/>
              </a:rPr>
              <a:t>In cases where neither the problem nor the required skills are well-defined, the matrix suggests pursuing basic research as an innovation strategy. This exploratory phase involves fundamental investigation to address entirely new challenges.</a:t>
            </a:r>
          </a:p>
          <a:p>
            <a:endParaRPr lang="en-GB" b="0" i="0">
              <a:solidFill>
                <a:srgbClr val="13343B"/>
              </a:solidFill>
              <a:effectLst/>
              <a:highlight>
                <a:srgbClr val="FCFCF9"/>
              </a:highlight>
              <a:latin typeface="__fkGroteskNeue_598ab8"/>
            </a:endParaRPr>
          </a:p>
          <a:p>
            <a:r>
              <a:rPr lang="en-GB" b="0" i="0">
                <a:solidFill>
                  <a:srgbClr val="13343B"/>
                </a:solidFill>
                <a:effectLst/>
                <a:highlight>
                  <a:srgbClr val="FCFCF9"/>
                </a:highlight>
                <a:latin typeface="__fkGroteskNeue_598ab8"/>
              </a:rPr>
              <a:t>Additionally, the matrix can guide decisions on whether to rely on internal capabilities or external sources (like startups, acquisitions) for innovation, and whether a one-off event (e.g. workshop) or a structured long-term program (e.g. innovation centre) is more suitable. By mapping their innovation goals on the matrix, organisations can select the innovation strategy that best aligns with the nature of the problem, their existing skills, and their desired level of investment in internal vs. external innovation capabilities.</a:t>
            </a:r>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a:p>
        </p:txBody>
      </p:sp>
    </p:spTree>
    <p:extLst>
      <p:ext uri="{BB962C8B-B14F-4D97-AF65-F5344CB8AC3E}">
        <p14:creationId xmlns:p14="http://schemas.microsoft.com/office/powerpoint/2010/main" val="2417367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a:p>
        </p:txBody>
      </p:sp>
    </p:spTree>
    <p:extLst>
      <p:ext uri="{BB962C8B-B14F-4D97-AF65-F5344CB8AC3E}">
        <p14:creationId xmlns:p14="http://schemas.microsoft.com/office/powerpoint/2010/main" val="25631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598ab8"/>
              </a:rPr>
              <a:t>Apple is renowned for its innovative products like the iPhone, iPad, MacBook, and Apple Watch. Their innovations stem from a design-focused approach that prioritizes user experience and simplicity. For example, the original iPhone introduced a revolutionary multi-touch interface and sleek form factor that redefined smartphones.</a:t>
            </a:r>
          </a:p>
          <a:p>
            <a:endParaRPr lang="en-GB" b="0" i="0">
              <a:solidFill>
                <a:srgbClr val="13343B"/>
              </a:solidFill>
              <a:effectLst/>
              <a:highlight>
                <a:srgbClr val="FCFCF9"/>
              </a:highlight>
              <a:latin typeface="__fkGroteskNeue_598ab8"/>
            </a:endParaRPr>
          </a:p>
          <a:p>
            <a:r>
              <a:rPr lang="en-GB" b="0">
                <a:effectLst/>
                <a:latin typeface="var(--font-fk-grotesk)"/>
              </a:rPr>
              <a:t>Amazon</a:t>
            </a:r>
          </a:p>
          <a:p>
            <a:pPr>
              <a:buFont typeface="Arial" panose="020B0604020202020204" pitchFamily="34" charset="0"/>
              <a:buChar char="•"/>
            </a:pPr>
            <a:r>
              <a:rPr lang="en-GB">
                <a:effectLst/>
                <a:latin typeface="var(--font-fk-grotesk-neue)"/>
              </a:rPr>
              <a:t>Amazon pioneered e-commerce and innovated with services </a:t>
            </a:r>
            <a:r>
              <a:rPr lang="en-GB" err="1">
                <a:effectLst/>
                <a:latin typeface="var(--font-fk-grotesk-neue)"/>
              </a:rPr>
              <a:t>like:Amazon</a:t>
            </a:r>
            <a:r>
              <a:rPr lang="en-GB">
                <a:effectLst/>
                <a:latin typeface="var(--font-fk-grotesk-neue)"/>
              </a:rPr>
              <a:t> Prime (subscription-based free shipping/streaming)</a:t>
            </a:r>
          </a:p>
          <a:p>
            <a:pPr>
              <a:buFont typeface="Arial" panose="020B0604020202020204" pitchFamily="34" charset="0"/>
              <a:buChar char="•"/>
            </a:pPr>
            <a:r>
              <a:rPr lang="en-GB">
                <a:effectLst/>
                <a:latin typeface="var(--font-fk-grotesk-neue)"/>
              </a:rPr>
              <a:t>Amazon Web Services (cloud computing services)</a:t>
            </a:r>
          </a:p>
          <a:p>
            <a:pPr>
              <a:buFont typeface="Arial" panose="020B0604020202020204" pitchFamily="34" charset="0"/>
              <a:buChar char="•"/>
            </a:pPr>
            <a:r>
              <a:rPr lang="en-GB">
                <a:effectLst/>
                <a:latin typeface="var(--font-fk-grotesk-neue)"/>
              </a:rPr>
              <a:t>Amazon Kindle (e-reader device and </a:t>
            </a:r>
            <a:r>
              <a:rPr lang="en-GB" err="1">
                <a:effectLst/>
                <a:latin typeface="var(--font-fk-grotesk-neue)"/>
              </a:rPr>
              <a:t>ebook</a:t>
            </a:r>
            <a:r>
              <a:rPr lang="en-GB">
                <a:effectLst/>
                <a:latin typeface="var(--font-fk-grotesk-neue)"/>
              </a:rPr>
              <a:t> ecosystem)</a:t>
            </a:r>
          </a:p>
          <a:p>
            <a:r>
              <a:rPr lang="en-GB">
                <a:effectLst/>
                <a:latin typeface="var(--font-fk-grotesk-neue)"/>
              </a:rPr>
              <a:t>Their innovations disrupted traditional retail and computing models.</a:t>
            </a:r>
          </a:p>
          <a:p>
            <a:endParaRPr lang="en-GB" b="0">
              <a:effectLst/>
              <a:latin typeface="var(--font-fk-grotesk)"/>
            </a:endParaRPr>
          </a:p>
          <a:p>
            <a:r>
              <a:rPr lang="en-GB">
                <a:effectLst/>
                <a:latin typeface="var(--font-fk-grotesk-neue)"/>
              </a:rPr>
              <a:t>Netflix innovated by shifting from a DVD rental service to a streaming video platform. Their data-driven recommendations and original content creation further disrupted the entertainment industry. Netflix's innovations made video entertainment more convenient and personalised.</a:t>
            </a:r>
          </a:p>
          <a:p>
            <a:endParaRPr lang="en-GB" b="0">
              <a:effectLst/>
              <a:latin typeface="var(--font-fk-grotesk)"/>
            </a:endParaRPr>
          </a:p>
          <a:p>
            <a:r>
              <a:rPr lang="en-GB">
                <a:effectLst/>
                <a:latin typeface="var(--font-fk-grotesk-neue)"/>
              </a:rPr>
              <a:t>Tesla is innovating electric vehicles and clean energy products. Their fully electric cars like the Model S, as well as battery storage systems, are transforming the automotive and energy industries through sustainable technology.</a:t>
            </a:r>
            <a:endParaRPr lang="en-GB" b="0">
              <a:effectLst/>
              <a:latin typeface="var(--font-fk-grotesk)"/>
            </a:endParaRPr>
          </a:p>
          <a:p>
            <a:endParaRPr lang="en-GB" b="0">
              <a:effectLst/>
              <a:latin typeface="var(--font-fk-grotesk)"/>
            </a:endParaRPr>
          </a:p>
          <a:p>
            <a:r>
              <a:rPr lang="en-GB">
                <a:effectLst/>
                <a:latin typeface="var(--font-fk-grotesk-neue)"/>
              </a:rPr>
              <a:t>Uber's innovative ride-sharing platform and business model disrupted the taxi industry. Their app connects riders with drivers using their personal vehicles, providing convenience and affordability.</a:t>
            </a:r>
          </a:p>
          <a:p>
            <a:endParaRPr lang="en-GB" b="0">
              <a:effectLst/>
              <a:latin typeface="var(--font-fk-grotesk-neue)"/>
            </a:endParaRPr>
          </a:p>
          <a:p>
            <a:r>
              <a:rPr lang="en-GB">
                <a:effectLst/>
                <a:latin typeface="var(--font-fk-grotesk-neue)"/>
              </a:rPr>
              <a:t>Airbnb innovated with its online marketplace for short-term home rentals. This peer-to-peer model disrupted the hospitality industry by providing affordable lodging options and new income for homeowners.</a:t>
            </a:r>
          </a:p>
          <a:p>
            <a:endParaRPr lang="en-GB">
              <a:effectLst/>
              <a:latin typeface="var(--font-fk-grotesk-neue)"/>
            </a:endParaRPr>
          </a:p>
          <a:p>
            <a:r>
              <a:rPr lang="en-GB">
                <a:effectLst/>
                <a:latin typeface="var(--font-fk-grotesk-neue)"/>
              </a:rPr>
              <a:t>These examples showcase how organisations across various sectors have introduced innovative products, services, business models, and processes to create new value and transform industries. Their ability to think differently and leverage technology enabled breakthrough innovations.</a:t>
            </a:r>
          </a:p>
          <a:p>
            <a:br>
              <a:rPr lang="en-GB">
                <a:effectLst/>
              </a:rPr>
            </a:br>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9</a:t>
            </a:fld>
            <a:endParaRPr lang="en-US"/>
          </a:p>
        </p:txBody>
      </p:sp>
    </p:spTree>
    <p:extLst>
      <p:ext uri="{BB962C8B-B14F-4D97-AF65-F5344CB8AC3E}">
        <p14:creationId xmlns:p14="http://schemas.microsoft.com/office/powerpoint/2010/main" val="1215254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10</a:t>
            </a:fld>
            <a:endParaRPr lang="en-US"/>
          </a:p>
        </p:txBody>
      </p:sp>
    </p:spTree>
    <p:extLst>
      <p:ext uri="{BB962C8B-B14F-4D97-AF65-F5344CB8AC3E}">
        <p14:creationId xmlns:p14="http://schemas.microsoft.com/office/powerpoint/2010/main" val="1946580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a:p>
        </p:txBody>
      </p:sp>
    </p:spTree>
    <p:extLst>
      <p:ext uri="{BB962C8B-B14F-4D97-AF65-F5344CB8AC3E}">
        <p14:creationId xmlns:p14="http://schemas.microsoft.com/office/powerpoint/2010/main" val="3835022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12</a:t>
            </a:fld>
            <a:endParaRPr lang="en-US"/>
          </a:p>
        </p:txBody>
      </p:sp>
    </p:spTree>
    <p:extLst>
      <p:ext uri="{BB962C8B-B14F-4D97-AF65-F5344CB8AC3E}">
        <p14:creationId xmlns:p14="http://schemas.microsoft.com/office/powerpoint/2010/main" val="635815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13</a:t>
            </a:fld>
            <a:endParaRPr lang="en-US"/>
          </a:p>
        </p:txBody>
      </p:sp>
    </p:spTree>
    <p:extLst>
      <p:ext uri="{BB962C8B-B14F-4D97-AF65-F5344CB8AC3E}">
        <p14:creationId xmlns:p14="http://schemas.microsoft.com/office/powerpoint/2010/main" val="2425401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14</a:t>
            </a:fld>
            <a:endParaRPr lang="en-US"/>
          </a:p>
        </p:txBody>
      </p:sp>
    </p:spTree>
    <p:extLst>
      <p:ext uri="{BB962C8B-B14F-4D97-AF65-F5344CB8AC3E}">
        <p14:creationId xmlns:p14="http://schemas.microsoft.com/office/powerpoint/2010/main" val="2344871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15</a:t>
            </a:fld>
            <a:endParaRPr lang="en-US"/>
          </a:p>
        </p:txBody>
      </p:sp>
    </p:spTree>
    <p:extLst>
      <p:ext uri="{BB962C8B-B14F-4D97-AF65-F5344CB8AC3E}">
        <p14:creationId xmlns:p14="http://schemas.microsoft.com/office/powerpoint/2010/main" val="2470557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16</a:t>
            </a:fld>
            <a:endParaRPr lang="en-US"/>
          </a:p>
        </p:txBody>
      </p:sp>
    </p:spTree>
    <p:extLst>
      <p:ext uri="{BB962C8B-B14F-4D97-AF65-F5344CB8AC3E}">
        <p14:creationId xmlns:p14="http://schemas.microsoft.com/office/powerpoint/2010/main" val="1996561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17</a:t>
            </a:fld>
            <a:endParaRPr lang="en-US"/>
          </a:p>
        </p:txBody>
      </p:sp>
    </p:spTree>
    <p:extLst>
      <p:ext uri="{BB962C8B-B14F-4D97-AF65-F5344CB8AC3E}">
        <p14:creationId xmlns:p14="http://schemas.microsoft.com/office/powerpoint/2010/main" val="199013600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a:noAutofit/>
          </a:bodyPr>
          <a:lstStyle>
            <a:lvl1pPr algn="ctr">
              <a:defRPr sz="6000" kern="1200" spc="2200" baseline="0">
                <a:solidFill>
                  <a:schemeClr val="accent5"/>
                </a:solidFill>
              </a:defRPr>
            </a:lvl1pPr>
          </a:lstStyle>
          <a:p>
            <a:r>
              <a:rPr lang="en-US"/>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a:noAutofit/>
          </a:bodyPr>
          <a:lstStyle>
            <a:lvl1pPr marL="0" indent="0" algn="ctr">
              <a:buNone/>
              <a:defRPr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anchor="ctr" anchorCtr="0">
            <a:noAutofit/>
          </a:bodyPr>
          <a:lstStyle>
            <a:lvl1pPr marL="0" indent="0" algn="ctr">
              <a:lnSpc>
                <a:spcPct val="60000"/>
              </a:lnSpc>
              <a:buNone/>
              <a:defRPr sz="2000" b="0" i="0" spc="300">
                <a:solidFill>
                  <a:schemeClr val="bg1"/>
                </a:solidFill>
                <a:latin typeface="+mn-lt"/>
                <a:cs typeface="Arial" panose="020B0604020202020204" pitchFamily="34" charset="0"/>
              </a:defRPr>
            </a:lvl1pPr>
          </a:lstStyle>
          <a:p>
            <a:pPr lvl="0"/>
            <a:r>
              <a:rPr lang="en-US"/>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anchor="b">
            <a:noAutofit/>
          </a:bodyPr>
          <a:lstStyle/>
          <a:p>
            <a:r>
              <a:rPr lang="en-US"/>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a:noAutofit/>
          </a:bodyPr>
          <a:lstStyle>
            <a:lvl1pPr>
              <a:lnSpc>
                <a:spcPct val="140000"/>
              </a:lnSpc>
              <a:defRPr sz="2000"/>
            </a:lvl1pPr>
          </a:lstStyle>
          <a:p>
            <a:pPr lv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endParaRPr lang="en-US">
              <a:solidFill>
                <a:schemeClr val="bg1"/>
              </a:solidFill>
            </a:endParaRPr>
          </a:p>
          <a:p>
            <a:endParaRPr lang="en-US">
              <a:solidFill>
                <a:schemeClr val="bg1"/>
              </a:solidFill>
            </a:endParaRPr>
          </a:p>
          <a:p>
            <a:endParaRPr lang="en-US">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a:noAutofit/>
          </a:bodyPr>
          <a:lstStyle>
            <a:lvl1pPr algn="ctr">
              <a:defRPr spc="0"/>
            </a:lvl1pPr>
          </a:lstStyle>
          <a:p>
            <a:r>
              <a:rPr lang="en-US"/>
              <a:t>Click to edit Master title style</a:t>
            </a:r>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anchor="t">
            <a:noAutofit/>
          </a:bodyPr>
          <a:lstStyle>
            <a:lvl1pPr marL="0" indent="0" algn="ctr">
              <a:lnSpc>
                <a:spcPct val="140000"/>
              </a:lnSpc>
              <a:buFontTx/>
              <a:buNone/>
              <a:defRPr sz="1600">
                <a:solidFill>
                  <a:schemeClr val="bg1"/>
                </a:solidFill>
                <a:latin typeface="+mn-lt"/>
                <a:cs typeface="Arial" panose="020B0604020202020204" pitchFamily="34" charset="0"/>
              </a:defRPr>
            </a:lvl1pPr>
          </a:lstStyle>
          <a:p>
            <a:r>
              <a:rPr lang="en-US">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anchor="ctr">
            <a:noAutofit/>
          </a:bodyPr>
          <a:lstStyle>
            <a:lvl1pPr algn="ctr">
              <a:defRPr sz="2000"/>
            </a:lvl1pPr>
          </a:lstStyle>
          <a:p>
            <a:pPr lv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anchor="ctr">
            <a:noAutofit/>
          </a:bodyPr>
          <a:lstStyle>
            <a:lvl1pPr algn="ctr">
              <a:defRPr sz="2000"/>
            </a:lvl1pPr>
          </a:lstStyle>
          <a:p>
            <a:pPr lv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anchor="ctr">
            <a:noAutofit/>
          </a:bodyPr>
          <a:lstStyle>
            <a:lvl1pPr algn="ctr">
              <a:defRPr sz="2000"/>
            </a:lvl1pPr>
          </a:lstStyle>
          <a:p>
            <a:pPr lv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a:noAutofit/>
          </a:bodyPr>
          <a:lstStyle>
            <a:lvl1pPr algn="ctr">
              <a:defRPr spc="0"/>
            </a:lvl1pPr>
          </a:lstStyle>
          <a:p>
            <a:r>
              <a:rPr lang="en-US"/>
              <a:t>Click to edit Master title style</a:t>
            </a:r>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anchor="ctr">
            <a:noAutofit/>
          </a:bodyPr>
          <a:lstStyle>
            <a:lvl1pPr>
              <a:defRPr sz="2000" spc="300"/>
            </a:lvl1pPr>
          </a:lstStyle>
          <a:p>
            <a:pPr lvl="0"/>
            <a:r>
              <a:rPr lang="en-US"/>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anchor="ctr">
            <a:noAutofit/>
          </a:bodyPr>
          <a:lstStyle>
            <a:lvl1pPr>
              <a:defRPr sz="2000" spc="300"/>
            </a:lvl1pPr>
          </a:lstStyle>
          <a:p>
            <a:pPr lvl="0"/>
            <a:r>
              <a:rPr lang="en-US"/>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anchor="ctr">
            <a:noAutofit/>
          </a:bodyPr>
          <a:lstStyle>
            <a:lvl1pPr algn="ctr" rtl="0" fontAlgn="base">
              <a:defRPr lang="en-US"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US" b="0" i="0">
                <a:solidFill>
                  <a:srgbClr val="201F1E"/>
                </a:solidFill>
                <a:effectLst/>
                <a:latin typeface="Calibri" panose="020F0502020204030204" pitchFamily="34" charset="0"/>
              </a:rPr>
              <a:t>Click to insert image or graphic here</a:t>
            </a:r>
            <a:endParaRPr lang="en-US" b="0" i="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a:noAutofit/>
          </a:bodyPr>
          <a:lstStyle>
            <a:lvl1pPr algn="ctr">
              <a:defRPr spc="0"/>
            </a:lvl1pPr>
          </a:lstStyle>
          <a:p>
            <a:r>
              <a:rPr lang="en-US"/>
              <a:t>Click to edit Master title style</a:t>
            </a:r>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anchor="ctr">
            <a:noAutofit/>
          </a:bodyPr>
          <a:lstStyle>
            <a:lvl1pPr marL="0" indent="0" algn="ctr">
              <a:lnSpc>
                <a:spcPct val="100000"/>
              </a:lnSpc>
              <a:buFontTx/>
              <a:buNone/>
              <a:defRPr sz="1600">
                <a:solidFill>
                  <a:schemeClr val="bg1"/>
                </a:solidFill>
                <a:latin typeface="Arial Nova" panose="020B0504020202020204" pitchFamily="34" charset="0"/>
              </a:defRPr>
            </a:lvl1pPr>
          </a:lstStyle>
          <a:p>
            <a:r>
              <a:rPr lang="en-US">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p>
            <a:endParaRPr lang="en-US"/>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anchor="ctr">
            <a:noAutofit/>
          </a:bodyPr>
          <a:lstStyle>
            <a:lvl1pPr algn="ctr">
              <a:defRPr sz="1800">
                <a:solidFill>
                  <a:schemeClr val="tx1"/>
                </a:solidFill>
              </a:defRPr>
            </a:lvl1pPr>
          </a:lstStyle>
          <a:p>
            <a:r>
              <a:rPr lang="en-US"/>
              <a:t>Click icon to add picture</a:t>
            </a:r>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anchor="b">
            <a:noAutofit/>
          </a:bodyPr>
          <a:lstStyle/>
          <a:p>
            <a:r>
              <a:rPr lang="en-US"/>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a:noAutofit/>
          </a:bodyPr>
          <a:lstStyle>
            <a:lvl1pPr>
              <a:lnSpc>
                <a:spcPct val="100000"/>
              </a:lnSpc>
              <a:defRPr sz="1600">
                <a:solidFill>
                  <a:schemeClr val="bg1"/>
                </a:solidFill>
                <a:latin typeface="+mn-lt"/>
              </a:defRPr>
            </a:lvl1pPr>
          </a:lstStyle>
          <a:p>
            <a:pPr lv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q4K5KQ--F9I?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3" y="1630443"/>
            <a:ext cx="12191998" cy="1713910"/>
          </a:xfrm>
        </p:spPr>
        <p:txBody>
          <a:bodyPr/>
          <a:lstStyle/>
          <a:p>
            <a:r>
              <a:rPr lang="en-US" dirty="0"/>
              <a:t>Problem Solving &amp; Innovation</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a:lstStyle/>
          <a:p>
            <a:r>
              <a:rPr lang="en-US" dirty="0"/>
              <a:t>Rhiannon Akers, Rebecca Francis-Davies and Chris Rogers</a:t>
            </a:r>
          </a:p>
          <a:p>
            <a:r>
              <a:rPr lang="en-US" dirty="0"/>
              <a:t>December 2024</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a:xfrm>
            <a:off x="146058" y="1074797"/>
            <a:ext cx="6910627" cy="1164882"/>
          </a:xfrm>
        </p:spPr>
        <p:txBody>
          <a:bodyPr/>
          <a:lstStyle/>
          <a:p>
            <a:r>
              <a:rPr lang="en-US">
                <a:latin typeface="Raleway" pitchFamily="2" charset="0"/>
              </a:rPr>
              <a:t>Learning objectives</a:t>
            </a:r>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146058" y="2497060"/>
            <a:ext cx="6888665" cy="3386155"/>
          </a:xfrm>
        </p:spPr>
        <p:txBody>
          <a:bodyPr/>
          <a:lstStyle/>
          <a:p>
            <a:r>
              <a:rPr lang="en-US" dirty="0"/>
              <a:t>What is innovation? The 4 phases of innovation.</a:t>
            </a:r>
          </a:p>
          <a:p>
            <a:r>
              <a:rPr lang="en-US" dirty="0"/>
              <a:t>Innovation Matrix.</a:t>
            </a:r>
          </a:p>
          <a:p>
            <a:r>
              <a:rPr lang="en-US" dirty="0"/>
              <a:t>Assessment 2 – recap. </a:t>
            </a:r>
          </a:p>
          <a:p>
            <a:endParaRPr lang="en-US" dirty="0"/>
          </a:p>
          <a:p>
            <a:endParaRPr lang="en-US" dirty="0"/>
          </a:p>
          <a:p>
            <a:endParaRPr lang="en-US" dirty="0"/>
          </a:p>
          <a:p>
            <a:endParaRPr lang="en-US"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a:lstStyle/>
          <a:p>
            <a:fld id="{FE024F78-56A6-7740-B68D-8D4D026EDF3F}" type="slidenum">
              <a:rPr lang="en-US" smtClean="0"/>
              <a:pPr/>
              <a:t>2</a:t>
            </a:fld>
            <a:endParaRPr lang="en-US"/>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p:txBody>
          <a:bodyPr/>
          <a:lstStyle/>
          <a:p>
            <a:endParaRPr lang="en-US"/>
          </a:p>
          <a:p>
            <a:endParaRPr lang="en-US"/>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a:lstStyle/>
          <a:p>
            <a:fld id="{FE024F78-56A6-7740-B68D-8D4D026EDF3F}" type="slidenum">
              <a:rPr lang="en-US" smtClean="0"/>
              <a:pPr/>
              <a:t>3</a:t>
            </a:fld>
            <a:endParaRPr lang="en-US"/>
          </a:p>
        </p:txBody>
      </p:sp>
      <p:pic>
        <p:nvPicPr>
          <p:cNvPr id="6" name="Picture 5">
            <a:extLst>
              <a:ext uri="{FF2B5EF4-FFF2-40B4-BE49-F238E27FC236}">
                <a16:creationId xmlns:a16="http://schemas.microsoft.com/office/drawing/2014/main" id="{F6AE8E85-E481-40CE-A4CB-08CAD8E40CB7}"/>
              </a:ext>
            </a:extLst>
          </p:cNvPr>
          <p:cNvPicPr>
            <a:picLocks noChangeAspect="1"/>
          </p:cNvPicPr>
          <p:nvPr/>
        </p:nvPicPr>
        <p:blipFill>
          <a:blip r:embed="rId3"/>
          <a:stretch>
            <a:fillRect/>
          </a:stretch>
        </p:blipFill>
        <p:spPr>
          <a:xfrm>
            <a:off x="750658" y="354415"/>
            <a:ext cx="10516511" cy="1664352"/>
          </a:xfrm>
          <a:prstGeom prst="rect">
            <a:avLst/>
          </a:prstGeom>
        </p:spPr>
      </p:pic>
      <p:pic>
        <p:nvPicPr>
          <p:cNvPr id="13" name="Picture 12">
            <a:extLst>
              <a:ext uri="{FF2B5EF4-FFF2-40B4-BE49-F238E27FC236}">
                <a16:creationId xmlns:a16="http://schemas.microsoft.com/office/drawing/2014/main" id="{8E74D035-E74B-4B7C-B5E0-883EF5477D35}"/>
              </a:ext>
            </a:extLst>
          </p:cNvPr>
          <p:cNvPicPr>
            <a:picLocks noChangeAspect="1"/>
          </p:cNvPicPr>
          <p:nvPr/>
        </p:nvPicPr>
        <p:blipFill>
          <a:blip r:embed="rId4"/>
          <a:stretch>
            <a:fillRect/>
          </a:stretch>
        </p:blipFill>
        <p:spPr>
          <a:xfrm>
            <a:off x="971868" y="2121295"/>
            <a:ext cx="10248264" cy="2354912"/>
          </a:xfrm>
          <a:prstGeom prst="rect">
            <a:avLst/>
          </a:prstGeom>
        </p:spPr>
      </p:pic>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4</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838200" y="103868"/>
            <a:ext cx="10515600" cy="1325563"/>
          </a:xfrm>
        </p:spPr>
        <p:txBody>
          <a:bodyPr/>
          <a:lstStyle/>
          <a:p>
            <a:r>
              <a:rPr lang="en-GB"/>
              <a:t>The 4 phases of innovation</a:t>
            </a:r>
          </a:p>
        </p:txBody>
      </p:sp>
      <p:sp>
        <p:nvSpPr>
          <p:cNvPr id="14" name="TextBox 13">
            <a:extLst>
              <a:ext uri="{FF2B5EF4-FFF2-40B4-BE49-F238E27FC236}">
                <a16:creationId xmlns:a16="http://schemas.microsoft.com/office/drawing/2014/main" id="{600E12E5-9C05-419D-A0AB-8D826A9D4E4D}"/>
              </a:ext>
            </a:extLst>
          </p:cNvPr>
          <p:cNvSpPr txBox="1"/>
          <p:nvPr/>
        </p:nvSpPr>
        <p:spPr>
          <a:xfrm>
            <a:off x="269966" y="1565657"/>
            <a:ext cx="11834949" cy="3139321"/>
          </a:xfrm>
          <a:prstGeom prst="rect">
            <a:avLst/>
          </a:prstGeom>
          <a:noFill/>
        </p:spPr>
        <p:txBody>
          <a:bodyPr wrap="square" rtlCol="0">
            <a:spAutoFit/>
          </a:bodyPr>
          <a:lstStyle/>
          <a:p>
            <a:r>
              <a:rPr lang="en-GB">
                <a:solidFill>
                  <a:srgbClr val="FFFFFF"/>
                </a:solidFill>
              </a:rPr>
              <a:t>The phases of an innovation, the innovation process, can be divided into four main steps:</a:t>
            </a:r>
          </a:p>
          <a:p>
            <a:endParaRPr lang="en-GB">
              <a:solidFill>
                <a:srgbClr val="FFFFFF"/>
              </a:solidFill>
            </a:endParaRPr>
          </a:p>
          <a:p>
            <a:r>
              <a:rPr lang="en-GB">
                <a:solidFill>
                  <a:srgbClr val="FFFFFF"/>
                </a:solidFill>
              </a:rPr>
              <a:t>1. Idea: Collection of innovation potentials, derivation of ideas, evaluation and release of ideas.</a:t>
            </a:r>
          </a:p>
          <a:p>
            <a:endParaRPr lang="en-GB">
              <a:solidFill>
                <a:srgbClr val="FFFFFF"/>
              </a:solidFill>
            </a:endParaRPr>
          </a:p>
          <a:p>
            <a:r>
              <a:rPr lang="en-GB">
                <a:solidFill>
                  <a:srgbClr val="FFFFFF"/>
                </a:solidFill>
              </a:rPr>
              <a:t>2. Concept: Extensive analysis and derivation of concepts for the solution, implementation and marketing.</a:t>
            </a:r>
          </a:p>
          <a:p>
            <a:endParaRPr lang="en-GB">
              <a:solidFill>
                <a:srgbClr val="FFFFFF"/>
              </a:solidFill>
            </a:endParaRPr>
          </a:p>
          <a:p>
            <a:r>
              <a:rPr lang="en-GB">
                <a:solidFill>
                  <a:srgbClr val="FFFFFF"/>
                </a:solidFill>
              </a:rPr>
              <a:t>3. Solution: Development and testing of the solutions to the finished product.</a:t>
            </a:r>
          </a:p>
          <a:p>
            <a:endParaRPr lang="en-GB">
              <a:solidFill>
                <a:srgbClr val="FFFFFF"/>
              </a:solidFill>
            </a:endParaRPr>
          </a:p>
          <a:p>
            <a:r>
              <a:rPr lang="en-GB">
                <a:solidFill>
                  <a:srgbClr val="FFFFFF"/>
                </a:solidFill>
              </a:rPr>
              <a:t>4. Market: Arouse and fulfil a customer's needs by implementing in procurement, production and logistics as well as marketing and sales.</a:t>
            </a:r>
          </a:p>
          <a:p>
            <a:endParaRPr lang="en-GB">
              <a:solidFill>
                <a:srgbClr val="FFFFFF"/>
              </a:solidFill>
            </a:endParaRPr>
          </a:p>
        </p:txBody>
      </p:sp>
    </p:spTree>
    <p:extLst>
      <p:ext uri="{BB962C8B-B14F-4D97-AF65-F5344CB8AC3E}">
        <p14:creationId xmlns:p14="http://schemas.microsoft.com/office/powerpoint/2010/main" val="340852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2" end="2"/>
                                            </p:txEl>
                                          </p:spTgt>
                                        </p:tgtEl>
                                        <p:attrNameLst>
                                          <p:attrName>style.visibility</p:attrName>
                                        </p:attrNameLst>
                                      </p:cBhvr>
                                      <p:to>
                                        <p:strVal val="visible"/>
                                      </p:to>
                                    </p:set>
                                    <p:anim calcmode="lin" valueType="num">
                                      <p:cBhvr additive="base">
                                        <p:cTn id="7"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4" end="4"/>
                                            </p:txEl>
                                          </p:spTgt>
                                        </p:tgtEl>
                                        <p:attrNameLst>
                                          <p:attrName>style.visibility</p:attrName>
                                        </p:attrNameLst>
                                      </p:cBhvr>
                                      <p:to>
                                        <p:strVal val="visible"/>
                                      </p:to>
                                    </p:set>
                                    <p:anim calcmode="lin" valueType="num">
                                      <p:cBhvr additive="base">
                                        <p:cTn id="13"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6" end="6"/>
                                            </p:txEl>
                                          </p:spTgt>
                                        </p:tgtEl>
                                        <p:attrNameLst>
                                          <p:attrName>style.visibility</p:attrName>
                                        </p:attrNameLst>
                                      </p:cBhvr>
                                      <p:to>
                                        <p:strVal val="visible"/>
                                      </p:to>
                                    </p:set>
                                    <p:anim calcmode="lin" valueType="num">
                                      <p:cBhvr additive="base">
                                        <p:cTn id="19"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xEl>
                                              <p:pRg st="8" end="8"/>
                                            </p:txEl>
                                          </p:spTgt>
                                        </p:tgtEl>
                                        <p:attrNameLst>
                                          <p:attrName>style.visibility</p:attrName>
                                        </p:attrNameLst>
                                      </p:cBhvr>
                                      <p:to>
                                        <p:strVal val="visible"/>
                                      </p:to>
                                    </p:set>
                                    <p:anim calcmode="lin" valueType="num">
                                      <p:cBhvr additive="base">
                                        <p:cTn id="25" dur="500" fill="hold"/>
                                        <p:tgtEl>
                                          <p:spTgt spid="1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5</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148047" y="103868"/>
            <a:ext cx="11956868" cy="1325563"/>
          </a:xfrm>
        </p:spPr>
        <p:txBody>
          <a:bodyPr/>
          <a:lstStyle/>
          <a:p>
            <a:r>
              <a:rPr lang="en-GB"/>
              <a:t>The 4 phases of innovation continued</a:t>
            </a:r>
          </a:p>
        </p:txBody>
      </p:sp>
      <p:sp>
        <p:nvSpPr>
          <p:cNvPr id="14" name="TextBox 13">
            <a:extLst>
              <a:ext uri="{FF2B5EF4-FFF2-40B4-BE49-F238E27FC236}">
                <a16:creationId xmlns:a16="http://schemas.microsoft.com/office/drawing/2014/main" id="{600E12E5-9C05-419D-A0AB-8D826A9D4E4D}"/>
              </a:ext>
            </a:extLst>
          </p:cNvPr>
          <p:cNvSpPr txBox="1"/>
          <p:nvPr/>
        </p:nvSpPr>
        <p:spPr>
          <a:xfrm>
            <a:off x="728133" y="1565658"/>
            <a:ext cx="11376782" cy="2062103"/>
          </a:xfrm>
          <a:prstGeom prst="rect">
            <a:avLst/>
          </a:prstGeom>
          <a:noFill/>
        </p:spPr>
        <p:txBody>
          <a:bodyPr wrap="square" rtlCol="0">
            <a:spAutoFit/>
          </a:bodyPr>
          <a:lstStyle/>
          <a:p>
            <a:r>
              <a:rPr lang="en-GB" sz="3200" dirty="0">
                <a:solidFill>
                  <a:srgbClr val="FFFFFF"/>
                </a:solidFill>
              </a:rPr>
              <a:t>Phase 1: Ideas</a:t>
            </a:r>
          </a:p>
          <a:p>
            <a:r>
              <a:rPr lang="en-GB" sz="3200" dirty="0">
                <a:solidFill>
                  <a:srgbClr val="FFFFFF"/>
                </a:solidFill>
              </a:rPr>
              <a:t>Phase 2: Concepts</a:t>
            </a:r>
          </a:p>
          <a:p>
            <a:r>
              <a:rPr lang="en-GB" sz="3200" dirty="0">
                <a:solidFill>
                  <a:srgbClr val="FFFFFF"/>
                </a:solidFill>
              </a:rPr>
              <a:t>Phase 3: Solution</a:t>
            </a:r>
          </a:p>
          <a:p>
            <a:r>
              <a:rPr lang="en-GB" sz="3200" dirty="0">
                <a:solidFill>
                  <a:srgbClr val="FFFFFF"/>
                </a:solidFill>
              </a:rPr>
              <a:t>Phase 4: Market</a:t>
            </a:r>
          </a:p>
        </p:txBody>
      </p:sp>
    </p:spTree>
    <p:extLst>
      <p:ext uri="{BB962C8B-B14F-4D97-AF65-F5344CB8AC3E}">
        <p14:creationId xmlns:p14="http://schemas.microsoft.com/office/powerpoint/2010/main" val="371248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arn(inVertic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arn(inVertic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arn(inVertic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arn(inVertical)">
                                      <p:cBhvr>
                                        <p:cTn id="22"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a:xfrm>
            <a:off x="835370" y="34199"/>
            <a:ext cx="10515601" cy="1325563"/>
          </a:xfrm>
        </p:spPr>
        <p:txBody>
          <a:bodyPr/>
          <a:lstStyle/>
          <a:p>
            <a:r>
              <a:rPr lang="en-US"/>
              <a:t>Innovation matrix</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a:lstStyle/>
          <a:p>
            <a:fld id="{FE024F78-56A6-7740-B68D-8D4D026EDF3F}" type="slidenum">
              <a:rPr lang="en-US" smtClean="0"/>
              <a:pPr/>
              <a:t>6</a:t>
            </a:fld>
            <a:endParaRPr lang="en-US"/>
          </a:p>
        </p:txBody>
      </p:sp>
      <p:pic>
        <p:nvPicPr>
          <p:cNvPr id="17" name="Online Media 16" title="Innovation Matrix (Incremental, Disruptive, Architectural, Radical) | From A Business Professor">
            <a:hlinkClick r:id="" action="ppaction://media"/>
            <a:extLst>
              <a:ext uri="{FF2B5EF4-FFF2-40B4-BE49-F238E27FC236}">
                <a16:creationId xmlns:a16="http://schemas.microsoft.com/office/drawing/2014/main" id="{D8140E85-AFE3-4279-B9ED-89A0DFE258C5}"/>
              </a:ext>
            </a:extLst>
          </p:cNvPr>
          <p:cNvPicPr>
            <a:picLocks noRot="1" noChangeAspect="1"/>
          </p:cNvPicPr>
          <p:nvPr>
            <a:videoFile r:link="rId1"/>
          </p:nvPr>
        </p:nvPicPr>
        <p:blipFill>
          <a:blip r:embed="rId3"/>
          <a:stretch>
            <a:fillRect/>
          </a:stretch>
        </p:blipFill>
        <p:spPr>
          <a:xfrm>
            <a:off x="165463" y="1323703"/>
            <a:ext cx="11904617" cy="5416731"/>
          </a:xfrm>
          <a:prstGeom prst="rect">
            <a:avLst/>
          </a:prstGeom>
        </p:spPr>
      </p:pic>
    </p:spTree>
    <p:extLst>
      <p:ext uri="{BB962C8B-B14F-4D97-AF65-F5344CB8AC3E}">
        <p14:creationId xmlns:p14="http://schemas.microsoft.com/office/powerpoint/2010/main" val="304902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BBA1-D3E0-E80D-574A-7947D2157C0D}"/>
              </a:ext>
            </a:extLst>
          </p:cNvPr>
          <p:cNvSpPr>
            <a:spLocks noGrp="1"/>
          </p:cNvSpPr>
          <p:nvPr>
            <p:ph type="title"/>
          </p:nvPr>
        </p:nvSpPr>
        <p:spPr/>
        <p:txBody>
          <a:bodyPr/>
          <a:lstStyle/>
          <a:p>
            <a:r>
              <a:rPr lang="en-GB"/>
              <a:t>How can the matrix help?</a:t>
            </a:r>
          </a:p>
        </p:txBody>
      </p:sp>
      <p:sp>
        <p:nvSpPr>
          <p:cNvPr id="3" name="Text Placeholder 2">
            <a:extLst>
              <a:ext uri="{FF2B5EF4-FFF2-40B4-BE49-F238E27FC236}">
                <a16:creationId xmlns:a16="http://schemas.microsoft.com/office/drawing/2014/main" id="{F2FBD6A0-BBC7-DDC7-042B-E88DF202E528}"/>
              </a:ext>
            </a:extLst>
          </p:cNvPr>
          <p:cNvSpPr>
            <a:spLocks noGrp="1"/>
          </p:cNvSpPr>
          <p:nvPr>
            <p:ph type="body" sz="quarter" idx="30"/>
          </p:nvPr>
        </p:nvSpPr>
        <p:spPr/>
        <p:txBody>
          <a:bodyPr/>
          <a:lstStyle/>
          <a:p>
            <a:r>
              <a:rPr lang="en-GB"/>
              <a:t>1. Clarity of the problem definition</a:t>
            </a:r>
          </a:p>
        </p:txBody>
      </p:sp>
      <p:sp>
        <p:nvSpPr>
          <p:cNvPr id="4" name="Text Placeholder 3">
            <a:extLst>
              <a:ext uri="{FF2B5EF4-FFF2-40B4-BE49-F238E27FC236}">
                <a16:creationId xmlns:a16="http://schemas.microsoft.com/office/drawing/2014/main" id="{4B704AFC-F2B6-C112-D3C2-DF84D0AD4921}"/>
              </a:ext>
            </a:extLst>
          </p:cNvPr>
          <p:cNvSpPr>
            <a:spLocks noGrp="1"/>
          </p:cNvSpPr>
          <p:nvPr>
            <p:ph type="body" sz="quarter" idx="32"/>
          </p:nvPr>
        </p:nvSpPr>
        <p:spPr/>
        <p:txBody>
          <a:bodyPr/>
          <a:lstStyle/>
          <a:p>
            <a:r>
              <a:rPr lang="en-GB"/>
              <a:t>2. Clarity of the required skills/domain knowledge to solve problem/technology</a:t>
            </a:r>
          </a:p>
        </p:txBody>
      </p:sp>
      <p:sp>
        <p:nvSpPr>
          <p:cNvPr id="7" name="Footer Placeholder 6">
            <a:extLst>
              <a:ext uri="{FF2B5EF4-FFF2-40B4-BE49-F238E27FC236}">
                <a16:creationId xmlns:a16="http://schemas.microsoft.com/office/drawing/2014/main" id="{D793DDB6-8063-1D44-15C1-861B5E945CD5}"/>
              </a:ext>
            </a:extLst>
          </p:cNvPr>
          <p:cNvSpPr>
            <a:spLocks noGrp="1"/>
          </p:cNvSpPr>
          <p:nvPr>
            <p:ph type="ftr" sz="quarter" idx="11"/>
          </p:nvPr>
        </p:nvSpPr>
        <p:spPr/>
        <p:txBody>
          <a:bodyPr/>
          <a:lstStyle/>
          <a:p>
            <a:r>
              <a:rPr lang="en-US"/>
              <a:t>Scientific findings</a:t>
            </a:r>
          </a:p>
        </p:txBody>
      </p:sp>
      <p:sp>
        <p:nvSpPr>
          <p:cNvPr id="8" name="Slide Number Placeholder 7">
            <a:extLst>
              <a:ext uri="{FF2B5EF4-FFF2-40B4-BE49-F238E27FC236}">
                <a16:creationId xmlns:a16="http://schemas.microsoft.com/office/drawing/2014/main" id="{862B2536-9E7B-1372-99A0-00CB4B33968F}"/>
              </a:ext>
            </a:extLst>
          </p:cNvPr>
          <p:cNvSpPr>
            <a:spLocks noGrp="1"/>
          </p:cNvSpPr>
          <p:nvPr>
            <p:ph type="sldNum" sz="quarter" idx="12"/>
          </p:nvPr>
        </p:nvSpPr>
        <p:spPr/>
        <p:txBody>
          <a:bodyPr/>
          <a:lstStyle/>
          <a:p>
            <a:fld id="{FE024F78-56A6-7740-B68D-8D4D026EDF3F}" type="slidenum">
              <a:rPr lang="en-US" smtClean="0"/>
              <a:pPr/>
              <a:t>7</a:t>
            </a:fld>
            <a:endParaRPr lang="en-US"/>
          </a:p>
        </p:txBody>
      </p:sp>
      <p:pic>
        <p:nvPicPr>
          <p:cNvPr id="3076" name="Picture 4" descr="Understand question. Problem solving ...">
            <a:extLst>
              <a:ext uri="{FF2B5EF4-FFF2-40B4-BE49-F238E27FC236}">
                <a16:creationId xmlns:a16="http://schemas.microsoft.com/office/drawing/2014/main" id="{7834691C-AA4C-A167-7BB8-F95F0227CCF7}"/>
              </a:ext>
            </a:extLst>
          </p:cNvPr>
          <p:cNvPicPr>
            <a:picLocks noGrp="1" noChangeAspect="1" noChangeArrowheads="1"/>
          </p:cNvPicPr>
          <p:nvPr>
            <p:ph sz="quarter" idx="35"/>
          </p:nvPr>
        </p:nvPicPr>
        <p:blipFill>
          <a:blip r:embed="rId3">
            <a:extLst>
              <a:ext uri="{28A0092B-C50C-407E-A947-70E740481C1C}">
                <a14:useLocalDpi xmlns:a14="http://schemas.microsoft.com/office/drawing/2010/main" val="0"/>
              </a:ext>
            </a:extLst>
          </a:blip>
          <a:srcRect/>
          <a:stretch>
            <a:fillRect/>
          </a:stretch>
        </p:blipFill>
        <p:spPr bwMode="auto">
          <a:xfrm>
            <a:off x="2162626" y="3706812"/>
            <a:ext cx="25527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ersonal Skills that employers are ...">
            <a:extLst>
              <a:ext uri="{FF2B5EF4-FFF2-40B4-BE49-F238E27FC236}">
                <a16:creationId xmlns:a16="http://schemas.microsoft.com/office/drawing/2014/main" id="{B4641F67-991C-3E16-20B9-9DB94BCEA092}"/>
              </a:ext>
            </a:extLst>
          </p:cNvPr>
          <p:cNvPicPr>
            <a:picLocks noGrp="1" noChangeAspect="1" noChangeArrowheads="1"/>
          </p:cNvPicPr>
          <p:nvPr>
            <p:ph sz="quarter" idx="36"/>
          </p:nvPr>
        </p:nvPicPr>
        <p:blipFill>
          <a:blip r:embed="rId4">
            <a:extLst>
              <a:ext uri="{28A0092B-C50C-407E-A947-70E740481C1C}">
                <a14:useLocalDpi xmlns:a14="http://schemas.microsoft.com/office/drawing/2010/main" val="0"/>
              </a:ext>
            </a:extLst>
          </a:blip>
          <a:srcRect/>
          <a:stretch>
            <a:fillRect/>
          </a:stretch>
        </p:blipFill>
        <p:spPr bwMode="auto">
          <a:xfrm>
            <a:off x="7476676" y="3678237"/>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23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a:xfrm>
            <a:off x="838200" y="109541"/>
            <a:ext cx="10515600" cy="1121571"/>
          </a:xfrm>
        </p:spPr>
        <p:txBody>
          <a:bodyPr/>
          <a:lstStyle/>
          <a:p>
            <a:r>
              <a:rPr lang="en-US"/>
              <a:t>Examples of innovation</a:t>
            </a:r>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a:lstStyle/>
          <a:p>
            <a:fld id="{FE024F78-56A6-7740-B68D-8D4D026EDF3F}" type="slidenum">
              <a:rPr lang="en-US" smtClean="0"/>
              <a:pPr/>
              <a:t>8</a:t>
            </a:fld>
            <a:endParaRPr lang="en-US"/>
          </a:p>
        </p:txBody>
      </p:sp>
      <p:pic>
        <p:nvPicPr>
          <p:cNvPr id="9" name="Picture 8" descr="A couple of people standing next to a printer&#10;&#10;Description automatically generated">
            <a:extLst>
              <a:ext uri="{FF2B5EF4-FFF2-40B4-BE49-F238E27FC236}">
                <a16:creationId xmlns:a16="http://schemas.microsoft.com/office/drawing/2014/main" id="{B3AB6B4A-B7FA-45F5-BB76-57B287B758E1}"/>
              </a:ext>
            </a:extLst>
          </p:cNvPr>
          <p:cNvPicPr>
            <a:picLocks noChangeAspect="1"/>
          </p:cNvPicPr>
          <p:nvPr/>
        </p:nvPicPr>
        <p:blipFill>
          <a:blip r:embed="rId3"/>
          <a:stretch>
            <a:fillRect/>
          </a:stretch>
        </p:blipFill>
        <p:spPr>
          <a:xfrm>
            <a:off x="78987" y="1433800"/>
            <a:ext cx="4789104" cy="2307429"/>
          </a:xfrm>
          <a:prstGeom prst="rect">
            <a:avLst/>
          </a:prstGeom>
        </p:spPr>
      </p:pic>
      <p:pic>
        <p:nvPicPr>
          <p:cNvPr id="11" name="Picture 10" descr="A person and person looking at a computer&#10;&#10;Description automatically generated">
            <a:extLst>
              <a:ext uri="{FF2B5EF4-FFF2-40B4-BE49-F238E27FC236}">
                <a16:creationId xmlns:a16="http://schemas.microsoft.com/office/drawing/2014/main" id="{593571FA-D412-433E-9151-D8BC85D4A043}"/>
              </a:ext>
            </a:extLst>
          </p:cNvPr>
          <p:cNvPicPr>
            <a:picLocks noChangeAspect="1"/>
          </p:cNvPicPr>
          <p:nvPr/>
        </p:nvPicPr>
        <p:blipFill>
          <a:blip r:embed="rId4"/>
          <a:stretch>
            <a:fillRect/>
          </a:stretch>
        </p:blipFill>
        <p:spPr>
          <a:xfrm>
            <a:off x="7802879" y="1449041"/>
            <a:ext cx="4310134" cy="2292188"/>
          </a:xfrm>
          <a:prstGeom prst="rect">
            <a:avLst/>
          </a:prstGeom>
        </p:spPr>
      </p:pic>
      <p:pic>
        <p:nvPicPr>
          <p:cNvPr id="13" name="Picture 12" descr="A diagram of evolution of computers&#10;&#10;Description automatically generated">
            <a:extLst>
              <a:ext uri="{FF2B5EF4-FFF2-40B4-BE49-F238E27FC236}">
                <a16:creationId xmlns:a16="http://schemas.microsoft.com/office/drawing/2014/main" id="{AA2BE126-D2DA-4BFB-9D46-A8EECB01169A}"/>
              </a:ext>
            </a:extLst>
          </p:cNvPr>
          <p:cNvPicPr>
            <a:picLocks noChangeAspect="1"/>
          </p:cNvPicPr>
          <p:nvPr/>
        </p:nvPicPr>
        <p:blipFill>
          <a:blip r:embed="rId5"/>
          <a:stretch>
            <a:fillRect/>
          </a:stretch>
        </p:blipFill>
        <p:spPr>
          <a:xfrm>
            <a:off x="78987" y="4022295"/>
            <a:ext cx="4789104" cy="2577737"/>
          </a:xfrm>
          <a:prstGeom prst="rect">
            <a:avLst/>
          </a:prstGeom>
        </p:spPr>
      </p:pic>
      <p:pic>
        <p:nvPicPr>
          <p:cNvPr id="15" name="Picture 14" descr="A person and person standing next to each other&#10;&#10;Description automatically generated">
            <a:extLst>
              <a:ext uri="{FF2B5EF4-FFF2-40B4-BE49-F238E27FC236}">
                <a16:creationId xmlns:a16="http://schemas.microsoft.com/office/drawing/2014/main" id="{BB09A919-94CE-4DC4-A217-668D9FAD7A0C}"/>
              </a:ext>
            </a:extLst>
          </p:cNvPr>
          <p:cNvPicPr>
            <a:picLocks noChangeAspect="1"/>
          </p:cNvPicPr>
          <p:nvPr/>
        </p:nvPicPr>
        <p:blipFill>
          <a:blip r:embed="rId6"/>
          <a:stretch>
            <a:fillRect/>
          </a:stretch>
        </p:blipFill>
        <p:spPr>
          <a:xfrm>
            <a:off x="7802878" y="3943917"/>
            <a:ext cx="4389121" cy="2647406"/>
          </a:xfrm>
          <a:prstGeom prst="rect">
            <a:avLst/>
          </a:prstGeom>
        </p:spPr>
      </p:pic>
      <p:sp>
        <p:nvSpPr>
          <p:cNvPr id="16" name="TextBox 15">
            <a:extLst>
              <a:ext uri="{FF2B5EF4-FFF2-40B4-BE49-F238E27FC236}">
                <a16:creationId xmlns:a16="http://schemas.microsoft.com/office/drawing/2014/main" id="{69A7FB90-A441-4BBA-857D-EFEAF89EABF3}"/>
              </a:ext>
            </a:extLst>
          </p:cNvPr>
          <p:cNvSpPr txBox="1"/>
          <p:nvPr/>
        </p:nvSpPr>
        <p:spPr>
          <a:xfrm>
            <a:off x="5212079" y="2995748"/>
            <a:ext cx="2246811" cy="1754326"/>
          </a:xfrm>
          <a:prstGeom prst="rect">
            <a:avLst/>
          </a:prstGeom>
          <a:noFill/>
        </p:spPr>
        <p:txBody>
          <a:bodyPr wrap="square" rtlCol="0">
            <a:spAutoFit/>
          </a:bodyPr>
          <a:lstStyle/>
          <a:p>
            <a:r>
              <a:rPr lang="en-GB">
                <a:solidFill>
                  <a:srgbClr val="FF0000"/>
                </a:solidFill>
              </a:rPr>
              <a:t>When we talk about these categories we tend to look at the novelty, impact and timeline of the innovation.</a:t>
            </a:r>
          </a:p>
        </p:txBody>
      </p:sp>
    </p:spTree>
    <p:extLst>
      <p:ext uri="{BB962C8B-B14F-4D97-AF65-F5344CB8AC3E}">
        <p14:creationId xmlns:p14="http://schemas.microsoft.com/office/powerpoint/2010/main" val="1250634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580">
                                          <p:stCondLst>
                                            <p:cond delay="0"/>
                                          </p:stCondLst>
                                        </p:cTn>
                                        <p:tgtEl>
                                          <p:spTgt spid="11"/>
                                        </p:tgtEl>
                                      </p:cBhvr>
                                    </p:animEffect>
                                    <p:anim calcmode="lin" valueType="num">
                                      <p:cBhvr>
                                        <p:cTn id="26"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31" dur="26">
                                          <p:stCondLst>
                                            <p:cond delay="650"/>
                                          </p:stCondLst>
                                        </p:cTn>
                                        <p:tgtEl>
                                          <p:spTgt spid="11"/>
                                        </p:tgtEl>
                                      </p:cBhvr>
                                      <p:to x="100000" y="60000"/>
                                    </p:animScale>
                                    <p:animScale>
                                      <p:cBhvr>
                                        <p:cTn id="32" dur="166" decel="50000">
                                          <p:stCondLst>
                                            <p:cond delay="676"/>
                                          </p:stCondLst>
                                        </p:cTn>
                                        <p:tgtEl>
                                          <p:spTgt spid="11"/>
                                        </p:tgtEl>
                                      </p:cBhvr>
                                      <p:to x="100000" y="100000"/>
                                    </p:animScale>
                                    <p:animScale>
                                      <p:cBhvr>
                                        <p:cTn id="33" dur="26">
                                          <p:stCondLst>
                                            <p:cond delay="1312"/>
                                          </p:stCondLst>
                                        </p:cTn>
                                        <p:tgtEl>
                                          <p:spTgt spid="11"/>
                                        </p:tgtEl>
                                      </p:cBhvr>
                                      <p:to x="100000" y="80000"/>
                                    </p:animScale>
                                    <p:animScale>
                                      <p:cBhvr>
                                        <p:cTn id="34" dur="166" decel="50000">
                                          <p:stCondLst>
                                            <p:cond delay="1338"/>
                                          </p:stCondLst>
                                        </p:cTn>
                                        <p:tgtEl>
                                          <p:spTgt spid="11"/>
                                        </p:tgtEl>
                                      </p:cBhvr>
                                      <p:to x="100000" y="100000"/>
                                    </p:animScale>
                                    <p:animScale>
                                      <p:cBhvr>
                                        <p:cTn id="35" dur="26">
                                          <p:stCondLst>
                                            <p:cond delay="1642"/>
                                          </p:stCondLst>
                                        </p:cTn>
                                        <p:tgtEl>
                                          <p:spTgt spid="11"/>
                                        </p:tgtEl>
                                      </p:cBhvr>
                                      <p:to x="100000" y="90000"/>
                                    </p:animScale>
                                    <p:animScale>
                                      <p:cBhvr>
                                        <p:cTn id="36" dur="166" decel="50000">
                                          <p:stCondLst>
                                            <p:cond delay="1668"/>
                                          </p:stCondLst>
                                        </p:cTn>
                                        <p:tgtEl>
                                          <p:spTgt spid="11"/>
                                        </p:tgtEl>
                                      </p:cBhvr>
                                      <p:to x="100000" y="100000"/>
                                    </p:animScale>
                                    <p:animScale>
                                      <p:cBhvr>
                                        <p:cTn id="37" dur="26">
                                          <p:stCondLst>
                                            <p:cond delay="1808"/>
                                          </p:stCondLst>
                                        </p:cTn>
                                        <p:tgtEl>
                                          <p:spTgt spid="11"/>
                                        </p:tgtEl>
                                      </p:cBhvr>
                                      <p:to x="100000" y="95000"/>
                                    </p:animScale>
                                    <p:animScale>
                                      <p:cBhvr>
                                        <p:cTn id="38" dur="166" decel="50000">
                                          <p:stCondLst>
                                            <p:cond delay="1834"/>
                                          </p:stCondLst>
                                        </p:cTn>
                                        <p:tgtEl>
                                          <p:spTgt spid="11"/>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down)">
                                      <p:cBhvr>
                                        <p:cTn id="43" dur="580">
                                          <p:stCondLst>
                                            <p:cond delay="0"/>
                                          </p:stCondLst>
                                        </p:cTn>
                                        <p:tgtEl>
                                          <p:spTgt spid="13"/>
                                        </p:tgtEl>
                                      </p:cBhvr>
                                    </p:animEffect>
                                    <p:anim calcmode="lin" valueType="num">
                                      <p:cBhvr>
                                        <p:cTn id="4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49" dur="26">
                                          <p:stCondLst>
                                            <p:cond delay="650"/>
                                          </p:stCondLst>
                                        </p:cTn>
                                        <p:tgtEl>
                                          <p:spTgt spid="13"/>
                                        </p:tgtEl>
                                      </p:cBhvr>
                                      <p:to x="100000" y="60000"/>
                                    </p:animScale>
                                    <p:animScale>
                                      <p:cBhvr>
                                        <p:cTn id="50" dur="166" decel="50000">
                                          <p:stCondLst>
                                            <p:cond delay="676"/>
                                          </p:stCondLst>
                                        </p:cTn>
                                        <p:tgtEl>
                                          <p:spTgt spid="13"/>
                                        </p:tgtEl>
                                      </p:cBhvr>
                                      <p:to x="100000" y="100000"/>
                                    </p:animScale>
                                    <p:animScale>
                                      <p:cBhvr>
                                        <p:cTn id="51" dur="26">
                                          <p:stCondLst>
                                            <p:cond delay="1312"/>
                                          </p:stCondLst>
                                        </p:cTn>
                                        <p:tgtEl>
                                          <p:spTgt spid="13"/>
                                        </p:tgtEl>
                                      </p:cBhvr>
                                      <p:to x="100000" y="80000"/>
                                    </p:animScale>
                                    <p:animScale>
                                      <p:cBhvr>
                                        <p:cTn id="52" dur="166" decel="50000">
                                          <p:stCondLst>
                                            <p:cond delay="1338"/>
                                          </p:stCondLst>
                                        </p:cTn>
                                        <p:tgtEl>
                                          <p:spTgt spid="13"/>
                                        </p:tgtEl>
                                      </p:cBhvr>
                                      <p:to x="100000" y="100000"/>
                                    </p:animScale>
                                    <p:animScale>
                                      <p:cBhvr>
                                        <p:cTn id="53" dur="26">
                                          <p:stCondLst>
                                            <p:cond delay="1642"/>
                                          </p:stCondLst>
                                        </p:cTn>
                                        <p:tgtEl>
                                          <p:spTgt spid="13"/>
                                        </p:tgtEl>
                                      </p:cBhvr>
                                      <p:to x="100000" y="90000"/>
                                    </p:animScale>
                                    <p:animScale>
                                      <p:cBhvr>
                                        <p:cTn id="54" dur="166" decel="50000">
                                          <p:stCondLst>
                                            <p:cond delay="1668"/>
                                          </p:stCondLst>
                                        </p:cTn>
                                        <p:tgtEl>
                                          <p:spTgt spid="13"/>
                                        </p:tgtEl>
                                      </p:cBhvr>
                                      <p:to x="100000" y="100000"/>
                                    </p:animScale>
                                    <p:animScale>
                                      <p:cBhvr>
                                        <p:cTn id="55" dur="26">
                                          <p:stCondLst>
                                            <p:cond delay="1808"/>
                                          </p:stCondLst>
                                        </p:cTn>
                                        <p:tgtEl>
                                          <p:spTgt spid="13"/>
                                        </p:tgtEl>
                                      </p:cBhvr>
                                      <p:to x="100000" y="95000"/>
                                    </p:animScale>
                                    <p:animScale>
                                      <p:cBhvr>
                                        <p:cTn id="56" dur="166" decel="50000">
                                          <p:stCondLst>
                                            <p:cond delay="1834"/>
                                          </p:stCondLst>
                                        </p:cTn>
                                        <p:tgtEl>
                                          <p:spTgt spid="13"/>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wipe(down)">
                                      <p:cBhvr>
                                        <p:cTn id="61" dur="580">
                                          <p:stCondLst>
                                            <p:cond delay="0"/>
                                          </p:stCondLst>
                                        </p:cTn>
                                        <p:tgtEl>
                                          <p:spTgt spid="15"/>
                                        </p:tgtEl>
                                      </p:cBhvr>
                                    </p:animEffect>
                                    <p:anim calcmode="lin" valueType="num">
                                      <p:cBhvr>
                                        <p:cTn id="62"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67" dur="26">
                                          <p:stCondLst>
                                            <p:cond delay="650"/>
                                          </p:stCondLst>
                                        </p:cTn>
                                        <p:tgtEl>
                                          <p:spTgt spid="15"/>
                                        </p:tgtEl>
                                      </p:cBhvr>
                                      <p:to x="100000" y="60000"/>
                                    </p:animScale>
                                    <p:animScale>
                                      <p:cBhvr>
                                        <p:cTn id="68" dur="166" decel="50000">
                                          <p:stCondLst>
                                            <p:cond delay="676"/>
                                          </p:stCondLst>
                                        </p:cTn>
                                        <p:tgtEl>
                                          <p:spTgt spid="15"/>
                                        </p:tgtEl>
                                      </p:cBhvr>
                                      <p:to x="100000" y="100000"/>
                                    </p:animScale>
                                    <p:animScale>
                                      <p:cBhvr>
                                        <p:cTn id="69" dur="26">
                                          <p:stCondLst>
                                            <p:cond delay="1312"/>
                                          </p:stCondLst>
                                        </p:cTn>
                                        <p:tgtEl>
                                          <p:spTgt spid="15"/>
                                        </p:tgtEl>
                                      </p:cBhvr>
                                      <p:to x="100000" y="80000"/>
                                    </p:animScale>
                                    <p:animScale>
                                      <p:cBhvr>
                                        <p:cTn id="70" dur="166" decel="50000">
                                          <p:stCondLst>
                                            <p:cond delay="1338"/>
                                          </p:stCondLst>
                                        </p:cTn>
                                        <p:tgtEl>
                                          <p:spTgt spid="15"/>
                                        </p:tgtEl>
                                      </p:cBhvr>
                                      <p:to x="100000" y="100000"/>
                                    </p:animScale>
                                    <p:animScale>
                                      <p:cBhvr>
                                        <p:cTn id="71" dur="26">
                                          <p:stCondLst>
                                            <p:cond delay="1642"/>
                                          </p:stCondLst>
                                        </p:cTn>
                                        <p:tgtEl>
                                          <p:spTgt spid="15"/>
                                        </p:tgtEl>
                                      </p:cBhvr>
                                      <p:to x="100000" y="90000"/>
                                    </p:animScale>
                                    <p:animScale>
                                      <p:cBhvr>
                                        <p:cTn id="72" dur="166" decel="50000">
                                          <p:stCondLst>
                                            <p:cond delay="1668"/>
                                          </p:stCondLst>
                                        </p:cTn>
                                        <p:tgtEl>
                                          <p:spTgt spid="15"/>
                                        </p:tgtEl>
                                      </p:cBhvr>
                                      <p:to x="100000" y="100000"/>
                                    </p:animScale>
                                    <p:animScale>
                                      <p:cBhvr>
                                        <p:cTn id="73" dur="26">
                                          <p:stCondLst>
                                            <p:cond delay="1808"/>
                                          </p:stCondLst>
                                        </p:cTn>
                                        <p:tgtEl>
                                          <p:spTgt spid="15"/>
                                        </p:tgtEl>
                                      </p:cBhvr>
                                      <p:to x="100000" y="95000"/>
                                    </p:animScale>
                                    <p:animScale>
                                      <p:cBhvr>
                                        <p:cTn id="74"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C073E-445B-826B-409E-E70BA939AFBE}"/>
              </a:ext>
            </a:extLst>
          </p:cNvPr>
          <p:cNvSpPr>
            <a:spLocks noGrp="1"/>
          </p:cNvSpPr>
          <p:nvPr>
            <p:ph type="title"/>
          </p:nvPr>
        </p:nvSpPr>
        <p:spPr/>
        <p:txBody>
          <a:bodyPr/>
          <a:lstStyle/>
          <a:p>
            <a:r>
              <a:rPr lang="en-GB"/>
              <a:t>Innovative Organisations</a:t>
            </a:r>
          </a:p>
        </p:txBody>
      </p:sp>
      <p:sp>
        <p:nvSpPr>
          <p:cNvPr id="6" name="Text Placeholder 5">
            <a:extLst>
              <a:ext uri="{FF2B5EF4-FFF2-40B4-BE49-F238E27FC236}">
                <a16:creationId xmlns:a16="http://schemas.microsoft.com/office/drawing/2014/main" id="{3F621F49-2E74-0DDD-81BC-CD1B5DFCEC1E}"/>
              </a:ext>
            </a:extLst>
          </p:cNvPr>
          <p:cNvSpPr>
            <a:spLocks noGrp="1"/>
          </p:cNvSpPr>
          <p:nvPr>
            <p:ph type="body" sz="quarter" idx="28"/>
          </p:nvPr>
        </p:nvSpPr>
        <p:spPr/>
        <p:txBody>
          <a:bodyPr/>
          <a:lstStyle/>
          <a:p>
            <a:endParaRPr lang="en-GB"/>
          </a:p>
        </p:txBody>
      </p:sp>
      <p:sp>
        <p:nvSpPr>
          <p:cNvPr id="7" name="Footer Placeholder 6">
            <a:extLst>
              <a:ext uri="{FF2B5EF4-FFF2-40B4-BE49-F238E27FC236}">
                <a16:creationId xmlns:a16="http://schemas.microsoft.com/office/drawing/2014/main" id="{68A87E6F-FC78-6659-589A-911B508A0359}"/>
              </a:ext>
            </a:extLst>
          </p:cNvPr>
          <p:cNvSpPr>
            <a:spLocks noGrp="1"/>
          </p:cNvSpPr>
          <p:nvPr>
            <p:ph type="ftr" sz="quarter" idx="11"/>
          </p:nvPr>
        </p:nvSpPr>
        <p:spPr/>
        <p:txBody>
          <a:bodyPr/>
          <a:lstStyle/>
          <a:p>
            <a:r>
              <a:rPr lang="en-US"/>
              <a:t>Scientific findings</a:t>
            </a:r>
          </a:p>
        </p:txBody>
      </p:sp>
      <p:sp>
        <p:nvSpPr>
          <p:cNvPr id="8" name="Slide Number Placeholder 7">
            <a:extLst>
              <a:ext uri="{FF2B5EF4-FFF2-40B4-BE49-F238E27FC236}">
                <a16:creationId xmlns:a16="http://schemas.microsoft.com/office/drawing/2014/main" id="{CC8E0D62-6899-DA1E-258E-24886585F42C}"/>
              </a:ext>
            </a:extLst>
          </p:cNvPr>
          <p:cNvSpPr>
            <a:spLocks noGrp="1"/>
          </p:cNvSpPr>
          <p:nvPr>
            <p:ph type="sldNum" sz="quarter" idx="12"/>
          </p:nvPr>
        </p:nvSpPr>
        <p:spPr/>
        <p:txBody>
          <a:bodyPr/>
          <a:lstStyle/>
          <a:p>
            <a:fld id="{FE024F78-56A6-7740-B68D-8D4D026EDF3F}" type="slidenum">
              <a:rPr lang="en-US" smtClean="0"/>
              <a:pPr/>
              <a:t>9</a:t>
            </a:fld>
            <a:endParaRPr lang="en-US"/>
          </a:p>
        </p:txBody>
      </p:sp>
      <p:pic>
        <p:nvPicPr>
          <p:cNvPr id="1026" name="Picture 2" descr="Apple (@Apple) / X">
            <a:extLst>
              <a:ext uri="{FF2B5EF4-FFF2-40B4-BE49-F238E27FC236}">
                <a16:creationId xmlns:a16="http://schemas.microsoft.com/office/drawing/2014/main" id="{D9CCD7D7-D716-8401-0FD5-E373D47944B3}"/>
              </a:ext>
            </a:extLst>
          </p:cNvPr>
          <p:cNvPicPr>
            <a:picLocks noGrp="1" noChangeAspect="1" noChangeArrowheads="1"/>
          </p:cNvPicPr>
          <p:nvPr>
            <p:ph sz="quarter" idx="29"/>
          </p:nvPr>
        </p:nvPicPr>
        <p:blipFill>
          <a:blip r:embed="rId3">
            <a:extLst>
              <a:ext uri="{28A0092B-C50C-407E-A947-70E740481C1C}">
                <a14:useLocalDpi xmlns:a14="http://schemas.microsoft.com/office/drawing/2010/main" val="0"/>
              </a:ext>
            </a:extLst>
          </a:blip>
          <a:srcRect/>
          <a:stretch>
            <a:fillRect/>
          </a:stretch>
        </p:blipFill>
        <p:spPr bwMode="auto">
          <a:xfrm>
            <a:off x="4946352" y="1413619"/>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tflix Review | PCMag">
            <a:extLst>
              <a:ext uri="{FF2B5EF4-FFF2-40B4-BE49-F238E27FC236}">
                <a16:creationId xmlns:a16="http://schemas.microsoft.com/office/drawing/2014/main" id="{DD412277-85A9-DD39-505B-4623FFD191B9}"/>
              </a:ext>
            </a:extLst>
          </p:cNvPr>
          <p:cNvPicPr>
            <a:picLocks noGrp="1" noChangeAspect="1" noChangeArrowheads="1"/>
          </p:cNvPicPr>
          <p:nvPr>
            <p:ph sz="quarter" idx="31"/>
          </p:nvPr>
        </p:nvPicPr>
        <p:blipFill>
          <a:blip r:embed="rId4">
            <a:extLst>
              <a:ext uri="{28A0092B-C50C-407E-A947-70E740481C1C}">
                <a14:useLocalDpi xmlns:a14="http://schemas.microsoft.com/office/drawing/2010/main" val="0"/>
              </a:ext>
            </a:extLst>
          </a:blip>
          <a:srcRect/>
          <a:stretch>
            <a:fillRect/>
          </a:stretch>
        </p:blipFill>
        <p:spPr bwMode="auto">
          <a:xfrm>
            <a:off x="8354465" y="1708059"/>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esla, Inc. - Wikipedia">
            <a:extLst>
              <a:ext uri="{FF2B5EF4-FFF2-40B4-BE49-F238E27FC236}">
                <a16:creationId xmlns:a16="http://schemas.microsoft.com/office/drawing/2014/main" id="{D8C33298-9251-8AC7-9C57-F19B1B2939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9845" y="3597689"/>
            <a:ext cx="1885950" cy="24288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Uber">
            <a:extLst>
              <a:ext uri="{FF2B5EF4-FFF2-40B4-BE49-F238E27FC236}">
                <a16:creationId xmlns:a16="http://schemas.microsoft.com/office/drawing/2014/main" id="{ADF8BB8B-DB31-0FFC-D1D0-D972AAFE2B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24437" y="3907275"/>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DesignStudio creates new logo for Airbnb">
            <a:extLst>
              <a:ext uri="{FF2B5EF4-FFF2-40B4-BE49-F238E27FC236}">
                <a16:creationId xmlns:a16="http://schemas.microsoft.com/office/drawing/2014/main" id="{11930476-181B-391E-7433-E273FFDA25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74368" y="3637547"/>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istory of the Amazon Logo ...">
            <a:extLst>
              <a:ext uri="{FF2B5EF4-FFF2-40B4-BE49-F238E27FC236}">
                <a16:creationId xmlns:a16="http://schemas.microsoft.com/office/drawing/2014/main" id="{34577EAD-5D4A-B939-1AED-BFFB98241590}"/>
              </a:ext>
            </a:extLst>
          </p:cNvPr>
          <p:cNvPicPr>
            <a:picLocks noGrp="1" noChangeAspect="1" noChangeArrowheads="1"/>
          </p:cNvPicPr>
          <p:nvPr>
            <p:ph sz="quarter" idx="30"/>
          </p:nvPr>
        </p:nvPicPr>
        <p:blipFill>
          <a:blip r:embed="rId8">
            <a:extLst>
              <a:ext uri="{28A0092B-C50C-407E-A947-70E740481C1C}">
                <a14:useLocalDpi xmlns:a14="http://schemas.microsoft.com/office/drawing/2010/main" val="0"/>
              </a:ext>
            </a:extLst>
          </a:blip>
          <a:srcRect/>
          <a:stretch>
            <a:fillRect/>
          </a:stretch>
        </p:blipFill>
        <p:spPr bwMode="auto">
          <a:xfrm>
            <a:off x="1281220" y="1737495"/>
            <a:ext cx="2743200" cy="1541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816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Making recommendations</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10</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713479" y="1100016"/>
            <a:ext cx="10515600" cy="4801314"/>
          </a:xfrm>
          <a:prstGeom prst="rect">
            <a:avLst/>
          </a:prstGeom>
          <a:noFill/>
        </p:spPr>
        <p:txBody>
          <a:bodyPr wrap="square" rtlCol="0">
            <a:spAutoFit/>
          </a:bodyPr>
          <a:lstStyle/>
          <a:p>
            <a:r>
              <a:rPr lang="en-GB">
                <a:solidFill>
                  <a:srgbClr val="FFFFFF"/>
                </a:solidFill>
              </a:rPr>
              <a:t>Key purpose of a recommendation is to offer targeted, well-justified guidance to other researchers on how to build upon or extend your work in meaningful ways based on your findings and conclusions.</a:t>
            </a:r>
          </a:p>
          <a:p>
            <a:endParaRPr lang="en-GB">
              <a:solidFill>
                <a:srgbClr val="FFFFFF"/>
              </a:solidFill>
            </a:endParaRPr>
          </a:p>
          <a:p>
            <a:r>
              <a:rPr lang="en-GB">
                <a:solidFill>
                  <a:srgbClr val="FFFFFF"/>
                </a:solidFill>
              </a:rPr>
              <a:t>Recommendations should:</a:t>
            </a:r>
          </a:p>
          <a:p>
            <a:endParaRPr lang="en-GB">
              <a:solidFill>
                <a:srgbClr val="FFFFFF"/>
              </a:solidFill>
            </a:endParaRPr>
          </a:p>
          <a:p>
            <a:pPr marL="285750" indent="-285750">
              <a:buFont typeface="Arial" panose="020B0604020202020204" pitchFamily="34" charset="0"/>
              <a:buChar char="•"/>
            </a:pPr>
            <a:r>
              <a:rPr lang="en-GB">
                <a:solidFill>
                  <a:srgbClr val="FFFFFF"/>
                </a:solidFill>
              </a:rPr>
              <a:t>Be concrete, specific and actionable.</a:t>
            </a:r>
          </a:p>
          <a:p>
            <a:pPr marL="285750" indent="-285750">
              <a:buFont typeface="Arial" panose="020B0604020202020204" pitchFamily="34" charset="0"/>
              <a:buChar char="•"/>
            </a:pPr>
            <a:r>
              <a:rPr lang="en-GB">
                <a:solidFill>
                  <a:srgbClr val="FFFFFF"/>
                </a:solidFill>
              </a:rPr>
              <a:t>Logically follow from the findings and conclusion.</a:t>
            </a:r>
          </a:p>
          <a:p>
            <a:pPr marL="285750" indent="-285750">
              <a:buFont typeface="Arial" panose="020B0604020202020204" pitchFamily="34" charset="0"/>
              <a:buChar char="•"/>
            </a:pPr>
            <a:r>
              <a:rPr lang="en-GB">
                <a:solidFill>
                  <a:srgbClr val="FFFFFF"/>
                </a:solidFill>
              </a:rPr>
              <a:t>Be feasible and practical to implement.</a:t>
            </a:r>
          </a:p>
          <a:p>
            <a:pPr marL="285750" indent="-285750">
              <a:buFont typeface="Arial" panose="020B0604020202020204" pitchFamily="34" charset="0"/>
              <a:buChar char="•"/>
            </a:pPr>
            <a:r>
              <a:rPr lang="en-GB">
                <a:solidFill>
                  <a:srgbClr val="FFFFFF"/>
                </a:solidFill>
              </a:rPr>
              <a:t>Use clear, concise language.</a:t>
            </a:r>
          </a:p>
          <a:p>
            <a:pPr marL="285750" indent="-285750">
              <a:buFont typeface="Arial" panose="020B0604020202020204" pitchFamily="34" charset="0"/>
              <a:buChar char="•"/>
            </a:pPr>
            <a:endParaRPr lang="en-GB">
              <a:solidFill>
                <a:srgbClr val="FFFFFF"/>
              </a:solidFill>
            </a:endParaRPr>
          </a:p>
          <a:p>
            <a:r>
              <a:rPr lang="en-GB">
                <a:solidFill>
                  <a:srgbClr val="FFFFFF"/>
                </a:solidFill>
              </a:rPr>
              <a:t>Organise recommendations in a logical, coherent manner using heading or numbering. </a:t>
            </a:r>
          </a:p>
          <a:p>
            <a:endParaRPr lang="en-GB">
              <a:solidFill>
                <a:srgbClr val="FFFFFF"/>
              </a:solidFill>
            </a:endParaRPr>
          </a:p>
          <a:p>
            <a:r>
              <a:rPr lang="en-GB">
                <a:solidFill>
                  <a:srgbClr val="FFFFFF"/>
                </a:solidFill>
              </a:rPr>
              <a:t>Avoid introducing any new information, arguments or evidence in this section, it should only build upon what has already been presented. </a:t>
            </a:r>
          </a:p>
          <a:p>
            <a:endParaRPr lang="en-GB">
              <a:solidFill>
                <a:srgbClr val="FFFFFF"/>
              </a:solidFill>
            </a:endParaRP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218127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35C70B3-170A-BDB4-C72B-C201F3643522}"/>
              </a:ext>
            </a:extLst>
          </p:cNvPr>
          <p:cNvSpPr>
            <a:spLocks noGrp="1"/>
          </p:cNvSpPr>
          <p:nvPr>
            <p:ph sz="quarter" idx="31"/>
          </p:nvPr>
        </p:nvSpPr>
        <p:spPr/>
        <p:txBody>
          <a:bodyPr/>
          <a:lstStyle/>
          <a:p>
            <a:endParaRPr lang="en-GB"/>
          </a:p>
        </p:txBody>
      </p:sp>
      <p:sp>
        <p:nvSpPr>
          <p:cNvPr id="8" name="Slide Number Placeholder 7">
            <a:extLst>
              <a:ext uri="{FF2B5EF4-FFF2-40B4-BE49-F238E27FC236}">
                <a16:creationId xmlns:a16="http://schemas.microsoft.com/office/drawing/2014/main" id="{AC60F39F-7D5C-D297-44FD-4A529AA1605E}"/>
              </a:ext>
            </a:extLst>
          </p:cNvPr>
          <p:cNvSpPr>
            <a:spLocks noGrp="1"/>
          </p:cNvSpPr>
          <p:nvPr>
            <p:ph type="sldNum" sz="quarter" idx="12"/>
          </p:nvPr>
        </p:nvSpPr>
        <p:spPr/>
        <p:txBody>
          <a:bodyPr/>
          <a:lstStyle/>
          <a:p>
            <a:fld id="{FE024F78-56A6-7740-B68D-8D4D026EDF3F}" type="slidenum">
              <a:rPr lang="en-US" smtClean="0"/>
              <a:pPr/>
              <a:t>11</a:t>
            </a:fld>
            <a:endParaRPr lang="en-US"/>
          </a:p>
        </p:txBody>
      </p:sp>
      <p:pic>
        <p:nvPicPr>
          <p:cNvPr id="10" name="Picture 9">
            <a:extLst>
              <a:ext uri="{FF2B5EF4-FFF2-40B4-BE49-F238E27FC236}">
                <a16:creationId xmlns:a16="http://schemas.microsoft.com/office/drawing/2014/main" id="{BCD5EF9A-17F6-AD7F-BDFD-C3F1463D9326}"/>
              </a:ext>
            </a:extLst>
          </p:cNvPr>
          <p:cNvPicPr>
            <a:picLocks noChangeAspect="1"/>
          </p:cNvPicPr>
          <p:nvPr/>
        </p:nvPicPr>
        <p:blipFill>
          <a:blip r:embed="rId3"/>
          <a:stretch>
            <a:fillRect/>
          </a:stretch>
        </p:blipFill>
        <p:spPr>
          <a:xfrm>
            <a:off x="2733675" y="219075"/>
            <a:ext cx="6724650" cy="6419850"/>
          </a:xfrm>
          <a:prstGeom prst="rect">
            <a:avLst/>
          </a:prstGeom>
        </p:spPr>
      </p:pic>
    </p:spTree>
    <p:extLst>
      <p:ext uri="{BB962C8B-B14F-4D97-AF65-F5344CB8AC3E}">
        <p14:creationId xmlns:p14="http://schemas.microsoft.com/office/powerpoint/2010/main" val="3270628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F353DE85-1299-5418-06AA-0C4790C89684}"/>
              </a:ext>
            </a:extLst>
          </p:cNvPr>
          <p:cNvSpPr>
            <a:spLocks noGrp="1"/>
          </p:cNvSpPr>
          <p:nvPr>
            <p:ph type="sldNum" sz="quarter" idx="12"/>
          </p:nvPr>
        </p:nvSpPr>
        <p:spPr/>
        <p:txBody>
          <a:bodyPr/>
          <a:lstStyle/>
          <a:p>
            <a:fld id="{FE024F78-56A6-7740-B68D-8D4D026EDF3F}" type="slidenum">
              <a:rPr lang="en-US" smtClean="0"/>
              <a:pPr/>
              <a:t>12</a:t>
            </a:fld>
            <a:endParaRPr lang="en-US"/>
          </a:p>
        </p:txBody>
      </p:sp>
      <p:pic>
        <p:nvPicPr>
          <p:cNvPr id="10" name="Picture 9">
            <a:extLst>
              <a:ext uri="{FF2B5EF4-FFF2-40B4-BE49-F238E27FC236}">
                <a16:creationId xmlns:a16="http://schemas.microsoft.com/office/drawing/2014/main" id="{BFD66941-2F56-09C1-9F31-DFF15E87DFBC}"/>
              </a:ext>
            </a:extLst>
          </p:cNvPr>
          <p:cNvPicPr>
            <a:picLocks noChangeAspect="1"/>
          </p:cNvPicPr>
          <p:nvPr/>
        </p:nvPicPr>
        <p:blipFill>
          <a:blip r:embed="rId3"/>
          <a:stretch>
            <a:fillRect/>
          </a:stretch>
        </p:blipFill>
        <p:spPr>
          <a:xfrm>
            <a:off x="2447925" y="2143125"/>
            <a:ext cx="7296150" cy="2571750"/>
          </a:xfrm>
          <a:prstGeom prst="rect">
            <a:avLst/>
          </a:prstGeom>
        </p:spPr>
      </p:pic>
    </p:spTree>
    <p:extLst>
      <p:ext uri="{BB962C8B-B14F-4D97-AF65-F5344CB8AC3E}">
        <p14:creationId xmlns:p14="http://schemas.microsoft.com/office/powerpoint/2010/main" val="1807576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F353DE85-1299-5418-06AA-0C4790C89684}"/>
              </a:ext>
            </a:extLst>
          </p:cNvPr>
          <p:cNvSpPr>
            <a:spLocks noGrp="1"/>
          </p:cNvSpPr>
          <p:nvPr>
            <p:ph type="sldNum" sz="quarter" idx="12"/>
          </p:nvPr>
        </p:nvSpPr>
        <p:spPr/>
        <p:txBody>
          <a:bodyPr/>
          <a:lstStyle/>
          <a:p>
            <a:fld id="{FE024F78-56A6-7740-B68D-8D4D026EDF3F}" type="slidenum">
              <a:rPr lang="en-US" smtClean="0"/>
              <a:pPr/>
              <a:t>13</a:t>
            </a:fld>
            <a:endParaRPr lang="en-US"/>
          </a:p>
        </p:txBody>
      </p:sp>
      <p:pic>
        <p:nvPicPr>
          <p:cNvPr id="3" name="Picture 2">
            <a:extLst>
              <a:ext uri="{FF2B5EF4-FFF2-40B4-BE49-F238E27FC236}">
                <a16:creationId xmlns:a16="http://schemas.microsoft.com/office/drawing/2014/main" id="{B66EF8F1-6EC5-990E-4021-E3B54626406B}"/>
              </a:ext>
            </a:extLst>
          </p:cNvPr>
          <p:cNvPicPr>
            <a:picLocks noChangeAspect="1"/>
          </p:cNvPicPr>
          <p:nvPr/>
        </p:nvPicPr>
        <p:blipFill>
          <a:blip r:embed="rId3"/>
          <a:stretch>
            <a:fillRect/>
          </a:stretch>
        </p:blipFill>
        <p:spPr>
          <a:xfrm>
            <a:off x="2505075" y="2247900"/>
            <a:ext cx="7181850" cy="2362200"/>
          </a:xfrm>
          <a:prstGeom prst="rect">
            <a:avLst/>
          </a:prstGeom>
        </p:spPr>
      </p:pic>
    </p:spTree>
    <p:extLst>
      <p:ext uri="{BB962C8B-B14F-4D97-AF65-F5344CB8AC3E}">
        <p14:creationId xmlns:p14="http://schemas.microsoft.com/office/powerpoint/2010/main" val="3110634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F353DE85-1299-5418-06AA-0C4790C89684}"/>
              </a:ext>
            </a:extLst>
          </p:cNvPr>
          <p:cNvSpPr>
            <a:spLocks noGrp="1"/>
          </p:cNvSpPr>
          <p:nvPr>
            <p:ph type="sldNum" sz="quarter" idx="12"/>
          </p:nvPr>
        </p:nvSpPr>
        <p:spPr/>
        <p:txBody>
          <a:bodyPr/>
          <a:lstStyle/>
          <a:p>
            <a:fld id="{FE024F78-56A6-7740-B68D-8D4D026EDF3F}" type="slidenum">
              <a:rPr lang="en-US" smtClean="0"/>
              <a:pPr/>
              <a:t>14</a:t>
            </a:fld>
            <a:endParaRPr lang="en-US"/>
          </a:p>
        </p:txBody>
      </p:sp>
      <p:pic>
        <p:nvPicPr>
          <p:cNvPr id="3" name="Picture 2">
            <a:extLst>
              <a:ext uri="{FF2B5EF4-FFF2-40B4-BE49-F238E27FC236}">
                <a16:creationId xmlns:a16="http://schemas.microsoft.com/office/drawing/2014/main" id="{2D6212D2-1CC8-9C50-280A-E96D04C27A48}"/>
              </a:ext>
            </a:extLst>
          </p:cNvPr>
          <p:cNvPicPr>
            <a:picLocks noChangeAspect="1"/>
          </p:cNvPicPr>
          <p:nvPr/>
        </p:nvPicPr>
        <p:blipFill>
          <a:blip r:embed="rId3"/>
          <a:stretch>
            <a:fillRect/>
          </a:stretch>
        </p:blipFill>
        <p:spPr>
          <a:xfrm>
            <a:off x="2486025" y="2038350"/>
            <a:ext cx="7219950" cy="2781300"/>
          </a:xfrm>
          <a:prstGeom prst="rect">
            <a:avLst/>
          </a:prstGeom>
        </p:spPr>
      </p:pic>
    </p:spTree>
    <p:extLst>
      <p:ext uri="{BB962C8B-B14F-4D97-AF65-F5344CB8AC3E}">
        <p14:creationId xmlns:p14="http://schemas.microsoft.com/office/powerpoint/2010/main" val="4051500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F353DE85-1299-5418-06AA-0C4790C89684}"/>
              </a:ext>
            </a:extLst>
          </p:cNvPr>
          <p:cNvSpPr>
            <a:spLocks noGrp="1"/>
          </p:cNvSpPr>
          <p:nvPr>
            <p:ph type="sldNum" sz="quarter" idx="12"/>
          </p:nvPr>
        </p:nvSpPr>
        <p:spPr/>
        <p:txBody>
          <a:bodyPr/>
          <a:lstStyle/>
          <a:p>
            <a:fld id="{FE024F78-56A6-7740-B68D-8D4D026EDF3F}" type="slidenum">
              <a:rPr lang="en-US" smtClean="0"/>
              <a:pPr/>
              <a:t>15</a:t>
            </a:fld>
            <a:endParaRPr lang="en-US"/>
          </a:p>
        </p:txBody>
      </p:sp>
      <p:pic>
        <p:nvPicPr>
          <p:cNvPr id="3" name="Picture 2">
            <a:extLst>
              <a:ext uri="{FF2B5EF4-FFF2-40B4-BE49-F238E27FC236}">
                <a16:creationId xmlns:a16="http://schemas.microsoft.com/office/drawing/2014/main" id="{DA212DC0-0244-A7EA-7245-D26B1249A5F3}"/>
              </a:ext>
            </a:extLst>
          </p:cNvPr>
          <p:cNvPicPr>
            <a:picLocks noChangeAspect="1"/>
          </p:cNvPicPr>
          <p:nvPr/>
        </p:nvPicPr>
        <p:blipFill>
          <a:blip r:embed="rId3"/>
          <a:stretch>
            <a:fillRect/>
          </a:stretch>
        </p:blipFill>
        <p:spPr>
          <a:xfrm>
            <a:off x="2528887" y="2300287"/>
            <a:ext cx="7134225" cy="2257425"/>
          </a:xfrm>
          <a:prstGeom prst="rect">
            <a:avLst/>
          </a:prstGeom>
        </p:spPr>
      </p:pic>
    </p:spTree>
    <p:extLst>
      <p:ext uri="{BB962C8B-B14F-4D97-AF65-F5344CB8AC3E}">
        <p14:creationId xmlns:p14="http://schemas.microsoft.com/office/powerpoint/2010/main" val="539227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F353DE85-1299-5418-06AA-0C4790C89684}"/>
              </a:ext>
            </a:extLst>
          </p:cNvPr>
          <p:cNvSpPr>
            <a:spLocks noGrp="1"/>
          </p:cNvSpPr>
          <p:nvPr>
            <p:ph type="sldNum" sz="quarter" idx="12"/>
          </p:nvPr>
        </p:nvSpPr>
        <p:spPr/>
        <p:txBody>
          <a:bodyPr/>
          <a:lstStyle/>
          <a:p>
            <a:fld id="{FE024F78-56A6-7740-B68D-8D4D026EDF3F}" type="slidenum">
              <a:rPr lang="en-US" smtClean="0"/>
              <a:pPr/>
              <a:t>16</a:t>
            </a:fld>
            <a:endParaRPr lang="en-US"/>
          </a:p>
        </p:txBody>
      </p:sp>
      <p:pic>
        <p:nvPicPr>
          <p:cNvPr id="3" name="Picture 2">
            <a:extLst>
              <a:ext uri="{FF2B5EF4-FFF2-40B4-BE49-F238E27FC236}">
                <a16:creationId xmlns:a16="http://schemas.microsoft.com/office/drawing/2014/main" id="{ED0D014D-9567-B268-675D-6BB73CEF4B03}"/>
              </a:ext>
            </a:extLst>
          </p:cNvPr>
          <p:cNvPicPr>
            <a:picLocks noChangeAspect="1"/>
          </p:cNvPicPr>
          <p:nvPr/>
        </p:nvPicPr>
        <p:blipFill>
          <a:blip r:embed="rId3"/>
          <a:stretch>
            <a:fillRect/>
          </a:stretch>
        </p:blipFill>
        <p:spPr>
          <a:xfrm>
            <a:off x="2500312" y="2352675"/>
            <a:ext cx="7191375" cy="2152650"/>
          </a:xfrm>
          <a:prstGeom prst="rect">
            <a:avLst/>
          </a:prstGeom>
        </p:spPr>
      </p:pic>
    </p:spTree>
    <p:extLst>
      <p:ext uri="{BB962C8B-B14F-4D97-AF65-F5344CB8AC3E}">
        <p14:creationId xmlns:p14="http://schemas.microsoft.com/office/powerpoint/2010/main" val="1417409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Information</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17</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713479" y="1100016"/>
            <a:ext cx="10515600" cy="5509200"/>
          </a:xfrm>
          <a:prstGeom prst="rect">
            <a:avLst/>
          </a:prstGeom>
          <a:noFill/>
        </p:spPr>
        <p:txBody>
          <a:bodyPr wrap="square" rtlCol="0">
            <a:spAutoFit/>
          </a:bodyPr>
          <a:lstStyle/>
          <a:p>
            <a:pPr algn="ctr"/>
            <a:endParaRPr lang="en-GB" sz="4000" dirty="0">
              <a:solidFill>
                <a:srgbClr val="FFFFFF"/>
              </a:solidFill>
            </a:endParaRPr>
          </a:p>
          <a:p>
            <a:pPr algn="ctr"/>
            <a:r>
              <a:rPr lang="en-GB" sz="4000" dirty="0">
                <a:solidFill>
                  <a:srgbClr val="FFFFFF"/>
                </a:solidFill>
              </a:rPr>
              <a:t>Additional learning resources on Moodle </a:t>
            </a:r>
          </a:p>
          <a:p>
            <a:pPr algn="ctr"/>
            <a:r>
              <a:rPr lang="en-GB" sz="4000" dirty="0">
                <a:solidFill>
                  <a:srgbClr val="FFFFFF"/>
                </a:solidFill>
              </a:rPr>
              <a:t>121 support – w/c 02/12/24</a:t>
            </a:r>
          </a:p>
          <a:p>
            <a:pPr algn="ctr"/>
            <a:r>
              <a:rPr lang="en-GB" sz="4000" dirty="0">
                <a:solidFill>
                  <a:srgbClr val="FFFFFF"/>
                </a:solidFill>
              </a:rPr>
              <a:t>Report deadline – 06/12/24</a:t>
            </a:r>
          </a:p>
          <a:p>
            <a:pPr algn="ctr"/>
            <a:r>
              <a:rPr lang="en-GB" sz="4000" dirty="0">
                <a:solidFill>
                  <a:srgbClr val="FFFFFF"/>
                </a:solidFill>
              </a:rPr>
              <a:t>Module feedback form on Moodle</a:t>
            </a:r>
          </a:p>
          <a:p>
            <a:endParaRPr lang="en-GB" sz="4000" dirty="0">
              <a:solidFill>
                <a:srgbClr val="FFFFFF"/>
              </a:solidFill>
            </a:endParaRPr>
          </a:p>
          <a:p>
            <a:r>
              <a:rPr lang="en-GB" sz="4000" dirty="0">
                <a:solidFill>
                  <a:srgbClr val="FFFFFF"/>
                </a:solidFill>
              </a:rPr>
              <a:t>				Any questions? </a:t>
            </a: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948389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a:lstStyle/>
          <a:p>
            <a:r>
              <a:rPr lang="en-US"/>
              <a:t>Thank you</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p:txBody>
          <a:bodyPr/>
          <a:lstStyle/>
          <a:p>
            <a:endParaRPr lang="en-US"/>
          </a:p>
        </p:txBody>
      </p:sp>
      <p:sp>
        <p:nvSpPr>
          <p:cNvPr id="6" name="Footer Placeholder 5">
            <a:extLst>
              <a:ext uri="{FF2B5EF4-FFF2-40B4-BE49-F238E27FC236}">
                <a16:creationId xmlns:a16="http://schemas.microsoft.com/office/drawing/2014/main" id="{8CE2A5A3-7F4E-23A2-DAD7-C562FEDBBE76}"/>
              </a:ext>
            </a:extLst>
          </p:cNvPr>
          <p:cNvSpPr>
            <a:spLocks noGrp="1"/>
          </p:cNvSpPr>
          <p:nvPr>
            <p:ph type="ftr" sz="quarter" idx="11"/>
          </p:nvPr>
        </p:nvSpPr>
        <p:spPr/>
        <p:txBody>
          <a:bodyPr/>
          <a:lstStyle/>
          <a:p>
            <a:r>
              <a:rPr lang="en-US"/>
              <a:t>Problem Solving &amp; Innovation</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a:lstStyle/>
          <a:p>
            <a:fld id="{FE024F78-56A6-7740-B68D-8D4D026EDF3F}" type="slidenum">
              <a:rPr lang="en-US" smtClean="0"/>
              <a:pPr/>
              <a:t>18</a:t>
            </a:fld>
            <a:endParaRPr lang="en-US"/>
          </a:p>
        </p:txBody>
      </p:sp>
    </p:spTree>
    <p:extLst>
      <p:ext uri="{BB962C8B-B14F-4D97-AF65-F5344CB8AC3E}">
        <p14:creationId xmlns:p14="http://schemas.microsoft.com/office/powerpoint/2010/main" val="79002458"/>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Findings_WAC_CP_v10" id="{DFB4E90D-091B-45B9-9CB3-B93AA2CDF265}" vid="{C9138B91-C486-4852-8AB0-95D8040FA9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6D7367-F508-4F80-B02C-79260B72660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D9DD645B-D823-4D85-A8AC-AFAC8212B2F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{7338C2B8-7794-4A6F-91E5-B3E242E0777B}tf11936837_win32</Template>
  <TotalTime>0</TotalTime>
  <Words>1205</Words>
  <Application>Microsoft Office PowerPoint</Application>
  <PresentationFormat>Widescreen</PresentationFormat>
  <Paragraphs>133</Paragraphs>
  <Slides>18</Slides>
  <Notes>14</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__fkGroteskNeue_598ab8</vt:lpstr>
      <vt:lpstr>var(--font-fk-grotesk)</vt:lpstr>
      <vt:lpstr>var(--font-fk-grotesk-neue)</vt:lpstr>
      <vt:lpstr>Arial</vt:lpstr>
      <vt:lpstr>Arial Nova</vt:lpstr>
      <vt:lpstr>Biome</vt:lpstr>
      <vt:lpstr>Biome Light</vt:lpstr>
      <vt:lpstr>Calibri</vt:lpstr>
      <vt:lpstr>Raleway</vt:lpstr>
      <vt:lpstr>Segoe UI</vt:lpstr>
      <vt:lpstr>Office Theme</vt:lpstr>
      <vt:lpstr>Problem Solving &amp; Innovation</vt:lpstr>
      <vt:lpstr>Learning objectives</vt:lpstr>
      <vt:lpstr>PowerPoint Presentation</vt:lpstr>
      <vt:lpstr>The 4 phases of innovation</vt:lpstr>
      <vt:lpstr>The 4 phases of innovation continued</vt:lpstr>
      <vt:lpstr>Innovation matrix</vt:lpstr>
      <vt:lpstr>How can the matrix help?</vt:lpstr>
      <vt:lpstr>Examples of innovation</vt:lpstr>
      <vt:lpstr>Innovative Organisations</vt:lpstr>
      <vt:lpstr>Making recommendations</vt:lpstr>
      <vt:lpstr>PowerPoint Presentation</vt:lpstr>
      <vt:lpstr>PowerPoint Presentation</vt:lpstr>
      <vt:lpstr>PowerPoint Presentation</vt:lpstr>
      <vt:lpstr>PowerPoint Presentation</vt:lpstr>
      <vt:lpstr>PowerPoint Presentation</vt:lpstr>
      <vt:lpstr>PowerPoint Presentation</vt:lpstr>
      <vt:lpstr>Information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Innovation</dc:title>
  <dc:creator>Muhammad Cassamo</dc:creator>
  <cp:lastModifiedBy>Rhiannon Akers</cp:lastModifiedBy>
  <cp:revision>3</cp:revision>
  <dcterms:created xsi:type="dcterms:W3CDTF">2024-02-26T09:12:53Z</dcterms:created>
  <dcterms:modified xsi:type="dcterms:W3CDTF">2024-11-28T21:13:18Z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