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76" r:id="rId6"/>
    <p:sldId id="260" r:id="rId7"/>
    <p:sldId id="261" r:id="rId8"/>
    <p:sldId id="262" r:id="rId9"/>
    <p:sldId id="266" r:id="rId10"/>
    <p:sldId id="263" r:id="rId11"/>
    <p:sldId id="264" r:id="rId12"/>
    <p:sldId id="265" r:id="rId13"/>
    <p:sldId id="267" r:id="rId14"/>
    <p:sldId id="268" r:id="rId15"/>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5pPr>
    <a:lvl6pPr marL="2286000" algn="l" defTabSz="914400" rtl="0" eaLnBrk="1" latinLnBrk="0" hangingPunct="1">
      <a:defRPr kern="1200">
        <a:solidFill>
          <a:schemeClr val="tx1"/>
        </a:solidFill>
        <a:latin typeface="Aptos" panose="020B0004020202020204" pitchFamily="34" charset="0"/>
        <a:ea typeface="+mn-ea"/>
        <a:cs typeface="+mn-cs"/>
      </a:defRPr>
    </a:lvl6pPr>
    <a:lvl7pPr marL="2743200" algn="l" defTabSz="914400" rtl="0" eaLnBrk="1" latinLnBrk="0" hangingPunct="1">
      <a:defRPr kern="1200">
        <a:solidFill>
          <a:schemeClr val="tx1"/>
        </a:solidFill>
        <a:latin typeface="Aptos" panose="020B0004020202020204" pitchFamily="34" charset="0"/>
        <a:ea typeface="+mn-ea"/>
        <a:cs typeface="+mn-cs"/>
      </a:defRPr>
    </a:lvl7pPr>
    <a:lvl8pPr marL="3200400" algn="l" defTabSz="914400" rtl="0" eaLnBrk="1" latinLnBrk="0" hangingPunct="1">
      <a:defRPr kern="1200">
        <a:solidFill>
          <a:schemeClr val="tx1"/>
        </a:solidFill>
        <a:latin typeface="Aptos" panose="020B0004020202020204" pitchFamily="34" charset="0"/>
        <a:ea typeface="+mn-ea"/>
        <a:cs typeface="+mn-cs"/>
      </a:defRPr>
    </a:lvl8pPr>
    <a:lvl9pPr marL="3657600" algn="l" defTabSz="914400" rtl="0" eaLnBrk="1" latinLnBrk="0" hangingPunct="1">
      <a:defRPr kern="1200">
        <a:solidFill>
          <a:schemeClr val="tx1"/>
        </a:solidFill>
        <a:latin typeface="Aptos" panose="020B00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90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1503" autoAdjust="0"/>
  </p:normalViewPr>
  <p:slideViewPr>
    <p:cSldViewPr snapToGrid="0" showGuides="1">
      <p:cViewPr>
        <p:scale>
          <a:sx n="75" d="100"/>
          <a:sy n="75" d="100"/>
        </p:scale>
        <p:origin x="902" y="144"/>
      </p:cViewPr>
      <p:guideLst>
        <p:guide orient="horz" pos="2160"/>
        <p:guide pos="390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DFAFB2E-24F3-1D09-F224-DE52A3D36B2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0A012569-8718-B1C4-ABAD-74883530B8D7}"/>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smtClean="0">
                <a:latin typeface="+mn-lt"/>
              </a:defRPr>
            </a:lvl1pPr>
          </a:lstStyle>
          <a:p>
            <a:pPr>
              <a:defRPr/>
            </a:pPr>
            <a:fld id="{062A9039-76C8-431C-9556-4BC7CB555FD1}" type="datetimeFigureOut">
              <a:rPr lang="en-GB"/>
              <a:pPr>
                <a:defRPr/>
              </a:pPr>
              <a:t>02/07/2025</a:t>
            </a:fld>
            <a:endParaRPr lang="en-GB"/>
          </a:p>
        </p:txBody>
      </p:sp>
      <p:sp>
        <p:nvSpPr>
          <p:cNvPr id="4" name="Slide Image Placeholder 3">
            <a:extLst>
              <a:ext uri="{FF2B5EF4-FFF2-40B4-BE49-F238E27FC236}">
                <a16:creationId xmlns:a16="http://schemas.microsoft.com/office/drawing/2014/main" id="{A4D60095-F4A5-FA57-B5F2-EC1298922DE9}"/>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C4693EB7-0132-86CC-FEC3-92311301D539}"/>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156BC4B6-E7DE-F1D2-8C1B-031416CEE4B2}"/>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637EB7C5-B277-48CC-1B0E-5C21801A591C}"/>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smtClean="0">
                <a:latin typeface="+mn-lt"/>
              </a:defRPr>
            </a:lvl1pPr>
          </a:lstStyle>
          <a:p>
            <a:pPr>
              <a:defRPr/>
            </a:pPr>
            <a:fld id="{5861E0B8-D0F1-4454-9F50-1E07C457B663}"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B56D2EBA-4301-658D-A79F-DFBD9EE00FD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BCD6BAA-A57C-6FF7-395D-C8C91877EF5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9220" name="Slide Number Placeholder 3">
            <a:extLst>
              <a:ext uri="{FF2B5EF4-FFF2-40B4-BE49-F238E27FC236}">
                <a16:creationId xmlns:a16="http://schemas.microsoft.com/office/drawing/2014/main" id="{3449E9A6-5B9E-0D93-7193-D806DF8CBA2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fontAlgn="base">
              <a:spcBef>
                <a:spcPct val="0"/>
              </a:spcBef>
              <a:spcAft>
                <a:spcPct val="0"/>
              </a:spcAft>
            </a:pPr>
            <a:fld id="{F3B6F290-44F3-4540-9D75-ECC86CD6B131}" type="slidenum">
              <a:rPr lang="en-GB" altLang="en-US"/>
              <a:pPr fontAlgn="base">
                <a:spcBef>
                  <a:spcPct val="0"/>
                </a:spcBef>
                <a:spcAft>
                  <a:spcPct val="0"/>
                </a:spcAft>
              </a:pPr>
              <a:t>6</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FCD38E-4851-11E1-A0DD-1D0183C6EAF6}"/>
              </a:ext>
            </a:extLst>
          </p:cNvPr>
          <p:cNvSpPr>
            <a:spLocks noGrp="1"/>
          </p:cNvSpPr>
          <p:nvPr>
            <p:ph type="dt" sz="half" idx="10"/>
          </p:nvPr>
        </p:nvSpPr>
        <p:spPr/>
        <p:txBody>
          <a:bodyPr/>
          <a:lstStyle>
            <a:lvl1pPr>
              <a:defRPr/>
            </a:lvl1pPr>
          </a:lstStyle>
          <a:p>
            <a:pPr>
              <a:defRPr/>
            </a:pPr>
            <a:fld id="{7CC17D45-ABB6-469C-82E9-5649E939A09A}" type="datetimeFigureOut">
              <a:rPr lang="en-GB"/>
              <a:pPr>
                <a:defRPr/>
              </a:pPr>
              <a:t>02/07/2025</a:t>
            </a:fld>
            <a:endParaRPr lang="en-GB"/>
          </a:p>
        </p:txBody>
      </p:sp>
      <p:sp>
        <p:nvSpPr>
          <p:cNvPr id="5" name="Footer Placeholder 4">
            <a:extLst>
              <a:ext uri="{FF2B5EF4-FFF2-40B4-BE49-F238E27FC236}">
                <a16:creationId xmlns:a16="http://schemas.microsoft.com/office/drawing/2014/main" id="{3BC7E7F2-7FF3-8620-6529-6DC17807E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6A7E551-8884-D25D-3C4B-4B694C86DFEC}"/>
              </a:ext>
            </a:extLst>
          </p:cNvPr>
          <p:cNvSpPr>
            <a:spLocks noGrp="1"/>
          </p:cNvSpPr>
          <p:nvPr>
            <p:ph type="sldNum" sz="quarter" idx="12"/>
          </p:nvPr>
        </p:nvSpPr>
        <p:spPr/>
        <p:txBody>
          <a:bodyPr/>
          <a:lstStyle>
            <a:lvl1pPr>
              <a:defRPr/>
            </a:lvl1pPr>
          </a:lstStyle>
          <a:p>
            <a:pPr>
              <a:defRPr/>
            </a:pPr>
            <a:fld id="{2BA1443F-6765-471F-91FF-1C395F480B67}" type="slidenum">
              <a:rPr lang="en-GB"/>
              <a:pPr>
                <a:defRPr/>
              </a:pPr>
              <a:t>‹#›</a:t>
            </a:fld>
            <a:endParaRPr lang="en-GB"/>
          </a:p>
        </p:txBody>
      </p:sp>
    </p:spTree>
    <p:extLst>
      <p:ext uri="{BB962C8B-B14F-4D97-AF65-F5344CB8AC3E}">
        <p14:creationId xmlns:p14="http://schemas.microsoft.com/office/powerpoint/2010/main" val="59147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F3E6B-12BA-812B-D079-973F461B4F89}"/>
              </a:ext>
            </a:extLst>
          </p:cNvPr>
          <p:cNvSpPr>
            <a:spLocks noGrp="1"/>
          </p:cNvSpPr>
          <p:nvPr>
            <p:ph type="dt" sz="half" idx="10"/>
          </p:nvPr>
        </p:nvSpPr>
        <p:spPr/>
        <p:txBody>
          <a:bodyPr/>
          <a:lstStyle>
            <a:lvl1pPr>
              <a:defRPr/>
            </a:lvl1pPr>
          </a:lstStyle>
          <a:p>
            <a:pPr>
              <a:defRPr/>
            </a:pPr>
            <a:fld id="{0735EB8B-13EA-4CC6-A526-73A55A557F34}" type="datetimeFigureOut">
              <a:rPr lang="en-GB"/>
              <a:pPr>
                <a:defRPr/>
              </a:pPr>
              <a:t>02/07/2025</a:t>
            </a:fld>
            <a:endParaRPr lang="en-GB"/>
          </a:p>
        </p:txBody>
      </p:sp>
      <p:sp>
        <p:nvSpPr>
          <p:cNvPr id="5" name="Footer Placeholder 4">
            <a:extLst>
              <a:ext uri="{FF2B5EF4-FFF2-40B4-BE49-F238E27FC236}">
                <a16:creationId xmlns:a16="http://schemas.microsoft.com/office/drawing/2014/main" id="{D22624D4-8CEB-04E9-2137-137E856C944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CAEF20D-BEAE-0594-C0F6-9A1970812C90}"/>
              </a:ext>
            </a:extLst>
          </p:cNvPr>
          <p:cNvSpPr>
            <a:spLocks noGrp="1"/>
          </p:cNvSpPr>
          <p:nvPr>
            <p:ph type="sldNum" sz="quarter" idx="12"/>
          </p:nvPr>
        </p:nvSpPr>
        <p:spPr/>
        <p:txBody>
          <a:bodyPr/>
          <a:lstStyle>
            <a:lvl1pPr>
              <a:defRPr/>
            </a:lvl1pPr>
          </a:lstStyle>
          <a:p>
            <a:pPr>
              <a:defRPr/>
            </a:pPr>
            <a:fld id="{03EF1A88-B9EE-4163-9AD2-3871F82F8149}" type="slidenum">
              <a:rPr lang="en-GB"/>
              <a:pPr>
                <a:defRPr/>
              </a:pPr>
              <a:t>‹#›</a:t>
            </a:fld>
            <a:endParaRPr lang="en-GB"/>
          </a:p>
        </p:txBody>
      </p:sp>
    </p:spTree>
    <p:extLst>
      <p:ext uri="{BB962C8B-B14F-4D97-AF65-F5344CB8AC3E}">
        <p14:creationId xmlns:p14="http://schemas.microsoft.com/office/powerpoint/2010/main" val="3636534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A7FB0-5BBA-65F3-0DE8-BA5B23E7BF5C}"/>
              </a:ext>
            </a:extLst>
          </p:cNvPr>
          <p:cNvSpPr>
            <a:spLocks noGrp="1"/>
          </p:cNvSpPr>
          <p:nvPr>
            <p:ph type="dt" sz="half" idx="10"/>
          </p:nvPr>
        </p:nvSpPr>
        <p:spPr/>
        <p:txBody>
          <a:bodyPr/>
          <a:lstStyle>
            <a:lvl1pPr>
              <a:defRPr/>
            </a:lvl1pPr>
          </a:lstStyle>
          <a:p>
            <a:pPr>
              <a:defRPr/>
            </a:pPr>
            <a:fld id="{7D9D4197-7678-4291-9373-2977C2F509AB}" type="datetimeFigureOut">
              <a:rPr lang="en-GB"/>
              <a:pPr>
                <a:defRPr/>
              </a:pPr>
              <a:t>02/07/2025</a:t>
            </a:fld>
            <a:endParaRPr lang="en-GB"/>
          </a:p>
        </p:txBody>
      </p:sp>
      <p:sp>
        <p:nvSpPr>
          <p:cNvPr id="5" name="Footer Placeholder 4">
            <a:extLst>
              <a:ext uri="{FF2B5EF4-FFF2-40B4-BE49-F238E27FC236}">
                <a16:creationId xmlns:a16="http://schemas.microsoft.com/office/drawing/2014/main" id="{876E7835-0C34-8457-F4E5-71669641788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95F267F-6F5B-BD14-26BB-FB1D007D0C39}"/>
              </a:ext>
            </a:extLst>
          </p:cNvPr>
          <p:cNvSpPr>
            <a:spLocks noGrp="1"/>
          </p:cNvSpPr>
          <p:nvPr>
            <p:ph type="sldNum" sz="quarter" idx="12"/>
          </p:nvPr>
        </p:nvSpPr>
        <p:spPr/>
        <p:txBody>
          <a:bodyPr/>
          <a:lstStyle>
            <a:lvl1pPr>
              <a:defRPr/>
            </a:lvl1pPr>
          </a:lstStyle>
          <a:p>
            <a:pPr>
              <a:defRPr/>
            </a:pPr>
            <a:fld id="{7A2B510F-616C-490E-91E2-A084BB05C239}" type="slidenum">
              <a:rPr lang="en-GB"/>
              <a:pPr>
                <a:defRPr/>
              </a:pPr>
              <a:t>‹#›</a:t>
            </a:fld>
            <a:endParaRPr lang="en-GB"/>
          </a:p>
        </p:txBody>
      </p:sp>
    </p:spTree>
    <p:extLst>
      <p:ext uri="{BB962C8B-B14F-4D97-AF65-F5344CB8AC3E}">
        <p14:creationId xmlns:p14="http://schemas.microsoft.com/office/powerpoint/2010/main" val="3479524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DCF65448-9D04-BE52-4D4D-8BE375F5693F}"/>
              </a:ext>
            </a:extLst>
          </p:cNvPr>
          <p:cNvSpPr>
            <a:spLocks noGrp="1"/>
          </p:cNvSpPr>
          <p:nvPr>
            <p:ph type="dt" sz="half" idx="10"/>
          </p:nvPr>
        </p:nvSpPr>
        <p:spPr/>
        <p:txBody>
          <a:bodyPr/>
          <a:lstStyle>
            <a:lvl1pPr>
              <a:defRPr/>
            </a:lvl1pPr>
          </a:lstStyle>
          <a:p>
            <a:pPr>
              <a:defRPr/>
            </a:pPr>
            <a:fld id="{29EDC1B1-C90B-47A2-8F73-6A31381085AE}" type="datetimeFigureOut">
              <a:rPr lang="en-GB"/>
              <a:pPr>
                <a:defRPr/>
              </a:pPr>
              <a:t>02/07/2025</a:t>
            </a:fld>
            <a:endParaRPr lang="en-GB"/>
          </a:p>
        </p:txBody>
      </p:sp>
      <p:sp>
        <p:nvSpPr>
          <p:cNvPr id="6" name="Footer Placeholder 4">
            <a:extLst>
              <a:ext uri="{FF2B5EF4-FFF2-40B4-BE49-F238E27FC236}">
                <a16:creationId xmlns:a16="http://schemas.microsoft.com/office/drawing/2014/main" id="{7947C727-3D64-2DE8-6A81-A7B8399DDA2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405AC32-6618-0C79-FB90-A54DE981EA55}"/>
              </a:ext>
            </a:extLst>
          </p:cNvPr>
          <p:cNvSpPr>
            <a:spLocks noGrp="1"/>
          </p:cNvSpPr>
          <p:nvPr>
            <p:ph type="sldNum" sz="quarter" idx="12"/>
          </p:nvPr>
        </p:nvSpPr>
        <p:spPr/>
        <p:txBody>
          <a:bodyPr/>
          <a:lstStyle>
            <a:lvl1pPr>
              <a:defRPr/>
            </a:lvl1pPr>
          </a:lstStyle>
          <a:p>
            <a:pPr>
              <a:defRPr/>
            </a:pPr>
            <a:fld id="{5D191E89-171C-45E3-AFD9-B4B43BC245B5}" type="slidenum">
              <a:rPr lang="en-GB"/>
              <a:pPr>
                <a:defRPr/>
              </a:pPr>
              <a:t>‹#›</a:t>
            </a:fld>
            <a:endParaRPr lang="en-GB"/>
          </a:p>
        </p:txBody>
      </p:sp>
    </p:spTree>
    <p:extLst>
      <p:ext uri="{BB962C8B-B14F-4D97-AF65-F5344CB8AC3E}">
        <p14:creationId xmlns:p14="http://schemas.microsoft.com/office/powerpoint/2010/main" val="1224510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E574D67-7039-1046-0CB5-81CFED30E778}"/>
              </a:ext>
            </a:extLst>
          </p:cNvPr>
          <p:cNvSpPr>
            <a:spLocks noGrp="1"/>
          </p:cNvSpPr>
          <p:nvPr>
            <p:ph type="dt" sz="half" idx="10"/>
          </p:nvPr>
        </p:nvSpPr>
        <p:spPr/>
        <p:txBody>
          <a:bodyPr/>
          <a:lstStyle>
            <a:lvl1pPr>
              <a:defRPr/>
            </a:lvl1pPr>
          </a:lstStyle>
          <a:p>
            <a:pPr>
              <a:defRPr/>
            </a:pPr>
            <a:fld id="{A7FE7C2D-14D3-4D78-B74D-3436E3E0EE00}" type="datetimeFigureOut">
              <a:rPr lang="en-GB"/>
              <a:pPr>
                <a:defRPr/>
              </a:pPr>
              <a:t>02/07/2025</a:t>
            </a:fld>
            <a:endParaRPr lang="en-GB"/>
          </a:p>
        </p:txBody>
      </p:sp>
      <p:sp>
        <p:nvSpPr>
          <p:cNvPr id="8" name="Footer Placeholder 4">
            <a:extLst>
              <a:ext uri="{FF2B5EF4-FFF2-40B4-BE49-F238E27FC236}">
                <a16:creationId xmlns:a16="http://schemas.microsoft.com/office/drawing/2014/main" id="{AA9608D4-AE09-E1EF-F0C6-21A794F44C54}"/>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B6A9D9DC-CEF9-4430-1857-F6A0778DD3C3}"/>
              </a:ext>
            </a:extLst>
          </p:cNvPr>
          <p:cNvSpPr>
            <a:spLocks noGrp="1"/>
          </p:cNvSpPr>
          <p:nvPr>
            <p:ph type="sldNum" sz="quarter" idx="12"/>
          </p:nvPr>
        </p:nvSpPr>
        <p:spPr/>
        <p:txBody>
          <a:bodyPr/>
          <a:lstStyle>
            <a:lvl1pPr>
              <a:defRPr/>
            </a:lvl1pPr>
          </a:lstStyle>
          <a:p>
            <a:pPr>
              <a:defRPr/>
            </a:pPr>
            <a:fld id="{B7F6E576-AD2D-456B-BCF8-863E5F4F5DAD}" type="slidenum">
              <a:rPr lang="en-GB"/>
              <a:pPr>
                <a:defRPr/>
              </a:pPr>
              <a:t>‹#›</a:t>
            </a:fld>
            <a:endParaRPr lang="en-GB"/>
          </a:p>
        </p:txBody>
      </p:sp>
    </p:spTree>
    <p:extLst>
      <p:ext uri="{BB962C8B-B14F-4D97-AF65-F5344CB8AC3E}">
        <p14:creationId xmlns:p14="http://schemas.microsoft.com/office/powerpoint/2010/main" val="3779108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73E5B29-D913-FD0C-C230-95307C79CC55}"/>
              </a:ext>
            </a:extLst>
          </p:cNvPr>
          <p:cNvSpPr>
            <a:spLocks noGrp="1"/>
          </p:cNvSpPr>
          <p:nvPr>
            <p:ph type="dt" sz="half" idx="10"/>
          </p:nvPr>
        </p:nvSpPr>
        <p:spPr/>
        <p:txBody>
          <a:bodyPr/>
          <a:lstStyle>
            <a:lvl1pPr>
              <a:defRPr/>
            </a:lvl1pPr>
          </a:lstStyle>
          <a:p>
            <a:pPr>
              <a:defRPr/>
            </a:pPr>
            <a:fld id="{BE9AE420-7E1E-4C22-982F-8057CE6A781C}" type="datetimeFigureOut">
              <a:rPr lang="en-GB"/>
              <a:pPr>
                <a:defRPr/>
              </a:pPr>
              <a:t>02/07/2025</a:t>
            </a:fld>
            <a:endParaRPr lang="en-GB"/>
          </a:p>
        </p:txBody>
      </p:sp>
      <p:sp>
        <p:nvSpPr>
          <p:cNvPr id="4" name="Footer Placeholder 4">
            <a:extLst>
              <a:ext uri="{FF2B5EF4-FFF2-40B4-BE49-F238E27FC236}">
                <a16:creationId xmlns:a16="http://schemas.microsoft.com/office/drawing/2014/main" id="{70A10860-3FA8-452F-00AA-F0A8DB9290E3}"/>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194412A6-0C57-48B1-FD63-89D8DA1ED205}"/>
              </a:ext>
            </a:extLst>
          </p:cNvPr>
          <p:cNvSpPr>
            <a:spLocks noGrp="1"/>
          </p:cNvSpPr>
          <p:nvPr>
            <p:ph type="sldNum" sz="quarter" idx="12"/>
          </p:nvPr>
        </p:nvSpPr>
        <p:spPr/>
        <p:txBody>
          <a:bodyPr/>
          <a:lstStyle>
            <a:lvl1pPr>
              <a:defRPr/>
            </a:lvl1pPr>
          </a:lstStyle>
          <a:p>
            <a:pPr>
              <a:defRPr/>
            </a:pPr>
            <a:fld id="{B5576F30-2980-4C2B-AA32-2DB8B4A54CEA}" type="slidenum">
              <a:rPr lang="en-GB"/>
              <a:pPr>
                <a:defRPr/>
              </a:pPr>
              <a:t>‹#›</a:t>
            </a:fld>
            <a:endParaRPr lang="en-GB"/>
          </a:p>
        </p:txBody>
      </p:sp>
    </p:spTree>
    <p:extLst>
      <p:ext uri="{BB962C8B-B14F-4D97-AF65-F5344CB8AC3E}">
        <p14:creationId xmlns:p14="http://schemas.microsoft.com/office/powerpoint/2010/main" val="2252401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61005CD-F84D-BE15-A9ED-3F1EBCB82951}"/>
              </a:ext>
            </a:extLst>
          </p:cNvPr>
          <p:cNvSpPr>
            <a:spLocks noGrp="1"/>
          </p:cNvSpPr>
          <p:nvPr>
            <p:ph type="dt" sz="half" idx="10"/>
          </p:nvPr>
        </p:nvSpPr>
        <p:spPr/>
        <p:txBody>
          <a:bodyPr/>
          <a:lstStyle>
            <a:lvl1pPr>
              <a:defRPr/>
            </a:lvl1pPr>
          </a:lstStyle>
          <a:p>
            <a:pPr>
              <a:defRPr/>
            </a:pPr>
            <a:fld id="{418E3121-D053-4CC3-95CA-B682B8750EAC}" type="datetimeFigureOut">
              <a:rPr lang="en-GB"/>
              <a:pPr>
                <a:defRPr/>
              </a:pPr>
              <a:t>02/07/2025</a:t>
            </a:fld>
            <a:endParaRPr lang="en-GB"/>
          </a:p>
        </p:txBody>
      </p:sp>
      <p:sp>
        <p:nvSpPr>
          <p:cNvPr id="3" name="Footer Placeholder 4">
            <a:extLst>
              <a:ext uri="{FF2B5EF4-FFF2-40B4-BE49-F238E27FC236}">
                <a16:creationId xmlns:a16="http://schemas.microsoft.com/office/drawing/2014/main" id="{04BC50A7-EEE2-A3B4-C0E1-BEC36F0F207A}"/>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9FDCBEE0-488C-2B6B-814E-4213C3D05554}"/>
              </a:ext>
            </a:extLst>
          </p:cNvPr>
          <p:cNvSpPr>
            <a:spLocks noGrp="1"/>
          </p:cNvSpPr>
          <p:nvPr>
            <p:ph type="sldNum" sz="quarter" idx="12"/>
          </p:nvPr>
        </p:nvSpPr>
        <p:spPr/>
        <p:txBody>
          <a:bodyPr/>
          <a:lstStyle>
            <a:lvl1pPr>
              <a:defRPr/>
            </a:lvl1pPr>
          </a:lstStyle>
          <a:p>
            <a:pPr>
              <a:defRPr/>
            </a:pPr>
            <a:fld id="{3532A76F-C513-4E0A-91EA-F47CCC3E0189}" type="slidenum">
              <a:rPr lang="en-GB"/>
              <a:pPr>
                <a:defRPr/>
              </a:pPr>
              <a:t>‹#›</a:t>
            </a:fld>
            <a:endParaRPr lang="en-GB"/>
          </a:p>
        </p:txBody>
      </p:sp>
    </p:spTree>
    <p:extLst>
      <p:ext uri="{BB962C8B-B14F-4D97-AF65-F5344CB8AC3E}">
        <p14:creationId xmlns:p14="http://schemas.microsoft.com/office/powerpoint/2010/main" val="457690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434CD833-3A84-34DD-79A4-98C80D2BCF6F}"/>
              </a:ext>
            </a:extLst>
          </p:cNvPr>
          <p:cNvSpPr>
            <a:spLocks noGrp="1"/>
          </p:cNvSpPr>
          <p:nvPr>
            <p:ph type="dt" sz="half" idx="10"/>
          </p:nvPr>
        </p:nvSpPr>
        <p:spPr/>
        <p:txBody>
          <a:bodyPr/>
          <a:lstStyle>
            <a:lvl1pPr>
              <a:defRPr/>
            </a:lvl1pPr>
          </a:lstStyle>
          <a:p>
            <a:pPr>
              <a:defRPr/>
            </a:pPr>
            <a:fld id="{2EB469F2-FB5E-41C5-A9AD-7416BD53DC35}" type="datetimeFigureOut">
              <a:rPr lang="en-GB"/>
              <a:pPr>
                <a:defRPr/>
              </a:pPr>
              <a:t>02/07/2025</a:t>
            </a:fld>
            <a:endParaRPr lang="en-GB"/>
          </a:p>
        </p:txBody>
      </p:sp>
      <p:sp>
        <p:nvSpPr>
          <p:cNvPr id="6" name="Footer Placeholder 4">
            <a:extLst>
              <a:ext uri="{FF2B5EF4-FFF2-40B4-BE49-F238E27FC236}">
                <a16:creationId xmlns:a16="http://schemas.microsoft.com/office/drawing/2014/main" id="{DE35049B-06FB-E37F-8F51-395DE7DE325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5C243720-0A34-DAF5-0DE2-EF192B868C59}"/>
              </a:ext>
            </a:extLst>
          </p:cNvPr>
          <p:cNvSpPr>
            <a:spLocks noGrp="1"/>
          </p:cNvSpPr>
          <p:nvPr>
            <p:ph type="sldNum" sz="quarter" idx="12"/>
          </p:nvPr>
        </p:nvSpPr>
        <p:spPr/>
        <p:txBody>
          <a:bodyPr/>
          <a:lstStyle>
            <a:lvl1pPr>
              <a:defRPr/>
            </a:lvl1pPr>
          </a:lstStyle>
          <a:p>
            <a:pPr>
              <a:defRPr/>
            </a:pPr>
            <a:fld id="{00354CD5-DB5B-4A8A-9CD5-41E29FB7FCFE}" type="slidenum">
              <a:rPr lang="en-GB"/>
              <a:pPr>
                <a:defRPr/>
              </a:pPr>
              <a:t>‹#›</a:t>
            </a:fld>
            <a:endParaRPr lang="en-GB"/>
          </a:p>
        </p:txBody>
      </p:sp>
    </p:spTree>
    <p:extLst>
      <p:ext uri="{BB962C8B-B14F-4D97-AF65-F5344CB8AC3E}">
        <p14:creationId xmlns:p14="http://schemas.microsoft.com/office/powerpoint/2010/main" val="4167033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B7D86296-B116-69A9-F29E-CD103A14BC6F}"/>
              </a:ext>
            </a:extLst>
          </p:cNvPr>
          <p:cNvSpPr>
            <a:spLocks noGrp="1"/>
          </p:cNvSpPr>
          <p:nvPr>
            <p:ph type="dt" sz="half" idx="10"/>
          </p:nvPr>
        </p:nvSpPr>
        <p:spPr/>
        <p:txBody>
          <a:bodyPr/>
          <a:lstStyle>
            <a:lvl1pPr>
              <a:defRPr/>
            </a:lvl1pPr>
          </a:lstStyle>
          <a:p>
            <a:pPr>
              <a:defRPr/>
            </a:pPr>
            <a:fld id="{DAEA6165-9259-47B0-BFE2-A04DA7239469}" type="datetimeFigureOut">
              <a:rPr lang="en-GB"/>
              <a:pPr>
                <a:defRPr/>
              </a:pPr>
              <a:t>02/07/2025</a:t>
            </a:fld>
            <a:endParaRPr lang="en-GB"/>
          </a:p>
        </p:txBody>
      </p:sp>
      <p:sp>
        <p:nvSpPr>
          <p:cNvPr id="6" name="Footer Placeholder 4">
            <a:extLst>
              <a:ext uri="{FF2B5EF4-FFF2-40B4-BE49-F238E27FC236}">
                <a16:creationId xmlns:a16="http://schemas.microsoft.com/office/drawing/2014/main" id="{4F1BF20A-2703-CA41-BA33-3587C20EEC7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B2836FD-DB6E-C0F4-3BB8-BC2B3967D3D5}"/>
              </a:ext>
            </a:extLst>
          </p:cNvPr>
          <p:cNvSpPr>
            <a:spLocks noGrp="1"/>
          </p:cNvSpPr>
          <p:nvPr>
            <p:ph type="sldNum" sz="quarter" idx="12"/>
          </p:nvPr>
        </p:nvSpPr>
        <p:spPr/>
        <p:txBody>
          <a:bodyPr/>
          <a:lstStyle>
            <a:lvl1pPr>
              <a:defRPr/>
            </a:lvl1pPr>
          </a:lstStyle>
          <a:p>
            <a:pPr>
              <a:defRPr/>
            </a:pPr>
            <a:fld id="{A146D0D9-5B3E-4743-B7FC-5CC9BE1E51D2}" type="slidenum">
              <a:rPr lang="en-GB"/>
              <a:pPr>
                <a:defRPr/>
              </a:pPr>
              <a:t>‹#›</a:t>
            </a:fld>
            <a:endParaRPr lang="en-GB"/>
          </a:p>
        </p:txBody>
      </p:sp>
    </p:spTree>
    <p:extLst>
      <p:ext uri="{BB962C8B-B14F-4D97-AF65-F5344CB8AC3E}">
        <p14:creationId xmlns:p14="http://schemas.microsoft.com/office/powerpoint/2010/main" val="1835682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DEBD6-AB59-5713-122B-D627ED31A0DE}"/>
              </a:ext>
            </a:extLst>
          </p:cNvPr>
          <p:cNvSpPr>
            <a:spLocks noGrp="1"/>
          </p:cNvSpPr>
          <p:nvPr>
            <p:ph type="dt" sz="half" idx="10"/>
          </p:nvPr>
        </p:nvSpPr>
        <p:spPr/>
        <p:txBody>
          <a:bodyPr/>
          <a:lstStyle>
            <a:lvl1pPr>
              <a:defRPr/>
            </a:lvl1pPr>
          </a:lstStyle>
          <a:p>
            <a:pPr>
              <a:defRPr/>
            </a:pPr>
            <a:fld id="{5D79AD88-A262-484E-9673-CFC957E8EE9C}" type="datetimeFigureOut">
              <a:rPr lang="en-GB"/>
              <a:pPr>
                <a:defRPr/>
              </a:pPr>
              <a:t>02/07/2025</a:t>
            </a:fld>
            <a:endParaRPr lang="en-GB"/>
          </a:p>
        </p:txBody>
      </p:sp>
      <p:sp>
        <p:nvSpPr>
          <p:cNvPr id="5" name="Footer Placeholder 4">
            <a:extLst>
              <a:ext uri="{FF2B5EF4-FFF2-40B4-BE49-F238E27FC236}">
                <a16:creationId xmlns:a16="http://schemas.microsoft.com/office/drawing/2014/main" id="{0C45A1BD-C4A8-9632-D5B3-21359EE0FA3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7E68D48-6056-A50D-E61E-1FD41524E402}"/>
              </a:ext>
            </a:extLst>
          </p:cNvPr>
          <p:cNvSpPr>
            <a:spLocks noGrp="1"/>
          </p:cNvSpPr>
          <p:nvPr>
            <p:ph type="sldNum" sz="quarter" idx="12"/>
          </p:nvPr>
        </p:nvSpPr>
        <p:spPr/>
        <p:txBody>
          <a:bodyPr/>
          <a:lstStyle>
            <a:lvl1pPr>
              <a:defRPr/>
            </a:lvl1pPr>
          </a:lstStyle>
          <a:p>
            <a:pPr>
              <a:defRPr/>
            </a:pPr>
            <a:fld id="{F9F72566-9D9C-4B80-BA22-6C9AF8678ACD}" type="slidenum">
              <a:rPr lang="en-GB"/>
              <a:pPr>
                <a:defRPr/>
              </a:pPr>
              <a:t>‹#›</a:t>
            </a:fld>
            <a:endParaRPr lang="en-GB"/>
          </a:p>
        </p:txBody>
      </p:sp>
    </p:spTree>
    <p:extLst>
      <p:ext uri="{BB962C8B-B14F-4D97-AF65-F5344CB8AC3E}">
        <p14:creationId xmlns:p14="http://schemas.microsoft.com/office/powerpoint/2010/main" val="1814070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531927-ACBF-E319-05E8-581BC3477F92}"/>
              </a:ext>
            </a:extLst>
          </p:cNvPr>
          <p:cNvSpPr>
            <a:spLocks noGrp="1"/>
          </p:cNvSpPr>
          <p:nvPr>
            <p:ph type="dt" sz="half" idx="10"/>
          </p:nvPr>
        </p:nvSpPr>
        <p:spPr/>
        <p:txBody>
          <a:bodyPr/>
          <a:lstStyle>
            <a:lvl1pPr>
              <a:defRPr/>
            </a:lvl1pPr>
          </a:lstStyle>
          <a:p>
            <a:pPr>
              <a:defRPr/>
            </a:pPr>
            <a:fld id="{D00940CB-6494-468F-BD35-9771A4EFD82A}" type="datetimeFigureOut">
              <a:rPr lang="en-GB"/>
              <a:pPr>
                <a:defRPr/>
              </a:pPr>
              <a:t>02/07/2025</a:t>
            </a:fld>
            <a:endParaRPr lang="en-GB"/>
          </a:p>
        </p:txBody>
      </p:sp>
      <p:sp>
        <p:nvSpPr>
          <p:cNvPr id="5" name="Footer Placeholder 4">
            <a:extLst>
              <a:ext uri="{FF2B5EF4-FFF2-40B4-BE49-F238E27FC236}">
                <a16:creationId xmlns:a16="http://schemas.microsoft.com/office/drawing/2014/main" id="{AEDD74AD-D5BA-752E-E6B9-B14ED0078A3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C3D56C7-A8CD-8309-7016-4C0762751057}"/>
              </a:ext>
            </a:extLst>
          </p:cNvPr>
          <p:cNvSpPr>
            <a:spLocks noGrp="1"/>
          </p:cNvSpPr>
          <p:nvPr>
            <p:ph type="sldNum" sz="quarter" idx="12"/>
          </p:nvPr>
        </p:nvSpPr>
        <p:spPr/>
        <p:txBody>
          <a:bodyPr/>
          <a:lstStyle>
            <a:lvl1pPr>
              <a:defRPr/>
            </a:lvl1pPr>
          </a:lstStyle>
          <a:p>
            <a:pPr>
              <a:defRPr/>
            </a:pPr>
            <a:fld id="{3C89EB2B-C139-4B59-B865-1EF1ECD7211F}" type="slidenum">
              <a:rPr lang="en-GB"/>
              <a:pPr>
                <a:defRPr/>
              </a:pPr>
              <a:t>‹#›</a:t>
            </a:fld>
            <a:endParaRPr lang="en-GB"/>
          </a:p>
        </p:txBody>
      </p:sp>
    </p:spTree>
    <p:extLst>
      <p:ext uri="{BB962C8B-B14F-4D97-AF65-F5344CB8AC3E}">
        <p14:creationId xmlns:p14="http://schemas.microsoft.com/office/powerpoint/2010/main" val="81622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966FC91-3C86-3DC0-D7A1-522E4C273F01}"/>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BBE066F-4803-0712-507A-8F01C464C6AE}"/>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D945097-3074-B5C4-4442-7B0ECC972B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smtClean="0">
                <a:solidFill>
                  <a:schemeClr val="tx1">
                    <a:tint val="82000"/>
                  </a:schemeClr>
                </a:solidFill>
                <a:latin typeface="+mn-lt"/>
              </a:defRPr>
            </a:lvl1pPr>
          </a:lstStyle>
          <a:p>
            <a:pPr>
              <a:defRPr/>
            </a:pPr>
            <a:fld id="{385F1264-B0FD-4535-815F-8605A0C3D63B}" type="datetimeFigureOut">
              <a:rPr lang="en-GB"/>
              <a:pPr>
                <a:defRPr/>
              </a:pPr>
              <a:t>02/07/2025</a:t>
            </a:fld>
            <a:endParaRPr lang="en-GB"/>
          </a:p>
        </p:txBody>
      </p:sp>
      <p:sp>
        <p:nvSpPr>
          <p:cNvPr id="5" name="Footer Placeholder 4">
            <a:extLst>
              <a:ext uri="{FF2B5EF4-FFF2-40B4-BE49-F238E27FC236}">
                <a16:creationId xmlns:a16="http://schemas.microsoft.com/office/drawing/2014/main" id="{3860E325-8FE0-991D-F26D-69575347B2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82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5404B4DC-F9E9-DA6A-F748-28C7343CFB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schemeClr val="tx1">
                    <a:tint val="82000"/>
                  </a:schemeClr>
                </a:solidFill>
                <a:latin typeface="+mn-lt"/>
              </a:defRPr>
            </a:lvl1pPr>
          </a:lstStyle>
          <a:p>
            <a:pPr>
              <a:defRPr/>
            </a:pPr>
            <a:fld id="{B2FBD30B-8CEE-4F4E-8331-359CE9628337}"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Aptos Display" panose="020B0004020202020204" pitchFamily="34" charset="0"/>
        </a:defRPr>
      </a:lvl2pPr>
      <a:lvl3pPr algn="l" rtl="0" fontAlgn="base">
        <a:lnSpc>
          <a:spcPct val="90000"/>
        </a:lnSpc>
        <a:spcBef>
          <a:spcPct val="0"/>
        </a:spcBef>
        <a:spcAft>
          <a:spcPct val="0"/>
        </a:spcAft>
        <a:defRPr sz="4400">
          <a:solidFill>
            <a:schemeClr val="tx1"/>
          </a:solidFill>
          <a:latin typeface="Aptos Display" panose="020B0004020202020204" pitchFamily="34" charset="0"/>
        </a:defRPr>
      </a:lvl3pPr>
      <a:lvl4pPr algn="l" rtl="0" fontAlgn="base">
        <a:lnSpc>
          <a:spcPct val="90000"/>
        </a:lnSpc>
        <a:spcBef>
          <a:spcPct val="0"/>
        </a:spcBef>
        <a:spcAft>
          <a:spcPct val="0"/>
        </a:spcAft>
        <a:defRPr sz="4400">
          <a:solidFill>
            <a:schemeClr val="tx1"/>
          </a:solidFill>
          <a:latin typeface="Aptos Display" panose="020B0004020202020204" pitchFamily="34" charset="0"/>
        </a:defRPr>
      </a:lvl4pPr>
      <a:lvl5pPr algn="l" rtl="0" fontAlgn="base">
        <a:lnSpc>
          <a:spcPct val="90000"/>
        </a:lnSpc>
        <a:spcBef>
          <a:spcPct val="0"/>
        </a:spcBef>
        <a:spcAft>
          <a:spcPct val="0"/>
        </a:spcAft>
        <a:defRPr sz="4400">
          <a:solidFill>
            <a:schemeClr val="tx1"/>
          </a:solidFill>
          <a:latin typeface="Aptos Display" panose="020B0004020202020204" pitchFamily="34" charset="0"/>
        </a:defRPr>
      </a:lvl5pPr>
      <a:lvl6pPr marL="457200" algn="l" rtl="0" fontAlgn="base">
        <a:lnSpc>
          <a:spcPct val="90000"/>
        </a:lnSpc>
        <a:spcBef>
          <a:spcPct val="0"/>
        </a:spcBef>
        <a:spcAft>
          <a:spcPct val="0"/>
        </a:spcAft>
        <a:defRPr sz="4400">
          <a:solidFill>
            <a:schemeClr val="tx1"/>
          </a:solidFill>
          <a:latin typeface="Aptos Display" panose="020B0004020202020204" pitchFamily="34" charset="0"/>
        </a:defRPr>
      </a:lvl6pPr>
      <a:lvl7pPr marL="914400" algn="l" rtl="0" fontAlgn="base">
        <a:lnSpc>
          <a:spcPct val="90000"/>
        </a:lnSpc>
        <a:spcBef>
          <a:spcPct val="0"/>
        </a:spcBef>
        <a:spcAft>
          <a:spcPct val="0"/>
        </a:spcAft>
        <a:defRPr sz="4400">
          <a:solidFill>
            <a:schemeClr val="tx1"/>
          </a:solidFill>
          <a:latin typeface="Aptos Display" panose="020B0004020202020204" pitchFamily="34" charset="0"/>
        </a:defRPr>
      </a:lvl7pPr>
      <a:lvl8pPr marL="1371600" algn="l" rtl="0" fontAlgn="base">
        <a:lnSpc>
          <a:spcPct val="90000"/>
        </a:lnSpc>
        <a:spcBef>
          <a:spcPct val="0"/>
        </a:spcBef>
        <a:spcAft>
          <a:spcPct val="0"/>
        </a:spcAft>
        <a:defRPr sz="4400">
          <a:solidFill>
            <a:schemeClr val="tx1"/>
          </a:solidFill>
          <a:latin typeface="Aptos Display" panose="020B0004020202020204" pitchFamily="34" charset="0"/>
        </a:defRPr>
      </a:lvl8pPr>
      <a:lvl9pPr marL="1828800" algn="l" rtl="0" fontAlgn="base">
        <a:lnSpc>
          <a:spcPct val="90000"/>
        </a:lnSpc>
        <a:spcBef>
          <a:spcPct val="0"/>
        </a:spcBef>
        <a:spcAft>
          <a:spcPct val="0"/>
        </a:spcAft>
        <a:defRPr sz="4400">
          <a:solidFill>
            <a:schemeClr val="tx1"/>
          </a:solidFill>
          <a:latin typeface="Aptos Display" panose="020B000402020202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8" Type="http://schemas.openxmlformats.org/officeDocument/2006/relationships/image" Target="../media/image21.jpeg"/><Relationship Id="rId13" Type="http://schemas.openxmlformats.org/officeDocument/2006/relationships/image" Target="../media/image26.png"/><Relationship Id="rId3" Type="http://schemas.openxmlformats.org/officeDocument/2006/relationships/image" Target="../media/image16.jpeg"/><Relationship Id="rId7" Type="http://schemas.openxmlformats.org/officeDocument/2006/relationships/image" Target="../media/image20.jpeg"/><Relationship Id="rId12"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9.jpeg"/><Relationship Id="rId11" Type="http://schemas.openxmlformats.org/officeDocument/2006/relationships/image" Target="../media/image24.jpeg"/><Relationship Id="rId5" Type="http://schemas.openxmlformats.org/officeDocument/2006/relationships/image" Target="../media/image18.jpeg"/><Relationship Id="rId10" Type="http://schemas.openxmlformats.org/officeDocument/2006/relationships/image" Target="../media/image23.jpeg"/><Relationship Id="rId4" Type="http://schemas.openxmlformats.org/officeDocument/2006/relationships/image" Target="../media/image17.jpeg"/><Relationship Id="rId9" Type="http://schemas.openxmlformats.org/officeDocument/2006/relationships/image" Target="../media/image22.jpeg"/></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 Id="rId5" Type="http://schemas.openxmlformats.org/officeDocument/2006/relationships/image" Target="../media/image40.jpeg"/><Relationship Id="rId4" Type="http://schemas.openxmlformats.org/officeDocument/2006/relationships/image" Target="../media/image39.jpeg"/></Relationships>
</file>

<file path=ppt/slides/_rels/slide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1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Layout" Target="../slideLayouts/slideLayout2.xml"/><Relationship Id="rId5" Type="http://schemas.openxmlformats.org/officeDocument/2006/relationships/image" Target="../media/image49.png"/><Relationship Id="rId4" Type="http://schemas.openxmlformats.org/officeDocument/2006/relationships/image" Target="../media/image48.png"/></Relationships>
</file>

<file path=ppt/slides/_rels/slide1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cutmy.co.uk/" TargetMode="External"/><Relationship Id="rId3" Type="http://schemas.openxmlformats.org/officeDocument/2006/relationships/image" Target="../media/image53.png"/><Relationship Id="rId7" Type="http://schemas.openxmlformats.org/officeDocument/2006/relationships/hyperlink" Target="https://www.idealhome.co.uk/" TargetMode="External"/><Relationship Id="rId2" Type="http://schemas.openxmlformats.org/officeDocument/2006/relationships/image" Target="../media/image52.png"/><Relationship Id="rId1" Type="http://schemas.openxmlformats.org/officeDocument/2006/relationships/slideLayout" Target="../slideLayouts/slideLayout2.xml"/><Relationship Id="rId6" Type="http://schemas.openxmlformats.org/officeDocument/2006/relationships/hyperlink" Target="https://shop.woodlandtrust.org.uk/" TargetMode="External"/><Relationship Id="rId5" Type="http://schemas.openxmlformats.org/officeDocument/2006/relationships/image" Target="../media/image55.png"/><Relationship Id="rId4" Type="http://schemas.openxmlformats.org/officeDocument/2006/relationships/image" Target="../media/image5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B4E5A2"/>
        </a:solidFill>
        <a:effectLst/>
      </p:bgPr>
    </p:bg>
    <p:spTree>
      <p:nvGrpSpPr>
        <p:cNvPr id="1" name=""/>
        <p:cNvGrpSpPr/>
        <p:nvPr/>
      </p:nvGrpSpPr>
      <p:grpSpPr>
        <a:xfrm>
          <a:off x="0" y="0"/>
          <a:ext cx="0" cy="0"/>
          <a:chOff x="0" y="0"/>
          <a:chExt cx="0" cy="0"/>
        </a:xfrm>
      </p:grpSpPr>
      <p:sp useBgFill="1">
        <p:nvSpPr>
          <p:cNvPr id="32" name="Rectangle 31" descr="&quot;&quot;">
            <a:extLst>
              <a:ext uri="{FF2B5EF4-FFF2-40B4-BE49-F238E27FC236}">
                <a16:creationId xmlns:a16="http://schemas.microsoft.com/office/drawing/2014/main" id="{BBFA9FE3-A91C-8BF4-158C-8B1311F85D17}"/>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3" name="Right Triangle 32" descr="&quot;&quot;">
            <a:extLst>
              <a:ext uri="{FF2B5EF4-FFF2-40B4-BE49-F238E27FC236}">
                <a16:creationId xmlns:a16="http://schemas.microsoft.com/office/drawing/2014/main" id="{E9288406-3123-D337-14FD-FF83722F9BE2}"/>
              </a:ext>
            </a:extLst>
          </p:cNvPr>
          <p:cNvSpPr>
            <a:spLocks noGrp="1" noRot="1" noChangeAspect="1" noMove="1" noResize="1" noEditPoints="1" noAdjustHandles="1" noChangeArrowheads="1" noChangeShapeType="1" noTextEdit="1"/>
          </p:cNvSpPr>
          <p:nvPr/>
        </p:nvSpPr>
        <p:spPr>
          <a:xfrm flipH="1">
            <a:off x="8577263" y="3335338"/>
            <a:ext cx="3290887"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31" name="Rectangle 30" descr="&quot;&quot;">
            <a:extLst>
              <a:ext uri="{FF2B5EF4-FFF2-40B4-BE49-F238E27FC236}">
                <a16:creationId xmlns:a16="http://schemas.microsoft.com/office/drawing/2014/main" id="{EC4309D8-4DC6-A1D8-E2A6-6ECE71EA5905}"/>
              </a:ext>
            </a:extLst>
          </p:cNvPr>
          <p:cNvSpPr>
            <a:spLocks noGrp="1" noRot="1" noChangeAspect="1" noMove="1" noResize="1" noEditPoints="1" noAdjustHandles="1" noChangeArrowheads="1" noChangeShapeType="1" noTextEdit="1"/>
          </p:cNvSpPr>
          <p:nvPr/>
        </p:nvSpPr>
        <p:spPr>
          <a:xfrm>
            <a:off x="641350" y="623888"/>
            <a:ext cx="10906125" cy="5607050"/>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3077" name="Picture 6">
            <a:extLst>
              <a:ext uri="{FF2B5EF4-FFF2-40B4-BE49-F238E27FC236}">
                <a16:creationId xmlns:a16="http://schemas.microsoft.com/office/drawing/2014/main" id="{C00490CE-B63D-967A-D0E1-C8B0CC5597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3788" y="919163"/>
            <a:ext cx="7483475" cy="497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8" name="TextBox 7">
            <a:extLst>
              <a:ext uri="{FF2B5EF4-FFF2-40B4-BE49-F238E27FC236}">
                <a16:creationId xmlns:a16="http://schemas.microsoft.com/office/drawing/2014/main" id="{C7627A81-F935-5433-14D8-6F39192C7D82}"/>
              </a:ext>
            </a:extLst>
          </p:cNvPr>
          <p:cNvSpPr txBox="1">
            <a:spLocks noChangeArrowheads="1"/>
          </p:cNvSpPr>
          <p:nvPr/>
        </p:nvSpPr>
        <p:spPr bwMode="auto">
          <a:xfrm>
            <a:off x="8686800" y="1433513"/>
            <a:ext cx="2754313"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a:t>ECEY6005</a:t>
            </a:r>
          </a:p>
          <a:p>
            <a:pPr eaLnBrk="1" hangingPunct="1"/>
            <a:r>
              <a:rPr lang="en-US" altLang="en-US"/>
              <a:t>Sustainability in the Early Years </a:t>
            </a:r>
          </a:p>
          <a:p>
            <a:pPr eaLnBrk="1" hangingPunct="1"/>
            <a:r>
              <a:rPr lang="en-US" altLang="en-US"/>
              <a:t>Part A </a:t>
            </a:r>
          </a:p>
          <a:p>
            <a:pPr eaLnBrk="1" hangingPunct="1"/>
            <a:r>
              <a:rPr lang="en-US" altLang="en-US"/>
              <a:t>2306721 </a:t>
            </a:r>
          </a:p>
          <a:p>
            <a:pPr eaLnBrk="1" hangingPunct="1"/>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useBgFill="1">
        <p:nvSpPr>
          <p:cNvPr id="15" name="Rectangle 14" descr="&quot;&quot;">
            <a:extLst>
              <a:ext uri="{FF2B5EF4-FFF2-40B4-BE49-F238E27FC236}">
                <a16:creationId xmlns:a16="http://schemas.microsoft.com/office/drawing/2014/main" id="{D74598FB-8C6D-F1C3-BE3A-61CF65939B55}"/>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0" name="TextBox 9">
            <a:extLst>
              <a:ext uri="{FF2B5EF4-FFF2-40B4-BE49-F238E27FC236}">
                <a16:creationId xmlns:a16="http://schemas.microsoft.com/office/drawing/2014/main" id="{AE594AB0-EB0E-8C4C-B779-02453AB3CBC6}"/>
              </a:ext>
            </a:extLst>
          </p:cNvPr>
          <p:cNvSpPr txBox="1"/>
          <p:nvPr/>
        </p:nvSpPr>
        <p:spPr>
          <a:xfrm>
            <a:off x="201613" y="146050"/>
            <a:ext cx="4349750" cy="6586538"/>
          </a:xfrm>
          <a:prstGeom prst="rect">
            <a:avLst/>
          </a:prstGeom>
        </p:spPr>
        <p:txBody>
          <a:bodyPr anchor="b">
            <a:normAutofit/>
          </a:bodyPr>
          <a:lstStyle/>
          <a:p>
            <a:pPr eaLnBrk="1" fontAlgn="auto" hangingPunct="1">
              <a:lnSpc>
                <a:spcPct val="90000"/>
              </a:lnSpc>
              <a:spcAft>
                <a:spcPts val="600"/>
              </a:spcAft>
              <a:defRPr/>
            </a:pPr>
            <a:endParaRPr lang="en-US" sz="1500" dirty="0">
              <a:latin typeface="+mj-lt"/>
              <a:ea typeface="+mj-ea"/>
              <a:cs typeface="+mj-cs"/>
            </a:endParaRPr>
          </a:p>
        </p:txBody>
      </p:sp>
      <p:pic>
        <p:nvPicPr>
          <p:cNvPr id="4100" name="Picture 8">
            <a:extLst>
              <a:ext uri="{FF2B5EF4-FFF2-40B4-BE49-F238E27FC236}">
                <a16:creationId xmlns:a16="http://schemas.microsoft.com/office/drawing/2014/main" id="{232BA99E-983E-03C3-FD86-B443892D5E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776" r="28075" b="2"/>
          <a:stretch>
            <a:fillRect/>
          </a:stretch>
        </p:blipFill>
        <p:spPr bwMode="auto">
          <a:xfrm>
            <a:off x="4662488" y="0"/>
            <a:ext cx="2376487" cy="222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1" name="Picture 6">
            <a:extLst>
              <a:ext uri="{FF2B5EF4-FFF2-40B4-BE49-F238E27FC236}">
                <a16:creationId xmlns:a16="http://schemas.microsoft.com/office/drawing/2014/main" id="{2EBF1657-CAEE-CFC2-A669-CEFF6C1BEF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354" r="16743" b="-3"/>
          <a:stretch>
            <a:fillRect/>
          </a:stretch>
        </p:blipFill>
        <p:spPr bwMode="auto">
          <a:xfrm>
            <a:off x="7232650" y="-3175"/>
            <a:ext cx="2376488" cy="222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2" name="Picture 7">
            <a:extLst>
              <a:ext uri="{FF2B5EF4-FFF2-40B4-BE49-F238E27FC236}">
                <a16:creationId xmlns:a16="http://schemas.microsoft.com/office/drawing/2014/main" id="{B8AB8A96-8E04-ED6A-A868-BC407DB92A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6942" r="13353" b="-3"/>
          <a:stretch>
            <a:fillRect/>
          </a:stretch>
        </p:blipFill>
        <p:spPr bwMode="auto">
          <a:xfrm>
            <a:off x="9802813" y="-9525"/>
            <a:ext cx="2376487" cy="222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3" name="Picture 5">
            <a:extLst>
              <a:ext uri="{FF2B5EF4-FFF2-40B4-BE49-F238E27FC236}">
                <a16:creationId xmlns:a16="http://schemas.microsoft.com/office/drawing/2014/main" id="{D3E71D69-AECF-E1E0-6162-0653BC89F0D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241" r="8112" b="-2"/>
          <a:stretch>
            <a:fillRect/>
          </a:stretch>
        </p:blipFill>
        <p:spPr bwMode="auto">
          <a:xfrm>
            <a:off x="4657725" y="2400300"/>
            <a:ext cx="3330575"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4" name="Picture 3">
            <a:extLst>
              <a:ext uri="{FF2B5EF4-FFF2-40B4-BE49-F238E27FC236}">
                <a16:creationId xmlns:a16="http://schemas.microsoft.com/office/drawing/2014/main" id="{F05ADDA4-5B3F-E599-3F30-B1C8F148F0A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519" r="2" b="2"/>
          <a:stretch>
            <a:fillRect/>
          </a:stretch>
        </p:blipFill>
        <p:spPr bwMode="auto">
          <a:xfrm>
            <a:off x="4652963" y="4629150"/>
            <a:ext cx="3325812" cy="222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5" name="Picture 4">
            <a:extLst>
              <a:ext uri="{FF2B5EF4-FFF2-40B4-BE49-F238E27FC236}">
                <a16:creationId xmlns:a16="http://schemas.microsoft.com/office/drawing/2014/main" id="{B521DF0C-6AC3-AC5C-F945-F18934A8878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2167" r="38390" b="2"/>
          <a:stretch>
            <a:fillRect/>
          </a:stretch>
        </p:blipFill>
        <p:spPr bwMode="auto">
          <a:xfrm>
            <a:off x="8183563" y="2400300"/>
            <a:ext cx="3995737" cy="445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6" name="TextBox 11">
            <a:extLst>
              <a:ext uri="{FF2B5EF4-FFF2-40B4-BE49-F238E27FC236}">
                <a16:creationId xmlns:a16="http://schemas.microsoft.com/office/drawing/2014/main" id="{4DB2F48B-E6BD-E250-6EBC-DA695F44CD52}"/>
              </a:ext>
            </a:extLst>
          </p:cNvPr>
          <p:cNvSpPr txBox="1">
            <a:spLocks noChangeArrowheads="1"/>
          </p:cNvSpPr>
          <p:nvPr/>
        </p:nvSpPr>
        <p:spPr bwMode="auto">
          <a:xfrm>
            <a:off x="74613" y="125413"/>
            <a:ext cx="4538662" cy="643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endParaRPr lang="en-US" altLang="en-US" b="1" dirty="0"/>
          </a:p>
          <a:p>
            <a:pPr eaLnBrk="1" hangingPunct="1"/>
            <a:r>
              <a:rPr lang="en-US" altLang="en-US" b="1" dirty="0"/>
              <a:t>Discover… </a:t>
            </a:r>
          </a:p>
          <a:p>
            <a:pPr eaLnBrk="1" hangingPunct="1"/>
            <a:endParaRPr lang="en-US" altLang="en-US" b="1" dirty="0"/>
          </a:p>
          <a:p>
            <a:pPr eaLnBrk="1" hangingPunct="1"/>
            <a:r>
              <a:rPr lang="en-US" altLang="en-US" sz="1700" dirty="0"/>
              <a:t>As a child, I grew up in the small village of </a:t>
            </a:r>
            <a:r>
              <a:rPr lang="en-US" altLang="en-US" sz="1700" dirty="0" err="1"/>
              <a:t>Cwmaman</a:t>
            </a:r>
            <a:r>
              <a:rPr lang="en-US" altLang="en-US" sz="1700" dirty="0"/>
              <a:t>, a former coal mining community known for its strong sense of togetherness and rich musical roots—home to the Stereophonics and an annual music festival. In the </a:t>
            </a:r>
            <a:r>
              <a:rPr lang="en-US" altLang="en-US" sz="1700" dirty="0" err="1"/>
              <a:t>Cwmaman</a:t>
            </a:r>
            <a:r>
              <a:rPr lang="en-US" altLang="en-US" sz="1700" dirty="0"/>
              <a:t> valley, surrounded by hills, it was the perfect setting for an adventurous childhood.</a:t>
            </a:r>
          </a:p>
          <a:p>
            <a:pPr eaLnBrk="1" hangingPunct="1"/>
            <a:r>
              <a:rPr lang="en-US" altLang="en-US" sz="1700" dirty="0"/>
              <a:t>I spent my days outdoors, exploring rivers, climbing mountains, cycling, and even going on snake hunts. One memory that stands out is waking up to find sheep and cows wandering the street after a farmer left his gate open.</a:t>
            </a:r>
          </a:p>
          <a:p>
            <a:pPr eaLnBrk="1" hangingPunct="1"/>
            <a:r>
              <a:rPr lang="en-US" altLang="en-US" sz="1700" dirty="0"/>
              <a:t>Now, with the demands of work and university, I do not get out into nature as much as I used to. However, I make the most of any free time by exploring with my daughter. Taking part in the John Muir Award has motivated me to reconnect with nature and revisit the joy and freedom I experienced growing up.</a:t>
            </a:r>
          </a:p>
          <a:p>
            <a:pPr eaLnBrk="1" hangingPunct="1"/>
            <a:endParaRPr lang="en-US" altLang="en-US"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descr="&quot;&quot;">
            <a:extLst>
              <a:ext uri="{FF2B5EF4-FFF2-40B4-BE49-F238E27FC236}">
                <a16:creationId xmlns:a16="http://schemas.microsoft.com/office/drawing/2014/main" id="{20A23B78-0971-9E7A-5533-EEDA4EDC0159}"/>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5123" name="Picture 6">
            <a:extLst>
              <a:ext uri="{FF2B5EF4-FFF2-40B4-BE49-F238E27FC236}">
                <a16:creationId xmlns:a16="http://schemas.microsoft.com/office/drawing/2014/main" id="{37AD0A6F-5981-DFB3-42D1-4CFABC74E9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083" r="21461" b="2"/>
          <a:stretch>
            <a:fillRect/>
          </a:stretch>
        </p:blipFill>
        <p:spPr bwMode="auto">
          <a:xfrm>
            <a:off x="-3175" y="0"/>
            <a:ext cx="96694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13">
            <a:extLst>
              <a:ext uri="{FF2B5EF4-FFF2-40B4-BE49-F238E27FC236}">
                <a16:creationId xmlns:a16="http://schemas.microsoft.com/office/drawing/2014/main" id="{336EE1B9-50D9-8E9F-34D5-D88CCCF36A3F}"/>
              </a:ext>
            </a:extLst>
          </p:cNvPr>
          <p:cNvSpPr>
            <a:spLocks noGrp="1" noRot="1" noChangeAspect="1" noMove="1" noResize="1" noEditPoints="1" noAdjustHandles="1" noChangeArrowheads="1" noChangeShapeType="1" noTextEdit="1"/>
          </p:cNvSpPr>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5" name="TextBox 4">
            <a:extLst>
              <a:ext uri="{FF2B5EF4-FFF2-40B4-BE49-F238E27FC236}">
                <a16:creationId xmlns:a16="http://schemas.microsoft.com/office/drawing/2014/main" id="{78A1B994-0242-A1A9-9E8E-CFA556ED90EE}"/>
              </a:ext>
            </a:extLst>
          </p:cNvPr>
          <p:cNvSpPr txBox="1"/>
          <p:nvPr/>
        </p:nvSpPr>
        <p:spPr>
          <a:xfrm>
            <a:off x="7756525" y="1342417"/>
            <a:ext cx="3822700" cy="4290033"/>
          </a:xfrm>
          <a:prstGeom prst="rect">
            <a:avLst/>
          </a:prstGeom>
        </p:spPr>
        <p:txBody>
          <a:bodyPr>
            <a:normAutofit fontScale="92500"/>
          </a:bodyPr>
          <a:lstStyle/>
          <a:p>
            <a:pPr eaLnBrk="1" fontAlgn="auto" hangingPunct="1">
              <a:lnSpc>
                <a:spcPct val="90000"/>
              </a:lnSpc>
              <a:spcBef>
                <a:spcPts val="0"/>
              </a:spcBef>
              <a:spcAft>
                <a:spcPts val="600"/>
              </a:spcAft>
              <a:defRPr/>
            </a:pPr>
            <a:r>
              <a:rPr lang="en-US" sz="1700" b="1" dirty="0">
                <a:latin typeface="+mn-lt"/>
              </a:rPr>
              <a:t>Discovering the area…..</a:t>
            </a:r>
          </a:p>
          <a:p>
            <a:pPr eaLnBrk="1" fontAlgn="auto" hangingPunct="1">
              <a:lnSpc>
                <a:spcPct val="90000"/>
              </a:lnSpc>
              <a:spcBef>
                <a:spcPts val="0"/>
              </a:spcBef>
              <a:spcAft>
                <a:spcPts val="600"/>
              </a:spcAft>
              <a:defRPr/>
            </a:pPr>
            <a:r>
              <a:rPr lang="en-US" sz="1700" dirty="0">
                <a:latin typeface="+mn-lt"/>
              </a:rPr>
              <a:t>As part of the John Muir Award, I have chosen to enhance the wildlife at my workplace while also teaching the toddlers in my care about the importance of nature—exploring its wildness and learning how to protect it. Using what I have learnt from lectures, personal research, and a bit of help from Google Lens, I aim to deepen my own understanding, as well as that of the children and staff around me. I also plan to share this scrapbook with others to inspire and encourage them to support and care for our local wildlife.</a:t>
            </a:r>
          </a:p>
          <a:p>
            <a:pPr eaLnBrk="1" fontAlgn="auto" hangingPunct="1">
              <a:lnSpc>
                <a:spcPct val="90000"/>
              </a:lnSpc>
              <a:spcBef>
                <a:spcPts val="0"/>
              </a:spcBef>
              <a:spcAft>
                <a:spcPts val="600"/>
              </a:spcAft>
              <a:defRPr/>
            </a:pPr>
            <a:r>
              <a:rPr lang="en-US" sz="1700" dirty="0">
                <a:latin typeface="+mn-lt"/>
              </a:rPr>
              <a:t>My place of work is based at the bottom of Cwmaman, and our garden has massive amount of green forestry land.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B4E5A2"/>
        </a:solidFill>
        <a:effectLst/>
      </p:bgPr>
    </p:bg>
    <p:spTree>
      <p:nvGrpSpPr>
        <p:cNvPr id="1" name=""/>
        <p:cNvGrpSpPr/>
        <p:nvPr/>
      </p:nvGrpSpPr>
      <p:grpSpPr>
        <a:xfrm>
          <a:off x="0" y="0"/>
          <a:ext cx="0" cy="0"/>
          <a:chOff x="0" y="0"/>
          <a:chExt cx="0" cy="0"/>
        </a:xfrm>
      </p:grpSpPr>
      <p:sp useBgFill="1">
        <p:nvSpPr>
          <p:cNvPr id="24" name="Rectangle 23" descr="&quot;&quot;">
            <a:extLst>
              <a:ext uri="{FF2B5EF4-FFF2-40B4-BE49-F238E27FC236}">
                <a16:creationId xmlns:a16="http://schemas.microsoft.com/office/drawing/2014/main" id="{6FC5088F-1122-0E51-93D7-8B0D65E7AC42}"/>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6147" name="Picture 8" descr="A grass field with a black tent&#10;&#10;AI-generated content may be incorrect.">
            <a:extLst>
              <a:ext uri="{FF2B5EF4-FFF2-40B4-BE49-F238E27FC236}">
                <a16:creationId xmlns:a16="http://schemas.microsoft.com/office/drawing/2014/main" id="{A007ACB9-9C4D-C9A0-9B76-9A3F8DBFD6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936" r="8875" b="-3"/>
          <a:stretch>
            <a:fillRect/>
          </a:stretch>
        </p:blipFill>
        <p:spPr bwMode="auto">
          <a:xfrm>
            <a:off x="142875" y="274638"/>
            <a:ext cx="3937000" cy="630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useBgFill="1">
        <p:nvSpPr>
          <p:cNvPr id="25" name="Rectangle 24" descr="&quot;&quot;">
            <a:extLst>
              <a:ext uri="{FF2B5EF4-FFF2-40B4-BE49-F238E27FC236}">
                <a16:creationId xmlns:a16="http://schemas.microsoft.com/office/drawing/2014/main" id="{DCE414F3-BB38-A339-28AA-1F79F94372F0}"/>
              </a:ext>
            </a:extLst>
          </p:cNvPr>
          <p:cNvSpPr>
            <a:spLocks noGrp="1" noRot="1" noChangeAspect="1" noMove="1" noResize="1" noEditPoints="1" noAdjustHandles="1" noChangeArrowheads="1" noChangeShapeType="1" noTextEdit="1"/>
          </p:cNvSpPr>
          <p:nvPr/>
        </p:nvSpPr>
        <p:spPr>
          <a:xfrm>
            <a:off x="4222750" y="201613"/>
            <a:ext cx="7569200" cy="20939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sp>
        <p:nvSpPr>
          <p:cNvPr id="26" name="Rectangle 25" descr="&quot;&quot;">
            <a:extLst>
              <a:ext uri="{FF2B5EF4-FFF2-40B4-BE49-F238E27FC236}">
                <a16:creationId xmlns:a16="http://schemas.microsoft.com/office/drawing/2014/main" id="{76210884-E815-13AE-D8CB-67CF68D9B840}"/>
              </a:ext>
            </a:extLst>
          </p:cNvPr>
          <p:cNvSpPr>
            <a:spLocks noGrp="1" noRot="1" noChangeAspect="1" noMove="1" noResize="1" noEditPoints="1" noAdjustHandles="1" noChangeArrowheads="1" noChangeShapeType="1" noTextEdit="1"/>
          </p:cNvSpPr>
          <p:nvPr/>
        </p:nvSpPr>
        <p:spPr>
          <a:xfrm>
            <a:off x="4156075" y="896938"/>
            <a:ext cx="127000" cy="7048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latin typeface="Calibri" panose="020F0502020204030204"/>
            </a:endParaRPr>
          </a:p>
        </p:txBody>
      </p:sp>
      <p:sp>
        <p:nvSpPr>
          <p:cNvPr id="27" name="Rectangle 26" descr="&quot;&quot;">
            <a:extLst>
              <a:ext uri="{FF2B5EF4-FFF2-40B4-BE49-F238E27FC236}">
                <a16:creationId xmlns:a16="http://schemas.microsoft.com/office/drawing/2014/main" id="{F96FCAA8-718A-CC4E-A170-E9FBCB97AA0A}"/>
              </a:ext>
            </a:extLst>
          </p:cNvPr>
          <p:cNvSpPr>
            <a:spLocks noGrp="1" noRot="1" noChangeAspect="1" noMove="1" noResize="1" noEditPoints="1" noAdjustHandles="1" noChangeArrowheads="1" noChangeShapeType="1" noTextEdit="1"/>
          </p:cNvSpPr>
          <p:nvPr/>
        </p:nvSpPr>
        <p:spPr>
          <a:xfrm rot="5400000">
            <a:off x="6854825" y="1239838"/>
            <a:ext cx="1462088" cy="17462"/>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sp>
        <p:nvSpPr>
          <p:cNvPr id="6151" name="TextBox 10">
            <a:extLst>
              <a:ext uri="{FF2B5EF4-FFF2-40B4-BE49-F238E27FC236}">
                <a16:creationId xmlns:a16="http://schemas.microsoft.com/office/drawing/2014/main" id="{0495C991-B76D-F742-DF86-F7E7F094C396}"/>
              </a:ext>
            </a:extLst>
          </p:cNvPr>
          <p:cNvSpPr txBox="1">
            <a:spLocks noChangeArrowheads="1"/>
          </p:cNvSpPr>
          <p:nvPr/>
        </p:nvSpPr>
        <p:spPr bwMode="auto">
          <a:xfrm>
            <a:off x="4283075" y="201613"/>
            <a:ext cx="7508875" cy="207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lnSpc>
                <a:spcPct val="90000"/>
              </a:lnSpc>
              <a:spcAft>
                <a:spcPts val="600"/>
              </a:spcAft>
            </a:pPr>
            <a:r>
              <a:rPr lang="en-US" altLang="en-US" sz="1700"/>
              <a:t> </a:t>
            </a:r>
          </a:p>
        </p:txBody>
      </p:sp>
      <p:pic>
        <p:nvPicPr>
          <p:cNvPr id="6152" name="Picture 6" descr="A life preserver in a grassy area&#10;&#10;AI-generated content may be incorrect.">
            <a:extLst>
              <a:ext uri="{FF2B5EF4-FFF2-40B4-BE49-F238E27FC236}">
                <a16:creationId xmlns:a16="http://schemas.microsoft.com/office/drawing/2014/main" id="{83ECA411-9E41-DFD2-66A2-06E9C6C4BA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 t="2826" b="25748"/>
          <a:stretch>
            <a:fillRect/>
          </a:stretch>
        </p:blipFill>
        <p:spPr bwMode="auto">
          <a:xfrm>
            <a:off x="4222750" y="2573338"/>
            <a:ext cx="3856038" cy="401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3" name="Picture 4" descr="A grass field with a fence&#10;&#10;AI-generated content may be incorrect.">
            <a:extLst>
              <a:ext uri="{FF2B5EF4-FFF2-40B4-BE49-F238E27FC236}">
                <a16:creationId xmlns:a16="http://schemas.microsoft.com/office/drawing/2014/main" id="{331658CB-DFA6-4D69-729E-1C84472981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 t="735" b="27187"/>
          <a:stretch>
            <a:fillRect/>
          </a:stretch>
        </p:blipFill>
        <p:spPr bwMode="auto">
          <a:xfrm>
            <a:off x="8291513" y="2560638"/>
            <a:ext cx="3757612" cy="401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4" name="TextBox 11">
            <a:extLst>
              <a:ext uri="{FF2B5EF4-FFF2-40B4-BE49-F238E27FC236}">
                <a16:creationId xmlns:a16="http://schemas.microsoft.com/office/drawing/2014/main" id="{FD2FFB4E-B764-773D-BA50-07157BE0728F}"/>
              </a:ext>
            </a:extLst>
          </p:cNvPr>
          <p:cNvSpPr txBox="1">
            <a:spLocks noChangeArrowheads="1"/>
          </p:cNvSpPr>
          <p:nvPr/>
        </p:nvSpPr>
        <p:spPr bwMode="auto">
          <a:xfrm>
            <a:off x="4464050" y="655638"/>
            <a:ext cx="7470775"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r>
              <a:rPr lang="en-US" altLang="en-US" b="1" dirty="0"/>
              <a:t>Explore……</a:t>
            </a:r>
          </a:p>
          <a:p>
            <a:pPr algn="ctr" eaLnBrk="1" hangingPunct="1"/>
            <a:r>
              <a:rPr lang="en-US" altLang="en-US" dirty="0"/>
              <a:t>Even though this area may look worn down, unused, and uninteresting. I was able to find lots of wildlife, hear lots of noises like birds and grasshoppers. I decided to make a change for the wildlife and for the children to use and explore. </a:t>
            </a:r>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descr="&quot;&quot;">
            <a:extLst>
              <a:ext uri="{FF2B5EF4-FFF2-40B4-BE49-F238E27FC236}">
                <a16:creationId xmlns:a16="http://schemas.microsoft.com/office/drawing/2014/main" id="{506B6278-85BD-BCFB-6C9E-731927C79E87}"/>
              </a:ext>
            </a:extLst>
          </p:cNvPr>
          <p:cNvSpPr>
            <a:spLocks noGrp="1" noRot="1" noChangeAspect="1" noMove="1" noResize="1" noEditPoints="1" noAdjustHandles="1" noChangeArrowheads="1" noChangeShapeType="1" noTextEdit="1"/>
          </p:cNvSpPr>
          <p:nvPr/>
        </p:nvSpPr>
        <p:spPr bwMode="white">
          <a:xfrm>
            <a:off x="1588"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pic>
        <p:nvPicPr>
          <p:cNvPr id="7171" name="Picture 9" descr="A fence with drawings on it&#10;&#10;AI-generated content may be incorrect.">
            <a:extLst>
              <a:ext uri="{FF2B5EF4-FFF2-40B4-BE49-F238E27FC236}">
                <a16:creationId xmlns:a16="http://schemas.microsoft.com/office/drawing/2014/main" id="{2B718D29-0FA8-97D8-3D3E-DA942903E9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 t="29759" r="6" b="23357"/>
          <a:stretch>
            <a:fillRect/>
          </a:stretch>
        </p:blipFill>
        <p:spPr bwMode="auto">
          <a:xfrm>
            <a:off x="322263" y="322263"/>
            <a:ext cx="5673725" cy="3011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2" name="Picture 6" descr="A book on the grass&#10;&#10;AI-generated content may be incorrect.">
            <a:extLst>
              <a:ext uri="{FF2B5EF4-FFF2-40B4-BE49-F238E27FC236}">
                <a16:creationId xmlns:a16="http://schemas.microsoft.com/office/drawing/2014/main" id="{488B15E4-C07A-9B2F-B3AE-4AE63E4466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 t="18877" r="2" b="22200"/>
          <a:stretch>
            <a:fillRect/>
          </a:stretch>
        </p:blipFill>
        <p:spPr bwMode="auto">
          <a:xfrm>
            <a:off x="322263" y="3524250"/>
            <a:ext cx="2676525" cy="2776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4" descr="Books on a green surface&#10;&#10;AI-generated content may be incorrect.">
            <a:extLst>
              <a:ext uri="{FF2B5EF4-FFF2-40B4-BE49-F238E27FC236}">
                <a16:creationId xmlns:a16="http://schemas.microsoft.com/office/drawing/2014/main" id="{BFC45B49-74BE-D6FF-2069-98E474BC35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21628" b="26352"/>
          <a:stretch>
            <a:fillRect/>
          </a:stretch>
        </p:blipFill>
        <p:spPr bwMode="auto">
          <a:xfrm>
            <a:off x="3159125" y="3524250"/>
            <a:ext cx="2836863" cy="2776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7">
            <a:extLst>
              <a:ext uri="{FF2B5EF4-FFF2-40B4-BE49-F238E27FC236}">
                <a16:creationId xmlns:a16="http://schemas.microsoft.com/office/drawing/2014/main" id="{1D0438E1-AE20-F157-C922-07CC6A76832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30037" b="21234"/>
          <a:stretch>
            <a:fillRect/>
          </a:stretch>
        </p:blipFill>
        <p:spPr bwMode="auto">
          <a:xfrm>
            <a:off x="6196013" y="322263"/>
            <a:ext cx="5673725" cy="597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a:extLst>
              <a:ext uri="{FF2B5EF4-FFF2-40B4-BE49-F238E27FC236}">
                <a16:creationId xmlns:a16="http://schemas.microsoft.com/office/drawing/2014/main" id="{7D843B3E-8BF7-2CE2-5300-56B3B0838533}"/>
              </a:ext>
            </a:extLst>
          </p:cNvPr>
          <p:cNvSpPr txBox="1"/>
          <p:nvPr/>
        </p:nvSpPr>
        <p:spPr>
          <a:xfrm>
            <a:off x="752475" y="2947988"/>
            <a:ext cx="6462713" cy="708025"/>
          </a:xfrm>
          <a:prstGeom prst="rect">
            <a:avLst/>
          </a:prstGeom>
          <a:solidFill>
            <a:schemeClr val="accent6">
              <a:lumMod val="40000"/>
              <a:lumOff val="60000"/>
            </a:schemeClr>
          </a:solidFill>
          <a:ln>
            <a:solidFill>
              <a:schemeClr val="tx1"/>
            </a:solidFill>
          </a:ln>
        </p:spPr>
        <p:txBody>
          <a:bodyPr>
            <a:spAutoFit/>
          </a:bodyPr>
          <a:lstStyle/>
          <a:p>
            <a:pPr eaLnBrk="1" fontAlgn="auto" hangingPunct="1">
              <a:spcBef>
                <a:spcPts val="0"/>
              </a:spcBef>
              <a:spcAft>
                <a:spcPts val="0"/>
              </a:spcAft>
              <a:defRPr/>
            </a:pPr>
            <a:r>
              <a:rPr lang="en-US" sz="2000" dirty="0">
                <a:latin typeface="+mn-lt"/>
              </a:rPr>
              <a:t>We did some learning about how we can plant vegetables to make ourselves and the wildlife healthier……</a:t>
            </a:r>
            <a:endParaRPr lang="en-GB" sz="2000" dirty="0">
              <a:latin typeface="+mn-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B4E5A2"/>
        </a:solidFill>
        <a:effectLst/>
      </p:bgPr>
    </p:bg>
    <p:spTree>
      <p:nvGrpSpPr>
        <p:cNvPr id="1" name=""/>
        <p:cNvGrpSpPr/>
        <p:nvPr/>
      </p:nvGrpSpPr>
      <p:grpSpPr>
        <a:xfrm>
          <a:off x="0" y="0"/>
          <a:ext cx="0" cy="0"/>
          <a:chOff x="0" y="0"/>
          <a:chExt cx="0" cy="0"/>
        </a:xfrm>
      </p:grpSpPr>
      <p:pic>
        <p:nvPicPr>
          <p:cNvPr id="8194" name="Picture 4" descr="A plant in a pot&#10;&#10;AI-generated content may be incorrect.">
            <a:extLst>
              <a:ext uri="{FF2B5EF4-FFF2-40B4-BE49-F238E27FC236}">
                <a16:creationId xmlns:a16="http://schemas.microsoft.com/office/drawing/2014/main" id="{401A3DFB-3644-B569-F02F-283EED0A20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2638" y="193675"/>
            <a:ext cx="2259012" cy="2478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5" name="Picture 6" descr="A potted plant with green leaves&#10;&#10;AI-generated content may be incorrect.">
            <a:extLst>
              <a:ext uri="{FF2B5EF4-FFF2-40B4-BE49-F238E27FC236}">
                <a16:creationId xmlns:a16="http://schemas.microsoft.com/office/drawing/2014/main" id="{A8619ECD-76BA-28FE-2494-63C31FCA39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32075" y="193675"/>
            <a:ext cx="2103438" cy="2478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6" name="Picture 8" descr="A close up of berries and leaves&#10;&#10;AI-generated content may be incorrect.">
            <a:extLst>
              <a:ext uri="{FF2B5EF4-FFF2-40B4-BE49-F238E27FC236}">
                <a16:creationId xmlns:a16="http://schemas.microsoft.com/office/drawing/2014/main" id="{5710C299-1D63-ED94-3029-A3FC90A4C16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2725" y="4054475"/>
            <a:ext cx="1957388" cy="260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10" descr="A plant in a pot&#10;&#10;AI-generated content may be incorrect.">
            <a:extLst>
              <a:ext uri="{FF2B5EF4-FFF2-40B4-BE49-F238E27FC236}">
                <a16:creationId xmlns:a16="http://schemas.microsoft.com/office/drawing/2014/main" id="{2448E70B-16BD-3E29-C8B8-9BAB7CFB721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18075" y="193675"/>
            <a:ext cx="2032000" cy="2478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12" descr="A planter with green leaves&#10;&#10;AI-generated content may be incorrect.">
            <a:extLst>
              <a:ext uri="{FF2B5EF4-FFF2-40B4-BE49-F238E27FC236}">
                <a16:creationId xmlns:a16="http://schemas.microsoft.com/office/drawing/2014/main" id="{89A60EAB-C2BB-D2CF-CF0B-2BCF7346042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63125" y="193675"/>
            <a:ext cx="2101850" cy="2478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9" name="Picture 14" descr="A plant in a pot&#10;&#10;AI-generated content may be incorrect.">
            <a:extLst>
              <a:ext uri="{FF2B5EF4-FFF2-40B4-BE49-F238E27FC236}">
                <a16:creationId xmlns:a16="http://schemas.microsoft.com/office/drawing/2014/main" id="{F8E5039E-A557-C70B-F83C-040F61AF780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2725" y="193675"/>
            <a:ext cx="2101850" cy="2478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0" name="Picture 18" descr="A green plant in the grass&#10;&#10;AI-generated content may be incorrect.">
            <a:extLst>
              <a:ext uri="{FF2B5EF4-FFF2-40B4-BE49-F238E27FC236}">
                <a16:creationId xmlns:a16="http://schemas.microsoft.com/office/drawing/2014/main" id="{42E9BDA1-93BB-26CB-611A-1C3CF6EABB9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632075" y="4054475"/>
            <a:ext cx="2103438" cy="260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1" name="Picture 20" descr="A green plant next to a brick wall&#10;&#10;AI-generated content may be incorrect.">
            <a:extLst>
              <a:ext uri="{FF2B5EF4-FFF2-40B4-BE49-F238E27FC236}">
                <a16:creationId xmlns:a16="http://schemas.microsoft.com/office/drawing/2014/main" id="{C0A4415C-9781-CC6C-BEA2-FAFE099E7BF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918075" y="4054475"/>
            <a:ext cx="2032000" cy="260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2" name="Picture 22" descr="A plant in a pot&#10;&#10;AI-generated content may be incorrect.">
            <a:extLst>
              <a:ext uri="{FF2B5EF4-FFF2-40B4-BE49-F238E27FC236}">
                <a16:creationId xmlns:a16="http://schemas.microsoft.com/office/drawing/2014/main" id="{654A77DC-A750-07C4-DDFA-21D97B2E217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132638" y="4054475"/>
            <a:ext cx="2259012" cy="260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3" name="Picture 23">
            <a:extLst>
              <a:ext uri="{FF2B5EF4-FFF2-40B4-BE49-F238E27FC236}">
                <a16:creationId xmlns:a16="http://schemas.microsoft.com/office/drawing/2014/main" id="{4419D63A-FBE7-AA3E-4803-9AA2E08AF19F}"/>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698038" y="4054475"/>
            <a:ext cx="2166937" cy="260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04" name="TextBox 24">
            <a:extLst>
              <a:ext uri="{FF2B5EF4-FFF2-40B4-BE49-F238E27FC236}">
                <a16:creationId xmlns:a16="http://schemas.microsoft.com/office/drawing/2014/main" id="{34B12F68-13D3-641B-38BD-187F51B7D893}"/>
              </a:ext>
            </a:extLst>
          </p:cNvPr>
          <p:cNvSpPr txBox="1">
            <a:spLocks noChangeArrowheads="1"/>
          </p:cNvSpPr>
          <p:nvPr/>
        </p:nvSpPr>
        <p:spPr bwMode="auto">
          <a:xfrm>
            <a:off x="3078163" y="3187700"/>
            <a:ext cx="631348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2400" b="1"/>
              <a:t>What we have planted &amp; what we grew </a:t>
            </a:r>
            <a:endParaRPr lang="en-GB" altLang="en-US" sz="2400" b="1"/>
          </a:p>
        </p:txBody>
      </p:sp>
      <p:sp>
        <p:nvSpPr>
          <p:cNvPr id="8205" name="TextBox 25">
            <a:extLst>
              <a:ext uri="{FF2B5EF4-FFF2-40B4-BE49-F238E27FC236}">
                <a16:creationId xmlns:a16="http://schemas.microsoft.com/office/drawing/2014/main" id="{B83260DE-C560-03AA-E232-2A9B06F20ED9}"/>
              </a:ext>
            </a:extLst>
          </p:cNvPr>
          <p:cNvSpPr txBox="1">
            <a:spLocks noChangeArrowheads="1"/>
          </p:cNvSpPr>
          <p:nvPr/>
        </p:nvSpPr>
        <p:spPr bwMode="auto">
          <a:xfrm>
            <a:off x="3087688" y="193675"/>
            <a:ext cx="1833562" cy="30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1400" b="1"/>
              <a:t>Sunflowers</a:t>
            </a:r>
            <a:endParaRPr lang="en-GB" altLang="en-US" sz="1400" b="1"/>
          </a:p>
        </p:txBody>
      </p:sp>
      <p:sp>
        <p:nvSpPr>
          <p:cNvPr id="8206" name="TextBox 26">
            <a:extLst>
              <a:ext uri="{FF2B5EF4-FFF2-40B4-BE49-F238E27FC236}">
                <a16:creationId xmlns:a16="http://schemas.microsoft.com/office/drawing/2014/main" id="{D53B59C9-7A9C-F366-AACF-7B56B78D8CC2}"/>
              </a:ext>
            </a:extLst>
          </p:cNvPr>
          <p:cNvSpPr txBox="1">
            <a:spLocks noChangeArrowheads="1"/>
          </p:cNvSpPr>
          <p:nvPr/>
        </p:nvSpPr>
        <p:spPr bwMode="auto">
          <a:xfrm>
            <a:off x="517525" y="6296025"/>
            <a:ext cx="14827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1600" b="1"/>
              <a:t>Strawberries</a:t>
            </a:r>
            <a:r>
              <a:rPr lang="en-US" altLang="en-US"/>
              <a:t> </a:t>
            </a:r>
            <a:endParaRPr lang="en-GB" altLang="en-US"/>
          </a:p>
        </p:txBody>
      </p:sp>
      <p:pic>
        <p:nvPicPr>
          <p:cNvPr id="8207" name="Picture 27">
            <a:extLst>
              <a:ext uri="{FF2B5EF4-FFF2-40B4-BE49-F238E27FC236}">
                <a16:creationId xmlns:a16="http://schemas.microsoft.com/office/drawing/2014/main" id="{6A152AFE-01E0-8200-FF8D-0F4E1A4A7E2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632700" y="193675"/>
            <a:ext cx="1852613" cy="3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08" name="TextBox 28">
            <a:extLst>
              <a:ext uri="{FF2B5EF4-FFF2-40B4-BE49-F238E27FC236}">
                <a16:creationId xmlns:a16="http://schemas.microsoft.com/office/drawing/2014/main" id="{24AA5246-713F-7BB9-74C9-0D099E63C6A4}"/>
              </a:ext>
            </a:extLst>
          </p:cNvPr>
          <p:cNvSpPr txBox="1">
            <a:spLocks noChangeArrowheads="1"/>
          </p:cNvSpPr>
          <p:nvPr/>
        </p:nvSpPr>
        <p:spPr bwMode="auto">
          <a:xfrm>
            <a:off x="4935538" y="250825"/>
            <a:ext cx="2103437"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1600" b="1"/>
              <a:t>Dianthus barbatus</a:t>
            </a:r>
            <a:endParaRPr lang="en-GB" altLang="en-US" sz="1600" b="1"/>
          </a:p>
        </p:txBody>
      </p:sp>
      <p:sp>
        <p:nvSpPr>
          <p:cNvPr id="8209" name="TextBox 29">
            <a:extLst>
              <a:ext uri="{FF2B5EF4-FFF2-40B4-BE49-F238E27FC236}">
                <a16:creationId xmlns:a16="http://schemas.microsoft.com/office/drawing/2014/main" id="{4A1CD785-0892-1CF3-FF63-BFDD57CB08FD}"/>
              </a:ext>
            </a:extLst>
          </p:cNvPr>
          <p:cNvSpPr txBox="1">
            <a:spLocks noChangeArrowheads="1"/>
          </p:cNvSpPr>
          <p:nvPr/>
        </p:nvSpPr>
        <p:spPr bwMode="auto">
          <a:xfrm>
            <a:off x="517525" y="250825"/>
            <a:ext cx="1744663"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1600" b="1"/>
              <a:t>Horseradish</a:t>
            </a:r>
            <a:endParaRPr lang="en-GB" altLang="en-US" sz="1600" b="1"/>
          </a:p>
        </p:txBody>
      </p:sp>
      <p:sp>
        <p:nvSpPr>
          <p:cNvPr id="8210" name="TextBox 30">
            <a:extLst>
              <a:ext uri="{FF2B5EF4-FFF2-40B4-BE49-F238E27FC236}">
                <a16:creationId xmlns:a16="http://schemas.microsoft.com/office/drawing/2014/main" id="{F4BB597C-35C3-8747-3D59-A5FBA7F0453B}"/>
              </a:ext>
            </a:extLst>
          </p:cNvPr>
          <p:cNvSpPr txBox="1">
            <a:spLocks noChangeArrowheads="1"/>
          </p:cNvSpPr>
          <p:nvPr/>
        </p:nvSpPr>
        <p:spPr bwMode="auto">
          <a:xfrm>
            <a:off x="10166350" y="250825"/>
            <a:ext cx="150812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1600" b="1"/>
              <a:t>Horseweed</a:t>
            </a:r>
            <a:endParaRPr lang="en-GB" altLang="en-US" sz="1600" b="1"/>
          </a:p>
        </p:txBody>
      </p:sp>
      <p:sp>
        <p:nvSpPr>
          <p:cNvPr id="8211" name="TextBox 31">
            <a:extLst>
              <a:ext uri="{FF2B5EF4-FFF2-40B4-BE49-F238E27FC236}">
                <a16:creationId xmlns:a16="http://schemas.microsoft.com/office/drawing/2014/main" id="{890CDA08-0018-6544-AA7F-61CE564B1BD2}"/>
              </a:ext>
            </a:extLst>
          </p:cNvPr>
          <p:cNvSpPr txBox="1">
            <a:spLocks noChangeArrowheads="1"/>
          </p:cNvSpPr>
          <p:nvPr/>
        </p:nvSpPr>
        <p:spPr bwMode="auto">
          <a:xfrm>
            <a:off x="3132138" y="6296025"/>
            <a:ext cx="1785937"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1600" b="1"/>
              <a:t>Mustard</a:t>
            </a:r>
            <a:endParaRPr lang="en-GB" altLang="en-US" sz="1600" b="1"/>
          </a:p>
        </p:txBody>
      </p:sp>
      <p:sp>
        <p:nvSpPr>
          <p:cNvPr id="8212" name="TextBox 32">
            <a:extLst>
              <a:ext uri="{FF2B5EF4-FFF2-40B4-BE49-F238E27FC236}">
                <a16:creationId xmlns:a16="http://schemas.microsoft.com/office/drawing/2014/main" id="{E1341402-38E1-8CAD-CDB6-F80D86EB3CA3}"/>
              </a:ext>
            </a:extLst>
          </p:cNvPr>
          <p:cNvSpPr txBox="1">
            <a:spLocks noChangeArrowheads="1"/>
          </p:cNvSpPr>
          <p:nvPr/>
        </p:nvSpPr>
        <p:spPr bwMode="auto">
          <a:xfrm>
            <a:off x="5543550" y="6296025"/>
            <a:ext cx="1712913"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1600" b="1"/>
              <a:t>Mint</a:t>
            </a:r>
            <a:endParaRPr lang="en-GB" altLang="en-US" sz="1600" b="1"/>
          </a:p>
        </p:txBody>
      </p:sp>
      <p:sp>
        <p:nvSpPr>
          <p:cNvPr id="8213" name="TextBox 33">
            <a:extLst>
              <a:ext uri="{FF2B5EF4-FFF2-40B4-BE49-F238E27FC236}">
                <a16:creationId xmlns:a16="http://schemas.microsoft.com/office/drawing/2014/main" id="{9C65D7BC-977D-2698-0F65-2A7E05403018}"/>
              </a:ext>
            </a:extLst>
          </p:cNvPr>
          <p:cNvSpPr txBox="1">
            <a:spLocks noChangeArrowheads="1"/>
          </p:cNvSpPr>
          <p:nvPr/>
        </p:nvSpPr>
        <p:spPr bwMode="auto">
          <a:xfrm>
            <a:off x="7804150" y="6264275"/>
            <a:ext cx="15097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1600" b="1"/>
              <a:t>Tomatoes</a:t>
            </a:r>
            <a:r>
              <a:rPr lang="en-US" altLang="en-US"/>
              <a:t> </a:t>
            </a:r>
            <a:endParaRPr lang="en-GB" altLang="en-US"/>
          </a:p>
        </p:txBody>
      </p:sp>
      <p:sp>
        <p:nvSpPr>
          <p:cNvPr id="8214" name="TextBox 34">
            <a:extLst>
              <a:ext uri="{FF2B5EF4-FFF2-40B4-BE49-F238E27FC236}">
                <a16:creationId xmlns:a16="http://schemas.microsoft.com/office/drawing/2014/main" id="{CDD2EF82-223E-F746-3865-C76B8DBC0A75}"/>
              </a:ext>
            </a:extLst>
          </p:cNvPr>
          <p:cNvSpPr txBox="1">
            <a:spLocks noChangeArrowheads="1"/>
          </p:cNvSpPr>
          <p:nvPr/>
        </p:nvSpPr>
        <p:spPr bwMode="auto">
          <a:xfrm>
            <a:off x="10434638" y="6342063"/>
            <a:ext cx="1163637"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1600" b="1"/>
              <a:t>Mint</a:t>
            </a:r>
            <a:endParaRPr lang="en-GB" altLang="en-US" sz="1600" b="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2" name="Rectangle: Rounded Corners 21">
            <a:extLst>
              <a:ext uri="{FF2B5EF4-FFF2-40B4-BE49-F238E27FC236}">
                <a16:creationId xmlns:a16="http://schemas.microsoft.com/office/drawing/2014/main" id="{B0A4B7C2-A4B0-735B-B41A-42996F34A2E5}"/>
              </a:ext>
            </a:extLst>
          </p:cNvPr>
          <p:cNvSpPr/>
          <p:nvPr/>
        </p:nvSpPr>
        <p:spPr>
          <a:xfrm>
            <a:off x="8921750" y="1093788"/>
            <a:ext cx="3090863" cy="2082800"/>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algn="ctr" eaLnBrk="1" fontAlgn="auto" hangingPunct="1">
              <a:spcBef>
                <a:spcPts val="0"/>
              </a:spcBef>
              <a:spcAft>
                <a:spcPts val="0"/>
              </a:spcAft>
              <a:defRPr/>
            </a:pPr>
            <a:endParaRPr lang="en-GB"/>
          </a:p>
        </p:txBody>
      </p:sp>
      <p:sp>
        <p:nvSpPr>
          <p:cNvPr id="21" name="Rectangle: Rounded Corners 20">
            <a:extLst>
              <a:ext uri="{FF2B5EF4-FFF2-40B4-BE49-F238E27FC236}">
                <a16:creationId xmlns:a16="http://schemas.microsoft.com/office/drawing/2014/main" id="{D9C19B99-AA04-94C9-9E91-5C92CF574BEB}"/>
              </a:ext>
            </a:extLst>
          </p:cNvPr>
          <p:cNvSpPr/>
          <p:nvPr/>
        </p:nvSpPr>
        <p:spPr>
          <a:xfrm>
            <a:off x="246063" y="4105275"/>
            <a:ext cx="2733675" cy="2559050"/>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algn="ctr" eaLnBrk="1" fontAlgn="auto" hangingPunct="1">
              <a:spcBef>
                <a:spcPts val="0"/>
              </a:spcBef>
              <a:spcAft>
                <a:spcPts val="0"/>
              </a:spcAft>
              <a:defRPr/>
            </a:pPr>
            <a:endParaRPr lang="en-GB"/>
          </a:p>
        </p:txBody>
      </p:sp>
      <p:sp>
        <p:nvSpPr>
          <p:cNvPr id="19" name="Rectangle: Rounded Corners 18">
            <a:extLst>
              <a:ext uri="{FF2B5EF4-FFF2-40B4-BE49-F238E27FC236}">
                <a16:creationId xmlns:a16="http://schemas.microsoft.com/office/drawing/2014/main" id="{E944A638-F8F2-C5CC-73E6-51EC95B9C2CD}"/>
              </a:ext>
            </a:extLst>
          </p:cNvPr>
          <p:cNvSpPr/>
          <p:nvPr/>
        </p:nvSpPr>
        <p:spPr>
          <a:xfrm>
            <a:off x="3678238" y="5260975"/>
            <a:ext cx="5029200" cy="1323975"/>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algn="ctr" eaLnBrk="1" fontAlgn="auto" hangingPunct="1">
              <a:spcBef>
                <a:spcPts val="0"/>
              </a:spcBef>
              <a:spcAft>
                <a:spcPts val="0"/>
              </a:spcAft>
              <a:defRPr/>
            </a:pPr>
            <a:endParaRPr lang="en-GB"/>
          </a:p>
        </p:txBody>
      </p:sp>
      <p:sp>
        <p:nvSpPr>
          <p:cNvPr id="18" name="Rectangle: Rounded Corners 17">
            <a:extLst>
              <a:ext uri="{FF2B5EF4-FFF2-40B4-BE49-F238E27FC236}">
                <a16:creationId xmlns:a16="http://schemas.microsoft.com/office/drawing/2014/main" id="{FF29F28D-8125-A01E-933D-D69A483F45C2}"/>
              </a:ext>
            </a:extLst>
          </p:cNvPr>
          <p:cNvSpPr/>
          <p:nvPr/>
        </p:nvSpPr>
        <p:spPr>
          <a:xfrm>
            <a:off x="8863013" y="3870325"/>
            <a:ext cx="3176587" cy="2714625"/>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algn="ctr" eaLnBrk="1" fontAlgn="auto" hangingPunct="1">
              <a:spcBef>
                <a:spcPts val="0"/>
              </a:spcBef>
              <a:spcAft>
                <a:spcPts val="0"/>
              </a:spcAft>
              <a:defRPr/>
            </a:pPr>
            <a:endParaRPr lang="en-GB"/>
          </a:p>
        </p:txBody>
      </p:sp>
      <p:sp>
        <p:nvSpPr>
          <p:cNvPr id="15" name="Rectangle: Rounded Corners 14">
            <a:extLst>
              <a:ext uri="{FF2B5EF4-FFF2-40B4-BE49-F238E27FC236}">
                <a16:creationId xmlns:a16="http://schemas.microsoft.com/office/drawing/2014/main" id="{1440CBA1-9378-5A9A-3C95-CBB45079E86D}"/>
              </a:ext>
            </a:extLst>
          </p:cNvPr>
          <p:cNvSpPr/>
          <p:nvPr/>
        </p:nvSpPr>
        <p:spPr>
          <a:xfrm>
            <a:off x="3597275" y="946150"/>
            <a:ext cx="5110163" cy="1411288"/>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algn="ctr" eaLnBrk="1" fontAlgn="auto" hangingPunct="1">
              <a:spcBef>
                <a:spcPts val="0"/>
              </a:spcBef>
              <a:spcAft>
                <a:spcPts val="0"/>
              </a:spcAft>
              <a:defRPr/>
            </a:pPr>
            <a:endParaRPr lang="en-GB"/>
          </a:p>
        </p:txBody>
      </p:sp>
      <p:sp>
        <p:nvSpPr>
          <p:cNvPr id="14" name="Rectangle: Rounded Corners 13">
            <a:extLst>
              <a:ext uri="{FF2B5EF4-FFF2-40B4-BE49-F238E27FC236}">
                <a16:creationId xmlns:a16="http://schemas.microsoft.com/office/drawing/2014/main" id="{A1F5182A-3421-9F41-CE50-2524AF537046}"/>
              </a:ext>
            </a:extLst>
          </p:cNvPr>
          <p:cNvSpPr/>
          <p:nvPr/>
        </p:nvSpPr>
        <p:spPr>
          <a:xfrm>
            <a:off x="246063" y="382588"/>
            <a:ext cx="2862262" cy="3011487"/>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algn="ctr" eaLnBrk="1" fontAlgn="auto" hangingPunct="1">
              <a:spcBef>
                <a:spcPts val="0"/>
              </a:spcBef>
              <a:spcAft>
                <a:spcPts val="0"/>
              </a:spcAft>
              <a:defRPr/>
            </a:pPr>
            <a:endParaRPr lang="en-GB"/>
          </a:p>
        </p:txBody>
      </p:sp>
      <p:sp>
        <p:nvSpPr>
          <p:cNvPr id="10248" name="TextBox 4">
            <a:extLst>
              <a:ext uri="{FF2B5EF4-FFF2-40B4-BE49-F238E27FC236}">
                <a16:creationId xmlns:a16="http://schemas.microsoft.com/office/drawing/2014/main" id="{0A559B59-E6E6-DFDA-26A8-EC7D8526B28D}"/>
              </a:ext>
            </a:extLst>
          </p:cNvPr>
          <p:cNvSpPr txBox="1">
            <a:spLocks noChangeArrowheads="1"/>
          </p:cNvSpPr>
          <p:nvPr/>
        </p:nvSpPr>
        <p:spPr bwMode="auto">
          <a:xfrm>
            <a:off x="427038" y="487363"/>
            <a:ext cx="2552700" cy="280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1600"/>
              <a:t>Vegetable gardens often include flowering plants (like beans, courgettes, and tomatoes), which attract bees, butterflies, and other pollinators. These insects are essential for pollinating not only vegetables but also wild plants and crops in the surrounding area.</a:t>
            </a:r>
            <a:endParaRPr lang="en-GB" altLang="en-US" sz="1600"/>
          </a:p>
        </p:txBody>
      </p:sp>
      <p:sp>
        <p:nvSpPr>
          <p:cNvPr id="10249" name="TextBox 5">
            <a:extLst>
              <a:ext uri="{FF2B5EF4-FFF2-40B4-BE49-F238E27FC236}">
                <a16:creationId xmlns:a16="http://schemas.microsoft.com/office/drawing/2014/main" id="{851CB665-2564-D9B0-D3A6-023054524B8E}"/>
              </a:ext>
            </a:extLst>
          </p:cNvPr>
          <p:cNvSpPr txBox="1">
            <a:spLocks noChangeArrowheads="1"/>
          </p:cNvSpPr>
          <p:nvPr/>
        </p:nvSpPr>
        <p:spPr bwMode="auto">
          <a:xfrm>
            <a:off x="3752850" y="946150"/>
            <a:ext cx="4822825"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r>
              <a:rPr lang="en-US" altLang="en-US" sz="1600"/>
              <a:t>A vegetable garden can create a small ecosystem. For example, pests like aphids might attract ladybirds, spiders, and birds that feed on them, helping maintain a natural balance without needing chemicals.</a:t>
            </a:r>
            <a:endParaRPr lang="en-GB" altLang="en-US" sz="1600"/>
          </a:p>
        </p:txBody>
      </p:sp>
      <p:sp>
        <p:nvSpPr>
          <p:cNvPr id="7" name="TextBox 6">
            <a:extLst>
              <a:ext uri="{FF2B5EF4-FFF2-40B4-BE49-F238E27FC236}">
                <a16:creationId xmlns:a16="http://schemas.microsoft.com/office/drawing/2014/main" id="{49EE16A2-CB22-06FE-650C-BA2FF1A92B4F}"/>
              </a:ext>
            </a:extLst>
          </p:cNvPr>
          <p:cNvSpPr txBox="1"/>
          <p:nvPr/>
        </p:nvSpPr>
        <p:spPr>
          <a:xfrm>
            <a:off x="8948738" y="1301750"/>
            <a:ext cx="3090862" cy="2092325"/>
          </a:xfrm>
          <a:prstGeom prst="rect">
            <a:avLst/>
          </a:prstGeom>
          <a:noFill/>
          <a:ln>
            <a:noFill/>
          </a:ln>
        </p:spPr>
        <p:style>
          <a:lnRef idx="2">
            <a:schemeClr val="accent6"/>
          </a:lnRef>
          <a:fillRef idx="1">
            <a:schemeClr val="lt1"/>
          </a:fillRef>
          <a:effectRef idx="0">
            <a:schemeClr val="accent6"/>
          </a:effectRef>
          <a:fontRef idx="minor">
            <a:schemeClr val="dk1"/>
          </a:fontRef>
        </p:style>
        <p:txBody>
          <a:bodyPr>
            <a:spAutoFit/>
          </a:bodyPr>
          <a:lstStyle/>
          <a:p>
            <a:pPr algn="ctr" eaLnBrk="1" fontAlgn="auto" hangingPunct="1">
              <a:spcBef>
                <a:spcPts val="0"/>
              </a:spcBef>
              <a:spcAft>
                <a:spcPts val="0"/>
              </a:spcAft>
              <a:defRPr/>
            </a:pPr>
            <a:r>
              <a:rPr lang="en-US" sz="1600" dirty="0"/>
              <a:t>The plants and soil structure can provide shelter for insects, frogs, hedgehogs, and even small birds. Dense patches of leafy vegetables or compost heaps can be especially attractive for these creatures.</a:t>
            </a:r>
          </a:p>
          <a:p>
            <a:pPr eaLnBrk="1" fontAlgn="auto" hangingPunct="1">
              <a:spcBef>
                <a:spcPts val="0"/>
              </a:spcBef>
              <a:spcAft>
                <a:spcPts val="0"/>
              </a:spcAft>
              <a:defRPr/>
            </a:pPr>
            <a:endParaRPr lang="en-GB" dirty="0"/>
          </a:p>
        </p:txBody>
      </p:sp>
      <p:sp>
        <p:nvSpPr>
          <p:cNvPr id="10251" name="TextBox 7">
            <a:extLst>
              <a:ext uri="{FF2B5EF4-FFF2-40B4-BE49-F238E27FC236}">
                <a16:creationId xmlns:a16="http://schemas.microsoft.com/office/drawing/2014/main" id="{F205DE40-9EEC-F464-D4C9-A0D0BA71B1BC}"/>
              </a:ext>
            </a:extLst>
          </p:cNvPr>
          <p:cNvSpPr txBox="1">
            <a:spLocks noChangeArrowheads="1"/>
          </p:cNvSpPr>
          <p:nvPr/>
        </p:nvSpPr>
        <p:spPr bwMode="auto">
          <a:xfrm>
            <a:off x="346075" y="4197350"/>
            <a:ext cx="25527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1600"/>
              <a:t>Growing your own food reduces the need for buying produce that may have been grown using pesticides or habitat-destroying farming methods, helping wildlife by lowering demand for those harmful practices.</a:t>
            </a:r>
            <a:endParaRPr lang="en-GB" altLang="en-US" sz="1600"/>
          </a:p>
        </p:txBody>
      </p:sp>
      <p:sp>
        <p:nvSpPr>
          <p:cNvPr id="10252" name="TextBox 8">
            <a:extLst>
              <a:ext uri="{FF2B5EF4-FFF2-40B4-BE49-F238E27FC236}">
                <a16:creationId xmlns:a16="http://schemas.microsoft.com/office/drawing/2014/main" id="{C5CD142A-E824-68DA-704E-BD10607893AC}"/>
              </a:ext>
            </a:extLst>
          </p:cNvPr>
          <p:cNvSpPr txBox="1">
            <a:spLocks noChangeArrowheads="1"/>
          </p:cNvSpPr>
          <p:nvPr/>
        </p:nvSpPr>
        <p:spPr bwMode="auto">
          <a:xfrm>
            <a:off x="3895725" y="5260975"/>
            <a:ext cx="461645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1600"/>
              <a:t>By planting a variety of vegetables—especially heirloom or native varieties—you support a wider range of insects, microorganisms, and birds. More diversity in your garden often means more diversity in local wildlife.</a:t>
            </a:r>
            <a:endParaRPr lang="en-GB" altLang="en-US" sz="1600"/>
          </a:p>
        </p:txBody>
      </p:sp>
      <p:sp>
        <p:nvSpPr>
          <p:cNvPr id="10253" name="TextBox 9">
            <a:extLst>
              <a:ext uri="{FF2B5EF4-FFF2-40B4-BE49-F238E27FC236}">
                <a16:creationId xmlns:a16="http://schemas.microsoft.com/office/drawing/2014/main" id="{B9D620FD-0DF4-99FC-F961-12C2DA8D031F}"/>
              </a:ext>
            </a:extLst>
          </p:cNvPr>
          <p:cNvSpPr txBox="1">
            <a:spLocks noChangeArrowheads="1"/>
          </p:cNvSpPr>
          <p:nvPr/>
        </p:nvSpPr>
        <p:spPr bwMode="auto">
          <a:xfrm>
            <a:off x="9009063" y="4033838"/>
            <a:ext cx="2930525"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algn="ctr" eaLnBrk="1" hangingPunct="1"/>
            <a:r>
              <a:rPr lang="en-US" altLang="en-US" sz="1600"/>
              <a:t>If children are involved in planting and caring for vegetables, they learn firsthand about how plants grow, what insects do, and why it's important to protect these systems—which helps nurture the next generation of wildlife protectors.</a:t>
            </a:r>
            <a:endParaRPr lang="en-GB" altLang="en-US" sz="1600"/>
          </a:p>
        </p:txBody>
      </p:sp>
      <p:pic>
        <p:nvPicPr>
          <p:cNvPr id="10254" name="Picture 10">
            <a:extLst>
              <a:ext uri="{FF2B5EF4-FFF2-40B4-BE49-F238E27FC236}">
                <a16:creationId xmlns:a16="http://schemas.microsoft.com/office/drawing/2014/main" id="{4EB8B7C3-150E-B356-8E73-F471A45654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79863" y="2557463"/>
            <a:ext cx="4384675"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55" name="TextBox 12">
            <a:extLst>
              <a:ext uri="{FF2B5EF4-FFF2-40B4-BE49-F238E27FC236}">
                <a16:creationId xmlns:a16="http://schemas.microsoft.com/office/drawing/2014/main" id="{7430FB23-866A-8917-B340-F4FC0F8DF0A3}"/>
              </a:ext>
            </a:extLst>
          </p:cNvPr>
          <p:cNvSpPr txBox="1">
            <a:spLocks noChangeArrowheads="1"/>
          </p:cNvSpPr>
          <p:nvPr/>
        </p:nvSpPr>
        <p:spPr bwMode="auto">
          <a:xfrm>
            <a:off x="3373438" y="122238"/>
            <a:ext cx="6218237"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3600" b="1"/>
              <a:t>What we learnt/Fact findings </a:t>
            </a:r>
            <a:endParaRPr lang="en-GB" altLang="en-US" sz="3600" b="1"/>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B4E5A2"/>
        </a:solidFill>
        <a:effectLst/>
      </p:bgPr>
    </p:bg>
    <p:spTree>
      <p:nvGrpSpPr>
        <p:cNvPr id="1" name=""/>
        <p:cNvGrpSpPr/>
        <p:nvPr/>
      </p:nvGrpSpPr>
      <p:grpSpPr>
        <a:xfrm>
          <a:off x="0" y="0"/>
          <a:ext cx="0" cy="0"/>
          <a:chOff x="0" y="0"/>
          <a:chExt cx="0" cy="0"/>
        </a:xfrm>
      </p:grpSpPr>
      <p:sp useBgFill="1">
        <p:nvSpPr>
          <p:cNvPr id="19" name="Rectangle 18" descr="&quot;&quot;">
            <a:extLst>
              <a:ext uri="{FF2B5EF4-FFF2-40B4-BE49-F238E27FC236}">
                <a16:creationId xmlns:a16="http://schemas.microsoft.com/office/drawing/2014/main" id="{A89B3053-0A53-2500-626A-7575D00834AC}"/>
              </a:ext>
            </a:extLst>
          </p:cNvPr>
          <p:cNvSpPr>
            <a:spLocks noGrp="1" noRot="1" noChangeAspect="1" noMove="1" noResize="1" noEditPoints="1" noAdjustHandles="1" noChangeArrowheads="1" noChangeShapeType="1" noTextEdit="1"/>
          </p:cNvSpPr>
          <p:nvPr/>
        </p:nvSpPr>
        <p:spPr bwMode="white">
          <a:xfrm>
            <a:off x="1588"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pic>
        <p:nvPicPr>
          <p:cNvPr id="11267" name="Picture 10" descr="A birdhouse in a tree&#10;&#10;AI-generated content may be incorrect.">
            <a:extLst>
              <a:ext uri="{FF2B5EF4-FFF2-40B4-BE49-F238E27FC236}">
                <a16:creationId xmlns:a16="http://schemas.microsoft.com/office/drawing/2014/main" id="{2420B8F7-E42E-A87B-45DC-33F8206DC1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 r="22363" b="-3"/>
          <a:stretch>
            <a:fillRect/>
          </a:stretch>
        </p:blipFill>
        <p:spPr bwMode="auto">
          <a:xfrm>
            <a:off x="241300" y="185738"/>
            <a:ext cx="3794125" cy="6513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8" name="Picture 8" descr="A tree with bird houses&#10;&#10;AI-generated content may be incorrect.">
            <a:extLst>
              <a:ext uri="{FF2B5EF4-FFF2-40B4-BE49-F238E27FC236}">
                <a16:creationId xmlns:a16="http://schemas.microsoft.com/office/drawing/2014/main" id="{01023F37-E562-4BBC-B9EA-0E57A09D92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876" r="10878" b="-3"/>
          <a:stretch>
            <a:fillRect/>
          </a:stretch>
        </p:blipFill>
        <p:spPr bwMode="auto">
          <a:xfrm>
            <a:off x="8205788" y="171450"/>
            <a:ext cx="3822700" cy="651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4" descr="A wood shelf with bird houses and a brick wall&#10;&#10;AI-generated content may be incorrect.">
            <a:extLst>
              <a:ext uri="{FF2B5EF4-FFF2-40B4-BE49-F238E27FC236}">
                <a16:creationId xmlns:a16="http://schemas.microsoft.com/office/drawing/2014/main" id="{80B7E105-DE72-3E8D-A7BF-9388EB812C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984" r="20261" b="-3"/>
          <a:stretch>
            <a:fillRect/>
          </a:stretch>
        </p:blipFill>
        <p:spPr bwMode="auto">
          <a:xfrm>
            <a:off x="4195763" y="171450"/>
            <a:ext cx="3800475" cy="651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Rounded Corners 12">
            <a:extLst>
              <a:ext uri="{FF2B5EF4-FFF2-40B4-BE49-F238E27FC236}">
                <a16:creationId xmlns:a16="http://schemas.microsoft.com/office/drawing/2014/main" id="{B31F9559-E6B0-038F-42E9-3BB88A8EAFEA}"/>
              </a:ext>
            </a:extLst>
          </p:cNvPr>
          <p:cNvSpPr/>
          <p:nvPr/>
        </p:nvSpPr>
        <p:spPr>
          <a:xfrm>
            <a:off x="4046538" y="185738"/>
            <a:ext cx="4318000" cy="569912"/>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1271" name="TextBox 11">
            <a:extLst>
              <a:ext uri="{FF2B5EF4-FFF2-40B4-BE49-F238E27FC236}">
                <a16:creationId xmlns:a16="http://schemas.microsoft.com/office/drawing/2014/main" id="{13BDCF96-E149-809A-7D3B-E45DC55E83C1}"/>
              </a:ext>
            </a:extLst>
          </p:cNvPr>
          <p:cNvSpPr txBox="1">
            <a:spLocks noChangeArrowheads="1"/>
          </p:cNvSpPr>
          <p:nvPr/>
        </p:nvSpPr>
        <p:spPr bwMode="auto">
          <a:xfrm>
            <a:off x="4195763" y="212725"/>
            <a:ext cx="1061720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2400" b="1"/>
              <a:t>We made some bird houses </a:t>
            </a:r>
            <a:endParaRPr lang="en-GB" altLang="en-US" sz="2400" b="1"/>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5" name="Picture 4" descr="A tent on a tripod in the grass&#10;&#10;AI-generated content may be incorrect.">
            <a:extLst>
              <a:ext uri="{FF2B5EF4-FFF2-40B4-BE49-F238E27FC236}">
                <a16:creationId xmlns:a16="http://schemas.microsoft.com/office/drawing/2014/main" id="{8ECDE575-4864-9212-439B-DA73F198999D}"/>
              </a:ext>
            </a:extLst>
          </p:cNvPr>
          <p:cNvPicPr>
            <a:picLocks noChangeAspect="1"/>
          </p:cNvPicPr>
          <p:nvPr/>
        </p:nvPicPr>
        <p:blipFill>
          <a:blip r:embed="rId2">
            <a:extLst>
              <a:ext uri="{28A0092B-C50C-407E-A947-70E740481C1C}">
                <a14:useLocalDpi xmlns:a14="http://schemas.microsoft.com/office/drawing/2010/main" val="0"/>
              </a:ext>
            </a:extLst>
          </a:blip>
          <a:srcRect t="22127" b="24964"/>
          <a:stretch>
            <a:fillRect/>
          </a:stretch>
        </p:blipFill>
        <p:spPr>
          <a:xfrm>
            <a:off x="4562271" y="1360227"/>
            <a:ext cx="3531141" cy="2705935"/>
          </a:xfrm>
          <a:prstGeom prst="rect">
            <a:avLst/>
          </a:prstGeom>
        </p:spPr>
      </p:pic>
      <p:sp>
        <p:nvSpPr>
          <p:cNvPr id="6" name="TextBox 5">
            <a:extLst>
              <a:ext uri="{FF2B5EF4-FFF2-40B4-BE49-F238E27FC236}">
                <a16:creationId xmlns:a16="http://schemas.microsoft.com/office/drawing/2014/main" id="{88A1568D-7997-4BBA-8A90-AA27D9E070D6}"/>
              </a:ext>
            </a:extLst>
          </p:cNvPr>
          <p:cNvSpPr txBox="1"/>
          <p:nvPr/>
        </p:nvSpPr>
        <p:spPr>
          <a:xfrm>
            <a:off x="1568720" y="205224"/>
            <a:ext cx="9270460" cy="646331"/>
          </a:xfrm>
          <a:prstGeom prst="rect">
            <a:avLst/>
          </a:prstGeom>
          <a:noFill/>
        </p:spPr>
        <p:txBody>
          <a:bodyPr wrap="square" rtlCol="0">
            <a:spAutoFit/>
          </a:bodyPr>
          <a:lstStyle/>
          <a:p>
            <a:pPr algn="ctr"/>
            <a:r>
              <a:rPr lang="en-US" dirty="0"/>
              <a:t>We set up an area for bird watching and we were about to spot some interesting birds with the help of a specialised bird watcher …..</a:t>
            </a:r>
            <a:endParaRPr lang="en-GB" dirty="0"/>
          </a:p>
        </p:txBody>
      </p:sp>
      <p:pic>
        <p:nvPicPr>
          <p:cNvPr id="7" name="Picture 6">
            <a:extLst>
              <a:ext uri="{FF2B5EF4-FFF2-40B4-BE49-F238E27FC236}">
                <a16:creationId xmlns:a16="http://schemas.microsoft.com/office/drawing/2014/main" id="{ECDEC580-91D2-F0A3-5E02-82CC22DF1B73}"/>
              </a:ext>
            </a:extLst>
          </p:cNvPr>
          <p:cNvPicPr>
            <a:picLocks noChangeAspect="1"/>
          </p:cNvPicPr>
          <p:nvPr/>
        </p:nvPicPr>
        <p:blipFill>
          <a:blip r:embed="rId3"/>
          <a:stretch>
            <a:fillRect/>
          </a:stretch>
        </p:blipFill>
        <p:spPr>
          <a:xfrm>
            <a:off x="9497912" y="1269078"/>
            <a:ext cx="2237361" cy="1691963"/>
          </a:xfrm>
          <a:prstGeom prst="rect">
            <a:avLst/>
          </a:prstGeom>
        </p:spPr>
      </p:pic>
      <p:sp>
        <p:nvSpPr>
          <p:cNvPr id="8" name="TextBox 7">
            <a:extLst>
              <a:ext uri="{FF2B5EF4-FFF2-40B4-BE49-F238E27FC236}">
                <a16:creationId xmlns:a16="http://schemas.microsoft.com/office/drawing/2014/main" id="{447D8390-4558-65E7-F6F9-687176DD5846}"/>
              </a:ext>
            </a:extLst>
          </p:cNvPr>
          <p:cNvSpPr txBox="1"/>
          <p:nvPr/>
        </p:nvSpPr>
        <p:spPr>
          <a:xfrm>
            <a:off x="9720499" y="2528528"/>
            <a:ext cx="1721796" cy="369332"/>
          </a:xfrm>
          <a:prstGeom prst="rect">
            <a:avLst/>
          </a:prstGeom>
          <a:noFill/>
        </p:spPr>
        <p:txBody>
          <a:bodyPr wrap="square" rtlCol="0">
            <a:spAutoFit/>
          </a:bodyPr>
          <a:lstStyle/>
          <a:p>
            <a:r>
              <a:rPr lang="en-US" dirty="0">
                <a:solidFill>
                  <a:schemeClr val="bg1"/>
                </a:solidFill>
              </a:rPr>
              <a:t>House sparrow </a:t>
            </a:r>
            <a:endParaRPr lang="en-GB" dirty="0">
              <a:solidFill>
                <a:schemeClr val="bg1"/>
              </a:solidFill>
            </a:endParaRPr>
          </a:p>
        </p:txBody>
      </p:sp>
      <p:pic>
        <p:nvPicPr>
          <p:cNvPr id="9" name="Picture 8">
            <a:extLst>
              <a:ext uri="{FF2B5EF4-FFF2-40B4-BE49-F238E27FC236}">
                <a16:creationId xmlns:a16="http://schemas.microsoft.com/office/drawing/2014/main" id="{82975D7E-22C5-8E96-7A85-D20BAC5157EB}"/>
              </a:ext>
            </a:extLst>
          </p:cNvPr>
          <p:cNvPicPr>
            <a:picLocks noChangeAspect="1"/>
          </p:cNvPicPr>
          <p:nvPr/>
        </p:nvPicPr>
        <p:blipFill>
          <a:blip r:embed="rId4"/>
          <a:stretch>
            <a:fillRect/>
          </a:stretch>
        </p:blipFill>
        <p:spPr>
          <a:xfrm>
            <a:off x="661111" y="1269078"/>
            <a:ext cx="2401043" cy="1691963"/>
          </a:xfrm>
          <a:prstGeom prst="rect">
            <a:avLst/>
          </a:prstGeom>
        </p:spPr>
      </p:pic>
      <p:sp>
        <p:nvSpPr>
          <p:cNvPr id="10" name="TextBox 9">
            <a:extLst>
              <a:ext uri="{FF2B5EF4-FFF2-40B4-BE49-F238E27FC236}">
                <a16:creationId xmlns:a16="http://schemas.microsoft.com/office/drawing/2014/main" id="{C5906DE6-8EF7-7CB4-587E-22E3732BD5DF}"/>
              </a:ext>
            </a:extLst>
          </p:cNvPr>
          <p:cNvSpPr txBox="1"/>
          <p:nvPr/>
        </p:nvSpPr>
        <p:spPr>
          <a:xfrm>
            <a:off x="2088544" y="2542951"/>
            <a:ext cx="973610" cy="369332"/>
          </a:xfrm>
          <a:prstGeom prst="rect">
            <a:avLst/>
          </a:prstGeom>
          <a:noFill/>
        </p:spPr>
        <p:txBody>
          <a:bodyPr wrap="square" rtlCol="0">
            <a:spAutoFit/>
          </a:bodyPr>
          <a:lstStyle/>
          <a:p>
            <a:r>
              <a:rPr lang="en-US" dirty="0">
                <a:solidFill>
                  <a:schemeClr val="bg1"/>
                </a:solidFill>
              </a:rPr>
              <a:t>Starling</a:t>
            </a:r>
            <a:endParaRPr lang="en-GB" dirty="0">
              <a:solidFill>
                <a:schemeClr val="bg1"/>
              </a:solidFill>
            </a:endParaRPr>
          </a:p>
        </p:txBody>
      </p:sp>
      <p:pic>
        <p:nvPicPr>
          <p:cNvPr id="11" name="Picture 10">
            <a:extLst>
              <a:ext uri="{FF2B5EF4-FFF2-40B4-BE49-F238E27FC236}">
                <a16:creationId xmlns:a16="http://schemas.microsoft.com/office/drawing/2014/main" id="{140E354C-A302-81EF-3F9B-430D121F78C9}"/>
              </a:ext>
            </a:extLst>
          </p:cNvPr>
          <p:cNvPicPr>
            <a:picLocks noChangeAspect="1"/>
          </p:cNvPicPr>
          <p:nvPr/>
        </p:nvPicPr>
        <p:blipFill>
          <a:blip r:embed="rId5"/>
          <a:stretch>
            <a:fillRect/>
          </a:stretch>
        </p:blipFill>
        <p:spPr>
          <a:xfrm>
            <a:off x="9720499" y="4246388"/>
            <a:ext cx="2237361" cy="1848174"/>
          </a:xfrm>
          <a:prstGeom prst="rect">
            <a:avLst/>
          </a:prstGeom>
        </p:spPr>
      </p:pic>
      <p:sp>
        <p:nvSpPr>
          <p:cNvPr id="12" name="TextBox 11">
            <a:extLst>
              <a:ext uri="{FF2B5EF4-FFF2-40B4-BE49-F238E27FC236}">
                <a16:creationId xmlns:a16="http://schemas.microsoft.com/office/drawing/2014/main" id="{050FC276-B9F2-EA59-EBC5-8B7B0ECBBC69}"/>
              </a:ext>
            </a:extLst>
          </p:cNvPr>
          <p:cNvSpPr txBox="1"/>
          <p:nvPr/>
        </p:nvSpPr>
        <p:spPr>
          <a:xfrm>
            <a:off x="9896171" y="5637680"/>
            <a:ext cx="1615939" cy="369332"/>
          </a:xfrm>
          <a:prstGeom prst="rect">
            <a:avLst/>
          </a:prstGeom>
          <a:noFill/>
        </p:spPr>
        <p:txBody>
          <a:bodyPr wrap="square" rtlCol="0">
            <a:spAutoFit/>
          </a:bodyPr>
          <a:lstStyle/>
          <a:p>
            <a:r>
              <a:rPr lang="en-US" dirty="0">
                <a:solidFill>
                  <a:schemeClr val="bg1"/>
                </a:solidFill>
              </a:rPr>
              <a:t>Blue Tit</a:t>
            </a:r>
            <a:endParaRPr lang="en-GB" dirty="0">
              <a:solidFill>
                <a:schemeClr val="bg1"/>
              </a:solidFill>
            </a:endParaRPr>
          </a:p>
        </p:txBody>
      </p:sp>
      <p:pic>
        <p:nvPicPr>
          <p:cNvPr id="14" name="Picture 13">
            <a:extLst>
              <a:ext uri="{FF2B5EF4-FFF2-40B4-BE49-F238E27FC236}">
                <a16:creationId xmlns:a16="http://schemas.microsoft.com/office/drawing/2014/main" id="{D822EEB1-B001-FAF6-B212-AB2A82FEF5C1}"/>
              </a:ext>
            </a:extLst>
          </p:cNvPr>
          <p:cNvPicPr>
            <a:picLocks noChangeAspect="1"/>
          </p:cNvPicPr>
          <p:nvPr/>
        </p:nvPicPr>
        <p:blipFill>
          <a:blip r:embed="rId6"/>
          <a:stretch>
            <a:fillRect/>
          </a:stretch>
        </p:blipFill>
        <p:spPr>
          <a:xfrm>
            <a:off x="4285793" y="4699467"/>
            <a:ext cx="4152900" cy="1876425"/>
          </a:xfrm>
          <a:prstGeom prst="rect">
            <a:avLst/>
          </a:prstGeom>
        </p:spPr>
      </p:pic>
      <p:sp>
        <p:nvSpPr>
          <p:cNvPr id="15" name="TextBox 14">
            <a:extLst>
              <a:ext uri="{FF2B5EF4-FFF2-40B4-BE49-F238E27FC236}">
                <a16:creationId xmlns:a16="http://schemas.microsoft.com/office/drawing/2014/main" id="{950BAC5D-6C4C-1E85-BA20-E6C1C0B67450}"/>
              </a:ext>
            </a:extLst>
          </p:cNvPr>
          <p:cNvSpPr txBox="1"/>
          <p:nvPr/>
        </p:nvSpPr>
        <p:spPr>
          <a:xfrm>
            <a:off x="6730367" y="6094562"/>
            <a:ext cx="1566153" cy="369332"/>
          </a:xfrm>
          <a:prstGeom prst="rect">
            <a:avLst/>
          </a:prstGeom>
          <a:noFill/>
        </p:spPr>
        <p:txBody>
          <a:bodyPr wrap="square" rtlCol="0">
            <a:spAutoFit/>
          </a:bodyPr>
          <a:lstStyle/>
          <a:p>
            <a:r>
              <a:rPr lang="en-US" dirty="0">
                <a:solidFill>
                  <a:schemeClr val="bg1"/>
                </a:solidFill>
              </a:rPr>
              <a:t>Wood Pigeon</a:t>
            </a:r>
            <a:endParaRPr lang="en-GB" dirty="0">
              <a:solidFill>
                <a:schemeClr val="bg1"/>
              </a:solidFill>
            </a:endParaRPr>
          </a:p>
        </p:txBody>
      </p:sp>
      <p:pic>
        <p:nvPicPr>
          <p:cNvPr id="16" name="Picture 15">
            <a:extLst>
              <a:ext uri="{FF2B5EF4-FFF2-40B4-BE49-F238E27FC236}">
                <a16:creationId xmlns:a16="http://schemas.microsoft.com/office/drawing/2014/main" id="{03A353C6-409C-9341-5DFF-22B69C9E31D7}"/>
              </a:ext>
            </a:extLst>
          </p:cNvPr>
          <p:cNvPicPr>
            <a:picLocks noChangeAspect="1"/>
          </p:cNvPicPr>
          <p:nvPr/>
        </p:nvPicPr>
        <p:blipFill>
          <a:blip r:embed="rId7"/>
          <a:stretch>
            <a:fillRect/>
          </a:stretch>
        </p:blipFill>
        <p:spPr>
          <a:xfrm>
            <a:off x="661111" y="4246386"/>
            <a:ext cx="2401043" cy="1848175"/>
          </a:xfrm>
          <a:prstGeom prst="rect">
            <a:avLst/>
          </a:prstGeom>
        </p:spPr>
      </p:pic>
      <p:sp>
        <p:nvSpPr>
          <p:cNvPr id="17" name="TextBox 16">
            <a:extLst>
              <a:ext uri="{FF2B5EF4-FFF2-40B4-BE49-F238E27FC236}">
                <a16:creationId xmlns:a16="http://schemas.microsoft.com/office/drawing/2014/main" id="{A97AD6E5-0616-B354-0469-1CE8DBF148DF}"/>
              </a:ext>
            </a:extLst>
          </p:cNvPr>
          <p:cNvSpPr txBox="1"/>
          <p:nvPr/>
        </p:nvSpPr>
        <p:spPr>
          <a:xfrm>
            <a:off x="2088544" y="5637680"/>
            <a:ext cx="820026" cy="369332"/>
          </a:xfrm>
          <a:prstGeom prst="rect">
            <a:avLst/>
          </a:prstGeom>
          <a:noFill/>
        </p:spPr>
        <p:txBody>
          <a:bodyPr wrap="square" rtlCol="0">
            <a:spAutoFit/>
          </a:bodyPr>
          <a:lstStyle/>
          <a:p>
            <a:r>
              <a:rPr lang="en-US" dirty="0">
                <a:solidFill>
                  <a:schemeClr val="bg1"/>
                </a:solidFill>
              </a:rPr>
              <a:t>Robin</a:t>
            </a:r>
            <a:endParaRPr lang="en-GB" dirty="0">
              <a:solidFill>
                <a:schemeClr val="bg1"/>
              </a:solidFill>
            </a:endParaRPr>
          </a:p>
        </p:txBody>
      </p:sp>
      <p:cxnSp>
        <p:nvCxnSpPr>
          <p:cNvPr id="19" name="Straight Arrow Connector 18">
            <a:extLst>
              <a:ext uri="{FF2B5EF4-FFF2-40B4-BE49-F238E27FC236}">
                <a16:creationId xmlns:a16="http://schemas.microsoft.com/office/drawing/2014/main" id="{5F12AEC4-5D24-F982-2D37-5760737F953E}"/>
              </a:ext>
            </a:extLst>
          </p:cNvPr>
          <p:cNvCxnSpPr>
            <a:cxnSpLocks/>
          </p:cNvCxnSpPr>
          <p:nvPr/>
        </p:nvCxnSpPr>
        <p:spPr>
          <a:xfrm flipV="1">
            <a:off x="8093412" y="1892428"/>
            <a:ext cx="1126552" cy="38383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1B5969D4-10FD-4E37-5B75-1B894929E392}"/>
              </a:ext>
            </a:extLst>
          </p:cNvPr>
          <p:cNvCxnSpPr>
            <a:cxnSpLocks/>
          </p:cNvCxnSpPr>
          <p:nvPr/>
        </p:nvCxnSpPr>
        <p:spPr>
          <a:xfrm>
            <a:off x="8093412" y="3195541"/>
            <a:ext cx="1517516" cy="150392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FED3CCC8-8FB3-769C-01D4-5BDE9A531E4E}"/>
              </a:ext>
            </a:extLst>
          </p:cNvPr>
          <p:cNvCxnSpPr>
            <a:stCxn id="5" idx="2"/>
          </p:cNvCxnSpPr>
          <p:nvPr/>
        </p:nvCxnSpPr>
        <p:spPr>
          <a:xfrm flipH="1">
            <a:off x="6327841" y="4066162"/>
            <a:ext cx="1" cy="42801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a:extLst>
              <a:ext uri="{FF2B5EF4-FFF2-40B4-BE49-F238E27FC236}">
                <a16:creationId xmlns:a16="http://schemas.microsoft.com/office/drawing/2014/main" id="{3D79907B-11DD-49BD-9C15-BE677D4ED103}"/>
              </a:ext>
            </a:extLst>
          </p:cNvPr>
          <p:cNvCxnSpPr/>
          <p:nvPr/>
        </p:nvCxnSpPr>
        <p:spPr>
          <a:xfrm flipH="1">
            <a:off x="3151762" y="3317132"/>
            <a:ext cx="1410509" cy="11770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937773E8-7FAA-5875-44D3-4ACAB70B35E2}"/>
              </a:ext>
            </a:extLst>
          </p:cNvPr>
          <p:cNvCxnSpPr/>
          <p:nvPr/>
        </p:nvCxnSpPr>
        <p:spPr>
          <a:xfrm flipH="1" flipV="1">
            <a:off x="3151762" y="2115059"/>
            <a:ext cx="1410509" cy="13203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B4E5A2"/>
        </a:solidFill>
        <a:effectLst/>
      </p:bgPr>
    </p:bg>
    <p:spTree>
      <p:nvGrpSpPr>
        <p:cNvPr id="1" name=""/>
        <p:cNvGrpSpPr/>
        <p:nvPr/>
      </p:nvGrpSpPr>
      <p:grpSpPr>
        <a:xfrm>
          <a:off x="0" y="0"/>
          <a:ext cx="0" cy="0"/>
          <a:chOff x="0" y="0"/>
          <a:chExt cx="0" cy="0"/>
        </a:xfrm>
      </p:grpSpPr>
      <p:sp useBgFill="1">
        <p:nvSpPr>
          <p:cNvPr id="18" name="Rectangle 17" descr="&quot;&quot;">
            <a:extLst>
              <a:ext uri="{FF2B5EF4-FFF2-40B4-BE49-F238E27FC236}">
                <a16:creationId xmlns:a16="http://schemas.microsoft.com/office/drawing/2014/main" id="{79A044B0-79E0-AF0C-4E82-260A00790DE0}"/>
              </a:ext>
            </a:extLst>
          </p:cNvPr>
          <p:cNvSpPr>
            <a:spLocks noGrp="1" noRot="1" noChangeAspect="1" noMove="1" noResize="1" noEditPoints="1" noAdjustHandles="1" noChangeArrowheads="1" noChangeShapeType="1" noTextEdit="1"/>
          </p:cNvSpPr>
          <p:nvPr/>
        </p:nvSpPr>
        <p:spPr bwMode="white">
          <a:xfrm>
            <a:off x="1588"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pic>
        <p:nvPicPr>
          <p:cNvPr id="12291" name="Picture 4" descr="A group of books on a table&#10;&#10;AI-generated content may be incorrect.">
            <a:extLst>
              <a:ext uri="{FF2B5EF4-FFF2-40B4-BE49-F238E27FC236}">
                <a16:creationId xmlns:a16="http://schemas.microsoft.com/office/drawing/2014/main" id="{BD223BD1-DE10-928D-A2D6-D0F81C71BC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0239" b="21419"/>
          <a:stretch>
            <a:fillRect/>
          </a:stretch>
        </p:blipFill>
        <p:spPr bwMode="auto">
          <a:xfrm>
            <a:off x="509588" y="1028700"/>
            <a:ext cx="3805237"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2" name="Picture 6" descr="A bowl of food with a bowl of yogurt and orange slices&#10;&#10;AI-generated content may be incorrect.">
            <a:extLst>
              <a:ext uri="{FF2B5EF4-FFF2-40B4-BE49-F238E27FC236}">
                <a16:creationId xmlns:a16="http://schemas.microsoft.com/office/drawing/2014/main" id="{6A9D7AC6-BDD7-AB73-92EF-231138F19F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0043" r="-2" b="31444"/>
          <a:stretch>
            <a:fillRect/>
          </a:stretch>
        </p:blipFill>
        <p:spPr bwMode="auto">
          <a:xfrm>
            <a:off x="6842125" y="3233738"/>
            <a:ext cx="3084513" cy="277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3" name="TextBox 7">
            <a:extLst>
              <a:ext uri="{FF2B5EF4-FFF2-40B4-BE49-F238E27FC236}">
                <a16:creationId xmlns:a16="http://schemas.microsoft.com/office/drawing/2014/main" id="{B56C2799-8CD9-7CA0-04BD-926F003390AE}"/>
              </a:ext>
            </a:extLst>
          </p:cNvPr>
          <p:cNvSpPr txBox="1">
            <a:spLocks noChangeArrowheads="1"/>
          </p:cNvSpPr>
          <p:nvPr/>
        </p:nvSpPr>
        <p:spPr bwMode="auto">
          <a:xfrm>
            <a:off x="441325" y="431800"/>
            <a:ext cx="4633913"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2400"/>
              <a:t>We learnt about butterflies….</a:t>
            </a:r>
            <a:endParaRPr lang="en-GB" altLang="en-US" sz="2400"/>
          </a:p>
        </p:txBody>
      </p:sp>
      <p:sp>
        <p:nvSpPr>
          <p:cNvPr id="12294" name="TextBox 8">
            <a:extLst>
              <a:ext uri="{FF2B5EF4-FFF2-40B4-BE49-F238E27FC236}">
                <a16:creationId xmlns:a16="http://schemas.microsoft.com/office/drawing/2014/main" id="{3D2DB702-3116-70E6-8246-3E37E8A9B374}"/>
              </a:ext>
            </a:extLst>
          </p:cNvPr>
          <p:cNvSpPr txBox="1">
            <a:spLocks noChangeArrowheads="1"/>
          </p:cNvSpPr>
          <p:nvPr/>
        </p:nvSpPr>
        <p:spPr bwMode="auto">
          <a:xfrm>
            <a:off x="5824538" y="6192838"/>
            <a:ext cx="59150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sz="2000"/>
              <a:t>We even grew some to let off in our new garden!!!!</a:t>
            </a:r>
            <a:endParaRPr lang="en-GB" altLang="en-US" sz="2000"/>
          </a:p>
        </p:txBody>
      </p:sp>
      <p:pic>
        <p:nvPicPr>
          <p:cNvPr id="12295" name="Picture 10" descr="A cup with a few black bugs in it&#10;&#10;AI-generated content may be incorrect.">
            <a:extLst>
              <a:ext uri="{FF2B5EF4-FFF2-40B4-BE49-F238E27FC236}">
                <a16:creationId xmlns:a16="http://schemas.microsoft.com/office/drawing/2014/main" id="{3B5BE508-578F-8427-C7CC-19221974CB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89550" y="319088"/>
            <a:ext cx="2462213" cy="252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6" name="Picture 14" descr="A white container with a hole in it&#10;&#10;AI-generated content may be incorrect.">
            <a:extLst>
              <a:ext uri="{FF2B5EF4-FFF2-40B4-BE49-F238E27FC236}">
                <a16:creationId xmlns:a16="http://schemas.microsoft.com/office/drawing/2014/main" id="{31002768-0EC4-05C2-B27E-26B4546905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01125" y="319088"/>
            <a:ext cx="2351088" cy="252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F3F3F"/>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E1D02C7-574F-6F36-FE06-5C97D4DF5F4D}"/>
              </a:ext>
            </a:extLst>
          </p:cNvPr>
          <p:cNvSpPr txBox="1"/>
          <p:nvPr/>
        </p:nvSpPr>
        <p:spPr>
          <a:xfrm>
            <a:off x="4129088" y="4522788"/>
            <a:ext cx="4937125" cy="1362075"/>
          </a:xfrm>
          <a:prstGeom prst="rect">
            <a:avLst/>
          </a:prstGeom>
        </p:spPr>
        <p:txBody>
          <a:bodyPr>
            <a:normAutofit/>
          </a:bodyPr>
          <a:lstStyle/>
          <a:p>
            <a:pPr eaLnBrk="1" fontAlgn="auto" hangingPunct="1">
              <a:lnSpc>
                <a:spcPct val="90000"/>
              </a:lnSpc>
              <a:spcAft>
                <a:spcPts val="600"/>
              </a:spcAft>
              <a:defRPr/>
            </a:pPr>
            <a:r>
              <a:rPr lang="en-US" sz="3700" b="1">
                <a:latin typeface="+mj-lt"/>
                <a:ea typeface="+mj-ea"/>
                <a:cs typeface="+mj-cs"/>
              </a:rPr>
              <a:t>We are all so excited, look what we found…….</a:t>
            </a:r>
          </a:p>
        </p:txBody>
      </p:sp>
      <p:sp>
        <p:nvSpPr>
          <p:cNvPr id="19" name="Freeform: Shape 18" descr="&quot;&quot;">
            <a:extLst>
              <a:ext uri="{FF2B5EF4-FFF2-40B4-BE49-F238E27FC236}">
                <a16:creationId xmlns:a16="http://schemas.microsoft.com/office/drawing/2014/main" id="{2FC4F265-FAC4-0411-9E94-91DFBC7BEFA3}"/>
              </a:ext>
            </a:extLst>
          </p:cNvPr>
          <p:cNvSpPr>
            <a:spLocks noGrp="1" noRot="1" noChangeAspect="1" noMove="1" noResize="1" noEditPoints="1" noAdjustHandles="1" noChangeArrowheads="1" noChangeShapeType="1" noTextEdit="1"/>
          </p:cNvSpPr>
          <p:nvPr/>
        </p:nvSpPr>
        <p:spPr>
          <a:xfrm>
            <a:off x="0" y="2287588"/>
            <a:ext cx="3563938" cy="4570412"/>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1" name="Freeform: Shape 20" descr="&quot;&quot;">
            <a:extLst>
              <a:ext uri="{FF2B5EF4-FFF2-40B4-BE49-F238E27FC236}">
                <a16:creationId xmlns:a16="http://schemas.microsoft.com/office/drawing/2014/main" id="{70076E9D-9943-0E64-FD7E-C620C0C5F593}"/>
              </a:ext>
            </a:extLst>
          </p:cNvPr>
          <p:cNvSpPr>
            <a:spLocks noGrp="1" noRot="1" noChangeAspect="1" noMove="1" noResize="1" noEditPoints="1" noAdjustHandles="1" noChangeArrowheads="1" noChangeShapeType="1" noTextEdit="1"/>
          </p:cNvSpPr>
          <p:nvPr/>
        </p:nvSpPr>
        <p:spPr>
          <a:xfrm>
            <a:off x="0" y="2122488"/>
            <a:ext cx="3730625" cy="473551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sp>
        <p:nvSpPr>
          <p:cNvPr id="18" name="Freeform: Shape 17" descr="&quot;&quot;">
            <a:extLst>
              <a:ext uri="{FF2B5EF4-FFF2-40B4-BE49-F238E27FC236}">
                <a16:creationId xmlns:a16="http://schemas.microsoft.com/office/drawing/2014/main" id="{1ADDD0F6-B713-6F4C-6189-A0C761F5E627}"/>
              </a:ext>
            </a:extLst>
          </p:cNvPr>
          <p:cNvSpPr>
            <a:spLocks noGrp="1" noRot="1" noChangeAspect="1" noMove="1" noResize="1" noEditPoints="1" noAdjustHandles="1" noChangeArrowheads="1" noChangeShapeType="1" noTextEdit="1"/>
          </p:cNvSpPr>
          <p:nvPr/>
        </p:nvSpPr>
        <p:spPr>
          <a:xfrm>
            <a:off x="1082675" y="-4763"/>
            <a:ext cx="4241800" cy="2454276"/>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sp>
        <p:nvSpPr>
          <p:cNvPr id="20" name="Freeform: Shape 19" descr="&quot;&quot;">
            <a:extLst>
              <a:ext uri="{FF2B5EF4-FFF2-40B4-BE49-F238E27FC236}">
                <a16:creationId xmlns:a16="http://schemas.microsoft.com/office/drawing/2014/main" id="{CCC22764-6811-975D-FDE8-165C9C226C67}"/>
              </a:ext>
            </a:extLst>
          </p:cNvPr>
          <p:cNvSpPr>
            <a:spLocks noGrp="1" noRot="1" noChangeAspect="1" noMove="1" noResize="1" noEditPoints="1" noAdjustHandles="1" noChangeArrowheads="1" noChangeShapeType="1" noTextEdit="1"/>
          </p:cNvSpPr>
          <p:nvPr/>
        </p:nvSpPr>
        <p:spPr>
          <a:xfrm>
            <a:off x="1246188" y="0"/>
            <a:ext cx="3914775" cy="2286000"/>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13319" name="Picture 8">
            <a:extLst>
              <a:ext uri="{FF2B5EF4-FFF2-40B4-BE49-F238E27FC236}">
                <a16:creationId xmlns:a16="http://schemas.microsoft.com/office/drawing/2014/main" id="{86AC1FA0-5B0B-C752-FA65-E7D89E2D54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0275" y="215900"/>
            <a:ext cx="1993900" cy="149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Freeform: Shape 21" descr="&quot;&quot;">
            <a:extLst>
              <a:ext uri="{FF2B5EF4-FFF2-40B4-BE49-F238E27FC236}">
                <a16:creationId xmlns:a16="http://schemas.microsoft.com/office/drawing/2014/main" id="{97C440D6-B2C3-5C40-E833-8B6EA5418C63}"/>
              </a:ext>
            </a:extLst>
          </p:cNvPr>
          <p:cNvSpPr>
            <a:spLocks noGrp="1" noRot="1" noChangeAspect="1" noMove="1" noResize="1" noEditPoints="1" noAdjustHandles="1" noChangeArrowheads="1" noChangeShapeType="1" noTextEdit="1"/>
          </p:cNvSpPr>
          <p:nvPr/>
        </p:nvSpPr>
        <p:spPr>
          <a:xfrm>
            <a:off x="5526088" y="725488"/>
            <a:ext cx="2852737" cy="2852737"/>
          </a:xfrm>
          <a:custGeom>
            <a:avLst/>
            <a:gdLst>
              <a:gd name="connsiteX0" fmla="*/ 1426464 w 2852928"/>
              <a:gd name="connsiteY0" fmla="*/ 0 h 2852928"/>
              <a:gd name="connsiteX1" fmla="*/ 2852928 w 2852928"/>
              <a:gd name="connsiteY1" fmla="*/ 1426464 h 2852928"/>
              <a:gd name="connsiteX2" fmla="*/ 1426464 w 2852928"/>
              <a:gd name="connsiteY2" fmla="*/ 2852928 h 2852928"/>
              <a:gd name="connsiteX3" fmla="*/ 0 w 2852928"/>
              <a:gd name="connsiteY3" fmla="*/ 1426464 h 2852928"/>
              <a:gd name="connsiteX4" fmla="*/ 1426464 w 2852928"/>
              <a:gd name="connsiteY4" fmla="*/ 0 h 28529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4" name="Oval 23" descr="&quot;&quot;">
            <a:extLst>
              <a:ext uri="{FF2B5EF4-FFF2-40B4-BE49-F238E27FC236}">
                <a16:creationId xmlns:a16="http://schemas.microsoft.com/office/drawing/2014/main" id="{0D097292-0775-D3FE-2145-230BA0996D43}"/>
              </a:ext>
            </a:extLst>
          </p:cNvPr>
          <p:cNvSpPr>
            <a:spLocks noGrp="1" noRot="1" noChangeAspect="1" noMove="1" noResize="1" noEditPoints="1" noAdjustHandles="1" noChangeArrowheads="1" noChangeShapeType="1" noTextEdit="1"/>
          </p:cNvSpPr>
          <p:nvPr/>
        </p:nvSpPr>
        <p:spPr>
          <a:xfrm>
            <a:off x="5360988" y="561975"/>
            <a:ext cx="3181350" cy="3181350"/>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pic>
        <p:nvPicPr>
          <p:cNvPr id="13322" name="Picture 7">
            <a:extLst>
              <a:ext uri="{FF2B5EF4-FFF2-40B4-BE49-F238E27FC236}">
                <a16:creationId xmlns:a16="http://schemas.microsoft.com/office/drawing/2014/main" id="{A6BE03B5-62C3-0794-5231-77206799A6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5863" y="1273175"/>
            <a:ext cx="1373187"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3" name="Picture 6">
            <a:extLst>
              <a:ext uri="{FF2B5EF4-FFF2-40B4-BE49-F238E27FC236}">
                <a16:creationId xmlns:a16="http://schemas.microsoft.com/office/drawing/2014/main" id="{19C7EA5E-616A-32EC-9DBD-FE9D280393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6538" y="3338513"/>
            <a:ext cx="2328862" cy="310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 name="Freeform: Shape 25" descr="&quot;&quot;">
            <a:extLst>
              <a:ext uri="{FF2B5EF4-FFF2-40B4-BE49-F238E27FC236}">
                <a16:creationId xmlns:a16="http://schemas.microsoft.com/office/drawing/2014/main" id="{1E1AFC5F-3DD8-3D7F-7A69-B8DC2AA38487}"/>
              </a:ext>
            </a:extLst>
          </p:cNvPr>
          <p:cNvSpPr>
            <a:spLocks noGrp="1" noRot="1" noChangeAspect="1" noMove="1" noResize="1" noEditPoints="1" noAdjustHandles="1" noChangeArrowheads="1" noChangeShapeType="1" noTextEdit="1"/>
          </p:cNvSpPr>
          <p:nvPr/>
        </p:nvSpPr>
        <p:spPr>
          <a:xfrm>
            <a:off x="8751888" y="-4763"/>
            <a:ext cx="3440112" cy="3551238"/>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prstClr val="white"/>
              </a:solidFill>
              <a:latin typeface="Calibri" panose="020F0502020204030204"/>
            </a:endParaRPr>
          </a:p>
        </p:txBody>
      </p:sp>
      <p:sp>
        <p:nvSpPr>
          <p:cNvPr id="28" name="Freeform: Shape 27" descr="&quot;&quot;">
            <a:extLst>
              <a:ext uri="{FF2B5EF4-FFF2-40B4-BE49-F238E27FC236}">
                <a16:creationId xmlns:a16="http://schemas.microsoft.com/office/drawing/2014/main" id="{5A4BC671-3594-42C6-2756-1821F6109AE9}"/>
              </a:ext>
            </a:extLst>
          </p:cNvPr>
          <p:cNvSpPr>
            <a:spLocks noGrp="1" noRot="1" noChangeAspect="1" noMove="1" noResize="1" noEditPoints="1" noAdjustHandles="1" noChangeArrowheads="1" noChangeShapeType="1" noTextEdit="1"/>
          </p:cNvSpPr>
          <p:nvPr/>
        </p:nvSpPr>
        <p:spPr>
          <a:xfrm>
            <a:off x="8918575" y="-4763"/>
            <a:ext cx="3273425" cy="3384551"/>
          </a:xfrm>
          <a:custGeom>
            <a:avLst/>
            <a:gdLst>
              <a:gd name="connsiteX0" fmla="*/ 122841 w 3273238"/>
              <a:gd name="connsiteY0" fmla="*/ 0 h 3383891"/>
              <a:gd name="connsiteX1" fmla="*/ 3273238 w 3273238"/>
              <a:gd name="connsiteY1" fmla="*/ 0 h 3383891"/>
              <a:gd name="connsiteX2" fmla="*/ 3273238 w 3273238"/>
              <a:gd name="connsiteY2" fmla="*/ 3291335 h 3383891"/>
              <a:gd name="connsiteX3" fmla="*/ 3118338 w 3273238"/>
              <a:gd name="connsiteY3" fmla="*/ 3331164 h 3383891"/>
              <a:gd name="connsiteX4" fmla="*/ 2595295 w 3273238"/>
              <a:gd name="connsiteY4" fmla="*/ 3383891 h 3383891"/>
              <a:gd name="connsiteX5" fmla="*/ 0 w 3273238"/>
              <a:gd name="connsiteY5" fmla="*/ 788596 h 3383891"/>
              <a:gd name="connsiteX6" fmla="*/ 116679 w 3273238"/>
              <a:gd name="connsiteY6" fmla="*/ 16835 h 338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13326" name="Picture 4">
            <a:extLst>
              <a:ext uri="{FF2B5EF4-FFF2-40B4-BE49-F238E27FC236}">
                <a16:creationId xmlns:a16="http://schemas.microsoft.com/office/drawing/2014/main" id="{5E1D7416-BC18-98EB-22B4-5C0F0AFA9FA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77438" y="239713"/>
            <a:ext cx="1657350"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Freeform: Shape 29" descr="&quot;&quot;">
            <a:extLst>
              <a:ext uri="{FF2B5EF4-FFF2-40B4-BE49-F238E27FC236}">
                <a16:creationId xmlns:a16="http://schemas.microsoft.com/office/drawing/2014/main" id="{712A463B-DA7F-F444-D4B9-823BB544B734}"/>
              </a:ext>
            </a:extLst>
          </p:cNvPr>
          <p:cNvSpPr>
            <a:spLocks noGrp="1" noRot="1" noChangeAspect="1" noMove="1" noResize="1" noEditPoints="1" noAdjustHandles="1" noChangeArrowheads="1" noChangeShapeType="1" noTextEdit="1"/>
          </p:cNvSpPr>
          <p:nvPr/>
        </p:nvSpPr>
        <p:spPr>
          <a:xfrm>
            <a:off x="9363075" y="4071938"/>
            <a:ext cx="2828925" cy="2786062"/>
          </a:xfrm>
          <a:custGeom>
            <a:avLst/>
            <a:gdLst>
              <a:gd name="connsiteX0" fmla="*/ 1888236 w 2828765"/>
              <a:gd name="connsiteY0" fmla="*/ 0 h 2786678"/>
              <a:gd name="connsiteX1" fmla="*/ 2788281 w 2828765"/>
              <a:gd name="connsiteY1" fmla="*/ 227900 h 2786678"/>
              <a:gd name="connsiteX2" fmla="*/ 2828765 w 2828765"/>
              <a:gd name="connsiteY2" fmla="*/ 252495 h 2786678"/>
              <a:gd name="connsiteX3" fmla="*/ 2828765 w 2828765"/>
              <a:gd name="connsiteY3" fmla="*/ 2786678 h 2786678"/>
              <a:gd name="connsiteX4" fmla="*/ 227128 w 2828765"/>
              <a:gd name="connsiteY4" fmla="*/ 2786678 h 2786678"/>
              <a:gd name="connsiteX5" fmla="*/ 148387 w 2828765"/>
              <a:gd name="connsiteY5" fmla="*/ 2623223 h 2786678"/>
              <a:gd name="connsiteX6" fmla="*/ 0 w 2828765"/>
              <a:gd name="connsiteY6" fmla="*/ 1888236 h 2786678"/>
              <a:gd name="connsiteX7" fmla="*/ 1888236 w 2828765"/>
              <a:gd name="connsiteY7" fmla="*/ 0 h 278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2" name="Freeform: Shape 31" descr="&quot;&quot;">
            <a:extLst>
              <a:ext uri="{FF2B5EF4-FFF2-40B4-BE49-F238E27FC236}">
                <a16:creationId xmlns:a16="http://schemas.microsoft.com/office/drawing/2014/main" id="{81D016C4-6773-C946-9303-2DC900E2FAC2}"/>
              </a:ext>
            </a:extLst>
          </p:cNvPr>
          <p:cNvSpPr>
            <a:spLocks noGrp="1" noRot="1" noChangeAspect="1" noMove="1" noResize="1" noEditPoints="1" noAdjustHandles="1" noChangeArrowheads="1" noChangeShapeType="1" noTextEdit="1"/>
          </p:cNvSpPr>
          <p:nvPr/>
        </p:nvSpPr>
        <p:spPr>
          <a:xfrm>
            <a:off x="9199563" y="3906838"/>
            <a:ext cx="2992437" cy="295116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pic>
        <p:nvPicPr>
          <p:cNvPr id="13329" name="Picture 5">
            <a:extLst>
              <a:ext uri="{FF2B5EF4-FFF2-40B4-BE49-F238E27FC236}">
                <a16:creationId xmlns:a16="http://schemas.microsoft.com/office/drawing/2014/main" id="{9E8F9A00-560F-87F6-C6E3-F455839FDE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888538" y="4918075"/>
            <a:ext cx="2135187" cy="1601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30" name="TextBox 9">
            <a:extLst>
              <a:ext uri="{FF2B5EF4-FFF2-40B4-BE49-F238E27FC236}">
                <a16:creationId xmlns:a16="http://schemas.microsoft.com/office/drawing/2014/main" id="{67090324-BBD0-4578-9EE1-4C44ED9ED650}"/>
              </a:ext>
            </a:extLst>
          </p:cNvPr>
          <p:cNvSpPr txBox="1">
            <a:spLocks noChangeArrowheads="1"/>
          </p:cNvSpPr>
          <p:nvPr/>
        </p:nvSpPr>
        <p:spPr bwMode="auto">
          <a:xfrm>
            <a:off x="2647950" y="1779588"/>
            <a:ext cx="15716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a:solidFill>
                  <a:schemeClr val="accent1"/>
                </a:solidFill>
              </a:rPr>
              <a:t>woodlice</a:t>
            </a:r>
            <a:endParaRPr lang="en-GB" altLang="en-US">
              <a:solidFill>
                <a:schemeClr val="accent1"/>
              </a:solidFill>
            </a:endParaRPr>
          </a:p>
        </p:txBody>
      </p:sp>
      <p:sp>
        <p:nvSpPr>
          <p:cNvPr id="13331" name="TextBox 10">
            <a:extLst>
              <a:ext uri="{FF2B5EF4-FFF2-40B4-BE49-F238E27FC236}">
                <a16:creationId xmlns:a16="http://schemas.microsoft.com/office/drawing/2014/main" id="{2B1B4154-6B9F-A617-917C-882273D8725C}"/>
              </a:ext>
            </a:extLst>
          </p:cNvPr>
          <p:cNvSpPr txBox="1">
            <a:spLocks noChangeArrowheads="1"/>
          </p:cNvSpPr>
          <p:nvPr/>
        </p:nvSpPr>
        <p:spPr bwMode="auto">
          <a:xfrm>
            <a:off x="376238" y="2657475"/>
            <a:ext cx="170338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a:solidFill>
                  <a:schemeClr val="accent1"/>
                </a:solidFill>
              </a:rPr>
              <a:t>Spiders/spider webs</a:t>
            </a:r>
            <a:endParaRPr lang="en-GB" altLang="en-US">
              <a:solidFill>
                <a:schemeClr val="accent1"/>
              </a:solidFill>
            </a:endParaRPr>
          </a:p>
        </p:txBody>
      </p:sp>
      <p:sp>
        <p:nvSpPr>
          <p:cNvPr id="13332" name="TextBox 11">
            <a:extLst>
              <a:ext uri="{FF2B5EF4-FFF2-40B4-BE49-F238E27FC236}">
                <a16:creationId xmlns:a16="http://schemas.microsoft.com/office/drawing/2014/main" id="{F5B93732-B4C0-CA82-CADF-062E2EEA5072}"/>
              </a:ext>
            </a:extLst>
          </p:cNvPr>
          <p:cNvSpPr txBox="1">
            <a:spLocks noChangeArrowheads="1"/>
          </p:cNvSpPr>
          <p:nvPr/>
        </p:nvSpPr>
        <p:spPr bwMode="auto">
          <a:xfrm>
            <a:off x="6508750" y="854075"/>
            <a:ext cx="8858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a:solidFill>
                  <a:schemeClr val="accent1"/>
                </a:solidFill>
              </a:rPr>
              <a:t>lizard</a:t>
            </a:r>
            <a:endParaRPr lang="en-GB" altLang="en-US">
              <a:solidFill>
                <a:schemeClr val="accent1"/>
              </a:solidFill>
            </a:endParaRPr>
          </a:p>
        </p:txBody>
      </p:sp>
      <p:sp>
        <p:nvSpPr>
          <p:cNvPr id="13333" name="TextBox 12">
            <a:extLst>
              <a:ext uri="{FF2B5EF4-FFF2-40B4-BE49-F238E27FC236}">
                <a16:creationId xmlns:a16="http://schemas.microsoft.com/office/drawing/2014/main" id="{5D8D976F-0DA0-20EE-71FE-A973C58CE7F1}"/>
              </a:ext>
            </a:extLst>
          </p:cNvPr>
          <p:cNvSpPr txBox="1">
            <a:spLocks noChangeArrowheads="1"/>
          </p:cNvSpPr>
          <p:nvPr/>
        </p:nvSpPr>
        <p:spPr bwMode="auto">
          <a:xfrm>
            <a:off x="10213975" y="2449513"/>
            <a:ext cx="15081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a:solidFill>
                  <a:schemeClr val="accent1"/>
                </a:solidFill>
              </a:rPr>
              <a:t>Bumble bees</a:t>
            </a:r>
            <a:endParaRPr lang="en-GB" altLang="en-US">
              <a:solidFill>
                <a:schemeClr val="accent1"/>
              </a:solidFill>
            </a:endParaRPr>
          </a:p>
        </p:txBody>
      </p:sp>
      <p:sp>
        <p:nvSpPr>
          <p:cNvPr id="13334" name="TextBox 14">
            <a:extLst>
              <a:ext uri="{FF2B5EF4-FFF2-40B4-BE49-F238E27FC236}">
                <a16:creationId xmlns:a16="http://schemas.microsoft.com/office/drawing/2014/main" id="{67F88E3F-96EE-024F-A630-536C4572E18E}"/>
              </a:ext>
            </a:extLst>
          </p:cNvPr>
          <p:cNvSpPr txBox="1">
            <a:spLocks noChangeArrowheads="1"/>
          </p:cNvSpPr>
          <p:nvPr/>
        </p:nvSpPr>
        <p:spPr bwMode="auto">
          <a:xfrm>
            <a:off x="10650538" y="4395788"/>
            <a:ext cx="10223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a:solidFill>
                  <a:schemeClr val="accent1"/>
                </a:solidFill>
              </a:rPr>
              <a:t>worms</a:t>
            </a:r>
            <a:endParaRPr lang="en-GB" altLang="en-US">
              <a:solidFill>
                <a:schemeClr val="accent1"/>
              </a:solidFill>
            </a:endParaRPr>
          </a:p>
        </p:txBody>
      </p:sp>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B4E5A2"/>
        </a:solidFill>
        <a:effectLst/>
      </p:bgPr>
    </p:bg>
    <p:spTree>
      <p:nvGrpSpPr>
        <p:cNvPr id="1" name=""/>
        <p:cNvGrpSpPr/>
        <p:nvPr/>
      </p:nvGrpSpPr>
      <p:grpSpPr>
        <a:xfrm>
          <a:off x="0" y="0"/>
          <a:ext cx="0" cy="0"/>
          <a:chOff x="0" y="0"/>
          <a:chExt cx="0" cy="0"/>
        </a:xfrm>
      </p:grpSpPr>
      <p:pic>
        <p:nvPicPr>
          <p:cNvPr id="14338" name="Picture 5">
            <a:extLst>
              <a:ext uri="{FF2B5EF4-FFF2-40B4-BE49-F238E27FC236}">
                <a16:creationId xmlns:a16="http://schemas.microsoft.com/office/drawing/2014/main" id="{BA45F1E6-19A5-A3E7-12B6-C6C9BF3334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1788" y="3608388"/>
            <a:ext cx="3449637" cy="306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39" name="Picture 6">
            <a:extLst>
              <a:ext uri="{FF2B5EF4-FFF2-40B4-BE49-F238E27FC236}">
                <a16:creationId xmlns:a16="http://schemas.microsoft.com/office/drawing/2014/main" id="{3C2C3EDF-E0DC-4FBB-432D-6F65BF051F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0575" y="3573463"/>
            <a:ext cx="3619500" cy="306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0" name="Picture 7">
            <a:extLst>
              <a:ext uri="{FF2B5EF4-FFF2-40B4-BE49-F238E27FC236}">
                <a16:creationId xmlns:a16="http://schemas.microsoft.com/office/drawing/2014/main" id="{722546A8-8445-2161-AA80-7C2F4BCD50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22261" r="12239" b="4260"/>
          <a:stretch>
            <a:fillRect/>
          </a:stretch>
        </p:blipFill>
        <p:spPr bwMode="auto">
          <a:xfrm>
            <a:off x="4511675" y="3643313"/>
            <a:ext cx="3384550" cy="299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1" name="Picture 8">
            <a:extLst>
              <a:ext uri="{FF2B5EF4-FFF2-40B4-BE49-F238E27FC236}">
                <a16:creationId xmlns:a16="http://schemas.microsoft.com/office/drawing/2014/main" id="{885F8B86-71E1-9432-9F0D-0AF63FA727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13275" y="461963"/>
            <a:ext cx="3181350" cy="231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83E8F7C-AD57-B748-2E04-0468C5747E3F}"/>
              </a:ext>
            </a:extLst>
          </p:cNvPr>
          <p:cNvSpPr txBox="1"/>
          <p:nvPr/>
        </p:nvSpPr>
        <p:spPr>
          <a:xfrm>
            <a:off x="161925" y="321604"/>
            <a:ext cx="4163438" cy="2800767"/>
          </a:xfrm>
          <a:prstGeom prst="rect">
            <a:avLst/>
          </a:prstGeom>
          <a:noFill/>
        </p:spPr>
        <p:txBody>
          <a:bodyPr wrap="square" rtlCol="0">
            <a:spAutoFit/>
          </a:bodyPr>
          <a:lstStyle/>
          <a:p>
            <a:pPr algn="ctr"/>
            <a:r>
              <a:rPr lang="en-US" sz="1600" dirty="0"/>
              <a:t>We created a small garden area with soil, seeds, and gardening tools for the children to explore and play. After a weekend of heavy rain, I checked the area as part of our regular risk assessments. As I was about to empty a bucket of collected rainwater, I noticed tiny white objects moving inside. Upon closer inspection—and with a little help from Google Lens—we discovered they were mosquito larvae, also known as baby mosquitoes.</a:t>
            </a:r>
            <a:endParaRPr lang="en-GB" sz="1600" dirty="0"/>
          </a:p>
        </p:txBody>
      </p:sp>
      <p:sp>
        <p:nvSpPr>
          <p:cNvPr id="3" name="TextBox 2">
            <a:extLst>
              <a:ext uri="{FF2B5EF4-FFF2-40B4-BE49-F238E27FC236}">
                <a16:creationId xmlns:a16="http://schemas.microsoft.com/office/drawing/2014/main" id="{3DAE30C3-C816-339D-3619-2C182C6FC5FE}"/>
              </a:ext>
            </a:extLst>
          </p:cNvPr>
          <p:cNvSpPr txBox="1"/>
          <p:nvPr/>
        </p:nvSpPr>
        <p:spPr>
          <a:xfrm>
            <a:off x="8064230" y="321604"/>
            <a:ext cx="3965845" cy="2554545"/>
          </a:xfrm>
          <a:prstGeom prst="rect">
            <a:avLst/>
          </a:prstGeom>
          <a:noFill/>
        </p:spPr>
        <p:txBody>
          <a:bodyPr wrap="square" rtlCol="0">
            <a:spAutoFit/>
          </a:bodyPr>
          <a:lstStyle/>
          <a:p>
            <a:pPr algn="ctr"/>
            <a:r>
              <a:rPr lang="en-US" sz="1600" dirty="0"/>
              <a:t>Mosquito larvae are baby mosquitoes that live in still water, like puddles or buckets. After a mosquito lays eggs in the water, the eggs hatch into tiny, wiggly larvae. They move around just under the surface and breathe through small tubes. The larvae eat tiny things in the water to grow. Even though they don’t bite or hurt people, they can turn into adult mosquitoes, which can carry diseases.</a:t>
            </a:r>
            <a:endParaRPr lang="en-GB"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3" name="Picture 2" descr="A group of grass in cups&#10;&#10;AI-generated content may be incorrect.">
            <a:extLst>
              <a:ext uri="{FF2B5EF4-FFF2-40B4-BE49-F238E27FC236}">
                <a16:creationId xmlns:a16="http://schemas.microsoft.com/office/drawing/2014/main" id="{A13DD73C-DD05-7FB0-1649-2FCD0B9272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51125" y="1909020"/>
            <a:ext cx="5223213" cy="3917410"/>
          </a:xfrm>
          <a:prstGeom prst="rect">
            <a:avLst/>
          </a:prstGeom>
        </p:spPr>
      </p:pic>
      <p:pic>
        <p:nvPicPr>
          <p:cNvPr id="5" name="Picture 4" descr="A hand holding a glass with grass in it&#10;&#10;AI-generated content may be incorrect.">
            <a:extLst>
              <a:ext uri="{FF2B5EF4-FFF2-40B4-BE49-F238E27FC236}">
                <a16:creationId xmlns:a16="http://schemas.microsoft.com/office/drawing/2014/main" id="{A7C20DF0-778F-8F86-7815-EFB5874957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80342" y="1578281"/>
            <a:ext cx="4521942" cy="4578890"/>
          </a:xfrm>
          <a:prstGeom prst="rect">
            <a:avLst/>
          </a:prstGeom>
        </p:spPr>
      </p:pic>
      <p:sp>
        <p:nvSpPr>
          <p:cNvPr id="6" name="TextBox 5">
            <a:extLst>
              <a:ext uri="{FF2B5EF4-FFF2-40B4-BE49-F238E27FC236}">
                <a16:creationId xmlns:a16="http://schemas.microsoft.com/office/drawing/2014/main" id="{96294096-A82E-37F9-9FAD-1D7B4CCABB65}"/>
              </a:ext>
            </a:extLst>
          </p:cNvPr>
          <p:cNvSpPr txBox="1"/>
          <p:nvPr/>
        </p:nvSpPr>
        <p:spPr>
          <a:xfrm>
            <a:off x="751868" y="165370"/>
            <a:ext cx="11145060" cy="1200329"/>
          </a:xfrm>
          <a:prstGeom prst="rect">
            <a:avLst/>
          </a:prstGeom>
          <a:noFill/>
        </p:spPr>
        <p:txBody>
          <a:bodyPr wrap="square" rtlCol="0">
            <a:spAutoFit/>
          </a:bodyPr>
          <a:lstStyle/>
          <a:p>
            <a:pPr algn="ctr"/>
            <a:r>
              <a:rPr lang="en-US" dirty="0"/>
              <a:t>After enhancing our outdoor space to support both wildlife and the children’s enjoyment, I saw a great opportunity for the children to grow something they could take home and plant in their own gardens. My hope was that this experience would inspire parents and carers to get involved and explore the possibilities of growing more at home. The children were absolutely thrilled!</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E7A3CF8-3ED7-B94B-D172-3769D8AE6818}"/>
              </a:ext>
            </a:extLst>
          </p:cNvPr>
          <p:cNvPicPr>
            <a:picLocks noChangeAspect="1"/>
          </p:cNvPicPr>
          <p:nvPr/>
        </p:nvPicPr>
        <p:blipFill>
          <a:blip r:embed="rId2"/>
          <a:stretch>
            <a:fillRect/>
          </a:stretch>
        </p:blipFill>
        <p:spPr>
          <a:xfrm>
            <a:off x="0" y="-1"/>
            <a:ext cx="3142034" cy="3429001"/>
          </a:xfrm>
          <a:prstGeom prst="rect">
            <a:avLst/>
          </a:prstGeom>
        </p:spPr>
      </p:pic>
      <p:pic>
        <p:nvPicPr>
          <p:cNvPr id="4" name="Picture 3">
            <a:extLst>
              <a:ext uri="{FF2B5EF4-FFF2-40B4-BE49-F238E27FC236}">
                <a16:creationId xmlns:a16="http://schemas.microsoft.com/office/drawing/2014/main" id="{532B0B44-A623-E8A1-EA0B-6D3DB3C263CA}"/>
              </a:ext>
            </a:extLst>
          </p:cNvPr>
          <p:cNvPicPr>
            <a:picLocks noChangeAspect="1"/>
          </p:cNvPicPr>
          <p:nvPr/>
        </p:nvPicPr>
        <p:blipFill>
          <a:blip r:embed="rId3"/>
          <a:stretch>
            <a:fillRect/>
          </a:stretch>
        </p:blipFill>
        <p:spPr>
          <a:xfrm>
            <a:off x="3142034" y="0"/>
            <a:ext cx="3028545" cy="3429000"/>
          </a:xfrm>
          <a:prstGeom prst="rect">
            <a:avLst/>
          </a:prstGeom>
        </p:spPr>
      </p:pic>
      <p:pic>
        <p:nvPicPr>
          <p:cNvPr id="5" name="Picture 4">
            <a:extLst>
              <a:ext uri="{FF2B5EF4-FFF2-40B4-BE49-F238E27FC236}">
                <a16:creationId xmlns:a16="http://schemas.microsoft.com/office/drawing/2014/main" id="{5FB8481D-CFD6-FC51-9FA8-F488D0852E3C}"/>
              </a:ext>
            </a:extLst>
          </p:cNvPr>
          <p:cNvPicPr>
            <a:picLocks noChangeAspect="1"/>
          </p:cNvPicPr>
          <p:nvPr/>
        </p:nvPicPr>
        <p:blipFill>
          <a:blip r:embed="rId4"/>
          <a:stretch>
            <a:fillRect/>
          </a:stretch>
        </p:blipFill>
        <p:spPr>
          <a:xfrm>
            <a:off x="6170579" y="0"/>
            <a:ext cx="3028546" cy="3429000"/>
          </a:xfrm>
          <a:prstGeom prst="rect">
            <a:avLst/>
          </a:prstGeom>
        </p:spPr>
      </p:pic>
      <p:pic>
        <p:nvPicPr>
          <p:cNvPr id="6" name="Picture 5">
            <a:extLst>
              <a:ext uri="{FF2B5EF4-FFF2-40B4-BE49-F238E27FC236}">
                <a16:creationId xmlns:a16="http://schemas.microsoft.com/office/drawing/2014/main" id="{244C45F4-1CD8-77F4-3A59-D1D07940319C}"/>
              </a:ext>
            </a:extLst>
          </p:cNvPr>
          <p:cNvPicPr>
            <a:picLocks noChangeAspect="1"/>
          </p:cNvPicPr>
          <p:nvPr/>
        </p:nvPicPr>
        <p:blipFill>
          <a:blip r:embed="rId5"/>
          <a:srcRect l="3792"/>
          <a:stretch>
            <a:fillRect/>
          </a:stretch>
        </p:blipFill>
        <p:spPr>
          <a:xfrm>
            <a:off x="9199124" y="-2"/>
            <a:ext cx="2992875" cy="3429001"/>
          </a:xfrm>
          <a:prstGeom prst="rect">
            <a:avLst/>
          </a:prstGeom>
        </p:spPr>
      </p:pic>
      <p:sp>
        <p:nvSpPr>
          <p:cNvPr id="7" name="TextBox 6">
            <a:extLst>
              <a:ext uri="{FF2B5EF4-FFF2-40B4-BE49-F238E27FC236}">
                <a16:creationId xmlns:a16="http://schemas.microsoft.com/office/drawing/2014/main" id="{C4C02361-EEE6-37B0-C645-5E36F1D22552}"/>
              </a:ext>
            </a:extLst>
          </p:cNvPr>
          <p:cNvSpPr txBox="1"/>
          <p:nvPr/>
        </p:nvSpPr>
        <p:spPr>
          <a:xfrm>
            <a:off x="2811293" y="4396901"/>
            <a:ext cx="7276290" cy="1877437"/>
          </a:xfrm>
          <a:prstGeom prst="rect">
            <a:avLst/>
          </a:prstGeom>
          <a:noFill/>
        </p:spPr>
        <p:txBody>
          <a:bodyPr wrap="square" rtlCol="0">
            <a:spAutoFit/>
          </a:bodyPr>
          <a:lstStyle/>
          <a:p>
            <a:pPr algn="ctr"/>
            <a:r>
              <a:rPr lang="en-US" sz="2000" dirty="0"/>
              <a:t>Some helpful links to help wildlife and enhance the outdoors </a:t>
            </a:r>
          </a:p>
          <a:p>
            <a:pPr algn="ctr"/>
            <a:r>
              <a:rPr lang="en-US" sz="2000" dirty="0">
                <a:hlinkClick r:id="rId6"/>
              </a:rPr>
              <a:t>https://shop.woodlandtrust.org.uk/</a:t>
            </a:r>
            <a:endParaRPr lang="en-US" sz="2000" dirty="0"/>
          </a:p>
          <a:p>
            <a:pPr algn="ctr"/>
            <a:r>
              <a:rPr lang="en-US" sz="2000" dirty="0">
                <a:hlinkClick r:id="rId7"/>
              </a:rPr>
              <a:t>https://www.idealhome.co.uk/</a:t>
            </a:r>
            <a:endParaRPr lang="en-US" sz="2000" dirty="0"/>
          </a:p>
          <a:p>
            <a:pPr algn="ctr"/>
            <a:r>
              <a:rPr lang="en-US" sz="2000" dirty="0">
                <a:hlinkClick r:id="rId8"/>
              </a:rPr>
              <a:t>https://www.cutmy.co.uk/</a:t>
            </a:r>
            <a:endParaRPr lang="en-US" sz="2000" dirty="0"/>
          </a:p>
          <a:p>
            <a:endParaRPr lang="en-US" dirty="0"/>
          </a:p>
          <a:p>
            <a:r>
              <a:rPr lang="en-US" dirty="0"/>
              <a:t> </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1830</TotalTime>
  <Words>989</Words>
  <Application>Microsoft Office PowerPoint</Application>
  <PresentationFormat>Widescreen</PresentationFormat>
  <Paragraphs>59</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Arial</vt:lpstr>
      <vt:lpstr>Aptos Display</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Nott (2306721)</dc:creator>
  <cp:lastModifiedBy>Chloe Nott</cp:lastModifiedBy>
  <cp:revision>16</cp:revision>
  <dcterms:created xsi:type="dcterms:W3CDTF">2025-06-21T14:19:54Z</dcterms:created>
  <dcterms:modified xsi:type="dcterms:W3CDTF">2025-07-02T10:05:16Z</dcterms:modified>
</cp:coreProperties>
</file>