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3"/>
  </p:notesMasterIdLst>
  <p:handoutMasterIdLst>
    <p:handoutMasterId r:id="rId44"/>
  </p:handoutMasterIdLst>
  <p:sldIdLst>
    <p:sldId id="27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9" r:id="rId32"/>
    <p:sldId id="290" r:id="rId33"/>
    <p:sldId id="291" r:id="rId34"/>
    <p:sldId id="297" r:id="rId35"/>
    <p:sldId id="292" r:id="rId36"/>
    <p:sldId id="296" r:id="rId37"/>
    <p:sldId id="293" r:id="rId38"/>
    <p:sldId id="298" r:id="rId39"/>
    <p:sldId id="295" r:id="rId40"/>
    <p:sldId id="294" r:id="rId41"/>
    <p:sldId id="288" r:id="rId4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69" d="100"/>
          <a:sy n="69" d="100"/>
        </p:scale>
        <p:origin x="105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em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LCB7004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457666" y="1916832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Quantitative Research Methods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US" altLang="en-US" sz="4800" b="1" dirty="0">
                <a:solidFill>
                  <a:schemeClr val="accent2"/>
                </a:solidFill>
              </a:rPr>
              <a:t>Why do we need statistics?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Why do we need statistics?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Quantitative Methods</a:t>
            </a:r>
          </a:p>
          <a:p>
            <a:pPr lvl="1"/>
            <a:r>
              <a:rPr lang="en-GB" dirty="0"/>
              <a:t>Testing theories using numbers</a:t>
            </a:r>
          </a:p>
          <a:p>
            <a:r>
              <a:rPr lang="en-GB" dirty="0"/>
              <a:t>Qualitative Methods</a:t>
            </a:r>
          </a:p>
          <a:p>
            <a:pPr lvl="1"/>
            <a:r>
              <a:rPr lang="en-GB" dirty="0"/>
              <a:t>Testing theories using language</a:t>
            </a:r>
          </a:p>
          <a:p>
            <a:pPr lvl="2"/>
            <a:r>
              <a:rPr lang="en-GB" dirty="0"/>
              <a:t>Magazine articles/Interviews</a:t>
            </a:r>
          </a:p>
          <a:p>
            <a:pPr lvl="2"/>
            <a:r>
              <a:rPr lang="en-GB" dirty="0"/>
              <a:t>Conversations</a:t>
            </a:r>
          </a:p>
          <a:p>
            <a:pPr lvl="2"/>
            <a:r>
              <a:rPr lang="en-GB" dirty="0"/>
              <a:t>Newspapers</a:t>
            </a:r>
          </a:p>
          <a:p>
            <a:pPr lvl="2"/>
            <a:r>
              <a:rPr lang="en-GB" dirty="0"/>
              <a:t>Media broadcasts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research process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71590" y="1821645"/>
            <a:ext cx="3942179" cy="3589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observation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r>
              <a:rPr lang="en-GB" dirty="0"/>
              <a:t>Find something that needs explaining</a:t>
            </a:r>
          </a:p>
          <a:p>
            <a:pPr lvl="1"/>
            <a:r>
              <a:rPr lang="en-GB" dirty="0"/>
              <a:t>Observe the real world</a:t>
            </a:r>
          </a:p>
          <a:p>
            <a:pPr lvl="1"/>
            <a:r>
              <a:rPr lang="en-GB" dirty="0"/>
              <a:t>Read other research</a:t>
            </a:r>
          </a:p>
          <a:p>
            <a:r>
              <a:rPr lang="en-GB" dirty="0"/>
              <a:t>Test the concept: collect data</a:t>
            </a:r>
          </a:p>
          <a:p>
            <a:pPr lvl="1"/>
            <a:r>
              <a:rPr lang="en-GB" dirty="0"/>
              <a:t>Collect data to see whether your hunch is correct</a:t>
            </a:r>
          </a:p>
          <a:p>
            <a:pPr lvl="1"/>
            <a:r>
              <a:rPr lang="en-GB" dirty="0"/>
              <a:t>To do this you need to define variables</a:t>
            </a:r>
          </a:p>
          <a:p>
            <a:pPr lvl="2"/>
            <a:r>
              <a:rPr lang="en-GB" dirty="0"/>
              <a:t>Anything that can be measured and can differ across entities or time.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research process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71590" y="1821645"/>
            <a:ext cx="3942179" cy="3589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2875342" y="2272900"/>
            <a:ext cx="4554173" cy="1899050"/>
          </a:xfrm>
          <a:prstGeom prst="rect">
            <a:avLst/>
          </a:prstGeom>
          <a:solidFill>
            <a:srgbClr val="4F81BD">
              <a:alpha val="1686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Generating and testing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Theories</a:t>
            </a:r>
          </a:p>
          <a:p>
            <a:pPr lvl="1"/>
            <a:r>
              <a:rPr lang="en-GB" dirty="0"/>
              <a:t>An hypothesized general principle or set of principles that explain known findings about a topic and from which new hypotheses can be generated.</a:t>
            </a:r>
          </a:p>
          <a:p>
            <a:r>
              <a:rPr lang="en-GB" dirty="0"/>
              <a:t>Hypothesis</a:t>
            </a:r>
          </a:p>
          <a:p>
            <a:pPr lvl="1"/>
            <a:r>
              <a:rPr lang="en-GB" dirty="0"/>
              <a:t>A prediction from a theory.</a:t>
            </a:r>
          </a:p>
          <a:p>
            <a:pPr lvl="1"/>
            <a:r>
              <a:rPr lang="en-GB" dirty="0"/>
              <a:t>E.g. the number of people turning up for a reality TV audition that have narcissistic personality disorder will be higher than the general level (1%) in the population.</a:t>
            </a:r>
          </a:p>
          <a:p>
            <a:r>
              <a:rPr lang="en-GB" dirty="0"/>
              <a:t>Falsification</a:t>
            </a:r>
          </a:p>
          <a:p>
            <a:pPr lvl="1"/>
            <a:r>
              <a:rPr lang="en-GB" dirty="0"/>
              <a:t>The act of disproving a theory or hypothesis.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60012" y="2250273"/>
            <a:ext cx="6140989" cy="2089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research process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71590" y="1821645"/>
            <a:ext cx="3942179" cy="3589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2765593" y="4054081"/>
            <a:ext cx="4554173" cy="803678"/>
          </a:xfrm>
          <a:prstGeom prst="rect">
            <a:avLst/>
          </a:prstGeom>
          <a:solidFill>
            <a:srgbClr val="4F81BD">
              <a:alpha val="1686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Collect data to test your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Hypothesis:</a:t>
            </a:r>
          </a:p>
          <a:p>
            <a:pPr lvl="1"/>
            <a:r>
              <a:rPr lang="en-GB" i="1" dirty="0"/>
              <a:t>Coca-cola kills sperm</a:t>
            </a:r>
            <a:r>
              <a:rPr lang="en-GB" dirty="0"/>
              <a:t>.</a:t>
            </a:r>
          </a:p>
          <a:p>
            <a:r>
              <a:rPr lang="en-GB" dirty="0"/>
              <a:t>Independent Variable</a:t>
            </a:r>
          </a:p>
          <a:p>
            <a:pPr lvl="1"/>
            <a:r>
              <a:rPr lang="en-GB" dirty="0"/>
              <a:t>The proposed cause</a:t>
            </a:r>
          </a:p>
          <a:p>
            <a:pPr lvl="1"/>
            <a:r>
              <a:rPr lang="en-GB" dirty="0"/>
              <a:t>A predictor variable</a:t>
            </a:r>
          </a:p>
          <a:p>
            <a:pPr lvl="1"/>
            <a:r>
              <a:rPr lang="en-GB" dirty="0"/>
              <a:t>A manipulated variable (in experiments)</a:t>
            </a:r>
          </a:p>
          <a:p>
            <a:pPr lvl="1"/>
            <a:r>
              <a:rPr lang="en-GB" dirty="0"/>
              <a:t>Coca-cola in the hypothesis above</a:t>
            </a:r>
          </a:p>
          <a:p>
            <a:r>
              <a:rPr lang="en-GB" dirty="0"/>
              <a:t>Dependent Variable</a:t>
            </a:r>
          </a:p>
          <a:p>
            <a:pPr lvl="1"/>
            <a:r>
              <a:rPr lang="en-GB" dirty="0"/>
              <a:t>The proposed effect</a:t>
            </a:r>
          </a:p>
          <a:p>
            <a:pPr lvl="1"/>
            <a:r>
              <a:rPr lang="en-GB" dirty="0"/>
              <a:t>An outcome variable</a:t>
            </a:r>
          </a:p>
          <a:p>
            <a:pPr lvl="1"/>
            <a:r>
              <a:rPr lang="en-GB" dirty="0"/>
              <a:t>Measured not manipulated (in experiments)</a:t>
            </a:r>
          </a:p>
          <a:p>
            <a:pPr lvl="1"/>
            <a:r>
              <a:rPr lang="en-GB" dirty="0"/>
              <a:t>Sperm in the hypothesis above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Levels of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Categorical (entities are divided into distinct categories):</a:t>
            </a:r>
          </a:p>
          <a:p>
            <a:pPr lvl="1"/>
            <a:r>
              <a:rPr lang="en-GB" dirty="0"/>
              <a:t>Binary variable: There are only two categories</a:t>
            </a:r>
          </a:p>
          <a:p>
            <a:pPr lvl="2"/>
            <a:r>
              <a:rPr lang="en-GB" dirty="0"/>
              <a:t>e.g. dead or alive.</a:t>
            </a:r>
          </a:p>
          <a:p>
            <a:pPr lvl="1"/>
            <a:r>
              <a:rPr lang="en-GB" dirty="0"/>
              <a:t>Nominal variable: There are more than two categories </a:t>
            </a:r>
          </a:p>
          <a:p>
            <a:pPr lvl="2"/>
            <a:r>
              <a:rPr lang="en-GB" dirty="0"/>
              <a:t>e.g. whether someone is an omnivore, vegetarian, vegan, or fruitarian.</a:t>
            </a:r>
          </a:p>
          <a:p>
            <a:pPr lvl="1"/>
            <a:r>
              <a:rPr lang="en-GB" dirty="0"/>
              <a:t>Ordinal variable: The same as a nominal variable but the categories have a logical order</a:t>
            </a:r>
          </a:p>
          <a:p>
            <a:pPr lvl="2"/>
            <a:r>
              <a:rPr lang="en-GB" dirty="0"/>
              <a:t>e.g. whether people got a fail, a pass, a merit or a distinction in their exam.</a:t>
            </a:r>
          </a:p>
          <a:p>
            <a:r>
              <a:rPr lang="en-GB" dirty="0"/>
              <a:t>Continuous (entities get a distinct score):</a:t>
            </a:r>
          </a:p>
          <a:p>
            <a:pPr lvl="1"/>
            <a:r>
              <a:rPr lang="en-GB" dirty="0"/>
              <a:t>Interval variable: Equal intervals on the variable represent equal differences in the property being measured</a:t>
            </a:r>
          </a:p>
          <a:p>
            <a:pPr lvl="2"/>
            <a:r>
              <a:rPr lang="en-GB" dirty="0"/>
              <a:t>e.g. the difference between 6 and 8 is equivalent to the difference between 13 and 15.</a:t>
            </a:r>
          </a:p>
          <a:p>
            <a:pPr lvl="1"/>
            <a:r>
              <a:rPr lang="en-GB" dirty="0"/>
              <a:t>Ratio variable: The same as an interval variable, but the ratios of scores on the scale must also make sense</a:t>
            </a:r>
          </a:p>
          <a:p>
            <a:pPr lvl="2"/>
            <a:r>
              <a:rPr lang="en-GB" dirty="0"/>
              <a:t>e.g. a score of 16 on an anxiety scale means that the person is, in reality, twice as anxious as someone scoring 8.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error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r>
              <a:rPr lang="en-GB" dirty="0"/>
              <a:t>Measurement error</a:t>
            </a:r>
          </a:p>
          <a:p>
            <a:pPr lvl="1"/>
            <a:r>
              <a:rPr lang="en-GB" dirty="0"/>
              <a:t>The discrepancy between the actual value we’re trying to measure, and the number we use to represent that value.</a:t>
            </a:r>
          </a:p>
          <a:p>
            <a:r>
              <a:rPr lang="en-GB" dirty="0"/>
              <a:t>Example:</a:t>
            </a:r>
          </a:p>
          <a:p>
            <a:pPr lvl="1"/>
            <a:r>
              <a:rPr lang="en-GB" dirty="0"/>
              <a:t>You (in reality) weigh 80 kg.</a:t>
            </a:r>
          </a:p>
          <a:p>
            <a:pPr lvl="1"/>
            <a:r>
              <a:rPr lang="en-GB" dirty="0"/>
              <a:t>You stand on your bathroom scales and they say 83 kg.</a:t>
            </a:r>
          </a:p>
          <a:p>
            <a:pPr lvl="1"/>
            <a:r>
              <a:rPr lang="en-GB" dirty="0"/>
              <a:t>The measurement error is 3 kg.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Validity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Whether an instrument measures what it set out to measure.</a:t>
            </a:r>
          </a:p>
          <a:p>
            <a:r>
              <a:rPr lang="en-GB" dirty="0"/>
              <a:t>Content validity</a:t>
            </a:r>
          </a:p>
          <a:p>
            <a:pPr lvl="1"/>
            <a:r>
              <a:rPr lang="en-GB" dirty="0"/>
              <a:t>Evidence that the content of a test corresponds to the content of the construct it was designed to cover</a:t>
            </a:r>
          </a:p>
          <a:p>
            <a:r>
              <a:rPr lang="en-GB" dirty="0"/>
              <a:t>Ecological validity</a:t>
            </a:r>
          </a:p>
          <a:p>
            <a:pPr lvl="1"/>
            <a:r>
              <a:rPr lang="en-GB" dirty="0"/>
              <a:t>Evidence that the results of a study, experiment or test can be applied, and allow inferences, to real-world conditions.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Reliability</a:t>
            </a:r>
          </a:p>
          <a:p>
            <a:pPr lvl="1"/>
            <a:r>
              <a:rPr lang="en-GB" dirty="0"/>
              <a:t>The ability of the measure to produce the same results under the same conditions.</a:t>
            </a:r>
          </a:p>
          <a:p>
            <a:r>
              <a:rPr lang="en-GB" dirty="0"/>
              <a:t>Test-Retest Reliability</a:t>
            </a:r>
          </a:p>
          <a:p>
            <a:pPr lvl="1"/>
            <a:r>
              <a:rPr lang="en-GB" dirty="0"/>
              <a:t>The ability of a measure to produce consistent results when the same entities are tested at two different points in time.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measure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Correlational</a:t>
            </a:r>
            <a:r>
              <a:rPr lang="en-GB" dirty="0"/>
              <a:t> research:</a:t>
            </a:r>
          </a:p>
          <a:p>
            <a:pPr lvl="1"/>
            <a:r>
              <a:rPr lang="en-GB" dirty="0"/>
              <a:t>Observing what naturally goes on in the world without directly interfering with it.</a:t>
            </a:r>
          </a:p>
          <a:p>
            <a:r>
              <a:rPr lang="en-GB" dirty="0"/>
              <a:t>Cross-sectional research:</a:t>
            </a:r>
          </a:p>
          <a:p>
            <a:pPr lvl="1"/>
            <a:r>
              <a:rPr lang="en-GB" dirty="0"/>
              <a:t>This term implies that data come from people at different age points with different people representing each age point.</a:t>
            </a:r>
          </a:p>
          <a:p>
            <a:r>
              <a:rPr lang="en-GB" dirty="0"/>
              <a:t>Experimental research:</a:t>
            </a:r>
          </a:p>
          <a:p>
            <a:pPr lvl="1"/>
            <a:r>
              <a:rPr lang="en-GB" dirty="0"/>
              <a:t>One or more variable is systematically manipulated to see their effect (alone or in combination) on an outcome variable.</a:t>
            </a:r>
          </a:p>
          <a:p>
            <a:pPr lvl="1"/>
            <a:r>
              <a:rPr lang="en-GB" dirty="0"/>
              <a:t>Statements can be made about cause and effect.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Experimental research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Cause and Effect (Hume, 1748)</a:t>
            </a:r>
          </a:p>
          <a:p>
            <a:pPr marL="728663" lvl="1" indent="-385763">
              <a:buFont typeface="+mj-lt"/>
              <a:buAutoNum type="arabicPeriod"/>
            </a:pPr>
            <a:r>
              <a:rPr lang="en-GB" dirty="0"/>
              <a:t>Cause and effect must occur close together in time (contiguity); </a:t>
            </a:r>
          </a:p>
          <a:p>
            <a:pPr marL="728663" lvl="1" indent="-385763">
              <a:buFont typeface="+mj-lt"/>
              <a:buAutoNum type="arabicPeriod"/>
            </a:pPr>
            <a:r>
              <a:rPr lang="en-GB" dirty="0"/>
              <a:t>The cause must occur before an effect does;</a:t>
            </a:r>
          </a:p>
          <a:p>
            <a:pPr marL="728663" lvl="1" indent="-385763">
              <a:buFont typeface="+mj-lt"/>
              <a:buAutoNum type="arabicPeriod"/>
            </a:pPr>
            <a:r>
              <a:rPr lang="en-GB" dirty="0"/>
              <a:t>The effect should never occur without the presence of the cause.</a:t>
            </a:r>
          </a:p>
          <a:p>
            <a:r>
              <a:rPr lang="en-GB" dirty="0"/>
              <a:t>Confounding variables: the ‘</a:t>
            </a:r>
            <a:r>
              <a:rPr lang="en-GB" i="1" dirty="0" err="1"/>
              <a:t>Tertium</a:t>
            </a:r>
            <a:r>
              <a:rPr lang="en-GB" i="1" dirty="0"/>
              <a:t> Quid</a:t>
            </a:r>
            <a:r>
              <a:rPr lang="en-GB" dirty="0"/>
              <a:t>’</a:t>
            </a:r>
          </a:p>
          <a:p>
            <a:pPr lvl="1"/>
            <a:r>
              <a:rPr lang="en-GB" dirty="0"/>
              <a:t>A variable (that we may or may not have measured) other than the predictor variables that potentially affects an outcome variable.</a:t>
            </a:r>
          </a:p>
          <a:p>
            <a:pPr lvl="1"/>
            <a:r>
              <a:rPr lang="en-GB" dirty="0"/>
              <a:t>E.g. The relationship between breast implants and suicide is confounded by self esteem.</a:t>
            </a:r>
          </a:p>
          <a:p>
            <a:r>
              <a:rPr lang="en-GB" dirty="0"/>
              <a:t>Ruling out confounds (Mill, 1865)</a:t>
            </a:r>
          </a:p>
          <a:p>
            <a:pPr lvl="1"/>
            <a:r>
              <a:rPr lang="en-GB" dirty="0"/>
              <a:t>An effect should be present when the cause is present and that when the cause is absent the effect should be absent also.</a:t>
            </a:r>
          </a:p>
          <a:p>
            <a:pPr lvl="1"/>
            <a:r>
              <a:rPr lang="en-GB" dirty="0"/>
              <a:t>Control conditions: the cause is absent.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of data collection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Between-group/Between-subject/independent</a:t>
            </a:r>
          </a:p>
          <a:p>
            <a:pPr lvl="1"/>
            <a:r>
              <a:rPr lang="en-GB" dirty="0"/>
              <a:t>Different entities in experimental conditions</a:t>
            </a:r>
          </a:p>
          <a:p>
            <a:r>
              <a:rPr lang="en-GB" dirty="0"/>
              <a:t>Repeated measures (within-subject)</a:t>
            </a:r>
          </a:p>
          <a:p>
            <a:pPr lvl="1"/>
            <a:r>
              <a:rPr lang="en-GB" dirty="0"/>
              <a:t>The same entities take part in all experimental conditions.</a:t>
            </a:r>
          </a:p>
          <a:p>
            <a:pPr lvl="1"/>
            <a:r>
              <a:rPr lang="en-GB" dirty="0"/>
              <a:t>Economical</a:t>
            </a:r>
          </a:p>
          <a:p>
            <a:pPr lvl="1"/>
            <a:r>
              <a:rPr lang="en-GB" dirty="0"/>
              <a:t>Practice effects</a:t>
            </a:r>
          </a:p>
          <a:p>
            <a:pPr lvl="1"/>
            <a:r>
              <a:rPr lang="en-GB" dirty="0"/>
              <a:t>Fatigue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variation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Systematic Variation</a:t>
            </a:r>
          </a:p>
          <a:p>
            <a:pPr lvl="1"/>
            <a:r>
              <a:rPr lang="en-GB" dirty="0"/>
              <a:t>Differences in performance created by a specific experimental manipulation.</a:t>
            </a:r>
          </a:p>
          <a:p>
            <a:r>
              <a:rPr lang="en-GB" dirty="0"/>
              <a:t>Unsystematic Variation</a:t>
            </a:r>
          </a:p>
          <a:p>
            <a:pPr lvl="1"/>
            <a:r>
              <a:rPr lang="en-GB" dirty="0"/>
              <a:t>Differences in performance created by unknown factors.</a:t>
            </a:r>
          </a:p>
          <a:p>
            <a:pPr lvl="2"/>
            <a:r>
              <a:rPr lang="en-GB" dirty="0"/>
              <a:t>Age, Gender, IQ, Time of day, Measurement error etc.</a:t>
            </a:r>
          </a:p>
          <a:p>
            <a:r>
              <a:rPr lang="en-GB" dirty="0"/>
              <a:t>Randomization</a:t>
            </a:r>
          </a:p>
          <a:p>
            <a:pPr lvl="1"/>
            <a:r>
              <a:rPr lang="en-GB" dirty="0"/>
              <a:t>Minimizes unsystematic variation.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Research process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71590" y="1821645"/>
            <a:ext cx="3942179" cy="3589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2669364" y="4716073"/>
            <a:ext cx="4554173" cy="803678"/>
          </a:xfrm>
          <a:prstGeom prst="rect">
            <a:avLst/>
          </a:prstGeom>
          <a:solidFill>
            <a:srgbClr val="4F81BD">
              <a:alpha val="1686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Analysing data: histograms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Frequency Distributions (aka Histograms)</a:t>
            </a:r>
          </a:p>
          <a:p>
            <a:pPr lvl="1"/>
            <a:r>
              <a:rPr lang="en-GB" dirty="0"/>
              <a:t>A graph plotting values of observations on the horizontal axis, with a bar showing how many times each value occurred in the data set.</a:t>
            </a:r>
          </a:p>
          <a:p>
            <a:r>
              <a:rPr lang="en-GB" dirty="0"/>
              <a:t>The ‘Normal’ Distribution</a:t>
            </a:r>
          </a:p>
          <a:p>
            <a:pPr lvl="1"/>
            <a:r>
              <a:rPr lang="en-GB" dirty="0"/>
              <a:t>Bell shaped</a:t>
            </a:r>
          </a:p>
          <a:p>
            <a:pPr lvl="1"/>
            <a:r>
              <a:rPr lang="en-GB" dirty="0"/>
              <a:t>Symmetrical around the centre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normal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9776" y="2305051"/>
            <a:ext cx="5648325" cy="3146822"/>
          </a:xfrm>
        </p:spPr>
        <p:txBody>
          <a:bodyPr>
            <a:normAutofit fontScale="85000" lnSpcReduction="10000"/>
          </a:bodyPr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pPr marL="342900" lvl="1" indent="0">
              <a:buNone/>
            </a:pPr>
            <a:r>
              <a:rPr lang="en-GB" dirty="0"/>
              <a:t>The curve shows the idealized shape.</a:t>
            </a:r>
            <a:endParaRPr lang="en-GB" b="1" dirty="0"/>
          </a:p>
          <a:p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9788" y="2220278"/>
            <a:ext cx="3384423" cy="2417445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Properties of 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Skew</a:t>
            </a:r>
          </a:p>
          <a:p>
            <a:pPr lvl="1"/>
            <a:r>
              <a:rPr lang="en-GB" dirty="0"/>
              <a:t>The symmetry of the distribution.</a:t>
            </a:r>
          </a:p>
          <a:p>
            <a:pPr lvl="1"/>
            <a:r>
              <a:rPr lang="en-GB" dirty="0"/>
              <a:t>Positive skew (scores bunched at low values with the tail pointing to high values).</a:t>
            </a:r>
          </a:p>
          <a:p>
            <a:pPr lvl="1"/>
            <a:r>
              <a:rPr lang="en-GB" dirty="0"/>
              <a:t>Negative skew (scores bunched at high values with the tail pointing to low values).</a:t>
            </a:r>
          </a:p>
          <a:p>
            <a:r>
              <a:rPr lang="en-GB" dirty="0"/>
              <a:t>Kurtosis</a:t>
            </a:r>
          </a:p>
          <a:p>
            <a:pPr lvl="1"/>
            <a:r>
              <a:rPr lang="en-GB" dirty="0"/>
              <a:t>The ‘heaviness’ of the tails.</a:t>
            </a:r>
          </a:p>
          <a:p>
            <a:pPr lvl="1"/>
            <a:r>
              <a:rPr lang="en-GB" dirty="0"/>
              <a:t>Leptokurtic = heavy tails.</a:t>
            </a:r>
          </a:p>
          <a:p>
            <a:pPr lvl="1"/>
            <a:r>
              <a:rPr lang="en-GB" dirty="0" err="1"/>
              <a:t>Platykurtic</a:t>
            </a:r>
            <a:r>
              <a:rPr lang="en-GB" dirty="0"/>
              <a:t> = light tails.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Skew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0002" y="2228834"/>
            <a:ext cx="5112639" cy="255632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Kurtosis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8498" y="2333612"/>
            <a:ext cx="4739831" cy="2369915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Central tendency: the mode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</a:t>
            </a:r>
          </a:p>
          <a:p>
            <a:pPr lvl="1"/>
            <a:r>
              <a:rPr lang="en-GB" dirty="0"/>
              <a:t>The most frequent score</a:t>
            </a:r>
          </a:p>
          <a:p>
            <a:r>
              <a:rPr lang="en-GB" dirty="0"/>
              <a:t>Bimodal</a:t>
            </a:r>
          </a:p>
          <a:p>
            <a:pPr lvl="1"/>
            <a:r>
              <a:rPr lang="en-GB" dirty="0"/>
              <a:t>Having two modes</a:t>
            </a:r>
          </a:p>
          <a:p>
            <a:r>
              <a:rPr lang="en-GB" dirty="0"/>
              <a:t>Multimodal</a:t>
            </a:r>
          </a:p>
          <a:p>
            <a:pPr lvl="1"/>
            <a:r>
              <a:rPr lang="en-GB" dirty="0"/>
              <a:t>Having several modes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Bimodal and multimodal distributions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4825" y="2419350"/>
            <a:ext cx="4680585" cy="2340293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Central tendency: the median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Median is the middle score when scores are ordered:</a:t>
            </a:r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3579" y="3172770"/>
            <a:ext cx="5875020" cy="2122185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Central tendency: the mean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046399"/>
            <a:ext cx="5818604" cy="1532336"/>
          </a:xfrm>
        </p:spPr>
        <p:txBody>
          <a:bodyPr/>
          <a:lstStyle/>
          <a:p>
            <a:r>
              <a:rPr lang="en-GB" dirty="0"/>
              <a:t>Mean</a:t>
            </a:r>
          </a:p>
          <a:p>
            <a:pPr lvl="1"/>
            <a:r>
              <a:rPr lang="en-GB" dirty="0"/>
              <a:t>The sum of scores divided by the number of scores.</a:t>
            </a:r>
          </a:p>
          <a:p>
            <a:pPr lvl="1"/>
            <a:r>
              <a:rPr lang="en-GB" dirty="0"/>
              <a:t>Number of friends of 11 </a:t>
            </a:r>
            <a:r>
              <a:rPr lang="en-GB" dirty="0" err="1"/>
              <a:t>Facebook</a:t>
            </a:r>
            <a:r>
              <a:rPr lang="en-GB" dirty="0"/>
              <a:t> users.</a:t>
            </a:r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1143001" y="684126"/>
            <a:ext cx="13856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1143001" y="684126"/>
            <a:ext cx="13856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1143001" y="684126"/>
            <a:ext cx="13856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4275" y="3409950"/>
            <a:ext cx="1607058" cy="8686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1750" y="4257675"/>
            <a:ext cx="4157663" cy="72866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7824" y="4991815"/>
            <a:ext cx="1785938" cy="614363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dispersion: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Range</a:t>
            </a:r>
          </a:p>
          <a:p>
            <a:pPr lvl="1"/>
            <a:r>
              <a:rPr lang="en-GB" dirty="0"/>
              <a:t>The smallest score subtracted from the largest</a:t>
            </a:r>
          </a:p>
          <a:p>
            <a:pPr lvl="1"/>
            <a:r>
              <a:rPr lang="en-GB" dirty="0"/>
              <a:t>For our Facebook friends data the highest score is 234 and the lowest is 22; therefore the range is: 234 −22 = 212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dispersion: the interquartile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9496" y="2057402"/>
            <a:ext cx="5818604" cy="1639492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Quartiles</a:t>
            </a:r>
          </a:p>
          <a:p>
            <a:pPr lvl="1"/>
            <a:r>
              <a:rPr lang="en-GB" dirty="0"/>
              <a:t>The three values that split the sorted data into four equal parts.</a:t>
            </a:r>
          </a:p>
          <a:p>
            <a:pPr lvl="1"/>
            <a:r>
              <a:rPr lang="en-GB" dirty="0"/>
              <a:t>Second Quartile = median.</a:t>
            </a:r>
          </a:p>
          <a:p>
            <a:pPr lvl="1"/>
            <a:r>
              <a:rPr lang="en-GB" dirty="0"/>
              <a:t>Lower quartile  = median of lower half of the data</a:t>
            </a:r>
          </a:p>
          <a:p>
            <a:pPr lvl="1"/>
            <a:r>
              <a:rPr lang="en-GB" dirty="0"/>
              <a:t>Upper quartile = median of upper half of the data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7047" y="3771900"/>
            <a:ext cx="5247122" cy="1721168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Deviance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 can calculate the spread of scores by looking at how different each score is from the center of a distribution e.g. the mean: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8025" y="3571875"/>
            <a:ext cx="2571750" cy="685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9875" y="4210050"/>
            <a:ext cx="3714750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7577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 of squared errors, SS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100" dirty="0"/>
              <a:t>Indicates the total dispersion, or total deviance of scores from the mean:</a:t>
            </a:r>
          </a:p>
          <a:p>
            <a:endParaRPr lang="en-US" sz="2100" dirty="0"/>
          </a:p>
          <a:p>
            <a:endParaRPr lang="en-US" sz="2100" dirty="0"/>
          </a:p>
          <a:p>
            <a:r>
              <a:rPr lang="en-US" sz="2100" dirty="0"/>
              <a:t>It’s size is dependent on the number of scores in the data. </a:t>
            </a:r>
          </a:p>
          <a:p>
            <a:r>
              <a:rPr lang="en-US" sz="2100" dirty="0"/>
              <a:t>More useful to work with the average dispersion, known as the </a:t>
            </a:r>
            <a:r>
              <a:rPr lang="en-US" sz="2100" b="1" dirty="0"/>
              <a:t>variance</a:t>
            </a:r>
            <a:r>
              <a:rPr lang="en-US" sz="2100" dirty="0"/>
              <a:t>:</a:t>
            </a:r>
            <a:endParaRPr lang="en-US" sz="2100" b="1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2250115"/>
            <a:ext cx="3543300" cy="7048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900" y="5048250"/>
            <a:ext cx="4071938" cy="6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4515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Standard deviation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9776" y="1819276"/>
            <a:ext cx="5648325" cy="3632597"/>
          </a:xfrm>
        </p:spPr>
        <p:txBody>
          <a:bodyPr/>
          <a:lstStyle/>
          <a:p>
            <a:r>
              <a:rPr lang="en-US" sz="1800" dirty="0"/>
              <a:t>The variance gives us a measure in units squared.</a:t>
            </a:r>
          </a:p>
          <a:p>
            <a:pPr lvl="1"/>
            <a:r>
              <a:rPr lang="en-US" sz="1800" dirty="0"/>
              <a:t>In our Facebook example we would have to say that the average error in out data was 3224.6 friends squared.</a:t>
            </a:r>
          </a:p>
          <a:p>
            <a:r>
              <a:rPr lang="en-US" sz="1800" dirty="0"/>
              <a:t>This problem is solved by taking the square root of the variance, which is known as the standard deviation: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9150" y="3962400"/>
            <a:ext cx="1866900" cy="150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6761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Same mean, different </a:t>
            </a:r>
            <a:r>
              <a:rPr lang="en-GB" dirty="0" err="1"/>
              <a:t>sd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8166" y="2266950"/>
            <a:ext cx="4325330" cy="238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5575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/>
            </a:br>
            <a:r>
              <a:rPr lang="en-US" dirty="0"/>
              <a:t>Using a frequency distribution to go beyond the data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0209" y="2476500"/>
            <a:ext cx="5772531" cy="2886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4101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things to remember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sum of squares, variance, and standard deviation represent the same thing:</a:t>
            </a:r>
          </a:p>
          <a:p>
            <a:pPr lvl="1"/>
            <a:r>
              <a:rPr lang="en-GB" dirty="0"/>
              <a:t>The ‘Fit’ of the mean to the data</a:t>
            </a:r>
          </a:p>
          <a:p>
            <a:pPr lvl="1"/>
            <a:r>
              <a:rPr lang="en-GB" dirty="0"/>
              <a:t>The variability in the data</a:t>
            </a:r>
          </a:p>
          <a:p>
            <a:pPr lvl="1"/>
            <a:r>
              <a:rPr lang="en-GB" dirty="0"/>
              <a:t>How well the mean represents the observed data</a:t>
            </a:r>
          </a:p>
          <a:p>
            <a:pPr lvl="1"/>
            <a:r>
              <a:rPr lang="en-GB" dirty="0"/>
              <a:t>Error</a:t>
            </a:r>
          </a:p>
        </p:txBody>
      </p:sp>
    </p:spTree>
    <p:extLst>
      <p:ext uri="{BB962C8B-B14F-4D97-AF65-F5344CB8AC3E}">
        <p14:creationId xmlns:p14="http://schemas.microsoft.com/office/powerpoint/2010/main" val="3766712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8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8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8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38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2" grpId="0" autoUpdateAnimBg="0"/>
      <p:bldP spid="138243" grpId="0" build="p" bldLvl="2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normal probability distribution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459" y="2266950"/>
            <a:ext cx="4777093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25542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Going beyond the data: </a:t>
            </a:r>
            <a:r>
              <a:rPr lang="en-GB" i="1" dirty="0"/>
              <a:t>z</a:t>
            </a:r>
            <a:r>
              <a:rPr lang="en-GB" dirty="0"/>
              <a:t>-scores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9496" y="2057401"/>
            <a:ext cx="5818604" cy="2014542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Z-scores</a:t>
            </a:r>
          </a:p>
          <a:p>
            <a:pPr lvl="1"/>
            <a:r>
              <a:rPr lang="en-GB" dirty="0"/>
              <a:t>Standardising a score with respect to the other scores in the group.</a:t>
            </a:r>
          </a:p>
          <a:p>
            <a:pPr lvl="1"/>
            <a:r>
              <a:rPr lang="en-GB" dirty="0"/>
              <a:t>Expresses a score in terms of how many standard deviations it is away from the mean.</a:t>
            </a:r>
          </a:p>
          <a:p>
            <a:pPr lvl="1"/>
            <a:r>
              <a:rPr lang="en-GB" dirty="0"/>
              <a:t>The distribution of </a:t>
            </a:r>
            <a:r>
              <a:rPr lang="en-GB" i="1" dirty="0"/>
              <a:t>z</a:t>
            </a:r>
            <a:r>
              <a:rPr lang="en-GB" dirty="0"/>
              <a:t>-scores has a mean of 0 and </a:t>
            </a:r>
            <a:r>
              <a:rPr lang="en-GB" i="1" dirty="0"/>
              <a:t>SD</a:t>
            </a:r>
            <a:r>
              <a:rPr lang="en-GB" dirty="0"/>
              <a:t> = 1.</a:t>
            </a:r>
          </a:p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61113" y="3790938"/>
            <a:ext cx="2576529" cy="184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of </a:t>
            </a:r>
            <a:r>
              <a:rPr lang="en-GB" i="1" dirty="0"/>
              <a:t>z</a:t>
            </a:r>
            <a:r>
              <a:rPr lang="en-GB" dirty="0"/>
              <a:t>-scores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1.96 cuts off the top 2.5% of the distribution.</a:t>
            </a:r>
          </a:p>
          <a:p>
            <a:r>
              <a:rPr lang="en-GB" dirty="0"/>
              <a:t>−1.96 cuts off the bottom 2.5% of the distribution.</a:t>
            </a:r>
          </a:p>
          <a:p>
            <a:r>
              <a:rPr lang="en-GB" dirty="0"/>
              <a:t>As such, 95% of z-scores lie between −1.96 and 1.96.</a:t>
            </a:r>
          </a:p>
          <a:p>
            <a:r>
              <a:rPr lang="en-GB" dirty="0"/>
              <a:t>99% of z-scores lie between −2.58 and 2.58,</a:t>
            </a:r>
          </a:p>
          <a:p>
            <a:r>
              <a:rPr lang="en-GB" dirty="0"/>
              <a:t>99.9% of them lie between −3.29 and 3.29. </a:t>
            </a:r>
          </a:p>
        </p:txBody>
      </p:sp>
    </p:spTree>
    <p:extLst>
      <p:ext uri="{BB962C8B-B14F-4D97-AF65-F5344CB8AC3E}">
        <p14:creationId xmlns:p14="http://schemas.microsoft.com/office/powerpoint/2010/main" val="5645075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Probability density function of a normal distribution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6587" y="2333625"/>
            <a:ext cx="4546154" cy="282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8255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Reporting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Dissemination of Research</a:t>
            </a:r>
          </a:p>
          <a:p>
            <a:pPr lvl="1"/>
            <a:r>
              <a:rPr lang="en-GB" dirty="0"/>
              <a:t>Findings are presented at conferences and in articles published in scientific </a:t>
            </a:r>
            <a:r>
              <a:rPr lang="en-GB" b="1" dirty="0"/>
              <a:t>journals</a:t>
            </a:r>
            <a:r>
              <a:rPr lang="en-GB" dirty="0"/>
              <a:t>. </a:t>
            </a:r>
          </a:p>
          <a:p>
            <a:r>
              <a:rPr lang="en-GB" dirty="0"/>
              <a:t>Knowing how to report data</a:t>
            </a:r>
          </a:p>
          <a:p>
            <a:pPr lvl="1"/>
            <a:r>
              <a:rPr lang="en-GB" dirty="0"/>
              <a:t>Chose a mode of presentation that optimizes the understanding of the data;</a:t>
            </a:r>
          </a:p>
          <a:p>
            <a:pPr lvl="1"/>
            <a:r>
              <a:rPr lang="en-GB" dirty="0"/>
              <a:t>If you present three or fewer numbers then try using a sentence;</a:t>
            </a:r>
          </a:p>
          <a:p>
            <a:pPr lvl="1"/>
            <a:r>
              <a:rPr lang="en-GB" dirty="0"/>
              <a:t>If you need to present between 4 and 20 numbers consider a table;</a:t>
            </a:r>
          </a:p>
          <a:p>
            <a:pPr lvl="1"/>
            <a:r>
              <a:rPr lang="en-GB" dirty="0"/>
              <a:t>If you need to present more than 20 numbers then a graph is often more useful than a table.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9120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2572</TotalTime>
  <Words>1528</Words>
  <Application>Microsoft Office PowerPoint</Application>
  <PresentationFormat>On-screen Show (4:3)</PresentationFormat>
  <Paragraphs>205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Myriad Pro</vt:lpstr>
      <vt:lpstr>Verdana</vt:lpstr>
      <vt:lpstr>20140311PresentationUWTSDTemplate</vt:lpstr>
      <vt:lpstr>LCB7004</vt:lpstr>
      <vt:lpstr>Why do we need statistics?</vt:lpstr>
      <vt:lpstr>Types of data analysis</vt:lpstr>
      <vt:lpstr>The research process</vt:lpstr>
      <vt:lpstr>Initial observation</vt:lpstr>
      <vt:lpstr>The research process</vt:lpstr>
      <vt:lpstr>Generating and testing theories</vt:lpstr>
      <vt:lpstr>PowerPoint Presentation</vt:lpstr>
      <vt:lpstr>The research process</vt:lpstr>
      <vt:lpstr>Collect data to test your theory</vt:lpstr>
      <vt:lpstr>Levels of measurement</vt:lpstr>
      <vt:lpstr>Measurement error</vt:lpstr>
      <vt:lpstr>Validity</vt:lpstr>
      <vt:lpstr>Reliability</vt:lpstr>
      <vt:lpstr>How to measure</vt:lpstr>
      <vt:lpstr>Experimental research methods</vt:lpstr>
      <vt:lpstr>Methods of data collection</vt:lpstr>
      <vt:lpstr>Types of variation</vt:lpstr>
      <vt:lpstr>The Research process</vt:lpstr>
      <vt:lpstr>Analysing data: histograms</vt:lpstr>
      <vt:lpstr>The normal distribution</vt:lpstr>
      <vt:lpstr>Properties of frequency distributions</vt:lpstr>
      <vt:lpstr>Skew</vt:lpstr>
      <vt:lpstr>Kurtosis</vt:lpstr>
      <vt:lpstr>Central tendency: the mode</vt:lpstr>
      <vt:lpstr>Bimodal and multimodal distributions</vt:lpstr>
      <vt:lpstr>Central tendency: the median</vt:lpstr>
      <vt:lpstr>Central tendency: the mean</vt:lpstr>
      <vt:lpstr>The dispersion: range</vt:lpstr>
      <vt:lpstr>The dispersion: the interquartile range</vt:lpstr>
      <vt:lpstr>Deviance</vt:lpstr>
      <vt:lpstr>Sum of squared errors, SS</vt:lpstr>
      <vt:lpstr>Standard deviation</vt:lpstr>
      <vt:lpstr>Same mean, different sd</vt:lpstr>
      <vt:lpstr> Using a frequency distribution to go beyond the data</vt:lpstr>
      <vt:lpstr>Important things to remember</vt:lpstr>
      <vt:lpstr>The normal probability distribution</vt:lpstr>
      <vt:lpstr>Going beyond the data: z-scores</vt:lpstr>
      <vt:lpstr>Properties of z-scores</vt:lpstr>
      <vt:lpstr>Probability density function of a normal distribution</vt:lpstr>
      <vt:lpstr>Reporting data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Theodore Panagiotidis</cp:lastModifiedBy>
  <cp:revision>128</cp:revision>
  <cp:lastPrinted>2018-07-09T15:27:01Z</cp:lastPrinted>
  <dcterms:created xsi:type="dcterms:W3CDTF">2002-10-07T19:43:58Z</dcterms:created>
  <dcterms:modified xsi:type="dcterms:W3CDTF">2021-02-20T17:55:35Z</dcterms:modified>
</cp:coreProperties>
</file>