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Lst>
  <p:sldSz cx="15113000" cy="21374100"/>
  <p:notesSz cx="6858000" cy="9144000"/>
  <p:embeddedFontLst>
    <p:embeddedFont>
      <p:font typeface="Harmattan" pitchFamily="2" charset="-78"/>
      <p:regular r:id="rId3"/>
    </p:embeddedFont>
    <p:embeddedFont>
      <p:font typeface="Poppins Bold" pitchFamily="2" charset="77"/>
      <p:regular r:id="rId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5033" autoAdjust="0"/>
  </p:normalViewPr>
  <p:slideViewPr>
    <p:cSldViewPr>
      <p:cViewPr>
        <p:scale>
          <a:sx n="50" d="100"/>
          <a:sy n="50" d="100"/>
        </p:scale>
        <p:origin x="1445" y="-6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font" Target="fonts/font2.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3/6/26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3/6/26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3/6/26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3/6/26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3/6/26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60000"/>
            <a:lumOff val="4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152727" y="1806475"/>
            <a:ext cx="14720121" cy="47625"/>
            <a:chOff x="0" y="0"/>
            <a:chExt cx="8792265" cy="28446"/>
          </a:xfrm>
        </p:grpSpPr>
        <p:sp>
          <p:nvSpPr>
            <p:cNvPr id="3" name="Freeform 3"/>
            <p:cNvSpPr/>
            <p:nvPr/>
          </p:nvSpPr>
          <p:spPr>
            <a:xfrm>
              <a:off x="0" y="0"/>
              <a:ext cx="8792265" cy="28446"/>
            </a:xfrm>
            <a:custGeom>
              <a:avLst/>
              <a:gdLst/>
              <a:ahLst/>
              <a:cxnLst/>
              <a:rect l="l" t="t" r="r" b="b"/>
              <a:pathLst>
                <a:path w="8792265" h="28446">
                  <a:moveTo>
                    <a:pt x="3156" y="0"/>
                  </a:moveTo>
                  <a:lnTo>
                    <a:pt x="8789109" y="0"/>
                  </a:lnTo>
                  <a:cubicBezTo>
                    <a:pt x="8790852" y="0"/>
                    <a:pt x="8792265" y="1413"/>
                    <a:pt x="8792265" y="3156"/>
                  </a:cubicBezTo>
                  <a:lnTo>
                    <a:pt x="8792265" y="25291"/>
                  </a:lnTo>
                  <a:cubicBezTo>
                    <a:pt x="8792265" y="26127"/>
                    <a:pt x="8791932" y="26930"/>
                    <a:pt x="8791341" y="27522"/>
                  </a:cubicBezTo>
                  <a:cubicBezTo>
                    <a:pt x="8790749" y="28114"/>
                    <a:pt x="8789946" y="28446"/>
                    <a:pt x="8789109" y="28446"/>
                  </a:cubicBezTo>
                  <a:lnTo>
                    <a:pt x="3156" y="28446"/>
                  </a:lnTo>
                  <a:cubicBezTo>
                    <a:pt x="1413" y="28446"/>
                    <a:pt x="0" y="27033"/>
                    <a:pt x="0" y="25291"/>
                  </a:cubicBezTo>
                  <a:lnTo>
                    <a:pt x="0" y="3156"/>
                  </a:lnTo>
                  <a:cubicBezTo>
                    <a:pt x="0" y="1413"/>
                    <a:pt x="1413" y="0"/>
                    <a:pt x="3156" y="0"/>
                  </a:cubicBezTo>
                  <a:close/>
                </a:path>
              </a:pathLst>
            </a:custGeom>
            <a:solidFill>
              <a:srgbClr val="173A45"/>
            </a:solidFill>
            <a:ln cap="sq">
              <a:noFill/>
              <a:prstDash val="solid"/>
              <a:miter/>
            </a:ln>
          </p:spPr>
        </p:sp>
        <p:sp>
          <p:nvSpPr>
            <p:cNvPr id="4" name="TextBox 4"/>
            <p:cNvSpPr txBox="1"/>
            <p:nvPr/>
          </p:nvSpPr>
          <p:spPr>
            <a:xfrm>
              <a:off x="0" y="-19050"/>
              <a:ext cx="8792265" cy="47496"/>
            </a:xfrm>
            <a:prstGeom prst="rect">
              <a:avLst/>
            </a:prstGeom>
          </p:spPr>
          <p:txBody>
            <a:bodyPr lIns="22400" tIns="22400" rIns="22400" bIns="22400" rtlCol="0" anchor="ctr"/>
            <a:lstStyle/>
            <a:p>
              <a:pPr algn="ctr">
                <a:lnSpc>
                  <a:spcPts val="1172"/>
                </a:lnSpc>
              </a:pPr>
              <a:endParaRPr/>
            </a:p>
          </p:txBody>
        </p:sp>
      </p:grpSp>
      <p:grpSp>
        <p:nvGrpSpPr>
          <p:cNvPr id="5" name="Group 5"/>
          <p:cNvGrpSpPr/>
          <p:nvPr/>
        </p:nvGrpSpPr>
        <p:grpSpPr>
          <a:xfrm rot="-5400000">
            <a:off x="3118352" y="8691333"/>
            <a:ext cx="13817348" cy="47634"/>
            <a:chOff x="0" y="0"/>
            <a:chExt cx="8253043" cy="28451"/>
          </a:xfrm>
        </p:grpSpPr>
        <p:sp>
          <p:nvSpPr>
            <p:cNvPr id="6" name="Freeform 6"/>
            <p:cNvSpPr/>
            <p:nvPr/>
          </p:nvSpPr>
          <p:spPr>
            <a:xfrm>
              <a:off x="0" y="0"/>
              <a:ext cx="8253043" cy="28451"/>
            </a:xfrm>
            <a:custGeom>
              <a:avLst/>
              <a:gdLst/>
              <a:ahLst/>
              <a:cxnLst/>
              <a:rect l="l" t="t" r="r" b="b"/>
              <a:pathLst>
                <a:path w="8253043" h="28451">
                  <a:moveTo>
                    <a:pt x="3362" y="0"/>
                  </a:moveTo>
                  <a:lnTo>
                    <a:pt x="8249681" y="0"/>
                  </a:lnTo>
                  <a:cubicBezTo>
                    <a:pt x="8250572" y="0"/>
                    <a:pt x="8251427" y="354"/>
                    <a:pt x="8252058" y="985"/>
                  </a:cubicBezTo>
                  <a:cubicBezTo>
                    <a:pt x="8252689" y="1615"/>
                    <a:pt x="8253043" y="2470"/>
                    <a:pt x="8253043" y="3362"/>
                  </a:cubicBezTo>
                  <a:lnTo>
                    <a:pt x="8253043" y="25089"/>
                  </a:lnTo>
                  <a:cubicBezTo>
                    <a:pt x="8253043" y="25981"/>
                    <a:pt x="8252689" y="26836"/>
                    <a:pt x="8252058" y="27467"/>
                  </a:cubicBezTo>
                  <a:cubicBezTo>
                    <a:pt x="8251427" y="28097"/>
                    <a:pt x="8250572" y="28451"/>
                    <a:pt x="8249681" y="28451"/>
                  </a:cubicBezTo>
                  <a:lnTo>
                    <a:pt x="3362" y="28451"/>
                  </a:lnTo>
                  <a:cubicBezTo>
                    <a:pt x="1505" y="28451"/>
                    <a:pt x="0" y="26946"/>
                    <a:pt x="0" y="25089"/>
                  </a:cubicBezTo>
                  <a:lnTo>
                    <a:pt x="0" y="3362"/>
                  </a:lnTo>
                  <a:cubicBezTo>
                    <a:pt x="0" y="2470"/>
                    <a:pt x="354" y="1615"/>
                    <a:pt x="985" y="985"/>
                  </a:cubicBezTo>
                  <a:cubicBezTo>
                    <a:pt x="1615" y="354"/>
                    <a:pt x="2470" y="0"/>
                    <a:pt x="3362" y="0"/>
                  </a:cubicBezTo>
                  <a:close/>
                </a:path>
              </a:pathLst>
            </a:custGeom>
            <a:solidFill>
              <a:srgbClr val="173A45"/>
            </a:solidFill>
            <a:ln cap="sq">
              <a:noFill/>
              <a:prstDash val="solid"/>
              <a:miter/>
            </a:ln>
          </p:spPr>
        </p:sp>
        <p:sp>
          <p:nvSpPr>
            <p:cNvPr id="7" name="TextBox 7"/>
            <p:cNvSpPr txBox="1"/>
            <p:nvPr/>
          </p:nvSpPr>
          <p:spPr>
            <a:xfrm>
              <a:off x="0" y="-19050"/>
              <a:ext cx="8253043" cy="47501"/>
            </a:xfrm>
            <a:prstGeom prst="rect">
              <a:avLst/>
            </a:prstGeom>
          </p:spPr>
          <p:txBody>
            <a:bodyPr lIns="22400" tIns="22400" rIns="22400" bIns="22400" rtlCol="0" anchor="ctr"/>
            <a:lstStyle/>
            <a:p>
              <a:pPr algn="ctr">
                <a:lnSpc>
                  <a:spcPts val="1172"/>
                </a:lnSpc>
              </a:pPr>
              <a:endParaRPr/>
            </a:p>
          </p:txBody>
        </p:sp>
      </p:grpSp>
      <p:grpSp>
        <p:nvGrpSpPr>
          <p:cNvPr id="8" name="Group 8"/>
          <p:cNvGrpSpPr/>
          <p:nvPr/>
        </p:nvGrpSpPr>
        <p:grpSpPr>
          <a:xfrm rot="-5400000">
            <a:off x="-4756777" y="11579335"/>
            <a:ext cx="19543814" cy="45719"/>
            <a:chOff x="0" y="0"/>
            <a:chExt cx="11988082" cy="28510"/>
          </a:xfrm>
        </p:grpSpPr>
        <p:sp>
          <p:nvSpPr>
            <p:cNvPr id="9" name="Freeform 9"/>
            <p:cNvSpPr/>
            <p:nvPr/>
          </p:nvSpPr>
          <p:spPr>
            <a:xfrm>
              <a:off x="0" y="0"/>
              <a:ext cx="11988082" cy="28510"/>
            </a:xfrm>
            <a:custGeom>
              <a:avLst/>
              <a:gdLst/>
              <a:ahLst/>
              <a:cxnLst/>
              <a:rect l="l" t="t" r="r" b="b"/>
              <a:pathLst>
                <a:path w="11988082" h="28510">
                  <a:moveTo>
                    <a:pt x="2314" y="0"/>
                  </a:moveTo>
                  <a:lnTo>
                    <a:pt x="11985768" y="0"/>
                  </a:lnTo>
                  <a:cubicBezTo>
                    <a:pt x="11986382" y="0"/>
                    <a:pt x="11986971" y="244"/>
                    <a:pt x="11987404" y="678"/>
                  </a:cubicBezTo>
                  <a:cubicBezTo>
                    <a:pt x="11987838" y="1112"/>
                    <a:pt x="11988082" y="1701"/>
                    <a:pt x="11988082" y="2314"/>
                  </a:cubicBezTo>
                  <a:lnTo>
                    <a:pt x="11988082" y="26195"/>
                  </a:lnTo>
                  <a:cubicBezTo>
                    <a:pt x="11988082" y="27473"/>
                    <a:pt x="11987046" y="28510"/>
                    <a:pt x="11985768" y="28510"/>
                  </a:cubicBezTo>
                  <a:lnTo>
                    <a:pt x="2314" y="28510"/>
                  </a:lnTo>
                  <a:cubicBezTo>
                    <a:pt x="1036" y="28510"/>
                    <a:pt x="0" y="27473"/>
                    <a:pt x="0" y="26195"/>
                  </a:cubicBezTo>
                  <a:lnTo>
                    <a:pt x="0" y="2314"/>
                  </a:lnTo>
                  <a:cubicBezTo>
                    <a:pt x="0" y="1036"/>
                    <a:pt x="1036" y="0"/>
                    <a:pt x="2314" y="0"/>
                  </a:cubicBezTo>
                  <a:close/>
                </a:path>
              </a:pathLst>
            </a:custGeom>
            <a:solidFill>
              <a:srgbClr val="173A45"/>
            </a:solidFill>
            <a:ln cap="sq">
              <a:noFill/>
              <a:prstDash val="solid"/>
              <a:miter/>
            </a:ln>
          </p:spPr>
        </p:sp>
        <p:sp>
          <p:nvSpPr>
            <p:cNvPr id="10" name="TextBox 10"/>
            <p:cNvSpPr txBox="1"/>
            <p:nvPr/>
          </p:nvSpPr>
          <p:spPr>
            <a:xfrm>
              <a:off x="0" y="-19050"/>
              <a:ext cx="11988082" cy="47560"/>
            </a:xfrm>
            <a:prstGeom prst="rect">
              <a:avLst/>
            </a:prstGeom>
          </p:spPr>
          <p:txBody>
            <a:bodyPr lIns="22400" tIns="22400" rIns="22400" bIns="22400" rtlCol="0" anchor="ctr"/>
            <a:lstStyle/>
            <a:p>
              <a:pPr algn="ctr">
                <a:lnSpc>
                  <a:spcPts val="1172"/>
                </a:lnSpc>
              </a:pPr>
              <a:endParaRPr/>
            </a:p>
          </p:txBody>
        </p:sp>
      </p:grpSp>
      <p:grpSp>
        <p:nvGrpSpPr>
          <p:cNvPr id="11" name="Group 11"/>
          <p:cNvGrpSpPr/>
          <p:nvPr/>
        </p:nvGrpSpPr>
        <p:grpSpPr>
          <a:xfrm>
            <a:off x="5040000" y="4784470"/>
            <a:ext cx="4997883" cy="47626"/>
            <a:chOff x="0" y="0"/>
            <a:chExt cx="2985214" cy="28447"/>
          </a:xfrm>
        </p:grpSpPr>
        <p:sp>
          <p:nvSpPr>
            <p:cNvPr id="12" name="Freeform 12"/>
            <p:cNvSpPr/>
            <p:nvPr/>
          </p:nvSpPr>
          <p:spPr>
            <a:xfrm>
              <a:off x="0" y="0"/>
              <a:ext cx="2985214" cy="28447"/>
            </a:xfrm>
            <a:custGeom>
              <a:avLst/>
              <a:gdLst/>
              <a:ahLst/>
              <a:cxnLst/>
              <a:rect l="l" t="t" r="r" b="b"/>
              <a:pathLst>
                <a:path w="2985214" h="28447">
                  <a:moveTo>
                    <a:pt x="9294" y="0"/>
                  </a:moveTo>
                  <a:lnTo>
                    <a:pt x="2975920" y="0"/>
                  </a:lnTo>
                  <a:cubicBezTo>
                    <a:pt x="2978385" y="0"/>
                    <a:pt x="2980749" y="979"/>
                    <a:pt x="2982492" y="2722"/>
                  </a:cubicBezTo>
                  <a:cubicBezTo>
                    <a:pt x="2984235" y="4465"/>
                    <a:pt x="2985214" y="6829"/>
                    <a:pt x="2985214" y="9294"/>
                  </a:cubicBezTo>
                  <a:lnTo>
                    <a:pt x="2985214" y="19153"/>
                  </a:lnTo>
                  <a:cubicBezTo>
                    <a:pt x="2985214" y="21618"/>
                    <a:pt x="2984235" y="23982"/>
                    <a:pt x="2982492" y="25725"/>
                  </a:cubicBezTo>
                  <a:cubicBezTo>
                    <a:pt x="2980749" y="27468"/>
                    <a:pt x="2978385" y="28447"/>
                    <a:pt x="2975920" y="28447"/>
                  </a:cubicBezTo>
                  <a:lnTo>
                    <a:pt x="9294" y="28447"/>
                  </a:lnTo>
                  <a:cubicBezTo>
                    <a:pt x="6829" y="28447"/>
                    <a:pt x="4465" y="27468"/>
                    <a:pt x="2722" y="25725"/>
                  </a:cubicBezTo>
                  <a:cubicBezTo>
                    <a:pt x="979" y="23982"/>
                    <a:pt x="0" y="21618"/>
                    <a:pt x="0" y="19153"/>
                  </a:cubicBezTo>
                  <a:lnTo>
                    <a:pt x="0" y="9294"/>
                  </a:lnTo>
                  <a:cubicBezTo>
                    <a:pt x="0" y="6829"/>
                    <a:pt x="979" y="4465"/>
                    <a:pt x="2722" y="2722"/>
                  </a:cubicBezTo>
                  <a:cubicBezTo>
                    <a:pt x="4465" y="979"/>
                    <a:pt x="6829" y="0"/>
                    <a:pt x="9294" y="0"/>
                  </a:cubicBezTo>
                  <a:close/>
                </a:path>
              </a:pathLst>
            </a:custGeom>
            <a:solidFill>
              <a:srgbClr val="173A45"/>
            </a:solidFill>
            <a:ln cap="sq">
              <a:noFill/>
              <a:prstDash val="solid"/>
              <a:miter/>
            </a:ln>
          </p:spPr>
        </p:sp>
        <p:sp>
          <p:nvSpPr>
            <p:cNvPr id="13" name="TextBox 13"/>
            <p:cNvSpPr txBox="1"/>
            <p:nvPr/>
          </p:nvSpPr>
          <p:spPr>
            <a:xfrm>
              <a:off x="0" y="-19050"/>
              <a:ext cx="2985214" cy="47497"/>
            </a:xfrm>
            <a:prstGeom prst="rect">
              <a:avLst/>
            </a:prstGeom>
          </p:spPr>
          <p:txBody>
            <a:bodyPr lIns="22400" tIns="22400" rIns="22400" bIns="22400" rtlCol="0" anchor="ctr"/>
            <a:lstStyle/>
            <a:p>
              <a:pPr algn="ctr">
                <a:lnSpc>
                  <a:spcPts val="1172"/>
                </a:lnSpc>
              </a:pPr>
              <a:endParaRPr/>
            </a:p>
          </p:txBody>
        </p:sp>
      </p:grpSp>
      <p:grpSp>
        <p:nvGrpSpPr>
          <p:cNvPr id="14" name="Group 14"/>
          <p:cNvGrpSpPr/>
          <p:nvPr/>
        </p:nvGrpSpPr>
        <p:grpSpPr>
          <a:xfrm>
            <a:off x="152727" y="9734309"/>
            <a:ext cx="4877982" cy="63225"/>
            <a:chOff x="0" y="0"/>
            <a:chExt cx="2913597" cy="37764"/>
          </a:xfrm>
        </p:grpSpPr>
        <p:sp>
          <p:nvSpPr>
            <p:cNvPr id="15" name="Freeform 15"/>
            <p:cNvSpPr/>
            <p:nvPr/>
          </p:nvSpPr>
          <p:spPr>
            <a:xfrm>
              <a:off x="0" y="0"/>
              <a:ext cx="2913597" cy="37764"/>
            </a:xfrm>
            <a:custGeom>
              <a:avLst/>
              <a:gdLst/>
              <a:ahLst/>
              <a:cxnLst/>
              <a:rect l="l" t="t" r="r" b="b"/>
              <a:pathLst>
                <a:path w="2913597" h="37764">
                  <a:moveTo>
                    <a:pt x="9523" y="0"/>
                  </a:moveTo>
                  <a:lnTo>
                    <a:pt x="2904075" y="0"/>
                  </a:lnTo>
                  <a:cubicBezTo>
                    <a:pt x="2906600" y="0"/>
                    <a:pt x="2909022" y="1003"/>
                    <a:pt x="2910808" y="2789"/>
                  </a:cubicBezTo>
                  <a:cubicBezTo>
                    <a:pt x="2912594" y="4575"/>
                    <a:pt x="2913597" y="6997"/>
                    <a:pt x="2913597" y="9523"/>
                  </a:cubicBezTo>
                  <a:lnTo>
                    <a:pt x="2913597" y="28241"/>
                  </a:lnTo>
                  <a:cubicBezTo>
                    <a:pt x="2913597" y="33500"/>
                    <a:pt x="2909334" y="37764"/>
                    <a:pt x="2904075" y="37764"/>
                  </a:cubicBezTo>
                  <a:lnTo>
                    <a:pt x="9523" y="37764"/>
                  </a:lnTo>
                  <a:cubicBezTo>
                    <a:pt x="6997" y="37764"/>
                    <a:pt x="4575" y="36761"/>
                    <a:pt x="2789" y="34975"/>
                  </a:cubicBezTo>
                  <a:cubicBezTo>
                    <a:pt x="1003" y="33189"/>
                    <a:pt x="0" y="30767"/>
                    <a:pt x="0" y="28241"/>
                  </a:cubicBezTo>
                  <a:lnTo>
                    <a:pt x="0" y="9523"/>
                  </a:lnTo>
                  <a:cubicBezTo>
                    <a:pt x="0" y="6997"/>
                    <a:pt x="1003" y="4575"/>
                    <a:pt x="2789" y="2789"/>
                  </a:cubicBezTo>
                  <a:cubicBezTo>
                    <a:pt x="4575" y="1003"/>
                    <a:pt x="6997" y="0"/>
                    <a:pt x="9523" y="0"/>
                  </a:cubicBezTo>
                  <a:close/>
                </a:path>
              </a:pathLst>
            </a:custGeom>
            <a:solidFill>
              <a:srgbClr val="173A45"/>
            </a:solidFill>
            <a:ln cap="sq">
              <a:noFill/>
              <a:prstDash val="solid"/>
              <a:miter/>
            </a:ln>
          </p:spPr>
        </p:sp>
        <p:sp>
          <p:nvSpPr>
            <p:cNvPr id="16" name="TextBox 16"/>
            <p:cNvSpPr txBox="1"/>
            <p:nvPr/>
          </p:nvSpPr>
          <p:spPr>
            <a:xfrm>
              <a:off x="0" y="-19050"/>
              <a:ext cx="2913597" cy="56814"/>
            </a:xfrm>
            <a:prstGeom prst="rect">
              <a:avLst/>
            </a:prstGeom>
          </p:spPr>
          <p:txBody>
            <a:bodyPr lIns="22400" tIns="22400" rIns="22400" bIns="22400" rtlCol="0" anchor="ctr"/>
            <a:lstStyle/>
            <a:p>
              <a:pPr algn="ctr">
                <a:lnSpc>
                  <a:spcPts val="1172"/>
                </a:lnSpc>
              </a:pPr>
              <a:endParaRPr/>
            </a:p>
          </p:txBody>
        </p:sp>
      </p:grpSp>
      <p:grpSp>
        <p:nvGrpSpPr>
          <p:cNvPr id="17" name="Group 17"/>
          <p:cNvGrpSpPr/>
          <p:nvPr/>
        </p:nvGrpSpPr>
        <p:grpSpPr>
          <a:xfrm>
            <a:off x="4992269" y="15551936"/>
            <a:ext cx="10127731" cy="71888"/>
            <a:chOff x="0" y="0"/>
            <a:chExt cx="6049250" cy="42938"/>
          </a:xfrm>
        </p:grpSpPr>
        <p:sp>
          <p:nvSpPr>
            <p:cNvPr id="18" name="Freeform 18"/>
            <p:cNvSpPr/>
            <p:nvPr/>
          </p:nvSpPr>
          <p:spPr>
            <a:xfrm>
              <a:off x="0" y="0"/>
              <a:ext cx="6049250" cy="42938"/>
            </a:xfrm>
            <a:custGeom>
              <a:avLst/>
              <a:gdLst/>
              <a:ahLst/>
              <a:cxnLst/>
              <a:rect l="l" t="t" r="r" b="b"/>
              <a:pathLst>
                <a:path w="6049250" h="42938">
                  <a:moveTo>
                    <a:pt x="4587" y="0"/>
                  </a:moveTo>
                  <a:lnTo>
                    <a:pt x="6044664" y="0"/>
                  </a:lnTo>
                  <a:cubicBezTo>
                    <a:pt x="6045880" y="0"/>
                    <a:pt x="6047047" y="483"/>
                    <a:pt x="6047907" y="1343"/>
                  </a:cubicBezTo>
                  <a:cubicBezTo>
                    <a:pt x="6048767" y="2204"/>
                    <a:pt x="6049250" y="3370"/>
                    <a:pt x="6049250" y="4587"/>
                  </a:cubicBezTo>
                  <a:lnTo>
                    <a:pt x="6049250" y="38352"/>
                  </a:lnTo>
                  <a:cubicBezTo>
                    <a:pt x="6049250" y="40885"/>
                    <a:pt x="6047197" y="42938"/>
                    <a:pt x="6044664" y="42938"/>
                  </a:cubicBezTo>
                  <a:lnTo>
                    <a:pt x="4587" y="42938"/>
                  </a:lnTo>
                  <a:cubicBezTo>
                    <a:pt x="3370" y="42938"/>
                    <a:pt x="2204" y="42455"/>
                    <a:pt x="1343" y="41595"/>
                  </a:cubicBezTo>
                  <a:cubicBezTo>
                    <a:pt x="483" y="40735"/>
                    <a:pt x="0" y="39568"/>
                    <a:pt x="0" y="38352"/>
                  </a:cubicBezTo>
                  <a:lnTo>
                    <a:pt x="0" y="4587"/>
                  </a:lnTo>
                  <a:cubicBezTo>
                    <a:pt x="0" y="3370"/>
                    <a:pt x="483" y="2204"/>
                    <a:pt x="1343" y="1343"/>
                  </a:cubicBezTo>
                  <a:cubicBezTo>
                    <a:pt x="2204" y="483"/>
                    <a:pt x="3370" y="0"/>
                    <a:pt x="4587" y="0"/>
                  </a:cubicBezTo>
                  <a:close/>
                </a:path>
              </a:pathLst>
            </a:custGeom>
            <a:solidFill>
              <a:srgbClr val="173A45"/>
            </a:solidFill>
            <a:ln cap="sq">
              <a:noFill/>
              <a:prstDash val="solid"/>
              <a:miter/>
            </a:ln>
          </p:spPr>
        </p:sp>
        <p:sp>
          <p:nvSpPr>
            <p:cNvPr id="19" name="TextBox 19"/>
            <p:cNvSpPr txBox="1"/>
            <p:nvPr/>
          </p:nvSpPr>
          <p:spPr>
            <a:xfrm>
              <a:off x="0" y="-19050"/>
              <a:ext cx="6049250" cy="61988"/>
            </a:xfrm>
            <a:prstGeom prst="rect">
              <a:avLst/>
            </a:prstGeom>
          </p:spPr>
          <p:txBody>
            <a:bodyPr lIns="22400" tIns="22400" rIns="22400" bIns="22400" rtlCol="0" anchor="ctr"/>
            <a:lstStyle/>
            <a:p>
              <a:pPr algn="ctr">
                <a:lnSpc>
                  <a:spcPts val="1172"/>
                </a:lnSpc>
              </a:pPr>
              <a:endParaRPr/>
            </a:p>
          </p:txBody>
        </p:sp>
      </p:grpSp>
      <p:grpSp>
        <p:nvGrpSpPr>
          <p:cNvPr id="20" name="Group 20"/>
          <p:cNvGrpSpPr/>
          <p:nvPr/>
        </p:nvGrpSpPr>
        <p:grpSpPr>
          <a:xfrm>
            <a:off x="10003209" y="8614087"/>
            <a:ext cx="4964064" cy="47625"/>
            <a:chOff x="0" y="0"/>
            <a:chExt cx="2965014" cy="28446"/>
          </a:xfrm>
        </p:grpSpPr>
        <p:sp>
          <p:nvSpPr>
            <p:cNvPr id="21" name="Freeform 21"/>
            <p:cNvSpPr/>
            <p:nvPr/>
          </p:nvSpPr>
          <p:spPr>
            <a:xfrm>
              <a:off x="0" y="0"/>
              <a:ext cx="2965014" cy="28446"/>
            </a:xfrm>
            <a:custGeom>
              <a:avLst/>
              <a:gdLst/>
              <a:ahLst/>
              <a:cxnLst/>
              <a:rect l="l" t="t" r="r" b="b"/>
              <a:pathLst>
                <a:path w="2965014" h="28446">
                  <a:moveTo>
                    <a:pt x="9358" y="0"/>
                  </a:moveTo>
                  <a:lnTo>
                    <a:pt x="2955656" y="0"/>
                  </a:lnTo>
                  <a:cubicBezTo>
                    <a:pt x="2960825" y="0"/>
                    <a:pt x="2965014" y="4190"/>
                    <a:pt x="2965014" y="9358"/>
                  </a:cubicBezTo>
                  <a:lnTo>
                    <a:pt x="2965014" y="19089"/>
                  </a:lnTo>
                  <a:cubicBezTo>
                    <a:pt x="2965014" y="21570"/>
                    <a:pt x="2964028" y="23951"/>
                    <a:pt x="2962273" y="25705"/>
                  </a:cubicBezTo>
                  <a:cubicBezTo>
                    <a:pt x="2960518" y="27460"/>
                    <a:pt x="2958138" y="28446"/>
                    <a:pt x="2955656" y="28446"/>
                  </a:cubicBezTo>
                  <a:lnTo>
                    <a:pt x="9358" y="28446"/>
                  </a:lnTo>
                  <a:cubicBezTo>
                    <a:pt x="4190" y="28446"/>
                    <a:pt x="0" y="24257"/>
                    <a:pt x="0" y="19089"/>
                  </a:cubicBezTo>
                  <a:lnTo>
                    <a:pt x="0" y="9358"/>
                  </a:lnTo>
                  <a:cubicBezTo>
                    <a:pt x="0" y="6876"/>
                    <a:pt x="986" y="4496"/>
                    <a:pt x="2741" y="2741"/>
                  </a:cubicBezTo>
                  <a:cubicBezTo>
                    <a:pt x="4496" y="986"/>
                    <a:pt x="6876" y="0"/>
                    <a:pt x="9358" y="0"/>
                  </a:cubicBezTo>
                  <a:close/>
                </a:path>
              </a:pathLst>
            </a:custGeom>
            <a:solidFill>
              <a:srgbClr val="173A45"/>
            </a:solidFill>
            <a:ln cap="sq">
              <a:noFill/>
              <a:prstDash val="solid"/>
              <a:miter/>
            </a:ln>
          </p:spPr>
        </p:sp>
        <p:sp>
          <p:nvSpPr>
            <p:cNvPr id="22" name="TextBox 22"/>
            <p:cNvSpPr txBox="1"/>
            <p:nvPr/>
          </p:nvSpPr>
          <p:spPr>
            <a:xfrm>
              <a:off x="0" y="-19050"/>
              <a:ext cx="2965014" cy="47496"/>
            </a:xfrm>
            <a:prstGeom prst="rect">
              <a:avLst/>
            </a:prstGeom>
          </p:spPr>
          <p:txBody>
            <a:bodyPr lIns="22400" tIns="22400" rIns="22400" bIns="22400" rtlCol="0" anchor="ctr"/>
            <a:lstStyle/>
            <a:p>
              <a:pPr algn="ctr">
                <a:lnSpc>
                  <a:spcPts val="1172"/>
                </a:lnSpc>
              </a:pPr>
              <a:endParaRPr/>
            </a:p>
          </p:txBody>
        </p:sp>
      </p:grpSp>
      <p:sp>
        <p:nvSpPr>
          <p:cNvPr id="23" name="Freeform 23"/>
          <p:cNvSpPr/>
          <p:nvPr/>
        </p:nvSpPr>
        <p:spPr>
          <a:xfrm>
            <a:off x="5259235" y="2231926"/>
            <a:ext cx="4524739" cy="2171544"/>
          </a:xfrm>
          <a:custGeom>
            <a:avLst/>
            <a:gdLst/>
            <a:ahLst/>
            <a:cxnLst/>
            <a:rect l="l" t="t" r="r" b="b"/>
            <a:pathLst>
              <a:path w="4524739" h="2171544">
                <a:moveTo>
                  <a:pt x="0" y="0"/>
                </a:moveTo>
                <a:lnTo>
                  <a:pt x="4524739" y="0"/>
                </a:lnTo>
                <a:lnTo>
                  <a:pt x="4524739" y="2171544"/>
                </a:lnTo>
                <a:lnTo>
                  <a:pt x="0" y="2171544"/>
                </a:lnTo>
                <a:lnTo>
                  <a:pt x="0" y="0"/>
                </a:lnTo>
                <a:close/>
              </a:path>
            </a:pathLst>
          </a:custGeom>
          <a:blipFill>
            <a:blip r:embed="rId2"/>
            <a:stretch>
              <a:fillRect/>
            </a:stretch>
          </a:blipFill>
        </p:spPr>
      </p:sp>
      <p:sp>
        <p:nvSpPr>
          <p:cNvPr id="24" name="Freeform 24"/>
          <p:cNvSpPr/>
          <p:nvPr/>
        </p:nvSpPr>
        <p:spPr>
          <a:xfrm>
            <a:off x="317500" y="9950639"/>
            <a:ext cx="4522805" cy="3403411"/>
          </a:xfrm>
          <a:custGeom>
            <a:avLst/>
            <a:gdLst/>
            <a:ahLst/>
            <a:cxnLst/>
            <a:rect l="l" t="t" r="r" b="b"/>
            <a:pathLst>
              <a:path w="4522805" h="3403411">
                <a:moveTo>
                  <a:pt x="0" y="0"/>
                </a:moveTo>
                <a:lnTo>
                  <a:pt x="4522806" y="0"/>
                </a:lnTo>
                <a:lnTo>
                  <a:pt x="4522806" y="3403411"/>
                </a:lnTo>
                <a:lnTo>
                  <a:pt x="0" y="3403411"/>
                </a:lnTo>
                <a:lnTo>
                  <a:pt x="0" y="0"/>
                </a:lnTo>
                <a:close/>
              </a:path>
            </a:pathLst>
          </a:custGeom>
          <a:blipFill>
            <a:blip r:embed="rId3"/>
            <a:stretch>
              <a:fillRect/>
            </a:stretch>
          </a:blipFill>
        </p:spPr>
      </p:sp>
      <p:sp>
        <p:nvSpPr>
          <p:cNvPr id="25" name="TextBox 25"/>
          <p:cNvSpPr txBox="1"/>
          <p:nvPr/>
        </p:nvSpPr>
        <p:spPr>
          <a:xfrm>
            <a:off x="329862" y="14623558"/>
            <a:ext cx="4538582" cy="6201057"/>
          </a:xfrm>
          <a:prstGeom prst="rect">
            <a:avLst/>
          </a:prstGeom>
        </p:spPr>
        <p:txBody>
          <a:bodyPr lIns="0" tIns="0" rIns="0" bIns="0" rtlCol="0" anchor="t">
            <a:spAutoFit/>
          </a:bodyPr>
          <a:lstStyle/>
          <a:p>
            <a:pPr algn="just">
              <a:lnSpc>
                <a:spcPts val="2310"/>
              </a:lnSpc>
            </a:pPr>
            <a:r>
              <a:rPr lang="en-US" sz="2100" dirty="0">
                <a:solidFill>
                  <a:srgbClr val="173A45"/>
                </a:solidFill>
                <a:latin typeface="Harmattan"/>
                <a:ea typeface="Harmattan"/>
                <a:cs typeface="Harmattan"/>
                <a:sym typeface="Harmattan"/>
              </a:rPr>
              <a:t>Obesity prevalence has risen to 41.9% among adults and 19.7% among children in the United States, demonstrating the growing public health burden. Empowerment, equity, participation and accessibility are the main values of health promotion (World Health </a:t>
            </a:r>
            <a:r>
              <a:rPr lang="en-US" sz="2100" dirty="0" err="1">
                <a:solidFill>
                  <a:srgbClr val="173A45"/>
                </a:solidFill>
                <a:latin typeface="Harmattan"/>
                <a:ea typeface="Harmattan"/>
                <a:cs typeface="Harmattan"/>
                <a:sym typeface="Harmattan"/>
              </a:rPr>
              <a:t>Organisation</a:t>
            </a:r>
            <a:r>
              <a:rPr lang="en-US" sz="2100" dirty="0">
                <a:solidFill>
                  <a:srgbClr val="173A45"/>
                </a:solidFill>
                <a:latin typeface="Harmattan"/>
                <a:ea typeface="Harmattan"/>
                <a:cs typeface="Harmattan"/>
                <a:sym typeface="Harmattan"/>
              </a:rPr>
              <a:t>, 2024). The primary objective of this is to empower people and the community. It helps to manage their health and enhance their welfare. This helps to enable them to embrace healthier </a:t>
            </a:r>
            <a:r>
              <a:rPr lang="en-US" sz="2100" dirty="0" err="1">
                <a:solidFill>
                  <a:srgbClr val="173A45"/>
                </a:solidFill>
                <a:latin typeface="Harmattan"/>
                <a:ea typeface="Harmattan"/>
                <a:cs typeface="Harmattan"/>
                <a:sym typeface="Harmattan"/>
              </a:rPr>
              <a:t>behaviours</a:t>
            </a:r>
            <a:r>
              <a:rPr lang="en-US" sz="2100" dirty="0">
                <a:solidFill>
                  <a:srgbClr val="173A45"/>
                </a:solidFill>
                <a:latin typeface="Harmattan"/>
                <a:ea typeface="Harmattan"/>
                <a:cs typeface="Harmattan"/>
                <a:sym typeface="Harmattan"/>
              </a:rPr>
              <a:t>. </a:t>
            </a:r>
            <a:r>
              <a:rPr lang="en-US" sz="2100" dirty="0" err="1">
                <a:solidFill>
                  <a:srgbClr val="173A45"/>
                </a:solidFill>
                <a:latin typeface="Harmattan"/>
                <a:ea typeface="Harmattan"/>
                <a:cs typeface="Harmattan"/>
                <a:sym typeface="Harmattan"/>
              </a:rPr>
              <a:t>Fitlife</a:t>
            </a:r>
            <a:r>
              <a:rPr lang="en-US" sz="2100" dirty="0">
                <a:solidFill>
                  <a:srgbClr val="173A45"/>
                </a:solidFill>
                <a:latin typeface="Harmattan"/>
                <a:ea typeface="Harmattan"/>
                <a:cs typeface="Harmattan"/>
                <a:sym typeface="Harmattan"/>
              </a:rPr>
              <a:t>+ online health initiative is consistent with the values (Jang and Kim, 2025). The platform is interactive as it enables people to take an active role in the setting of goals, self-monitoring and peer support using the in-app communities. Moreover, health guidance is made more available due to mobile access. This mainly facilitates more equal access to important factors allowing people to control their weight and enhance their overall health (Fortuna et al., 2023).</a:t>
            </a:r>
          </a:p>
        </p:txBody>
      </p:sp>
      <p:sp>
        <p:nvSpPr>
          <p:cNvPr id="26" name="TextBox 26"/>
          <p:cNvSpPr txBox="1"/>
          <p:nvPr/>
        </p:nvSpPr>
        <p:spPr>
          <a:xfrm>
            <a:off x="102716" y="126451"/>
            <a:ext cx="14742906" cy="1723549"/>
          </a:xfrm>
          <a:prstGeom prst="rect">
            <a:avLst/>
          </a:prstGeom>
        </p:spPr>
        <p:txBody>
          <a:bodyPr lIns="0" tIns="0" rIns="0" bIns="0" rtlCol="0" anchor="t">
            <a:spAutoFit/>
          </a:bodyPr>
          <a:lstStyle/>
          <a:p>
            <a:pPr algn="ctr"/>
            <a:r>
              <a:rPr lang="en-US" sz="2400" b="1" dirty="0">
                <a:solidFill>
                  <a:srgbClr val="173A45"/>
                </a:solidFill>
                <a:latin typeface="Poppins Bold"/>
                <a:ea typeface="Poppins Bold"/>
                <a:cs typeface="Poppins Bold"/>
                <a:sym typeface="Poppins Bold"/>
              </a:rPr>
              <a:t>AI-POWERED MHEALTH INTERVENTION FOR OBESITY PREVENTION: THE FITLIFE+ PLATFORM</a:t>
            </a:r>
          </a:p>
          <a:p>
            <a:pPr algn="ctr"/>
            <a:r>
              <a:rPr lang="en-US" sz="1600" dirty="0">
                <a:solidFill>
                  <a:srgbClr val="173A45"/>
                </a:solidFill>
                <a:latin typeface="Poppins Bold"/>
                <a:ea typeface="Poppins Bold"/>
                <a:cs typeface="Poppins Bold"/>
                <a:sym typeface="Poppins Bold"/>
              </a:rPr>
              <a:t>Name: Vidhi Prajapati </a:t>
            </a:r>
          </a:p>
          <a:p>
            <a:pPr algn="ctr"/>
            <a:r>
              <a:rPr lang="en-US" sz="1600" dirty="0">
                <a:solidFill>
                  <a:srgbClr val="173A45"/>
                </a:solidFill>
                <a:latin typeface="Poppins Bold"/>
                <a:ea typeface="Poppins Bold"/>
                <a:cs typeface="Poppins Bold"/>
                <a:sym typeface="Poppins Bold"/>
              </a:rPr>
              <a:t>Student number: 2506527</a:t>
            </a:r>
          </a:p>
          <a:p>
            <a:pPr algn="ctr"/>
            <a:r>
              <a:rPr lang="en-US" sz="1600" dirty="0">
                <a:solidFill>
                  <a:srgbClr val="173A45"/>
                </a:solidFill>
                <a:latin typeface="Poppins Bold"/>
                <a:ea typeface="Poppins Bold"/>
                <a:cs typeface="Poppins Bold"/>
                <a:sym typeface="Poppins Bold"/>
              </a:rPr>
              <a:t>Module Code and Title: LCHS7009 Population Health and Digital Health Promotion </a:t>
            </a:r>
          </a:p>
          <a:p>
            <a:pPr algn="ctr"/>
            <a:r>
              <a:rPr lang="en-US" sz="1600" dirty="0">
                <a:solidFill>
                  <a:srgbClr val="173A45"/>
                </a:solidFill>
                <a:latin typeface="Poppins Bold"/>
                <a:ea typeface="Poppins Bold"/>
                <a:cs typeface="Poppins Bold"/>
                <a:sym typeface="Poppins Bold"/>
              </a:rPr>
              <a:t>Lecturer’s Name: Dr Besty Jose</a:t>
            </a:r>
          </a:p>
          <a:p>
            <a:pPr algn="ctr"/>
            <a:r>
              <a:rPr lang="en-US" sz="1600" dirty="0">
                <a:solidFill>
                  <a:srgbClr val="173A45"/>
                </a:solidFill>
                <a:latin typeface="Poppins Bold"/>
                <a:ea typeface="Poppins Bold"/>
                <a:cs typeface="Poppins Bold"/>
                <a:sym typeface="Poppins Bold"/>
              </a:rPr>
              <a:t>Assignment Title: Poster</a:t>
            </a:r>
          </a:p>
          <a:p>
            <a:pPr algn="ctr"/>
            <a:endParaRPr lang="en-US" sz="800" b="1" dirty="0">
              <a:solidFill>
                <a:srgbClr val="173A45"/>
              </a:solidFill>
              <a:latin typeface="Poppins Bold"/>
              <a:ea typeface="Poppins Bold"/>
              <a:cs typeface="Poppins Bold"/>
              <a:sym typeface="Poppins Bold"/>
            </a:endParaRPr>
          </a:p>
        </p:txBody>
      </p:sp>
      <p:sp>
        <p:nvSpPr>
          <p:cNvPr id="27" name="TextBox 27"/>
          <p:cNvSpPr txBox="1"/>
          <p:nvPr/>
        </p:nvSpPr>
        <p:spPr>
          <a:xfrm>
            <a:off x="282843" y="1854100"/>
            <a:ext cx="4690982" cy="679451"/>
          </a:xfrm>
          <a:prstGeom prst="rect">
            <a:avLst/>
          </a:prstGeom>
        </p:spPr>
        <p:txBody>
          <a:bodyPr lIns="0" tIns="0" rIns="0" bIns="0" rtlCol="0" anchor="t">
            <a:spAutoFit/>
          </a:bodyPr>
          <a:lstStyle/>
          <a:p>
            <a:pPr algn="ctr">
              <a:lnSpc>
                <a:spcPts val="5599"/>
              </a:lnSpc>
            </a:pPr>
            <a:r>
              <a:rPr lang="en-US" sz="3999" dirty="0">
                <a:solidFill>
                  <a:srgbClr val="173A45"/>
                </a:solidFill>
                <a:latin typeface="Harmattan"/>
                <a:ea typeface="Harmattan"/>
                <a:cs typeface="Harmattan"/>
                <a:sym typeface="Harmattan"/>
              </a:rPr>
              <a:t>BACKGROUND</a:t>
            </a:r>
          </a:p>
        </p:txBody>
      </p:sp>
      <p:sp>
        <p:nvSpPr>
          <p:cNvPr id="28" name="TextBox 28"/>
          <p:cNvSpPr txBox="1"/>
          <p:nvPr/>
        </p:nvSpPr>
        <p:spPr>
          <a:xfrm>
            <a:off x="219296" y="2638327"/>
            <a:ext cx="4677723" cy="6865620"/>
          </a:xfrm>
          <a:prstGeom prst="rect">
            <a:avLst/>
          </a:prstGeom>
        </p:spPr>
        <p:txBody>
          <a:bodyPr lIns="0" tIns="0" rIns="0" bIns="0" rtlCol="0" anchor="t">
            <a:spAutoFit/>
          </a:bodyPr>
          <a:lstStyle/>
          <a:p>
            <a:pPr algn="just">
              <a:lnSpc>
                <a:spcPts val="2310"/>
              </a:lnSpc>
            </a:pPr>
            <a:r>
              <a:rPr lang="en-US" sz="2100">
                <a:solidFill>
                  <a:srgbClr val="173A45"/>
                </a:solidFill>
                <a:latin typeface="Harmattan"/>
                <a:ea typeface="Harmattan"/>
                <a:cs typeface="Harmattan"/>
                <a:sym typeface="Harmattan"/>
              </a:rPr>
              <a:t>Obesity is a significant issue in the worldwide public health. It is considered as a risk factor of chronic diseases. This including cardiovascular disease, type 2 diabetes, and some forms of cancer (Antouri et al., 2024). Overweight and obesity are on the upward trend in most parts of the world. Moreover, it is projected that approximately 3.8 billion adults will be overweight or obese as early as 2050 (Lutambi et al., 2025). This increasing pressure emphasises the necessity of prevention and management measures. </a:t>
            </a:r>
          </a:p>
          <a:p>
            <a:pPr algn="just">
              <a:lnSpc>
                <a:spcPts val="2310"/>
              </a:lnSpc>
            </a:pPr>
            <a:r>
              <a:rPr lang="en-US" sz="2100">
                <a:solidFill>
                  <a:srgbClr val="173A45"/>
                </a:solidFill>
                <a:latin typeface="Harmattan"/>
                <a:ea typeface="Harmattan"/>
                <a:cs typeface="Harmattan"/>
                <a:sym typeface="Harmattan"/>
              </a:rPr>
              <a:t>Dietary education programmes, physical activity campaigns and clinical weight-management services are used as classic ways of intervention. This is mainly in terms of the traditional public health practices (Madigan et al., 2022). Even more recently, online channels like mobile health apps and wearable fitness devices have been embraced to help in behaviour change (Ferguson et al., 2022). As a smart mHealth app, FitLife + is an AI smartphone-based application used alongside wearables to monitor the situation. It also helps by giving custom feedback and adjust lifestyle choices to prevent obesity.</a:t>
            </a:r>
          </a:p>
        </p:txBody>
      </p:sp>
      <p:sp>
        <p:nvSpPr>
          <p:cNvPr id="29" name="TextBox 29"/>
          <p:cNvSpPr txBox="1"/>
          <p:nvPr/>
        </p:nvSpPr>
        <p:spPr>
          <a:xfrm>
            <a:off x="5039683" y="4874826"/>
            <a:ext cx="4902038" cy="570866"/>
          </a:xfrm>
          <a:prstGeom prst="rect">
            <a:avLst/>
          </a:prstGeom>
        </p:spPr>
        <p:txBody>
          <a:bodyPr lIns="0" tIns="0" rIns="0" bIns="0" rtlCol="0" anchor="t">
            <a:spAutoFit/>
          </a:bodyPr>
          <a:lstStyle/>
          <a:p>
            <a:pPr algn="ctr">
              <a:lnSpc>
                <a:spcPts val="4759"/>
              </a:lnSpc>
            </a:pPr>
            <a:r>
              <a:rPr lang="en-US" sz="3399" dirty="0">
                <a:solidFill>
                  <a:srgbClr val="173A45"/>
                </a:solidFill>
                <a:latin typeface="Harmattan"/>
                <a:ea typeface="Harmattan"/>
                <a:cs typeface="Harmattan"/>
                <a:sym typeface="Harmattan"/>
              </a:rPr>
              <a:t>BEHAVIOUR CHANGE THEORY</a:t>
            </a:r>
          </a:p>
        </p:txBody>
      </p:sp>
      <p:sp>
        <p:nvSpPr>
          <p:cNvPr id="30" name="TextBox 30"/>
          <p:cNvSpPr txBox="1"/>
          <p:nvPr/>
        </p:nvSpPr>
        <p:spPr>
          <a:xfrm>
            <a:off x="219296" y="13570585"/>
            <a:ext cx="4690982" cy="1002665"/>
          </a:xfrm>
          <a:prstGeom prst="rect">
            <a:avLst/>
          </a:prstGeom>
        </p:spPr>
        <p:txBody>
          <a:bodyPr lIns="0" tIns="0" rIns="0" bIns="0" rtlCol="0" anchor="t">
            <a:spAutoFit/>
          </a:bodyPr>
          <a:lstStyle/>
          <a:p>
            <a:pPr algn="ctr">
              <a:lnSpc>
                <a:spcPts val="4059"/>
              </a:lnSpc>
            </a:pPr>
            <a:r>
              <a:rPr lang="en-US" sz="2899" dirty="0">
                <a:solidFill>
                  <a:srgbClr val="173A45"/>
                </a:solidFill>
                <a:latin typeface="Harmattan"/>
                <a:ea typeface="Harmattan"/>
                <a:cs typeface="Harmattan"/>
                <a:sym typeface="Harmattan"/>
              </a:rPr>
              <a:t>HEALTH PROMOTION VALUES AND PRINCIPLES</a:t>
            </a:r>
          </a:p>
        </p:txBody>
      </p:sp>
      <p:sp>
        <p:nvSpPr>
          <p:cNvPr id="31" name="TextBox 31"/>
          <p:cNvSpPr txBox="1"/>
          <p:nvPr/>
        </p:nvSpPr>
        <p:spPr>
          <a:xfrm>
            <a:off x="5139032" y="5585623"/>
            <a:ext cx="4699783" cy="6335068"/>
          </a:xfrm>
          <a:prstGeom prst="rect">
            <a:avLst/>
          </a:prstGeom>
        </p:spPr>
        <p:txBody>
          <a:bodyPr lIns="0" tIns="0" rIns="0" bIns="0" rtlCol="0" anchor="t">
            <a:spAutoFit/>
          </a:bodyPr>
          <a:lstStyle/>
          <a:p>
            <a:pPr algn="just">
              <a:lnSpc>
                <a:spcPts val="2633"/>
              </a:lnSpc>
            </a:pPr>
            <a:r>
              <a:rPr lang="en-US" dirty="0">
                <a:solidFill>
                  <a:srgbClr val="173A45"/>
                </a:solidFill>
                <a:latin typeface="Harmattan"/>
                <a:ea typeface="Harmattan"/>
                <a:cs typeface="Harmattan"/>
                <a:sym typeface="Harmattan"/>
              </a:rPr>
              <a:t>Social Cognitive Theory (SCT) is a widely used </a:t>
            </a:r>
            <a:r>
              <a:rPr lang="en-US" dirty="0" err="1">
                <a:solidFill>
                  <a:srgbClr val="173A45"/>
                </a:solidFill>
                <a:latin typeface="Harmattan"/>
                <a:ea typeface="Harmattan"/>
                <a:cs typeface="Harmattan"/>
                <a:sym typeface="Harmattan"/>
              </a:rPr>
              <a:t>behavioural</a:t>
            </a:r>
            <a:r>
              <a:rPr lang="en-US" dirty="0">
                <a:solidFill>
                  <a:srgbClr val="173A45"/>
                </a:solidFill>
                <a:latin typeface="Harmattan"/>
                <a:ea typeface="Harmattan"/>
                <a:cs typeface="Harmattan"/>
                <a:sym typeface="Harmattan"/>
              </a:rPr>
              <a:t> change theory. This explains how the people learn and adopt new </a:t>
            </a:r>
            <a:r>
              <a:rPr lang="en-US" dirty="0" err="1">
                <a:solidFill>
                  <a:srgbClr val="173A45"/>
                </a:solidFill>
                <a:latin typeface="Harmattan"/>
                <a:ea typeface="Harmattan"/>
                <a:cs typeface="Harmattan"/>
                <a:sym typeface="Harmattan"/>
              </a:rPr>
              <a:t>behaviours</a:t>
            </a:r>
            <a:r>
              <a:rPr lang="en-US" dirty="0">
                <a:solidFill>
                  <a:srgbClr val="173A45"/>
                </a:solidFill>
                <a:latin typeface="Harmattan"/>
                <a:ea typeface="Harmattan"/>
                <a:cs typeface="Harmattan"/>
                <a:sym typeface="Harmattan"/>
              </a:rPr>
              <a:t> through personal motivation, environmental influences, and observation of others (Firmansyah and </a:t>
            </a:r>
            <a:r>
              <a:rPr lang="en-US" dirty="0" err="1">
                <a:solidFill>
                  <a:srgbClr val="173A45"/>
                </a:solidFill>
                <a:latin typeface="Harmattan"/>
                <a:ea typeface="Harmattan"/>
                <a:cs typeface="Harmattan"/>
                <a:sym typeface="Harmattan"/>
              </a:rPr>
              <a:t>Saepuloh</a:t>
            </a:r>
            <a:r>
              <a:rPr lang="en-US" dirty="0">
                <a:solidFill>
                  <a:srgbClr val="173A45"/>
                </a:solidFill>
                <a:latin typeface="Harmattan"/>
                <a:ea typeface="Harmattan"/>
                <a:cs typeface="Harmattan"/>
                <a:sym typeface="Harmattan"/>
              </a:rPr>
              <a:t>, 2022; Islam et al., 2023). A key concept of this theory is self-efficacy. This mainly refers to an individual’s belief in their ability to successfully perform a </a:t>
            </a:r>
            <a:r>
              <a:rPr lang="en-US" dirty="0" err="1">
                <a:solidFill>
                  <a:srgbClr val="173A45"/>
                </a:solidFill>
                <a:latin typeface="Harmattan"/>
                <a:ea typeface="Harmattan"/>
                <a:cs typeface="Harmattan"/>
                <a:sym typeface="Harmattan"/>
              </a:rPr>
              <a:t>behaviour</a:t>
            </a:r>
            <a:r>
              <a:rPr lang="en-US" dirty="0">
                <a:solidFill>
                  <a:srgbClr val="173A45"/>
                </a:solidFill>
                <a:latin typeface="Harmattan"/>
                <a:ea typeface="Harmattan"/>
                <a:cs typeface="Harmattan"/>
                <a:sym typeface="Harmattan"/>
              </a:rPr>
              <a:t>. Moreover, the digital health technologies can support the </a:t>
            </a:r>
            <a:r>
              <a:rPr lang="en-US" dirty="0" err="1">
                <a:solidFill>
                  <a:srgbClr val="173A45"/>
                </a:solidFill>
                <a:latin typeface="Harmattan"/>
                <a:ea typeface="Harmattan"/>
                <a:cs typeface="Harmattan"/>
                <a:sym typeface="Harmattan"/>
              </a:rPr>
              <a:t>behaviour</a:t>
            </a:r>
            <a:r>
              <a:rPr lang="en-US" dirty="0">
                <a:solidFill>
                  <a:srgbClr val="173A45"/>
                </a:solidFill>
                <a:latin typeface="Harmattan"/>
                <a:ea typeface="Harmattan"/>
                <a:cs typeface="Harmattan"/>
                <a:sym typeface="Harmattan"/>
              </a:rPr>
              <a:t> change. This can be done by strengthening self-efficacy through continuous feedback and monitoring (Hall et al., 2025). </a:t>
            </a:r>
          </a:p>
          <a:p>
            <a:pPr algn="just">
              <a:lnSpc>
                <a:spcPts val="2633"/>
              </a:lnSpc>
            </a:pPr>
            <a:r>
              <a:rPr lang="en-US" dirty="0">
                <a:solidFill>
                  <a:srgbClr val="173A45"/>
                </a:solidFill>
                <a:latin typeface="Harmattan"/>
                <a:ea typeface="Harmattan"/>
                <a:cs typeface="Harmattan"/>
                <a:sym typeface="Harmattan"/>
              </a:rPr>
              <a:t>The </a:t>
            </a:r>
            <a:r>
              <a:rPr lang="en-US" dirty="0" err="1">
                <a:solidFill>
                  <a:srgbClr val="173A45"/>
                </a:solidFill>
                <a:latin typeface="Harmattan"/>
                <a:ea typeface="Harmattan"/>
                <a:cs typeface="Harmattan"/>
                <a:sym typeface="Harmattan"/>
              </a:rPr>
              <a:t>FitLife</a:t>
            </a:r>
            <a:r>
              <a:rPr lang="en-US" dirty="0">
                <a:solidFill>
                  <a:srgbClr val="173A45"/>
                </a:solidFill>
                <a:latin typeface="Harmattan"/>
                <a:ea typeface="Harmattan"/>
                <a:cs typeface="Harmattan"/>
                <a:sym typeface="Harmattan"/>
              </a:rPr>
              <a:t>+ platform applies principles of the Social Cognitive Theory by allowing users to track their diet and physical activity. It is mainly through integrated wearable devices and mobile applications (Reed, 2024). Features such as </a:t>
            </a:r>
            <a:r>
              <a:rPr lang="en-US" dirty="0" err="1">
                <a:solidFill>
                  <a:srgbClr val="173A45"/>
                </a:solidFill>
                <a:latin typeface="Harmattan"/>
                <a:ea typeface="Harmattan"/>
                <a:cs typeface="Harmattan"/>
                <a:sym typeface="Harmattan"/>
              </a:rPr>
              <a:t>personalised</a:t>
            </a:r>
            <a:r>
              <a:rPr lang="en-US" dirty="0">
                <a:solidFill>
                  <a:srgbClr val="173A45"/>
                </a:solidFill>
                <a:latin typeface="Harmattan"/>
                <a:ea typeface="Harmattan"/>
                <a:cs typeface="Harmattan"/>
                <a:sym typeface="Harmattan"/>
              </a:rPr>
              <a:t> goal-setting, real-time feedback, gamification and online community support encourage users to monitor their progress and remain motivated (</a:t>
            </a:r>
            <a:r>
              <a:rPr lang="en-US" dirty="0" err="1">
                <a:solidFill>
                  <a:srgbClr val="173A45"/>
                </a:solidFill>
                <a:latin typeface="Harmattan"/>
                <a:ea typeface="Harmattan"/>
                <a:cs typeface="Harmattan"/>
                <a:sym typeface="Harmattan"/>
              </a:rPr>
              <a:t>Khlaisang</a:t>
            </a:r>
            <a:r>
              <a:rPr lang="en-US" dirty="0">
                <a:solidFill>
                  <a:srgbClr val="173A45"/>
                </a:solidFill>
                <a:latin typeface="Harmattan"/>
                <a:ea typeface="Harmattan"/>
                <a:cs typeface="Harmattan"/>
                <a:sym typeface="Harmattan"/>
              </a:rPr>
              <a:t> and </a:t>
            </a:r>
            <a:r>
              <a:rPr lang="en-US" dirty="0" err="1">
                <a:solidFill>
                  <a:srgbClr val="173A45"/>
                </a:solidFill>
                <a:latin typeface="Harmattan"/>
                <a:ea typeface="Harmattan"/>
                <a:cs typeface="Harmattan"/>
                <a:sym typeface="Harmattan"/>
              </a:rPr>
              <a:t>Koraneekij</a:t>
            </a:r>
            <a:r>
              <a:rPr lang="en-US" dirty="0">
                <a:solidFill>
                  <a:srgbClr val="173A45"/>
                </a:solidFill>
                <a:latin typeface="Harmattan"/>
                <a:ea typeface="Harmattan"/>
                <a:cs typeface="Harmattan"/>
                <a:sym typeface="Harmattan"/>
              </a:rPr>
              <a:t>, 2024). </a:t>
            </a:r>
          </a:p>
        </p:txBody>
      </p:sp>
      <p:sp>
        <p:nvSpPr>
          <p:cNvPr id="32" name="TextBox 32"/>
          <p:cNvSpPr txBox="1"/>
          <p:nvPr/>
        </p:nvSpPr>
        <p:spPr>
          <a:xfrm>
            <a:off x="10177933" y="8756962"/>
            <a:ext cx="4642747" cy="563880"/>
          </a:xfrm>
          <a:prstGeom prst="rect">
            <a:avLst/>
          </a:prstGeom>
        </p:spPr>
        <p:txBody>
          <a:bodyPr lIns="0" tIns="0" rIns="0" bIns="0" rtlCol="0" anchor="t">
            <a:spAutoFit/>
          </a:bodyPr>
          <a:lstStyle/>
          <a:p>
            <a:pPr algn="ctr">
              <a:lnSpc>
                <a:spcPts val="4620"/>
              </a:lnSpc>
            </a:pPr>
            <a:r>
              <a:rPr lang="en-US" sz="3300">
                <a:solidFill>
                  <a:srgbClr val="173A45"/>
                </a:solidFill>
                <a:latin typeface="Harmattan"/>
                <a:ea typeface="Harmattan"/>
                <a:cs typeface="Harmattan"/>
                <a:sym typeface="Harmattan"/>
              </a:rPr>
              <a:t>CONCLUSION</a:t>
            </a:r>
          </a:p>
        </p:txBody>
      </p:sp>
      <p:sp>
        <p:nvSpPr>
          <p:cNvPr id="33" name="TextBox 33"/>
          <p:cNvSpPr txBox="1"/>
          <p:nvPr/>
        </p:nvSpPr>
        <p:spPr>
          <a:xfrm>
            <a:off x="10199274" y="1958720"/>
            <a:ext cx="4347948" cy="521335"/>
          </a:xfrm>
          <a:prstGeom prst="rect">
            <a:avLst/>
          </a:prstGeom>
        </p:spPr>
        <p:txBody>
          <a:bodyPr lIns="0" tIns="0" rIns="0" bIns="0" rtlCol="0" anchor="t">
            <a:spAutoFit/>
          </a:bodyPr>
          <a:lstStyle/>
          <a:p>
            <a:pPr algn="ctr">
              <a:lnSpc>
                <a:spcPts val="4339"/>
              </a:lnSpc>
            </a:pPr>
            <a:r>
              <a:rPr lang="en-US" sz="3099">
                <a:solidFill>
                  <a:srgbClr val="173A45"/>
                </a:solidFill>
                <a:latin typeface="Harmattan"/>
                <a:ea typeface="Harmattan"/>
                <a:cs typeface="Harmattan"/>
                <a:sym typeface="Harmattan"/>
              </a:rPr>
              <a:t>EXPECTED OUTCOMES</a:t>
            </a:r>
          </a:p>
        </p:txBody>
      </p:sp>
      <p:sp>
        <p:nvSpPr>
          <p:cNvPr id="34" name="TextBox 34"/>
          <p:cNvSpPr txBox="1"/>
          <p:nvPr/>
        </p:nvSpPr>
        <p:spPr>
          <a:xfrm>
            <a:off x="10177933" y="2641345"/>
            <a:ext cx="4568298" cy="5722620"/>
          </a:xfrm>
          <a:prstGeom prst="rect">
            <a:avLst/>
          </a:prstGeom>
        </p:spPr>
        <p:txBody>
          <a:bodyPr lIns="0" tIns="0" rIns="0" bIns="0" rtlCol="0" anchor="t">
            <a:spAutoFit/>
          </a:bodyPr>
          <a:lstStyle/>
          <a:p>
            <a:pPr algn="just">
              <a:lnSpc>
                <a:spcPts val="2310"/>
              </a:lnSpc>
            </a:pPr>
            <a:r>
              <a:rPr lang="en-US" sz="2100">
                <a:solidFill>
                  <a:srgbClr val="173A45"/>
                </a:solidFill>
                <a:latin typeface="Harmattan"/>
                <a:ea typeface="Harmattan"/>
                <a:cs typeface="Harmattan"/>
                <a:sym typeface="Harmattan"/>
              </a:rPr>
              <a:t>The implementation of the Social Cognitive Theory in the Fitlife+ digital intervention is likely to enhance the motivation, self-efficacy and healthy behaviour among the users (Senarath Rathnayake, 2022). Self-monitoring, creation of personalised feedback and setting goals are some of the features that can motivate individuals. This also helps to start leading healthier lifestyles in terms of diet and physical activity (Krukowski et al., 2024). This can cause possible body weight and BMI decrease. Long-term behaviour change can also be supported by the increased awareness and constant monitoring. However, the digital interventions can either be effective or not, and this might depend on the digital literacy of the users, continued engagement, and access to technology (Nahum-Shani et al., 2022). This would have an effect on the general impact on the prevention of obesity on population-wide.</a:t>
            </a:r>
          </a:p>
        </p:txBody>
      </p:sp>
      <p:sp>
        <p:nvSpPr>
          <p:cNvPr id="35" name="TextBox 35"/>
          <p:cNvSpPr txBox="1"/>
          <p:nvPr/>
        </p:nvSpPr>
        <p:spPr>
          <a:xfrm>
            <a:off x="10149415" y="9416092"/>
            <a:ext cx="4699783" cy="5667938"/>
          </a:xfrm>
          <a:prstGeom prst="rect">
            <a:avLst/>
          </a:prstGeom>
        </p:spPr>
        <p:txBody>
          <a:bodyPr lIns="0" tIns="0" rIns="0" bIns="0" rtlCol="0" anchor="t">
            <a:spAutoFit/>
          </a:bodyPr>
          <a:lstStyle/>
          <a:p>
            <a:pPr algn="just">
              <a:lnSpc>
                <a:spcPts val="2523"/>
              </a:lnSpc>
            </a:pPr>
            <a:r>
              <a:rPr lang="en-US" sz="2294" dirty="0">
                <a:solidFill>
                  <a:srgbClr val="173A45"/>
                </a:solidFill>
                <a:latin typeface="Harmattan"/>
                <a:ea typeface="Harmattan"/>
                <a:cs typeface="Harmattan"/>
                <a:sym typeface="Harmattan"/>
              </a:rPr>
              <a:t>In conclusion, AI-based mHealth applications, including </a:t>
            </a:r>
            <a:r>
              <a:rPr lang="en-US" sz="2294" dirty="0" err="1">
                <a:solidFill>
                  <a:srgbClr val="173A45"/>
                </a:solidFill>
                <a:latin typeface="Harmattan"/>
                <a:ea typeface="Harmattan"/>
                <a:cs typeface="Harmattan"/>
                <a:sym typeface="Harmattan"/>
              </a:rPr>
              <a:t>Fitlife</a:t>
            </a:r>
            <a:r>
              <a:rPr lang="en-US" sz="2294" dirty="0">
                <a:solidFill>
                  <a:srgbClr val="173A45"/>
                </a:solidFill>
                <a:latin typeface="Harmattan"/>
                <a:ea typeface="Harmattan"/>
                <a:cs typeface="Harmattan"/>
                <a:sym typeface="Harmattan"/>
              </a:rPr>
              <a:t>+, can affect the design of the national policy on the obesity prevention and community health </a:t>
            </a:r>
            <a:r>
              <a:rPr lang="en-US" sz="2294" dirty="0" err="1">
                <a:solidFill>
                  <a:srgbClr val="173A45"/>
                </a:solidFill>
                <a:latin typeface="Harmattan"/>
                <a:ea typeface="Harmattan"/>
                <a:cs typeface="Harmattan"/>
                <a:sym typeface="Harmattan"/>
              </a:rPr>
              <a:t>programmes</a:t>
            </a:r>
            <a:r>
              <a:rPr lang="en-US" sz="2294" dirty="0">
                <a:solidFill>
                  <a:srgbClr val="173A45"/>
                </a:solidFill>
                <a:latin typeface="Harmattan"/>
                <a:ea typeface="Harmattan"/>
                <a:cs typeface="Harmattan"/>
                <a:sym typeface="Harmattan"/>
              </a:rPr>
              <a:t>. This can be done by promoting the use of digital technologies to improve and enhance the overall prevention programs. The tools can be used to complement healthcare systems in terms of an increase in access to </a:t>
            </a:r>
            <a:r>
              <a:rPr lang="en-US" sz="2294" dirty="0" err="1">
                <a:solidFill>
                  <a:srgbClr val="173A45"/>
                </a:solidFill>
                <a:latin typeface="Harmattan"/>
                <a:ea typeface="Harmattan"/>
                <a:cs typeface="Harmattan"/>
                <a:sym typeface="Harmattan"/>
              </a:rPr>
              <a:t>personalised</a:t>
            </a:r>
            <a:r>
              <a:rPr lang="en-US" sz="2294" dirty="0">
                <a:solidFill>
                  <a:srgbClr val="173A45"/>
                </a:solidFill>
                <a:latin typeface="Harmattan"/>
                <a:ea typeface="Harmattan"/>
                <a:cs typeface="Harmattan"/>
                <a:sym typeface="Harmattan"/>
              </a:rPr>
              <a:t> lifestyle advice </a:t>
            </a:r>
            <a:r>
              <a:rPr lang="en-US" sz="2294" dirty="0" err="1">
                <a:solidFill>
                  <a:srgbClr val="173A45"/>
                </a:solidFill>
                <a:latin typeface="Harmattan"/>
                <a:ea typeface="Harmattan"/>
                <a:cs typeface="Harmattan"/>
                <a:sym typeface="Harmattan"/>
              </a:rPr>
              <a:t>andthe</a:t>
            </a:r>
            <a:r>
              <a:rPr lang="en-US" sz="2294" dirty="0">
                <a:solidFill>
                  <a:srgbClr val="173A45"/>
                </a:solidFill>
                <a:latin typeface="Harmattan"/>
                <a:ea typeface="Harmattan"/>
                <a:cs typeface="Harmattan"/>
                <a:sym typeface="Harmattan"/>
              </a:rPr>
              <a:t> remote monitoring. Health workers in education might require education on how to </a:t>
            </a:r>
            <a:r>
              <a:rPr lang="en-US" sz="2294" dirty="0" err="1">
                <a:solidFill>
                  <a:srgbClr val="173A45"/>
                </a:solidFill>
                <a:latin typeface="Harmattan"/>
                <a:ea typeface="Harmattan"/>
                <a:cs typeface="Harmattan"/>
                <a:sym typeface="Harmattan"/>
              </a:rPr>
              <a:t>utilise</a:t>
            </a:r>
            <a:r>
              <a:rPr lang="en-US" sz="2294" dirty="0">
                <a:solidFill>
                  <a:srgbClr val="173A45"/>
                </a:solidFill>
                <a:latin typeface="Harmattan"/>
                <a:ea typeface="Harmattan"/>
                <a:cs typeface="Harmattan"/>
                <a:sym typeface="Harmattan"/>
              </a:rPr>
              <a:t> digital health technologies and assist patients in such application. In the case of research, more studies must be done to assess the effectiveness of AI-driven interventions in the long run, engagement of users, and equity. </a:t>
            </a:r>
          </a:p>
        </p:txBody>
      </p:sp>
      <p:sp>
        <p:nvSpPr>
          <p:cNvPr id="36" name="TextBox 36"/>
          <p:cNvSpPr txBox="1"/>
          <p:nvPr/>
        </p:nvSpPr>
        <p:spPr>
          <a:xfrm>
            <a:off x="7560000" y="15594666"/>
            <a:ext cx="4642747" cy="563880"/>
          </a:xfrm>
          <a:prstGeom prst="rect">
            <a:avLst/>
          </a:prstGeom>
        </p:spPr>
        <p:txBody>
          <a:bodyPr lIns="0" tIns="0" rIns="0" bIns="0" rtlCol="0" anchor="t">
            <a:spAutoFit/>
          </a:bodyPr>
          <a:lstStyle/>
          <a:p>
            <a:pPr algn="ctr">
              <a:lnSpc>
                <a:spcPts val="4620"/>
              </a:lnSpc>
            </a:pPr>
            <a:r>
              <a:rPr lang="en-US" sz="3300">
                <a:solidFill>
                  <a:srgbClr val="173A45"/>
                </a:solidFill>
                <a:latin typeface="Harmattan"/>
                <a:ea typeface="Harmattan"/>
                <a:cs typeface="Harmattan"/>
                <a:sym typeface="Harmattan"/>
              </a:rPr>
              <a:t>REFERENCES</a:t>
            </a:r>
          </a:p>
        </p:txBody>
      </p:sp>
      <p:sp>
        <p:nvSpPr>
          <p:cNvPr id="37" name="TextBox 37"/>
          <p:cNvSpPr txBox="1"/>
          <p:nvPr/>
        </p:nvSpPr>
        <p:spPr>
          <a:xfrm>
            <a:off x="5259235" y="16176643"/>
            <a:ext cx="9613613" cy="5206554"/>
          </a:xfrm>
          <a:prstGeom prst="rect">
            <a:avLst/>
          </a:prstGeom>
        </p:spPr>
        <p:txBody>
          <a:bodyPr lIns="0" tIns="0" rIns="0" bIns="0" rtlCol="0" anchor="t">
            <a:spAutoFit/>
          </a:bodyPr>
          <a:lstStyle/>
          <a:p>
            <a:pPr marL="279458" lvl="1" indent="-139729" algn="l">
              <a:lnSpc>
                <a:spcPts val="1423"/>
              </a:lnSpc>
              <a:buFont typeface="Arial"/>
              <a:buChar char="•"/>
            </a:pPr>
            <a:r>
              <a:rPr lang="en-US" sz="1000" dirty="0" err="1">
                <a:solidFill>
                  <a:srgbClr val="173A45"/>
                </a:solidFill>
                <a:latin typeface="Harmattan"/>
                <a:ea typeface="Harmattan"/>
                <a:cs typeface="Harmattan"/>
                <a:sym typeface="Harmattan"/>
              </a:rPr>
              <a:t>Antouri</a:t>
            </a:r>
            <a:r>
              <a:rPr lang="en-US" sz="1000" dirty="0">
                <a:solidFill>
                  <a:srgbClr val="173A45"/>
                </a:solidFill>
                <a:latin typeface="Harmattan"/>
                <a:ea typeface="Harmattan"/>
                <a:cs typeface="Harmattan"/>
                <a:sym typeface="Harmattan"/>
              </a:rPr>
              <a:t>, Z., </a:t>
            </a:r>
            <a:r>
              <a:rPr lang="en-US" sz="1000" dirty="0" err="1">
                <a:solidFill>
                  <a:srgbClr val="173A45"/>
                </a:solidFill>
                <a:latin typeface="Harmattan"/>
                <a:ea typeface="Harmattan"/>
                <a:cs typeface="Harmattan"/>
                <a:sym typeface="Harmattan"/>
              </a:rPr>
              <a:t>Mezouaghi</a:t>
            </a:r>
            <a:r>
              <a:rPr lang="en-US" sz="1000" dirty="0">
                <a:solidFill>
                  <a:srgbClr val="173A45"/>
                </a:solidFill>
                <a:latin typeface="Harmattan"/>
                <a:ea typeface="Harmattan"/>
                <a:cs typeface="Harmattan"/>
                <a:sym typeface="Harmattan"/>
              </a:rPr>
              <a:t>, A., </a:t>
            </a:r>
            <a:r>
              <a:rPr lang="en-US" sz="1000" dirty="0" err="1">
                <a:solidFill>
                  <a:srgbClr val="173A45"/>
                </a:solidFill>
                <a:latin typeface="Harmattan"/>
                <a:ea typeface="Harmattan"/>
                <a:cs typeface="Harmattan"/>
                <a:sym typeface="Harmattan"/>
              </a:rPr>
              <a:t>Djilali</a:t>
            </a:r>
            <a:r>
              <a:rPr lang="en-US" sz="1000" dirty="0">
                <a:solidFill>
                  <a:srgbClr val="173A45"/>
                </a:solidFill>
                <a:latin typeface="Harmattan"/>
                <a:ea typeface="Harmattan"/>
                <a:cs typeface="Harmattan"/>
                <a:sym typeface="Harmattan"/>
              </a:rPr>
              <a:t>, S., Zeb, A., Khan, I. and Omer, A.S., 2024. The impact of obesity on chronic diseases: type 2 diabetes, heart disease, and high blood pressure. Applied Mathematics in Science and Engineering, 32(1), p.2422061.</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Ferguson, T., Olds, T., Curtis, R., Blake, H., Crozier, A.J., </a:t>
            </a:r>
            <a:r>
              <a:rPr lang="en-US" sz="1000" dirty="0" err="1">
                <a:solidFill>
                  <a:srgbClr val="173A45"/>
                </a:solidFill>
                <a:latin typeface="Harmattan"/>
                <a:ea typeface="Harmattan"/>
                <a:cs typeface="Harmattan"/>
                <a:sym typeface="Harmattan"/>
              </a:rPr>
              <a:t>Dankiw</a:t>
            </a:r>
            <a:r>
              <a:rPr lang="en-US" sz="1000" dirty="0">
                <a:solidFill>
                  <a:srgbClr val="173A45"/>
                </a:solidFill>
                <a:latin typeface="Harmattan"/>
                <a:ea typeface="Harmattan"/>
                <a:cs typeface="Harmattan"/>
                <a:sym typeface="Harmattan"/>
              </a:rPr>
              <a:t>, K., </a:t>
            </a:r>
            <a:r>
              <a:rPr lang="en-US" sz="1000" dirty="0" err="1">
                <a:solidFill>
                  <a:srgbClr val="173A45"/>
                </a:solidFill>
                <a:latin typeface="Harmattan"/>
                <a:ea typeface="Harmattan"/>
                <a:cs typeface="Harmattan"/>
                <a:sym typeface="Harmattan"/>
              </a:rPr>
              <a:t>Dumuid</a:t>
            </a:r>
            <a:r>
              <a:rPr lang="en-US" sz="1000" dirty="0">
                <a:solidFill>
                  <a:srgbClr val="173A45"/>
                </a:solidFill>
                <a:latin typeface="Harmattan"/>
                <a:ea typeface="Harmattan"/>
                <a:cs typeface="Harmattan"/>
                <a:sym typeface="Harmattan"/>
              </a:rPr>
              <a:t>, D., Kasai, D., O'Connor, E., </a:t>
            </a:r>
            <a:r>
              <a:rPr lang="en-US" sz="1000" dirty="0" err="1">
                <a:solidFill>
                  <a:srgbClr val="173A45"/>
                </a:solidFill>
                <a:latin typeface="Harmattan"/>
                <a:ea typeface="Harmattan"/>
                <a:cs typeface="Harmattan"/>
                <a:sym typeface="Harmattan"/>
              </a:rPr>
              <a:t>Virgara</a:t>
            </a:r>
            <a:r>
              <a:rPr lang="en-US" sz="1000" dirty="0">
                <a:solidFill>
                  <a:srgbClr val="173A45"/>
                </a:solidFill>
                <a:latin typeface="Harmattan"/>
                <a:ea typeface="Harmattan"/>
                <a:cs typeface="Harmattan"/>
                <a:sym typeface="Harmattan"/>
              </a:rPr>
              <a:t>, R. and Maher, C., 2022. Effectiveness of wearable activity trackers to increase physical activity and improve health: a systematic review of systematic reviews and meta-analyses. The Lancet Digital Health, 4(8), pp.e615-e626.</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Firmansyah, D. and </a:t>
            </a:r>
            <a:r>
              <a:rPr lang="en-US" sz="1000" dirty="0" err="1">
                <a:solidFill>
                  <a:srgbClr val="173A45"/>
                </a:solidFill>
                <a:latin typeface="Harmattan"/>
                <a:ea typeface="Harmattan"/>
                <a:cs typeface="Harmattan"/>
                <a:sym typeface="Harmattan"/>
              </a:rPr>
              <a:t>Saepuloh</a:t>
            </a:r>
            <a:r>
              <a:rPr lang="en-US" sz="1000" dirty="0">
                <a:solidFill>
                  <a:srgbClr val="173A45"/>
                </a:solidFill>
                <a:latin typeface="Harmattan"/>
                <a:ea typeface="Harmattan"/>
                <a:cs typeface="Harmattan"/>
                <a:sym typeface="Harmattan"/>
              </a:rPr>
              <a:t>, D., 2022. Social learning theory: Cognitive and behavioral approaches. </a:t>
            </a:r>
            <a:r>
              <a:rPr lang="en-US" sz="1000" dirty="0" err="1">
                <a:solidFill>
                  <a:srgbClr val="173A45"/>
                </a:solidFill>
                <a:latin typeface="Harmattan"/>
                <a:ea typeface="Harmattan"/>
                <a:cs typeface="Harmattan"/>
                <a:sym typeface="Harmattan"/>
              </a:rPr>
              <a:t>Jurnal</a:t>
            </a:r>
            <a:r>
              <a:rPr lang="en-US" sz="1000" dirty="0">
                <a:solidFill>
                  <a:srgbClr val="173A45"/>
                </a:solidFill>
                <a:latin typeface="Harmattan"/>
                <a:ea typeface="Harmattan"/>
                <a:cs typeface="Harmattan"/>
                <a:sym typeface="Harmattan"/>
              </a:rPr>
              <a:t> </a:t>
            </a:r>
            <a:r>
              <a:rPr lang="en-US" sz="1000" dirty="0" err="1">
                <a:solidFill>
                  <a:srgbClr val="173A45"/>
                </a:solidFill>
                <a:latin typeface="Harmattan"/>
                <a:ea typeface="Harmattan"/>
                <a:cs typeface="Harmattan"/>
                <a:sym typeface="Harmattan"/>
              </a:rPr>
              <a:t>Ilmiah</a:t>
            </a:r>
            <a:r>
              <a:rPr lang="en-US" sz="1000" dirty="0">
                <a:solidFill>
                  <a:srgbClr val="173A45"/>
                </a:solidFill>
                <a:latin typeface="Harmattan"/>
                <a:ea typeface="Harmattan"/>
                <a:cs typeface="Harmattan"/>
                <a:sym typeface="Harmattan"/>
              </a:rPr>
              <a:t> Pendidikan </a:t>
            </a:r>
            <a:r>
              <a:rPr lang="en-US" sz="1000" dirty="0" err="1">
                <a:solidFill>
                  <a:srgbClr val="173A45"/>
                </a:solidFill>
                <a:latin typeface="Harmattan"/>
                <a:ea typeface="Harmattan"/>
                <a:cs typeface="Harmattan"/>
                <a:sym typeface="Harmattan"/>
              </a:rPr>
              <a:t>Holistik</a:t>
            </a:r>
            <a:r>
              <a:rPr lang="en-US" sz="1000" dirty="0">
                <a:solidFill>
                  <a:srgbClr val="173A45"/>
                </a:solidFill>
                <a:latin typeface="Harmattan"/>
                <a:ea typeface="Harmattan"/>
                <a:cs typeface="Harmattan"/>
                <a:sym typeface="Harmattan"/>
              </a:rPr>
              <a:t> (JIPH), 1(3), pp.297-324.</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Fortuna, K.L., Kadakia, A., Cosco, T.D., Rotondi, A., Nicholson, J., </a:t>
            </a:r>
            <a:r>
              <a:rPr lang="en-US" sz="1000" dirty="0" err="1">
                <a:solidFill>
                  <a:srgbClr val="173A45"/>
                </a:solidFill>
                <a:latin typeface="Harmattan"/>
                <a:ea typeface="Harmattan"/>
                <a:cs typeface="Harmattan"/>
                <a:sym typeface="Harmattan"/>
              </a:rPr>
              <a:t>Mois</a:t>
            </a:r>
            <a:r>
              <a:rPr lang="en-US" sz="1000" dirty="0">
                <a:solidFill>
                  <a:srgbClr val="173A45"/>
                </a:solidFill>
                <a:latin typeface="Harmattan"/>
                <a:ea typeface="Harmattan"/>
                <a:cs typeface="Harmattan"/>
                <a:sym typeface="Harmattan"/>
              </a:rPr>
              <a:t>, G., Myers, A.L., Hamilton, J., Brewer, L.C., Collins-Pisano, C. and Barr, P., 2023. Guidelines to establish an equitable mobile health ecosystem. Psychiatric Services, 74(4), pp.393-400.</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Fleck, A. (2024). </a:t>
            </a:r>
            <a:r>
              <a:rPr lang="en-US" sz="1000" i="1" dirty="0">
                <a:solidFill>
                  <a:srgbClr val="173A45"/>
                </a:solidFill>
                <a:latin typeface="Harmattan"/>
                <a:ea typeface="Harmattan"/>
                <a:cs typeface="Harmattan"/>
                <a:sym typeface="Harmattan"/>
              </a:rPr>
              <a:t>Infographic: Obesity Is Rising in the U.S. </a:t>
            </a:r>
            <a:r>
              <a:rPr lang="en-US" sz="1000" dirty="0">
                <a:solidFill>
                  <a:srgbClr val="173A45"/>
                </a:solidFill>
                <a:latin typeface="Harmattan"/>
                <a:ea typeface="Harmattan"/>
                <a:cs typeface="Harmattan"/>
                <a:sym typeface="Harmattan"/>
              </a:rPr>
              <a:t>[online] Statista Daily Data. Available at: https://www.statista.com/chart/11497/obesity-in-the-us/?srsltid=AfmBOor_fQocU4I-Xm2zqu_UWVGDaZ_8oMGLTrSZT1lmfRdbfgDhp_dN [Accessed 5 Mar. 2026].</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Hall, A.M., Allgar, V., Carroll, C.B. and Meinert, E., 2025. Digital health technologies and self-efficacy in Parkinson’s: a scoping review. BMJ open, 15(1), p.e088616.</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Islam, K.F., Awal, A., Mazumder, H., Munni, U.R., Majumder, K., Afroz, K., Tabassum, M.N. and Hossain, M.M., 2023. Social cognitive theory-based health promotion in primary care practice: A scoping review. </a:t>
            </a:r>
            <a:r>
              <a:rPr lang="en-US" sz="1000" dirty="0" err="1">
                <a:solidFill>
                  <a:srgbClr val="173A45"/>
                </a:solidFill>
                <a:latin typeface="Harmattan"/>
                <a:ea typeface="Harmattan"/>
                <a:cs typeface="Harmattan"/>
                <a:sym typeface="Harmattan"/>
              </a:rPr>
              <a:t>Heliyon</a:t>
            </a:r>
            <a:r>
              <a:rPr lang="en-US" sz="1000" dirty="0">
                <a:solidFill>
                  <a:srgbClr val="173A45"/>
                </a:solidFill>
                <a:latin typeface="Harmattan"/>
                <a:ea typeface="Harmattan"/>
                <a:cs typeface="Harmattan"/>
                <a:sym typeface="Harmattan"/>
              </a:rPr>
              <a:t>, 9(4).</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Jang, S.B. and Kim, M., 2025. Digital fitness revolution: user perspectives on Fitbit’s role in health management. Behavioral Sciences, 15(2), p.231.</a:t>
            </a:r>
          </a:p>
          <a:p>
            <a:pPr marL="279458" lvl="1" indent="-139729" algn="l">
              <a:lnSpc>
                <a:spcPts val="1423"/>
              </a:lnSpc>
              <a:buFont typeface="Arial"/>
              <a:buChar char="•"/>
            </a:pPr>
            <a:r>
              <a:rPr lang="en-US" sz="1000" dirty="0" err="1">
                <a:solidFill>
                  <a:srgbClr val="173A45"/>
                </a:solidFill>
                <a:latin typeface="Harmattan"/>
                <a:ea typeface="Harmattan"/>
                <a:cs typeface="Harmattan"/>
                <a:sym typeface="Harmattan"/>
              </a:rPr>
              <a:t>Khlaisang</a:t>
            </a:r>
            <a:r>
              <a:rPr lang="en-US" sz="1000" dirty="0">
                <a:solidFill>
                  <a:srgbClr val="173A45"/>
                </a:solidFill>
                <a:latin typeface="Harmattan"/>
                <a:ea typeface="Harmattan"/>
                <a:cs typeface="Harmattan"/>
                <a:sym typeface="Harmattan"/>
              </a:rPr>
              <a:t>, J. and </a:t>
            </a:r>
            <a:r>
              <a:rPr lang="en-US" sz="1000" dirty="0" err="1">
                <a:solidFill>
                  <a:srgbClr val="173A45"/>
                </a:solidFill>
                <a:latin typeface="Harmattan"/>
                <a:ea typeface="Harmattan"/>
                <a:cs typeface="Harmattan"/>
                <a:sym typeface="Harmattan"/>
              </a:rPr>
              <a:t>Koraneekij</a:t>
            </a:r>
            <a:r>
              <a:rPr lang="en-US" sz="1000" dirty="0">
                <a:solidFill>
                  <a:srgbClr val="173A45"/>
                </a:solidFill>
                <a:latin typeface="Harmattan"/>
                <a:ea typeface="Harmattan"/>
                <a:cs typeface="Harmattan"/>
                <a:sym typeface="Harmattan"/>
              </a:rPr>
              <a:t>, P., 2024. Roles of chatbots in gamified self-regulated learning system to enhance achievement motivation of learners in massive open online courses. Electronic Journal of e-Learning, 22(8), pp.106-120.</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Krukowski, R.A., Denton, A.H. and König, L.M., 2024. Impact of feedback generation and presentation on self-monitoring behaviors, dietary intake, physical activity, and weight: a systematic review and meta-analysis. International Journal of Behavioral Nutrition and Physical Activity, 21(1), p.3.</a:t>
            </a:r>
          </a:p>
          <a:p>
            <a:pPr marL="279458" lvl="1" indent="-139729" algn="l">
              <a:lnSpc>
                <a:spcPts val="1423"/>
              </a:lnSpc>
              <a:buFont typeface="Arial"/>
              <a:buChar char="•"/>
            </a:pPr>
            <a:r>
              <a:rPr lang="en-US" sz="1000" dirty="0" err="1">
                <a:solidFill>
                  <a:srgbClr val="173A45"/>
                </a:solidFill>
                <a:latin typeface="Harmattan"/>
                <a:ea typeface="Harmattan"/>
                <a:cs typeface="Harmattan"/>
                <a:sym typeface="Harmattan"/>
              </a:rPr>
              <a:t>Lutambi</a:t>
            </a:r>
            <a:r>
              <a:rPr lang="en-US" sz="1000" dirty="0">
                <a:solidFill>
                  <a:srgbClr val="173A45"/>
                </a:solidFill>
                <a:latin typeface="Harmattan"/>
                <a:ea typeface="Harmattan"/>
                <a:cs typeface="Harmattan"/>
                <a:sym typeface="Harmattan"/>
              </a:rPr>
              <a:t>, A.M., </a:t>
            </a:r>
            <a:r>
              <a:rPr lang="en-US" sz="1000" dirty="0" err="1">
                <a:solidFill>
                  <a:srgbClr val="173A45"/>
                </a:solidFill>
                <a:latin typeface="Harmattan"/>
                <a:ea typeface="Harmattan"/>
                <a:cs typeface="Harmattan"/>
                <a:sym typeface="Harmattan"/>
              </a:rPr>
              <a:t>Mwing’a</a:t>
            </a:r>
            <a:r>
              <a:rPr lang="en-US" sz="1000" dirty="0">
                <a:solidFill>
                  <a:srgbClr val="173A45"/>
                </a:solidFill>
                <a:latin typeface="Harmattan"/>
                <a:ea typeface="Harmattan"/>
                <a:cs typeface="Harmattan"/>
                <a:sym typeface="Harmattan"/>
              </a:rPr>
              <a:t>, G.P. and </a:t>
            </a:r>
            <a:r>
              <a:rPr lang="en-US" sz="1000" dirty="0" err="1">
                <a:solidFill>
                  <a:srgbClr val="173A45"/>
                </a:solidFill>
                <a:latin typeface="Harmattan"/>
                <a:ea typeface="Harmattan"/>
                <a:cs typeface="Harmattan"/>
                <a:sym typeface="Harmattan"/>
              </a:rPr>
              <a:t>Emidi</a:t>
            </a:r>
            <a:r>
              <a:rPr lang="en-US" sz="1000" dirty="0">
                <a:solidFill>
                  <a:srgbClr val="173A45"/>
                </a:solidFill>
                <a:latin typeface="Harmattan"/>
                <a:ea typeface="Harmattan"/>
                <a:cs typeface="Harmattan"/>
                <a:sym typeface="Harmattan"/>
              </a:rPr>
              <a:t>, B., 2025. Trends and geographic patterns of overweight and obesity among Tanzanian adults: Evidence from the 2010–2022 Demographic and Health Surveys. </a:t>
            </a:r>
            <a:r>
              <a:rPr lang="en-US" sz="1000" dirty="0" err="1">
                <a:solidFill>
                  <a:srgbClr val="173A45"/>
                </a:solidFill>
                <a:latin typeface="Harmattan"/>
                <a:ea typeface="Harmattan"/>
                <a:cs typeface="Harmattan"/>
                <a:sym typeface="Harmattan"/>
              </a:rPr>
              <a:t>PLoS</a:t>
            </a:r>
            <a:r>
              <a:rPr lang="en-US" sz="1000" dirty="0">
                <a:solidFill>
                  <a:srgbClr val="173A45"/>
                </a:solidFill>
                <a:latin typeface="Harmattan"/>
                <a:ea typeface="Harmattan"/>
                <a:cs typeface="Harmattan"/>
                <a:sym typeface="Harmattan"/>
              </a:rPr>
              <a:t> One, 20(9), p.e0332275.</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Madigan, C.D., Graham, H.E., </a:t>
            </a:r>
            <a:r>
              <a:rPr lang="en-US" sz="1000" dirty="0" err="1">
                <a:solidFill>
                  <a:srgbClr val="173A45"/>
                </a:solidFill>
                <a:latin typeface="Harmattan"/>
                <a:ea typeface="Harmattan"/>
                <a:cs typeface="Harmattan"/>
                <a:sym typeface="Harmattan"/>
              </a:rPr>
              <a:t>Sturgiss</a:t>
            </a:r>
            <a:r>
              <a:rPr lang="en-US" sz="1000" dirty="0">
                <a:solidFill>
                  <a:srgbClr val="173A45"/>
                </a:solidFill>
                <a:latin typeface="Harmattan"/>
                <a:ea typeface="Harmattan"/>
                <a:cs typeface="Harmattan"/>
                <a:sym typeface="Harmattan"/>
              </a:rPr>
              <a:t>, E., Kettle, V.E., Gokal, K., Biddle, G., Taylor, G.M. and Daley, A.J., 2022. Effectiveness of weight management interventions for adults delivered in primary care: systematic review and meta-analysis of </a:t>
            </a:r>
            <a:r>
              <a:rPr lang="en-US" sz="1000" dirty="0" err="1">
                <a:solidFill>
                  <a:srgbClr val="173A45"/>
                </a:solidFill>
                <a:latin typeface="Harmattan"/>
                <a:ea typeface="Harmattan"/>
                <a:cs typeface="Harmattan"/>
                <a:sym typeface="Harmattan"/>
              </a:rPr>
              <a:t>randomised</a:t>
            </a:r>
            <a:r>
              <a:rPr lang="en-US" sz="1000" dirty="0">
                <a:solidFill>
                  <a:srgbClr val="173A45"/>
                </a:solidFill>
                <a:latin typeface="Harmattan"/>
                <a:ea typeface="Harmattan"/>
                <a:cs typeface="Harmattan"/>
                <a:sym typeface="Harmattan"/>
              </a:rPr>
              <a:t> controlled trials. </a:t>
            </a:r>
            <a:r>
              <a:rPr lang="en-US" sz="1000" dirty="0" err="1">
                <a:solidFill>
                  <a:srgbClr val="173A45"/>
                </a:solidFill>
                <a:latin typeface="Harmattan"/>
                <a:ea typeface="Harmattan"/>
                <a:cs typeface="Harmattan"/>
                <a:sym typeface="Harmattan"/>
              </a:rPr>
              <a:t>bmj</a:t>
            </a:r>
            <a:r>
              <a:rPr lang="en-US" sz="1000" dirty="0">
                <a:solidFill>
                  <a:srgbClr val="173A45"/>
                </a:solidFill>
                <a:latin typeface="Harmattan"/>
                <a:ea typeface="Harmattan"/>
                <a:cs typeface="Harmattan"/>
                <a:sym typeface="Harmattan"/>
              </a:rPr>
              <a:t>, 377.</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Nahum-Shani, I., Shaw, S.D., Carpenter, S.M., Murphy, S.A. and Yoon, C., 2022. Engagement in digital interventions. American Psychologist, 77(7), p.836.</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Reed, W., 2024. Investigating the impact of Fitness Trackers on the outcomes of a weight management intervention delivered within a cardiovascular disease prevention context (Doctoral dissertation, University of West London).</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Senarath Rathnayake, A., 2022. Development and preliminary evaluation of a digital health intervention to facilitate physical activity and exercise self-management in people with low back pain (Doctoral dissertation, Cardiff University).</a:t>
            </a:r>
          </a:p>
          <a:p>
            <a:pPr marL="279458" lvl="1" indent="-139729" algn="l">
              <a:lnSpc>
                <a:spcPts val="1423"/>
              </a:lnSpc>
              <a:buFont typeface="Arial"/>
              <a:buChar char="•"/>
            </a:pPr>
            <a:r>
              <a:rPr lang="en-US" sz="1000" dirty="0">
                <a:solidFill>
                  <a:srgbClr val="173A45"/>
                </a:solidFill>
                <a:latin typeface="Harmattan"/>
                <a:ea typeface="Harmattan"/>
                <a:cs typeface="Harmattan"/>
                <a:sym typeface="Harmattan"/>
              </a:rPr>
              <a:t>World Health Organization, 2024. Achieving well-being: A global framework for integrating well-being into public health utilizing a health promotion approach. World Health Organization.</a:t>
            </a:r>
          </a:p>
          <a:p>
            <a:pPr marL="279458" lvl="1" indent="-139729" algn="l">
              <a:lnSpc>
                <a:spcPts val="1423"/>
              </a:lnSpc>
              <a:buFont typeface="Arial"/>
              <a:buChar char="•"/>
            </a:pPr>
            <a:r>
              <a:rPr lang="en-US" sz="1000" dirty="0" err="1">
                <a:solidFill>
                  <a:srgbClr val="173A45"/>
                </a:solidFill>
                <a:latin typeface="Harmattan"/>
                <a:ea typeface="Harmattan"/>
                <a:cs typeface="Harmattan"/>
                <a:sym typeface="Harmattan"/>
              </a:rPr>
              <a:t>Wellable</a:t>
            </a:r>
            <a:r>
              <a:rPr lang="en-US" sz="1000" dirty="0">
                <a:solidFill>
                  <a:srgbClr val="173A45"/>
                </a:solidFill>
                <a:latin typeface="Harmattan"/>
                <a:ea typeface="Harmattan"/>
                <a:cs typeface="Harmattan"/>
                <a:sym typeface="Harmattan"/>
              </a:rPr>
              <a:t> (2024). Theories Of Behavior Change | </a:t>
            </a:r>
            <a:r>
              <a:rPr lang="en-US" sz="1000" dirty="0" err="1">
                <a:solidFill>
                  <a:srgbClr val="173A45"/>
                </a:solidFill>
                <a:latin typeface="Harmattan"/>
                <a:ea typeface="Harmattan"/>
                <a:cs typeface="Harmattan"/>
                <a:sym typeface="Harmattan"/>
              </a:rPr>
              <a:t>Wellable</a:t>
            </a:r>
            <a:r>
              <a:rPr lang="en-US" sz="1000" dirty="0">
                <a:solidFill>
                  <a:srgbClr val="173A45"/>
                </a:solidFill>
                <a:latin typeface="Harmattan"/>
                <a:ea typeface="Harmattan"/>
                <a:cs typeface="Harmattan"/>
                <a:sym typeface="Harmattan"/>
              </a:rPr>
              <a:t>. [online] www.wellable.co. Available at: https://www.wellable.co/resources/theories-of-behavior-change/ [Accessed 6 Mar. 2026].</a:t>
            </a:r>
          </a:p>
        </p:txBody>
      </p:sp>
      <p:pic>
        <p:nvPicPr>
          <p:cNvPr id="40" name="Picture 39">
            <a:extLst>
              <a:ext uri="{FF2B5EF4-FFF2-40B4-BE49-F238E27FC236}">
                <a16:creationId xmlns:a16="http://schemas.microsoft.com/office/drawing/2014/main" id="{D2FF707D-ED6E-705E-02AE-B95A74A0692D}"/>
              </a:ext>
            </a:extLst>
          </p:cNvPr>
          <p:cNvPicPr>
            <a:picLocks noChangeAspect="1"/>
          </p:cNvPicPr>
          <p:nvPr/>
        </p:nvPicPr>
        <p:blipFill>
          <a:blip r:embed="rId4"/>
          <a:stretch>
            <a:fillRect/>
          </a:stretch>
        </p:blipFill>
        <p:spPr>
          <a:xfrm>
            <a:off x="5225330" y="12060622"/>
            <a:ext cx="4647413" cy="3350828"/>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15</TotalTime>
  <Words>1722</Words>
  <Application>Microsoft Office PowerPoint</Application>
  <PresentationFormat>Custom</PresentationFormat>
  <Paragraphs>36</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Research Poster in White Orange and Blue Photographic Style</dc:title>
  <cp:lastModifiedBy>Vidhi Prajapati</cp:lastModifiedBy>
  <cp:revision>8</cp:revision>
  <dcterms:created xsi:type="dcterms:W3CDTF">2006-08-16T00:00:00Z</dcterms:created>
  <dcterms:modified xsi:type="dcterms:W3CDTF">2026-03-06T10:44:34Z</dcterms:modified>
  <dc:identifier>DAG47ydVbdc</dc:identifier>
</cp:coreProperties>
</file>