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sldIdLst>
    <p:sldId id="256" r:id="rId2"/>
    <p:sldId id="290" r:id="rId3"/>
    <p:sldId id="260" r:id="rId4"/>
    <p:sldId id="257" r:id="rId5"/>
    <p:sldId id="259" r:id="rId6"/>
    <p:sldId id="261" r:id="rId7"/>
    <p:sldId id="262" r:id="rId8"/>
    <p:sldId id="263" r:id="rId9"/>
    <p:sldId id="264" r:id="rId10"/>
    <p:sldId id="272" r:id="rId11"/>
    <p:sldId id="270" r:id="rId12"/>
    <p:sldId id="273" r:id="rId13"/>
    <p:sldId id="274" r:id="rId14"/>
    <p:sldId id="275" r:id="rId15"/>
    <p:sldId id="276" r:id="rId16"/>
    <p:sldId id="269" r:id="rId17"/>
    <p:sldId id="277" r:id="rId18"/>
    <p:sldId id="278" r:id="rId19"/>
    <p:sldId id="280" r:id="rId20"/>
    <p:sldId id="281" r:id="rId21"/>
    <p:sldId id="282" r:id="rId22"/>
    <p:sldId id="283" r:id="rId23"/>
    <p:sldId id="285" r:id="rId24"/>
    <p:sldId id="284" r:id="rId25"/>
    <p:sldId id="286" r:id="rId26"/>
    <p:sldId id="287" r:id="rId27"/>
    <p:sldId id="288" r:id="rId28"/>
    <p:sldId id="289" r:id="rId29"/>
  </p:sldIdLst>
  <p:sldSz cx="12192000" cy="6858000"/>
  <p:notesSz cx="6858000" cy="9144000"/>
  <p:embeddedFontLst>
    <p:embeddedFont>
      <p:font typeface="Century Gothic" panose="020B0502020202020204" pitchFamily="34" charset="0"/>
      <p:regular r:id="rId30"/>
      <p:bold r:id="rId31"/>
      <p:italic r:id="rId32"/>
      <p:boldItalic r:id="rId3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Objects="1">
      <p:cViewPr varScale="1">
        <p:scale>
          <a:sx n="74" d="100"/>
          <a:sy n="74" d="100"/>
        </p:scale>
        <p:origin x="52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1/13/2019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1/13/2019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1/13/2019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1/13/2019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1/13/2019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1/13/2019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1/13/2019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Types of Court Government</a:t>
            </a:r>
            <a:endParaRPr lang="en-US" dirty="0"/>
          </a:p>
        </p:txBody>
      </p:sp>
      <p:sp>
        <p:nvSpPr>
          <p:cNvPr id="3" name="Subtitle 2"/>
          <p:cNvSpPr>
            <a:spLocks noGrp="1"/>
          </p:cNvSpPr>
          <p:nvPr>
            <p:ph type="subTitle" idx="1"/>
          </p:nvPr>
        </p:nvSpPr>
        <p:spPr/>
        <p:txBody>
          <a:bodyPr/>
          <a:lstStyle/>
          <a:p>
            <a:r>
              <a:rPr lang="en-GB" dirty="0"/>
              <a:t>What makes Civilisation?</a:t>
            </a:r>
            <a:endParaRPr lang="en-US" dirty="0"/>
          </a:p>
        </p:txBody>
      </p:sp>
    </p:spTree>
    <p:extLst>
      <p:ext uri="{BB962C8B-B14F-4D97-AF65-F5344CB8AC3E}">
        <p14:creationId xmlns:p14="http://schemas.microsoft.com/office/powerpoint/2010/main" val="1589451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F7D2B-3EA9-468C-B662-53A8A88E7EE5}"/>
              </a:ext>
            </a:extLst>
          </p:cNvPr>
          <p:cNvSpPr>
            <a:spLocks noGrp="1"/>
          </p:cNvSpPr>
          <p:nvPr>
            <p:ph type="title"/>
          </p:nvPr>
        </p:nvSpPr>
        <p:spPr/>
        <p:txBody>
          <a:bodyPr/>
          <a:lstStyle/>
          <a:p>
            <a:r>
              <a:rPr lang="en-GB" dirty="0"/>
              <a:t>Frankfort 1944, 3, 12. = Llewellyn-Jones 2013, 19</a:t>
            </a:r>
          </a:p>
        </p:txBody>
      </p:sp>
      <p:sp>
        <p:nvSpPr>
          <p:cNvPr id="3" name="Content Placeholder 2">
            <a:extLst>
              <a:ext uri="{FF2B5EF4-FFF2-40B4-BE49-F238E27FC236}">
                <a16:creationId xmlns:a16="http://schemas.microsoft.com/office/drawing/2014/main" id="{7B647D8E-BC1D-4AFF-850F-21F4D11FA388}"/>
              </a:ext>
            </a:extLst>
          </p:cNvPr>
          <p:cNvSpPr>
            <a:spLocks noGrp="1"/>
          </p:cNvSpPr>
          <p:nvPr>
            <p:ph idx="1"/>
          </p:nvPr>
        </p:nvSpPr>
        <p:spPr/>
        <p:txBody>
          <a:bodyPr/>
          <a:lstStyle/>
          <a:p>
            <a:r>
              <a:rPr lang="en-GB" dirty="0"/>
              <a:t>“The ancient Near East considered kingship the very basis of civilization. Only savages could live without a king. Security, peace, and justice could not prevail without a ruler to champion them. Whatever was significant was embedded in the life of the cosmos, and it was precisely the king’s function to maintain the harmony of that integration. . . . For the truth about their king affected their lives in every (even the most personal) aspect, since through the king the harmony between human existence and the supernatural order was maintained.” </a:t>
            </a:r>
          </a:p>
        </p:txBody>
      </p:sp>
    </p:spTree>
    <p:extLst>
      <p:ext uri="{BB962C8B-B14F-4D97-AF65-F5344CB8AC3E}">
        <p14:creationId xmlns:p14="http://schemas.microsoft.com/office/powerpoint/2010/main" val="384580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Monarchy</a:t>
            </a:r>
          </a:p>
        </p:txBody>
      </p:sp>
      <p:sp>
        <p:nvSpPr>
          <p:cNvPr id="4" name="Text Placeholder 3"/>
          <p:cNvSpPr>
            <a:spLocks noGrp="1"/>
          </p:cNvSpPr>
          <p:nvPr>
            <p:ph type="body" idx="1"/>
          </p:nvPr>
        </p:nvSpPr>
        <p:spPr/>
        <p:txBody>
          <a:bodyPr/>
          <a:lstStyle/>
          <a:p>
            <a:r>
              <a:rPr lang="en-GB" dirty="0"/>
              <a:t>Constitutional Monarchy</a:t>
            </a:r>
          </a:p>
        </p:txBody>
      </p:sp>
      <p:sp>
        <p:nvSpPr>
          <p:cNvPr id="5" name="Content Placeholder 4"/>
          <p:cNvSpPr>
            <a:spLocks noGrp="1"/>
          </p:cNvSpPr>
          <p:nvPr>
            <p:ph sz="half" idx="2"/>
          </p:nvPr>
        </p:nvSpPr>
        <p:spPr/>
        <p:txBody>
          <a:bodyPr/>
          <a:lstStyle/>
          <a:p>
            <a:r>
              <a:rPr lang="en-GB" dirty="0"/>
              <a:t>Monarchy Limited by a constitution (written or unwritten)</a:t>
            </a:r>
          </a:p>
          <a:p>
            <a:r>
              <a:rPr lang="en-GB" dirty="0"/>
              <a:t>Does not set policy or choose leaders</a:t>
            </a:r>
          </a:p>
          <a:p>
            <a:r>
              <a:rPr lang="en-GB" dirty="0"/>
              <a:t>‘reigns but doesn’t rule’</a:t>
            </a:r>
          </a:p>
          <a:p>
            <a:r>
              <a:rPr lang="en-GB" dirty="0"/>
              <a:t>(e.g. Britain)</a:t>
            </a:r>
          </a:p>
        </p:txBody>
      </p:sp>
      <p:sp>
        <p:nvSpPr>
          <p:cNvPr id="6" name="Text Placeholder 5"/>
          <p:cNvSpPr>
            <a:spLocks noGrp="1"/>
          </p:cNvSpPr>
          <p:nvPr>
            <p:ph type="body" sz="quarter" idx="3"/>
          </p:nvPr>
        </p:nvSpPr>
        <p:spPr/>
        <p:txBody>
          <a:bodyPr/>
          <a:lstStyle/>
          <a:p>
            <a:r>
              <a:rPr lang="en-GB" dirty="0"/>
              <a:t>Absolutist Monarchy</a:t>
            </a:r>
          </a:p>
        </p:txBody>
      </p:sp>
      <p:sp>
        <p:nvSpPr>
          <p:cNvPr id="7" name="Content Placeholder 6"/>
          <p:cNvSpPr>
            <a:spLocks noGrp="1"/>
          </p:cNvSpPr>
          <p:nvPr>
            <p:ph sz="quarter" idx="4"/>
          </p:nvPr>
        </p:nvSpPr>
        <p:spPr/>
        <p:txBody>
          <a:bodyPr/>
          <a:lstStyle/>
          <a:p>
            <a:r>
              <a:rPr lang="en-GB" dirty="0"/>
              <a:t>Theoretically unrestricted political power</a:t>
            </a:r>
          </a:p>
          <a:p>
            <a:r>
              <a:rPr lang="en-GB" dirty="0"/>
              <a:t>Can have subordinate political entities, but serve at whim of monarch.</a:t>
            </a:r>
          </a:p>
          <a:p>
            <a:r>
              <a:rPr lang="en-GB" dirty="0"/>
              <a:t>(e.g. Louis XIV ; ‘</a:t>
            </a:r>
            <a:r>
              <a:rPr lang="en-GB" dirty="0" err="1"/>
              <a:t>l’état</a:t>
            </a:r>
            <a:r>
              <a:rPr lang="en-GB" dirty="0"/>
              <a:t> </a:t>
            </a:r>
            <a:r>
              <a:rPr lang="en-GB" dirty="0" err="1"/>
              <a:t>c’est</a:t>
            </a:r>
            <a:r>
              <a:rPr lang="en-GB" dirty="0"/>
              <a:t> </a:t>
            </a:r>
            <a:r>
              <a:rPr lang="en-GB" dirty="0" err="1"/>
              <a:t>moi</a:t>
            </a:r>
            <a:r>
              <a:rPr lang="en-GB" dirty="0"/>
              <a:t>’)</a:t>
            </a:r>
          </a:p>
        </p:txBody>
      </p:sp>
    </p:spTree>
    <p:extLst>
      <p:ext uri="{BB962C8B-B14F-4D97-AF65-F5344CB8AC3E}">
        <p14:creationId xmlns:p14="http://schemas.microsoft.com/office/powerpoint/2010/main" val="1872284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Hereditary monarchy</a:t>
            </a:r>
          </a:p>
        </p:txBody>
      </p:sp>
      <p:sp>
        <p:nvSpPr>
          <p:cNvPr id="3" name="Content Placeholder 2"/>
          <p:cNvSpPr>
            <a:spLocks noGrp="1"/>
          </p:cNvSpPr>
          <p:nvPr>
            <p:ph idx="1"/>
          </p:nvPr>
        </p:nvSpPr>
        <p:spPr/>
        <p:txBody>
          <a:bodyPr/>
          <a:lstStyle/>
          <a:p>
            <a:r>
              <a:rPr lang="en-GB" dirty="0"/>
              <a:t>'How do hereditary monarchies of the patrimonial type reproduce themselves from one ruler to the next, often over a period of centuries? (</a:t>
            </a:r>
            <a:r>
              <a:rPr lang="en-GB" dirty="0" err="1"/>
              <a:t>Spawforth</a:t>
            </a:r>
            <a:r>
              <a:rPr lang="en-GB" dirty="0"/>
              <a:t> 2007, 5 after Elias 1983)</a:t>
            </a:r>
          </a:p>
          <a:p>
            <a:endParaRPr lang="en-GB" dirty="0"/>
          </a:p>
        </p:txBody>
      </p:sp>
    </p:spTree>
    <p:extLst>
      <p:ext uri="{BB962C8B-B14F-4D97-AF65-F5344CB8AC3E}">
        <p14:creationId xmlns:p14="http://schemas.microsoft.com/office/powerpoint/2010/main" val="2427650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Norbert Elias and the study of courts</a:t>
            </a:r>
          </a:p>
        </p:txBody>
      </p:sp>
      <p:sp>
        <p:nvSpPr>
          <p:cNvPr id="3" name="Content Placeholder 2"/>
          <p:cNvSpPr>
            <a:spLocks noGrp="1"/>
          </p:cNvSpPr>
          <p:nvPr>
            <p:ph idx="1"/>
          </p:nvPr>
        </p:nvSpPr>
        <p:spPr>
          <a:xfrm>
            <a:off x="2438400" y="2194560"/>
            <a:ext cx="9067800" cy="4024125"/>
          </a:xfrm>
        </p:spPr>
        <p:txBody>
          <a:bodyPr>
            <a:normAutofit fontScale="92500" lnSpcReduction="20000"/>
          </a:bodyPr>
          <a:lstStyle/>
          <a:p>
            <a:r>
              <a:rPr lang="en-GB" dirty="0"/>
              <a:t>Born in Breslau in Prussia (1897)</a:t>
            </a:r>
          </a:p>
          <a:p>
            <a:r>
              <a:rPr lang="en-GB" dirty="0"/>
              <a:t>Fought for German Army in WWI</a:t>
            </a:r>
          </a:p>
          <a:p>
            <a:r>
              <a:rPr lang="en-GB" dirty="0"/>
              <a:t>Joined German Zionist movement (PhD in Philosophy 1922)</a:t>
            </a:r>
          </a:p>
          <a:p>
            <a:r>
              <a:rPr lang="en-GB" dirty="0"/>
              <a:t>Joins Mannheim at Frankfurt in his sociological institute (to work on his </a:t>
            </a:r>
            <a:r>
              <a:rPr lang="en-GB" dirty="0" err="1"/>
              <a:t>habilitation</a:t>
            </a:r>
            <a:r>
              <a:rPr lang="en-GB" dirty="0"/>
              <a:t> </a:t>
            </a:r>
            <a:r>
              <a:rPr lang="en-GB" i="1" dirty="0"/>
              <a:t>Der </a:t>
            </a:r>
            <a:r>
              <a:rPr lang="en-GB" i="1" dirty="0" err="1"/>
              <a:t>höfische</a:t>
            </a:r>
            <a:r>
              <a:rPr lang="en-GB" i="1" dirty="0"/>
              <a:t> Mensch </a:t>
            </a:r>
            <a:r>
              <a:rPr lang="en-GB" dirty="0"/>
              <a:t>completed in 1933)</a:t>
            </a:r>
          </a:p>
          <a:p>
            <a:r>
              <a:rPr lang="en-GB" dirty="0"/>
              <a:t>1933 flees to Paris</a:t>
            </a:r>
          </a:p>
          <a:p>
            <a:r>
              <a:rPr lang="en-GB" dirty="0"/>
              <a:t>1935 to the UK (1939 LSE -&gt; 1941 Cambridge -&gt; 1954 Leicester in Sociology retired in 1962)</a:t>
            </a:r>
          </a:p>
          <a:p>
            <a:endParaRPr lang="en-GB" dirty="0"/>
          </a:p>
          <a:p>
            <a:r>
              <a:rPr lang="en-GB" dirty="0"/>
              <a:t>1969: </a:t>
            </a:r>
            <a:r>
              <a:rPr lang="en-GB" i="1" dirty="0"/>
              <a:t>Die </a:t>
            </a:r>
            <a:r>
              <a:rPr lang="en-GB" i="1" dirty="0" err="1"/>
              <a:t>höfische</a:t>
            </a:r>
            <a:r>
              <a:rPr lang="en-GB" i="1" dirty="0"/>
              <a:t> </a:t>
            </a:r>
            <a:r>
              <a:rPr lang="en-GB" i="1" dirty="0" err="1"/>
              <a:t>Gesellschaft</a:t>
            </a:r>
            <a:r>
              <a:rPr lang="en-GB" i="1" dirty="0"/>
              <a:t>. </a:t>
            </a:r>
            <a:r>
              <a:rPr lang="en-GB" i="1" dirty="0" err="1"/>
              <a:t>Untersuchungen</a:t>
            </a:r>
            <a:r>
              <a:rPr lang="en-GB" i="1" dirty="0"/>
              <a:t> </a:t>
            </a:r>
            <a:r>
              <a:rPr lang="en-GB" i="1" dirty="0" err="1"/>
              <a:t>zur</a:t>
            </a:r>
            <a:r>
              <a:rPr lang="en-GB" i="1" dirty="0"/>
              <a:t> </a:t>
            </a:r>
            <a:r>
              <a:rPr lang="en-GB" i="1" dirty="0" err="1"/>
              <a:t>Soziologie</a:t>
            </a:r>
            <a:r>
              <a:rPr lang="en-GB" i="1" dirty="0"/>
              <a:t> des </a:t>
            </a:r>
            <a:r>
              <a:rPr lang="en-GB" i="1" dirty="0" err="1"/>
              <a:t>Königtums</a:t>
            </a:r>
            <a:r>
              <a:rPr lang="en-GB" i="1" dirty="0"/>
              <a:t> und der </a:t>
            </a:r>
            <a:r>
              <a:rPr lang="en-GB" i="1" dirty="0" err="1"/>
              <a:t>höfischen</a:t>
            </a:r>
            <a:r>
              <a:rPr lang="en-GB" i="1" dirty="0"/>
              <a:t> </a:t>
            </a:r>
            <a:r>
              <a:rPr lang="en-GB" i="1" dirty="0" err="1"/>
              <a:t>Aristokratie</a:t>
            </a:r>
            <a:r>
              <a:rPr lang="en-GB" dirty="0"/>
              <a:t> (based on the 1933 </a:t>
            </a:r>
            <a:r>
              <a:rPr lang="en-GB" dirty="0" err="1"/>
              <a:t>habilitation</a:t>
            </a:r>
            <a:r>
              <a:rPr lang="en-GB" dirty="0"/>
              <a:t>). Neuwied/Berlin: </a:t>
            </a:r>
            <a:r>
              <a:rPr lang="en-GB" dirty="0" err="1"/>
              <a:t>Luchterhand</a:t>
            </a:r>
            <a:r>
              <a:rPr lang="en-GB" dirty="0"/>
              <a:t>. (Published in English translation by Edmund </a:t>
            </a:r>
            <a:r>
              <a:rPr lang="en-GB" dirty="0" err="1"/>
              <a:t>Jephcott</a:t>
            </a:r>
            <a:r>
              <a:rPr lang="en-GB" dirty="0"/>
              <a:t> as </a:t>
            </a:r>
            <a:r>
              <a:rPr lang="en-GB" i="1" dirty="0"/>
              <a:t>The Court Society</a:t>
            </a:r>
            <a:r>
              <a:rPr lang="en-GB" dirty="0"/>
              <a:t>, Oxford: Blackwell, 1983).</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 y="80010"/>
            <a:ext cx="2143125"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3352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Elias Thesis (based on the court of </a:t>
            </a:r>
            <a:r>
              <a:rPr lang="en-GB" dirty="0" err="1"/>
              <a:t>Louix</a:t>
            </a:r>
            <a:r>
              <a:rPr lang="en-GB" dirty="0"/>
              <a:t> xiv)</a:t>
            </a:r>
          </a:p>
        </p:txBody>
      </p:sp>
      <p:sp>
        <p:nvSpPr>
          <p:cNvPr id="3" name="Content Placeholder 2"/>
          <p:cNvSpPr>
            <a:spLocks noGrp="1"/>
          </p:cNvSpPr>
          <p:nvPr>
            <p:ph idx="1"/>
          </p:nvPr>
        </p:nvSpPr>
        <p:spPr/>
        <p:txBody>
          <a:bodyPr/>
          <a:lstStyle/>
          <a:p>
            <a:r>
              <a:rPr lang="en-GB" dirty="0"/>
              <a:t>The royal court served as a rational power game</a:t>
            </a:r>
          </a:p>
          <a:p>
            <a:r>
              <a:rPr lang="en-GB" dirty="0"/>
              <a:t>Nobles could be virtual prisoners – unable to escape court without paying serious penalty </a:t>
            </a:r>
          </a:p>
          <a:p>
            <a:r>
              <a:rPr lang="en-GB" dirty="0"/>
              <a:t>The people around the court were in fact people</a:t>
            </a:r>
          </a:p>
          <a:p>
            <a:r>
              <a:rPr lang="en-GB" dirty="0"/>
              <a:t>The social pressures of the court shaped the people and the processes</a:t>
            </a:r>
          </a:p>
          <a:p>
            <a:endParaRPr lang="en-GB" dirty="0"/>
          </a:p>
          <a:p>
            <a:endParaRPr lang="en-GB" dirty="0"/>
          </a:p>
        </p:txBody>
      </p:sp>
    </p:spTree>
    <p:extLst>
      <p:ext uri="{BB962C8B-B14F-4D97-AF65-F5344CB8AC3E}">
        <p14:creationId xmlns:p14="http://schemas.microsoft.com/office/powerpoint/2010/main" val="57743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sosceles Triangle 3"/>
          <p:cNvSpPr/>
          <p:nvPr/>
        </p:nvSpPr>
        <p:spPr>
          <a:xfrm>
            <a:off x="4648200" y="4267200"/>
            <a:ext cx="2362200" cy="2133600"/>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Court</a:t>
            </a:r>
          </a:p>
        </p:txBody>
      </p:sp>
      <p:cxnSp>
        <p:nvCxnSpPr>
          <p:cNvPr id="6" name="Straight Connector 5"/>
          <p:cNvCxnSpPr/>
          <p:nvPr/>
        </p:nvCxnSpPr>
        <p:spPr>
          <a:xfrm>
            <a:off x="2438400" y="4187190"/>
            <a:ext cx="689610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667000" y="3124200"/>
            <a:ext cx="22860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Elite</a:t>
            </a:r>
          </a:p>
        </p:txBody>
      </p:sp>
      <p:sp>
        <p:nvSpPr>
          <p:cNvPr id="8" name="Rectangle 7"/>
          <p:cNvSpPr/>
          <p:nvPr/>
        </p:nvSpPr>
        <p:spPr>
          <a:xfrm>
            <a:off x="6705600" y="3124200"/>
            <a:ext cx="22860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Monarch</a:t>
            </a:r>
          </a:p>
        </p:txBody>
      </p:sp>
    </p:spTree>
    <p:extLst>
      <p:ext uri="{BB962C8B-B14F-4D97-AF65-F5344CB8AC3E}">
        <p14:creationId xmlns:p14="http://schemas.microsoft.com/office/powerpoint/2010/main" val="841680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Revisionist views of Elias</a:t>
            </a:r>
          </a:p>
        </p:txBody>
      </p:sp>
      <p:sp>
        <p:nvSpPr>
          <p:cNvPr id="3" name="Content Placeholder 2"/>
          <p:cNvSpPr>
            <a:spLocks noGrp="1"/>
          </p:cNvSpPr>
          <p:nvPr>
            <p:ph idx="1"/>
          </p:nvPr>
        </p:nvSpPr>
        <p:spPr/>
        <p:txBody>
          <a:bodyPr/>
          <a:lstStyle/>
          <a:p>
            <a:r>
              <a:rPr lang="en-GB" dirty="0"/>
              <a:t>Overstated views on the absolutist nature of the court of </a:t>
            </a:r>
            <a:r>
              <a:rPr lang="en-GB" dirty="0" err="1"/>
              <a:t>Louix</a:t>
            </a:r>
            <a:r>
              <a:rPr lang="en-GB" dirty="0"/>
              <a:t> XIV</a:t>
            </a:r>
          </a:p>
          <a:p>
            <a:r>
              <a:rPr lang="en-GB" dirty="0"/>
              <a:t>Underplays the role of mutual negotiation </a:t>
            </a:r>
          </a:p>
          <a:p>
            <a:r>
              <a:rPr lang="en-GB" dirty="0"/>
              <a:t>Less exciting now – ‘trappings’ and ‘substance’ of monarchy </a:t>
            </a:r>
          </a:p>
          <a:p>
            <a:r>
              <a:rPr lang="en-GB" dirty="0"/>
              <a:t>Use of sociological concepts (e.g. conspicuous consumption and status) (now the normal approach)</a:t>
            </a:r>
          </a:p>
        </p:txBody>
      </p:sp>
    </p:spTree>
    <p:extLst>
      <p:ext uri="{BB962C8B-B14F-4D97-AF65-F5344CB8AC3E}">
        <p14:creationId xmlns:p14="http://schemas.microsoft.com/office/powerpoint/2010/main" val="8759985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Ancient court societies</a:t>
            </a:r>
          </a:p>
        </p:txBody>
      </p:sp>
      <p:sp>
        <p:nvSpPr>
          <p:cNvPr id="3" name="Content Placeholder 2"/>
          <p:cNvSpPr>
            <a:spLocks noGrp="1"/>
          </p:cNvSpPr>
          <p:nvPr>
            <p:ph idx="1"/>
          </p:nvPr>
        </p:nvSpPr>
        <p:spPr/>
        <p:txBody>
          <a:bodyPr>
            <a:normAutofit lnSpcReduction="10000"/>
          </a:bodyPr>
          <a:lstStyle/>
          <a:p>
            <a:r>
              <a:rPr lang="en-GB" dirty="0"/>
              <a:t>Assyria</a:t>
            </a:r>
          </a:p>
          <a:p>
            <a:r>
              <a:rPr lang="en-GB" dirty="0"/>
              <a:t>Babylonia</a:t>
            </a:r>
          </a:p>
          <a:p>
            <a:r>
              <a:rPr lang="en-GB" dirty="0"/>
              <a:t>Egypt</a:t>
            </a:r>
          </a:p>
          <a:p>
            <a:r>
              <a:rPr lang="en-GB" dirty="0"/>
              <a:t>Homeric Greece</a:t>
            </a:r>
          </a:p>
          <a:p>
            <a:r>
              <a:rPr lang="en-GB" dirty="0"/>
              <a:t>Macedon</a:t>
            </a:r>
          </a:p>
          <a:p>
            <a:r>
              <a:rPr lang="en-GB" dirty="0"/>
              <a:t>Successor Kingdoms</a:t>
            </a:r>
          </a:p>
          <a:p>
            <a:r>
              <a:rPr lang="en-GB" dirty="0"/>
              <a:t>Early Rome</a:t>
            </a:r>
          </a:p>
          <a:p>
            <a:r>
              <a:rPr lang="en-GB" dirty="0"/>
              <a:t>Imperial Rome</a:t>
            </a:r>
          </a:p>
          <a:p>
            <a:r>
              <a:rPr lang="en-GB" dirty="0"/>
              <a:t>China</a:t>
            </a:r>
          </a:p>
          <a:p>
            <a:r>
              <a:rPr lang="en-GB" dirty="0"/>
              <a:t>India</a:t>
            </a:r>
          </a:p>
          <a:p>
            <a:endParaRPr lang="en-GB" dirty="0"/>
          </a:p>
        </p:txBody>
      </p:sp>
    </p:spTree>
    <p:extLst>
      <p:ext uri="{BB962C8B-B14F-4D97-AF65-F5344CB8AC3E}">
        <p14:creationId xmlns:p14="http://schemas.microsoft.com/office/powerpoint/2010/main" val="3004959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95800" y="1143000"/>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Levantine Courts</a:t>
            </a:r>
          </a:p>
        </p:txBody>
      </p:sp>
      <p:sp>
        <p:nvSpPr>
          <p:cNvPr id="5" name="Rectangle 4"/>
          <p:cNvSpPr/>
          <p:nvPr/>
        </p:nvSpPr>
        <p:spPr>
          <a:xfrm>
            <a:off x="4648200" y="2133600"/>
            <a:ext cx="25146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Neo-Elamite Court</a:t>
            </a:r>
          </a:p>
        </p:txBody>
      </p:sp>
      <p:sp>
        <p:nvSpPr>
          <p:cNvPr id="6" name="Rectangle 5"/>
          <p:cNvSpPr/>
          <p:nvPr/>
        </p:nvSpPr>
        <p:spPr>
          <a:xfrm>
            <a:off x="914400" y="1754124"/>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Egyptian Court</a:t>
            </a:r>
          </a:p>
        </p:txBody>
      </p:sp>
      <p:sp>
        <p:nvSpPr>
          <p:cNvPr id="7" name="Rectangle 6"/>
          <p:cNvSpPr/>
          <p:nvPr/>
        </p:nvSpPr>
        <p:spPr>
          <a:xfrm>
            <a:off x="7696200" y="1487424"/>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Neo-Assyrian Court</a:t>
            </a:r>
          </a:p>
        </p:txBody>
      </p:sp>
      <p:sp>
        <p:nvSpPr>
          <p:cNvPr id="8" name="Rectangle 7"/>
          <p:cNvSpPr/>
          <p:nvPr/>
        </p:nvSpPr>
        <p:spPr>
          <a:xfrm>
            <a:off x="4495800" y="2950464"/>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t>Achaemenid</a:t>
            </a:r>
            <a:r>
              <a:rPr lang="en-GB" dirty="0"/>
              <a:t> Court</a:t>
            </a:r>
          </a:p>
        </p:txBody>
      </p:sp>
      <p:sp>
        <p:nvSpPr>
          <p:cNvPr id="9" name="Rectangle 8"/>
          <p:cNvSpPr/>
          <p:nvPr/>
        </p:nvSpPr>
        <p:spPr>
          <a:xfrm>
            <a:off x="911352" y="3217164"/>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Courts in Asia Minor Anatolia</a:t>
            </a:r>
          </a:p>
        </p:txBody>
      </p:sp>
      <p:sp>
        <p:nvSpPr>
          <p:cNvPr id="11" name="Rectangle 10"/>
          <p:cNvSpPr/>
          <p:nvPr/>
        </p:nvSpPr>
        <p:spPr>
          <a:xfrm>
            <a:off x="7696200" y="3352800"/>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Macedonian Court</a:t>
            </a:r>
          </a:p>
        </p:txBody>
      </p:sp>
      <p:sp>
        <p:nvSpPr>
          <p:cNvPr id="12" name="Rectangle 11"/>
          <p:cNvSpPr/>
          <p:nvPr/>
        </p:nvSpPr>
        <p:spPr>
          <a:xfrm>
            <a:off x="2590800" y="5867400"/>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Roman and Byzantine Courts</a:t>
            </a:r>
          </a:p>
        </p:txBody>
      </p:sp>
      <p:sp>
        <p:nvSpPr>
          <p:cNvPr id="13" name="Rectangle 12"/>
          <p:cNvSpPr/>
          <p:nvPr/>
        </p:nvSpPr>
        <p:spPr>
          <a:xfrm>
            <a:off x="7342632" y="5715000"/>
            <a:ext cx="2819400"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Sasanian Court</a:t>
            </a:r>
          </a:p>
        </p:txBody>
      </p:sp>
      <p:sp>
        <p:nvSpPr>
          <p:cNvPr id="14" name="Oval 13"/>
          <p:cNvSpPr/>
          <p:nvPr/>
        </p:nvSpPr>
        <p:spPr>
          <a:xfrm>
            <a:off x="4553712" y="4008120"/>
            <a:ext cx="2816352" cy="1392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Alexander’s +</a:t>
            </a:r>
          </a:p>
          <a:p>
            <a:pPr algn="ctr"/>
            <a:r>
              <a:rPr lang="en-GB" dirty="0"/>
              <a:t>Seleukid/Ptolemaic Courts</a:t>
            </a:r>
          </a:p>
        </p:txBody>
      </p:sp>
      <p:cxnSp>
        <p:nvCxnSpPr>
          <p:cNvPr id="16" name="Straight Arrow Connector 15"/>
          <p:cNvCxnSpPr/>
          <p:nvPr/>
        </p:nvCxnSpPr>
        <p:spPr>
          <a:xfrm>
            <a:off x="4495800" y="1754124"/>
            <a:ext cx="0" cy="10652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Down Arrow 16"/>
          <p:cNvSpPr/>
          <p:nvPr/>
        </p:nvSpPr>
        <p:spPr>
          <a:xfrm>
            <a:off x="5791200" y="2590800"/>
            <a:ext cx="304800" cy="3596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Down Arrow 17"/>
          <p:cNvSpPr/>
          <p:nvPr/>
        </p:nvSpPr>
        <p:spPr>
          <a:xfrm rot="2883868">
            <a:off x="7467599" y="1929764"/>
            <a:ext cx="304800" cy="11971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0" name="Straight Arrow Connector 19"/>
          <p:cNvCxnSpPr/>
          <p:nvPr/>
        </p:nvCxnSpPr>
        <p:spPr>
          <a:xfrm flipH="1" flipV="1">
            <a:off x="7370064" y="1219200"/>
            <a:ext cx="326136" cy="190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3733800" y="1198731"/>
            <a:ext cx="685800" cy="4022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Down Arrow 23"/>
          <p:cNvSpPr/>
          <p:nvPr/>
        </p:nvSpPr>
        <p:spPr>
          <a:xfrm rot="18340817">
            <a:off x="3848100" y="2086571"/>
            <a:ext cx="304800" cy="11971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ight Arrow 24"/>
          <p:cNvSpPr/>
          <p:nvPr/>
        </p:nvSpPr>
        <p:spPr>
          <a:xfrm>
            <a:off x="3886200" y="3217164"/>
            <a:ext cx="381000" cy="2667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Down Arrow 25"/>
          <p:cNvSpPr/>
          <p:nvPr/>
        </p:nvSpPr>
        <p:spPr>
          <a:xfrm rot="2883868">
            <a:off x="7318522" y="3737486"/>
            <a:ext cx="304800" cy="6815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Down Arrow 26"/>
          <p:cNvSpPr/>
          <p:nvPr/>
        </p:nvSpPr>
        <p:spPr>
          <a:xfrm>
            <a:off x="5562600" y="3592068"/>
            <a:ext cx="685800" cy="39319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Down Arrow 28"/>
          <p:cNvSpPr/>
          <p:nvPr/>
        </p:nvSpPr>
        <p:spPr>
          <a:xfrm rot="18340817">
            <a:off x="3947164" y="3541098"/>
            <a:ext cx="304800" cy="11971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Down Arrow 29"/>
          <p:cNvSpPr/>
          <p:nvPr/>
        </p:nvSpPr>
        <p:spPr>
          <a:xfrm rot="2883868">
            <a:off x="4530363" y="5139988"/>
            <a:ext cx="235675" cy="8126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ight Arrow 32"/>
          <p:cNvSpPr/>
          <p:nvPr/>
        </p:nvSpPr>
        <p:spPr>
          <a:xfrm rot="3354324">
            <a:off x="6472136" y="4390142"/>
            <a:ext cx="2981063" cy="37632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118582" y="4784678"/>
            <a:ext cx="1852183" cy="7677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Chinese Court</a:t>
            </a:r>
          </a:p>
        </p:txBody>
      </p:sp>
      <p:cxnSp>
        <p:nvCxnSpPr>
          <p:cNvPr id="3" name="Straight Arrow Connector 2"/>
          <p:cNvCxnSpPr/>
          <p:nvPr/>
        </p:nvCxnSpPr>
        <p:spPr>
          <a:xfrm>
            <a:off x="3276600" y="2287524"/>
            <a:ext cx="1752601" cy="1720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0401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Types of Sources</a:t>
            </a:r>
          </a:p>
        </p:txBody>
      </p:sp>
      <p:sp>
        <p:nvSpPr>
          <p:cNvPr id="3" name="Content Placeholder 2"/>
          <p:cNvSpPr>
            <a:spLocks noGrp="1"/>
          </p:cNvSpPr>
          <p:nvPr>
            <p:ph idx="1"/>
          </p:nvPr>
        </p:nvSpPr>
        <p:spPr/>
        <p:txBody>
          <a:bodyPr/>
          <a:lstStyle/>
          <a:p>
            <a:r>
              <a:rPr lang="en-GB" dirty="0"/>
              <a:t>Literary</a:t>
            </a:r>
          </a:p>
          <a:p>
            <a:r>
              <a:rPr lang="en-GB" dirty="0"/>
              <a:t>Epigraphic</a:t>
            </a:r>
          </a:p>
          <a:p>
            <a:r>
              <a:rPr lang="en-GB" dirty="0" err="1"/>
              <a:t>Papyrological</a:t>
            </a:r>
            <a:endParaRPr lang="en-GB" dirty="0"/>
          </a:p>
          <a:p>
            <a:r>
              <a:rPr lang="en-GB" dirty="0"/>
              <a:t>Iconographic</a:t>
            </a:r>
          </a:p>
          <a:p>
            <a:r>
              <a:rPr lang="en-GB" dirty="0"/>
              <a:t>Numismatic</a:t>
            </a:r>
          </a:p>
          <a:p>
            <a:r>
              <a:rPr lang="en-GB" dirty="0"/>
              <a:t>Material remains</a:t>
            </a:r>
          </a:p>
        </p:txBody>
      </p:sp>
    </p:spTree>
    <p:extLst>
      <p:ext uri="{BB962C8B-B14F-4D97-AF65-F5344CB8AC3E}">
        <p14:creationId xmlns:p14="http://schemas.microsoft.com/office/powerpoint/2010/main" val="151190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228600"/>
            <a:ext cx="8610600" cy="1293028"/>
          </a:xfrm>
        </p:spPr>
        <p:txBody>
          <a:bodyPr/>
          <a:lstStyle/>
          <a:p>
            <a:r>
              <a:rPr lang="en-GB" dirty="0"/>
              <a:t>Example of Literary sources</a:t>
            </a:r>
          </a:p>
        </p:txBody>
      </p:sp>
      <p:sp>
        <p:nvSpPr>
          <p:cNvPr id="3" name="Content Placeholder 2"/>
          <p:cNvSpPr>
            <a:spLocks noGrp="1"/>
          </p:cNvSpPr>
          <p:nvPr>
            <p:ph idx="1"/>
          </p:nvPr>
        </p:nvSpPr>
        <p:spPr>
          <a:xfrm>
            <a:off x="685800" y="1600200"/>
            <a:ext cx="10820400" cy="4618485"/>
          </a:xfrm>
        </p:spPr>
        <p:txBody>
          <a:bodyPr>
            <a:normAutofit fontScale="92500" lnSpcReduction="10000"/>
          </a:bodyPr>
          <a:lstStyle/>
          <a:p>
            <a:r>
              <a:rPr lang="en-GB" dirty="0"/>
              <a:t>When the army assembled at </a:t>
            </a:r>
            <a:r>
              <a:rPr lang="en-GB" dirty="0" err="1"/>
              <a:t>Apamea</a:t>
            </a:r>
            <a:r>
              <a:rPr lang="en-GB" dirty="0"/>
              <a:t> and a mutiny broke out among the soldiers on account of some arrears of pay that were owing to them, observing that the king was very nervous and alarmed at such a movement taking place at so critical a time, </a:t>
            </a:r>
            <a:r>
              <a:rPr lang="en-GB" dirty="0" err="1"/>
              <a:t>Hermeias</a:t>
            </a:r>
            <a:r>
              <a:rPr lang="en-GB" dirty="0"/>
              <a:t> engaged to discharge the whole sum due, if the king would consent that </a:t>
            </a:r>
            <a:r>
              <a:rPr lang="en-GB" dirty="0" err="1"/>
              <a:t>Epigenes</a:t>
            </a:r>
            <a:r>
              <a:rPr lang="en-GB" dirty="0"/>
              <a:t> should take no part in the campaign; as he said there would be no chance otherwise of anything being properly managed in the army in view of the bitterness of the quarrel between them. The king was displeased at this request, and would fain have refused, being anxious for </a:t>
            </a:r>
            <a:r>
              <a:rPr lang="en-GB" dirty="0" err="1"/>
              <a:t>Epigenes</a:t>
            </a:r>
            <a:r>
              <a:rPr lang="en-GB" dirty="0"/>
              <a:t> to accompany him on the campaign owing to his military capacity, but beset as he was and preoccupied through </a:t>
            </a:r>
            <a:r>
              <a:rPr lang="en-GB" dirty="0" err="1"/>
              <a:t>Hermeias</a:t>
            </a:r>
            <a:r>
              <a:rPr lang="en-GB" dirty="0"/>
              <a:t>' nefarious machinations by court etiquette and by a host of guards and attendants, he was not his own master, so that he gave way and acceded to the request. When </a:t>
            </a:r>
            <a:r>
              <a:rPr lang="en-GB" dirty="0" err="1"/>
              <a:t>Epigenes</a:t>
            </a:r>
            <a:r>
              <a:rPr lang="en-GB" dirty="0"/>
              <a:t> retired, as he was bidden, into civil life, the members of the council were intimidated by this consequence of </a:t>
            </a:r>
            <a:r>
              <a:rPr lang="en-GB" dirty="0" err="1"/>
              <a:t>Hermeias</a:t>
            </a:r>
            <a:r>
              <a:rPr lang="en-GB" dirty="0"/>
              <a:t>' jealousy,  but the troops upon their demands being met experienced a revulsion of feeling and grew well disposed to the man who had procured payment of their pay.  </a:t>
            </a:r>
          </a:p>
          <a:p>
            <a:pPr marL="0" indent="0" algn="r">
              <a:buNone/>
            </a:pPr>
            <a:r>
              <a:rPr lang="en-GB" dirty="0"/>
              <a:t>Polybius 5.50</a:t>
            </a:r>
          </a:p>
        </p:txBody>
      </p:sp>
    </p:spTree>
    <p:extLst>
      <p:ext uri="{BB962C8B-B14F-4D97-AF65-F5344CB8AC3E}">
        <p14:creationId xmlns:p14="http://schemas.microsoft.com/office/powerpoint/2010/main" val="1996823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Epigraphic</a:t>
            </a:r>
          </a:p>
        </p:txBody>
      </p:sp>
      <p:sp>
        <p:nvSpPr>
          <p:cNvPr id="3" name="Content Placeholder 2"/>
          <p:cNvSpPr>
            <a:spLocks noGrp="1"/>
          </p:cNvSpPr>
          <p:nvPr>
            <p:ph idx="1"/>
          </p:nvPr>
        </p:nvSpPr>
        <p:spPr>
          <a:xfrm>
            <a:off x="0" y="2194560"/>
            <a:ext cx="11963400" cy="4024125"/>
          </a:xfrm>
        </p:spPr>
        <p:txBody>
          <a:bodyPr numCol="2">
            <a:normAutofit fontScale="70000" lnSpcReduction="20000"/>
          </a:bodyPr>
          <a:lstStyle/>
          <a:p>
            <a:pPr marL="0" indent="0">
              <a:buNone/>
            </a:pPr>
            <a:r>
              <a:rPr lang="en-GB" dirty="0"/>
              <a:t>Whereas in the beginning King Antiochos, son of King</a:t>
            </a:r>
          </a:p>
          <a:p>
            <a:pPr marL="0" indent="0">
              <a:buNone/>
            </a:pPr>
            <a:r>
              <a:rPr lang="en-GB" dirty="0"/>
              <a:t>Seleukos, having succeeded to the kingdom and conducting a</a:t>
            </a:r>
          </a:p>
          <a:p>
            <a:pPr marL="0" indent="0">
              <a:buNone/>
            </a:pPr>
            <a:r>
              <a:rPr lang="en-GB" dirty="0"/>
              <a:t>noble and </a:t>
            </a:r>
            <a:r>
              <a:rPr lang="en-GB" dirty="0" err="1"/>
              <a:t>honorable</a:t>
            </a:r>
            <a:r>
              <a:rPr lang="en-GB" dirty="0"/>
              <a:t> policy, sought to restore the cities</a:t>
            </a:r>
          </a:p>
          <a:p>
            <a:pPr marL="0" indent="0">
              <a:buNone/>
            </a:pPr>
            <a:r>
              <a:rPr lang="en-GB" dirty="0"/>
              <a:t>throughout the </a:t>
            </a:r>
            <a:r>
              <a:rPr lang="en-GB" dirty="0" err="1"/>
              <a:t>Seleukis</a:t>
            </a:r>
            <a:r>
              <a:rPr lang="en-GB" dirty="0"/>
              <a:t>, which were beset by difficult</a:t>
            </a:r>
          </a:p>
          <a:p>
            <a:pPr marL="0" indent="0">
              <a:buNone/>
            </a:pPr>
            <a:r>
              <a:rPr lang="en-GB" dirty="0"/>
              <a:t>circumstances because of those rebelling against the state, to</a:t>
            </a:r>
          </a:p>
          <a:p>
            <a:pPr marL="0" indent="0">
              <a:buNone/>
            </a:pPr>
            <a:r>
              <a:rPr lang="en-GB" dirty="0"/>
              <a:t>peace and their former prosperity, and (sought), by punishing</a:t>
            </a:r>
          </a:p>
          <a:p>
            <a:pPr marL="0" indent="0">
              <a:buNone/>
            </a:pPr>
            <a:r>
              <a:rPr lang="en-GB" dirty="0"/>
              <a:t>as was right those who attacked the state, to recover</a:t>
            </a:r>
          </a:p>
          <a:p>
            <a:pPr marL="0" indent="0">
              <a:buNone/>
            </a:pPr>
            <a:r>
              <a:rPr lang="en-GB" dirty="0"/>
              <a:t>his ancestral rule; for which reason, both pursuing a laudable</a:t>
            </a:r>
          </a:p>
          <a:p>
            <a:pPr marL="0" indent="0">
              <a:buNone/>
            </a:pPr>
            <a:r>
              <a:rPr lang="en-GB" dirty="0"/>
              <a:t>and just ambition and having not only his Friends and</a:t>
            </a:r>
          </a:p>
          <a:p>
            <a:pPr marL="0" indent="0">
              <a:buNone/>
            </a:pPr>
            <a:r>
              <a:rPr lang="en-GB" dirty="0"/>
              <a:t>the forces as his supporters in contending for the state, but</a:t>
            </a:r>
          </a:p>
          <a:p>
            <a:pPr marL="0" indent="0">
              <a:buNone/>
            </a:pPr>
            <a:r>
              <a:rPr lang="en-GB" dirty="0"/>
              <a:t>(having) also the divine as his well-disposed helper, he restored</a:t>
            </a:r>
          </a:p>
          <a:p>
            <a:pPr marL="0" indent="0">
              <a:buNone/>
            </a:pPr>
            <a:r>
              <a:rPr lang="en-GB" dirty="0"/>
              <a:t>the cities to peace and the kingdom to its previous</a:t>
            </a:r>
          </a:p>
          <a:p>
            <a:pPr marL="0" indent="0">
              <a:buNone/>
            </a:pPr>
            <a:r>
              <a:rPr lang="en-GB" dirty="0"/>
              <a:t>Condition;</a:t>
            </a:r>
          </a:p>
          <a:p>
            <a:pPr marL="0" indent="0">
              <a:buNone/>
            </a:pPr>
            <a:r>
              <a:rPr lang="en-GB" dirty="0"/>
              <a:t>…</a:t>
            </a:r>
          </a:p>
          <a:p>
            <a:pPr marL="0" indent="0">
              <a:buNone/>
            </a:pPr>
            <a:r>
              <a:rPr lang="en-GB" dirty="0"/>
              <a:t>with good fortune, be it decreed by the council and the</a:t>
            </a:r>
          </a:p>
          <a:p>
            <a:pPr marL="0" indent="0">
              <a:buNone/>
            </a:pPr>
            <a:r>
              <a:rPr lang="en-GB" dirty="0"/>
              <a:t>people that the priestess, the </a:t>
            </a:r>
            <a:r>
              <a:rPr lang="en-GB" i="1" dirty="0" err="1"/>
              <a:t>hieronomoi</a:t>
            </a:r>
            <a:r>
              <a:rPr lang="en-GB" i="1" dirty="0"/>
              <a:t> </a:t>
            </a:r>
            <a:r>
              <a:rPr lang="en-GB" dirty="0"/>
              <a:t>and the </a:t>
            </a:r>
            <a:r>
              <a:rPr lang="en-GB" i="1" dirty="0" err="1"/>
              <a:t>prytaneis</a:t>
            </a:r>
            <a:endParaRPr lang="en-GB" i="1" dirty="0"/>
          </a:p>
          <a:p>
            <a:pPr marL="0" indent="0">
              <a:buNone/>
            </a:pPr>
            <a:r>
              <a:rPr lang="en-GB" dirty="0"/>
              <a:t>pray to Athena of Ilion together with the envoys that the</a:t>
            </a:r>
          </a:p>
          <a:p>
            <a:pPr marL="0" indent="0">
              <a:buNone/>
            </a:pPr>
            <a:r>
              <a:rPr lang="en-GB" dirty="0"/>
              <a:t>arrival of the king and his sister the queen, the Friends, and</a:t>
            </a:r>
          </a:p>
          <a:p>
            <a:pPr marL="0" indent="0">
              <a:buNone/>
            </a:pPr>
            <a:r>
              <a:rPr lang="en-GB" dirty="0"/>
              <a:t>the forces should have been for the best, and that all other</a:t>
            </a:r>
          </a:p>
          <a:p>
            <a:pPr marL="0" indent="0">
              <a:buNone/>
            </a:pPr>
            <a:r>
              <a:rPr lang="en-GB" dirty="0"/>
              <a:t>good things should come about for the king and the queen,</a:t>
            </a:r>
          </a:p>
          <a:p>
            <a:pPr marL="0" indent="0">
              <a:buNone/>
            </a:pPr>
            <a:r>
              <a:rPr lang="en-GB" dirty="0"/>
              <a:t>and that the state and their kingdom should last, increasing</a:t>
            </a:r>
          </a:p>
          <a:p>
            <a:pPr marL="0" indent="0">
              <a:buNone/>
            </a:pPr>
            <a:r>
              <a:rPr lang="en-GB" dirty="0"/>
              <a:t>as they themselves desire.</a:t>
            </a:r>
          </a:p>
          <a:p>
            <a:pPr marL="0" indent="0">
              <a:buNone/>
            </a:pPr>
            <a:endParaRPr lang="en-GB" dirty="0"/>
          </a:p>
        </p:txBody>
      </p:sp>
      <p:sp>
        <p:nvSpPr>
          <p:cNvPr id="4" name="TextBox 3"/>
          <p:cNvSpPr txBox="1"/>
          <p:nvPr/>
        </p:nvSpPr>
        <p:spPr>
          <a:xfrm>
            <a:off x="8686800" y="5638800"/>
            <a:ext cx="2347117" cy="369332"/>
          </a:xfrm>
          <a:prstGeom prst="rect">
            <a:avLst/>
          </a:prstGeom>
          <a:noFill/>
        </p:spPr>
        <p:txBody>
          <a:bodyPr wrap="none" rtlCol="0">
            <a:spAutoFit/>
          </a:bodyPr>
          <a:lstStyle/>
          <a:p>
            <a:r>
              <a:rPr lang="en-GB" dirty="0"/>
              <a:t>OGIS 219 = </a:t>
            </a:r>
            <a:r>
              <a:rPr lang="en-GB" dirty="0" err="1"/>
              <a:t>I.Ilion</a:t>
            </a:r>
            <a:r>
              <a:rPr lang="en-GB" dirty="0"/>
              <a:t> 32</a:t>
            </a:r>
          </a:p>
        </p:txBody>
      </p:sp>
    </p:spTree>
    <p:extLst>
      <p:ext uri="{BB962C8B-B14F-4D97-AF65-F5344CB8AC3E}">
        <p14:creationId xmlns:p14="http://schemas.microsoft.com/office/powerpoint/2010/main" val="2768193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0590" y="764373"/>
            <a:ext cx="6885609" cy="1293028"/>
          </a:xfrm>
        </p:spPr>
        <p:txBody>
          <a:bodyPr/>
          <a:lstStyle/>
          <a:p>
            <a:endParaRPr lang="en-GB" dirty="0"/>
          </a:p>
        </p:txBody>
      </p:sp>
      <p:sp>
        <p:nvSpPr>
          <p:cNvPr id="3" name="Content Placeholder 2"/>
          <p:cNvSpPr>
            <a:spLocks noGrp="1"/>
          </p:cNvSpPr>
          <p:nvPr>
            <p:ph idx="1"/>
          </p:nvPr>
        </p:nvSpPr>
        <p:spPr>
          <a:xfrm>
            <a:off x="4620590" y="2194560"/>
            <a:ext cx="6885609" cy="4024125"/>
          </a:xfrm>
        </p:spPr>
        <p:txBody>
          <a:bodyPr/>
          <a:lstStyle/>
          <a:p>
            <a:endParaRPr lang="en-GB" dirty="0"/>
          </a:p>
        </p:txBody>
      </p:sp>
      <p:pic>
        <p:nvPicPr>
          <p:cNvPr id="4" name="Picture 3"/>
          <p:cNvPicPr>
            <a:picLocks noChangeAspect="1"/>
          </p:cNvPicPr>
          <p:nvPr/>
        </p:nvPicPr>
        <p:blipFill rotWithShape="1">
          <a:blip r:embed="rId2"/>
          <a:srcRect l="41667" t="27408" r="26665" b="4445"/>
          <a:stretch/>
        </p:blipFill>
        <p:spPr>
          <a:xfrm>
            <a:off x="-38100" y="532260"/>
            <a:ext cx="4721087" cy="5715000"/>
          </a:xfrm>
          <a:prstGeom prst="rect">
            <a:avLst/>
          </a:prstGeom>
        </p:spPr>
      </p:pic>
    </p:spTree>
    <p:extLst>
      <p:ext uri="{BB962C8B-B14F-4D97-AF65-F5344CB8AC3E}">
        <p14:creationId xmlns:p14="http://schemas.microsoft.com/office/powerpoint/2010/main" val="13613091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PE</a:t>
            </a:r>
            <a:r>
              <a:rPr lang="en-GB" cap="none" dirty="0" err="1"/>
              <a:t>nt</a:t>
            </a:r>
            <a:r>
              <a:rPr lang="en-GB" dirty="0"/>
              <a:t> 26 = </a:t>
            </a:r>
            <a:r>
              <a:rPr lang="en-GB" i="1" dirty="0"/>
              <a:t>Select Papyri</a:t>
            </a:r>
            <a:r>
              <a:rPr lang="en-GB" dirty="0"/>
              <a:t>, 2.268</a:t>
            </a:r>
            <a:br>
              <a:rPr lang="en-GB" dirty="0"/>
            </a:br>
            <a:r>
              <a:rPr lang="en-GB" dirty="0"/>
              <a:t>(Loeb) </a:t>
            </a:r>
          </a:p>
        </p:txBody>
      </p:sp>
      <p:sp>
        <p:nvSpPr>
          <p:cNvPr id="3" name="Content Placeholder 2"/>
          <p:cNvSpPr>
            <a:spLocks noGrp="1"/>
          </p:cNvSpPr>
          <p:nvPr>
            <p:ph idx="1"/>
          </p:nvPr>
        </p:nvSpPr>
        <p:spPr/>
        <p:txBody>
          <a:bodyPr>
            <a:normAutofit fontScale="85000" lnSpcReduction="20000"/>
          </a:bodyPr>
          <a:lstStyle/>
          <a:p>
            <a:r>
              <a:rPr lang="en-GB" dirty="0"/>
              <a:t>To King </a:t>
            </a:r>
            <a:r>
              <a:rPr lang="en-GB" dirty="0" err="1"/>
              <a:t>Ptolemaeus</a:t>
            </a:r>
            <a:r>
              <a:rPr lang="en-GB" dirty="0"/>
              <a:t> greeting from </a:t>
            </a:r>
            <a:r>
              <a:rPr lang="en-GB" dirty="0" err="1"/>
              <a:t>Ctesicles</a:t>
            </a:r>
            <a:r>
              <a:rPr lang="en-GB" dirty="0"/>
              <a:t>. I am being wronged by Dionysius and my daughter </a:t>
            </a:r>
            <a:r>
              <a:rPr lang="en-GB" dirty="0" err="1"/>
              <a:t>Nicē</a:t>
            </a:r>
            <a:r>
              <a:rPr lang="en-GB" dirty="0"/>
              <a:t>. For though I had nurtured her, being my own daughter, and educated her and brought her up to womanhood, when I was stricken with bodily infirmity and my eyesight enfeebled she would not furnish me with any of the necessaries of life. And when I wished to obtain justice from her in Alexandria, she begged my pardon and in year 18 she gave me in the temple of </a:t>
            </a:r>
            <a:r>
              <a:rPr lang="en-GB" dirty="0" err="1"/>
              <a:t>Arsinoe</a:t>
            </a:r>
            <a:r>
              <a:rPr lang="en-GB" dirty="0"/>
              <a:t> </a:t>
            </a:r>
            <a:r>
              <a:rPr lang="en-GB" dirty="0" err="1"/>
              <a:t>Actia</a:t>
            </a:r>
            <a:r>
              <a:rPr lang="en-GB" dirty="0"/>
              <a:t> a written oath by the king that she would pay me twenty drachmae every month by means of her own bodily labour ; if she failed to do so or transgressed any of the terms of her bond, she was to forfeit to me 500 drachmae on pain of incurring the consequences of the oath. Now, however, corrupted by Dionysius, who is a comedian, she is not keeping any of her engagements to me, in contempt of my old age and my present infirmity. I beg you therefore, O king, not to suffer me to be wronged by my daughter and Dionysius the comedian who has corrupted her, but to order </a:t>
            </a:r>
            <a:r>
              <a:rPr lang="en-GB" dirty="0" err="1"/>
              <a:t>Diophanes</a:t>
            </a:r>
            <a:r>
              <a:rPr lang="en-GB" dirty="0"/>
              <a:t> the </a:t>
            </a:r>
            <a:r>
              <a:rPr lang="en-GB" dirty="0" err="1"/>
              <a:t>strategus</a:t>
            </a:r>
            <a:r>
              <a:rPr lang="en-GB" dirty="0"/>
              <a:t> to summon them and hear our case ; and if my words are true, let </a:t>
            </a:r>
            <a:r>
              <a:rPr lang="en-GB" dirty="0" err="1"/>
              <a:t>Diophanes</a:t>
            </a:r>
            <a:r>
              <a:rPr lang="en-GB" dirty="0"/>
              <a:t> deal with her corrupter as seems good to him and compel my daughter </a:t>
            </a:r>
            <a:r>
              <a:rPr lang="en-GB" dirty="0" err="1"/>
              <a:t>Nicē</a:t>
            </a:r>
            <a:r>
              <a:rPr lang="en-GB" dirty="0"/>
              <a:t> to yield me my rights. . . . For by this means I shall no longer be wronged, but having sought your protection, O king, I shall obtain justice. {Docketed} We have delegated . . . {Endorsed} Year 1, </a:t>
            </a:r>
            <a:r>
              <a:rPr lang="en-GB" dirty="0" err="1"/>
              <a:t>Gorpiaeus</a:t>
            </a:r>
            <a:r>
              <a:rPr lang="en-GB" dirty="0"/>
              <a:t> 30 </a:t>
            </a:r>
            <a:r>
              <a:rPr lang="en-GB" dirty="0" err="1"/>
              <a:t>Tubi</a:t>
            </a:r>
            <a:r>
              <a:rPr lang="en-GB" dirty="0"/>
              <a:t> 13. </a:t>
            </a:r>
            <a:r>
              <a:rPr lang="en-GB" dirty="0" err="1"/>
              <a:t>Ctesicles</a:t>
            </a:r>
            <a:r>
              <a:rPr lang="en-GB" dirty="0"/>
              <a:t> against Dionysius and </a:t>
            </a:r>
            <a:r>
              <a:rPr lang="en-GB" dirty="0" err="1"/>
              <a:t>Nicē</a:t>
            </a:r>
            <a:r>
              <a:rPr lang="en-GB" dirty="0"/>
              <a:t> his daughter concerning a written oath.</a:t>
            </a:r>
          </a:p>
        </p:txBody>
      </p:sp>
    </p:spTree>
    <p:extLst>
      <p:ext uri="{BB962C8B-B14F-4D97-AF65-F5344CB8AC3E}">
        <p14:creationId xmlns:p14="http://schemas.microsoft.com/office/powerpoint/2010/main" val="845458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Persepolis palace relief</a:t>
            </a:r>
          </a:p>
        </p:txBody>
      </p:sp>
      <p:pic>
        <p:nvPicPr>
          <p:cNvPr id="1026" name="Picture 2" descr="http://www.cais-soas.com/CAIS/Images2/Achaemenid/Persepolis/Achaemenid_relief_from_the_Treasury_-_Palace_of_Darius_I_and_Xerxes_at_Persepolis.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74539" y="2193925"/>
            <a:ext cx="9642922" cy="4024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2210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descr="http://www.ljhammond.com/phlit/images/rome/kneeli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5800" y="2438400"/>
            <a:ext cx="3149600" cy="31623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ritishmuseum.org/images/bsl_lysimachus_coin_channel_624x35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2257425"/>
            <a:ext cx="5943600" cy="3343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5750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descr="http://stockholm360.net/media/persepolis.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90800" y="0"/>
            <a:ext cx="6812756" cy="6812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1508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People at court</a:t>
            </a:r>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3140504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philia</a:t>
            </a:r>
            <a:endParaRPr lang="en-GB" dirty="0"/>
          </a:p>
        </p:txBody>
      </p:sp>
      <p:sp>
        <p:nvSpPr>
          <p:cNvPr id="5" name="Content Placeholder 4"/>
          <p:cNvSpPr>
            <a:spLocks noGrp="1"/>
          </p:cNvSpPr>
          <p:nvPr>
            <p:ph idx="1"/>
          </p:nvPr>
        </p:nvSpPr>
        <p:spPr/>
        <p:txBody>
          <a:bodyPr/>
          <a:lstStyle/>
          <a:p>
            <a:r>
              <a:rPr lang="en-GB" i="1" dirty="0" err="1"/>
              <a:t>Philia</a:t>
            </a:r>
            <a:r>
              <a:rPr lang="en-GB" i="1" dirty="0"/>
              <a:t> </a:t>
            </a:r>
            <a:r>
              <a:rPr lang="en-GB" dirty="0"/>
              <a:t>= ritualised friendship</a:t>
            </a:r>
          </a:p>
          <a:p>
            <a:r>
              <a:rPr lang="en-GB" i="1" dirty="0"/>
              <a:t>xenia = ‘guest-friendship’</a:t>
            </a:r>
          </a:p>
          <a:p>
            <a:endParaRPr lang="en-GB" i="1" dirty="0"/>
          </a:p>
        </p:txBody>
      </p:sp>
    </p:spTree>
    <p:extLst>
      <p:ext uri="{BB962C8B-B14F-4D97-AF65-F5344CB8AC3E}">
        <p14:creationId xmlns:p14="http://schemas.microsoft.com/office/powerpoint/2010/main" val="2162351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Philia</a:t>
            </a:r>
            <a:endParaRPr lang="en-GB" dirty="0"/>
          </a:p>
        </p:txBody>
      </p:sp>
      <p:sp>
        <p:nvSpPr>
          <p:cNvPr id="3" name="Content Placeholder 2"/>
          <p:cNvSpPr>
            <a:spLocks noGrp="1"/>
          </p:cNvSpPr>
          <p:nvPr>
            <p:ph idx="1"/>
          </p:nvPr>
        </p:nvSpPr>
        <p:spPr/>
        <p:txBody>
          <a:bodyPr/>
          <a:lstStyle/>
          <a:p>
            <a:r>
              <a:rPr lang="en-GB" dirty="0"/>
              <a:t>‘a mutually intimate, loyal and loving bond between two or a few persons that is understood not derive primarily from membership in a group normally marked by native solidarity, such as family, tribe, or other such ties. Friendship is thus what anthropologists call an achieved rather than an ascribed relationship, the latter being based on status whereas the former is in principle independent of a prior formal connection such as kingship.’  - </a:t>
            </a:r>
            <a:r>
              <a:rPr lang="en-GB" dirty="0" err="1"/>
              <a:t>Konstan</a:t>
            </a:r>
            <a:r>
              <a:rPr lang="en-GB" dirty="0"/>
              <a:t> 1997: 1. </a:t>
            </a:r>
          </a:p>
          <a:p>
            <a:r>
              <a:rPr lang="en-GB" dirty="0"/>
              <a:t>Are there differences between ‘friends of the king’ and normal ‘friendship’ </a:t>
            </a:r>
          </a:p>
          <a:p>
            <a:r>
              <a:rPr lang="en-GB" dirty="0"/>
              <a:t>obligations of service v. obligations of friendship</a:t>
            </a:r>
          </a:p>
          <a:p>
            <a:endParaRPr lang="en-GB" dirty="0"/>
          </a:p>
        </p:txBody>
      </p:sp>
    </p:spTree>
    <p:extLst>
      <p:ext uri="{BB962C8B-B14F-4D97-AF65-F5344CB8AC3E}">
        <p14:creationId xmlns:p14="http://schemas.microsoft.com/office/powerpoint/2010/main" val="1616952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Members of the court</a:t>
            </a:r>
          </a:p>
        </p:txBody>
      </p:sp>
      <p:sp>
        <p:nvSpPr>
          <p:cNvPr id="3" name="Content Placeholder 2"/>
          <p:cNvSpPr>
            <a:spLocks noGrp="1"/>
          </p:cNvSpPr>
          <p:nvPr>
            <p:ph idx="1"/>
          </p:nvPr>
        </p:nvSpPr>
        <p:spPr/>
        <p:txBody>
          <a:bodyPr>
            <a:normAutofit fontScale="92500" lnSpcReduction="10000"/>
          </a:bodyPr>
          <a:lstStyle/>
          <a:p>
            <a:r>
              <a:rPr lang="en-GB" dirty="0"/>
              <a:t>Royal </a:t>
            </a:r>
            <a:r>
              <a:rPr lang="en-GB" i="1" dirty="0"/>
              <a:t>philoi</a:t>
            </a:r>
          </a:p>
          <a:p>
            <a:pPr lvl="1"/>
            <a:r>
              <a:rPr lang="en-GB" dirty="0"/>
              <a:t>Often come from beyond the empire – (according to Herman linked to </a:t>
            </a:r>
            <a:r>
              <a:rPr lang="en-GB" i="1" dirty="0" err="1"/>
              <a:t>philia</a:t>
            </a:r>
            <a:r>
              <a:rPr lang="en-GB" dirty="0"/>
              <a:t> and </a:t>
            </a:r>
            <a:r>
              <a:rPr lang="en-GB" i="1" dirty="0"/>
              <a:t>xenia</a:t>
            </a:r>
            <a:r>
              <a:rPr lang="en-GB" dirty="0"/>
              <a:t> networks)</a:t>
            </a:r>
          </a:p>
          <a:p>
            <a:pPr lvl="2"/>
            <a:r>
              <a:rPr lang="en-GB" dirty="0" err="1"/>
              <a:t>prōtoi</a:t>
            </a:r>
            <a:r>
              <a:rPr lang="en-GB" dirty="0"/>
              <a:t> philoi (first friends)</a:t>
            </a:r>
          </a:p>
          <a:p>
            <a:pPr lvl="2"/>
            <a:r>
              <a:rPr lang="en-GB" dirty="0" err="1"/>
              <a:t>timōmenoi</a:t>
            </a:r>
            <a:r>
              <a:rPr lang="en-GB" dirty="0"/>
              <a:t> philoi (honoured friends)</a:t>
            </a:r>
          </a:p>
          <a:p>
            <a:pPr lvl="2"/>
            <a:r>
              <a:rPr lang="en-GB" dirty="0" err="1"/>
              <a:t>prōtoi</a:t>
            </a:r>
            <a:r>
              <a:rPr lang="en-GB" dirty="0"/>
              <a:t> </a:t>
            </a:r>
            <a:r>
              <a:rPr lang="en-GB" dirty="0" err="1"/>
              <a:t>kai</a:t>
            </a:r>
            <a:r>
              <a:rPr lang="en-GB" dirty="0"/>
              <a:t> </a:t>
            </a:r>
            <a:r>
              <a:rPr lang="en-GB" dirty="0" err="1"/>
              <a:t>prōtimōmenoi</a:t>
            </a:r>
            <a:r>
              <a:rPr lang="en-GB" dirty="0"/>
              <a:t> philoi (first and highly honoured friends)</a:t>
            </a:r>
          </a:p>
          <a:p>
            <a:r>
              <a:rPr lang="en-GB" i="1" dirty="0" err="1"/>
              <a:t>suntrophoi</a:t>
            </a:r>
            <a:r>
              <a:rPr lang="en-GB" dirty="0"/>
              <a:t> – people raised with the king</a:t>
            </a:r>
          </a:p>
          <a:p>
            <a:r>
              <a:rPr lang="en-GB" i="1" dirty="0" err="1"/>
              <a:t>Kolakes</a:t>
            </a:r>
            <a:r>
              <a:rPr lang="en-GB" dirty="0"/>
              <a:t> (flatterers)</a:t>
            </a:r>
          </a:p>
          <a:p>
            <a:r>
              <a:rPr lang="en-GB" i="1" dirty="0" err="1"/>
              <a:t>Parasitoi</a:t>
            </a:r>
            <a:r>
              <a:rPr lang="en-GB" dirty="0"/>
              <a:t> (parasites)</a:t>
            </a:r>
          </a:p>
          <a:p>
            <a:r>
              <a:rPr lang="en-GB" dirty="0" err="1"/>
              <a:t>Tropheus</a:t>
            </a:r>
            <a:r>
              <a:rPr lang="en-GB" dirty="0"/>
              <a:t> (master of the pages)</a:t>
            </a:r>
          </a:p>
          <a:p>
            <a:r>
              <a:rPr lang="en-GB" dirty="0" err="1"/>
              <a:t>Archiatros</a:t>
            </a:r>
            <a:r>
              <a:rPr lang="en-GB" dirty="0"/>
              <a:t> (Chief physician)</a:t>
            </a:r>
          </a:p>
          <a:p>
            <a:r>
              <a:rPr lang="en-GB" dirty="0"/>
              <a:t> </a:t>
            </a:r>
            <a:r>
              <a:rPr lang="en-GB" dirty="0" err="1"/>
              <a:t>archigrammateus</a:t>
            </a:r>
            <a:r>
              <a:rPr lang="en-GB" dirty="0"/>
              <a:t> (chief secretary)</a:t>
            </a:r>
          </a:p>
          <a:p>
            <a:endParaRPr lang="en-GB" dirty="0"/>
          </a:p>
          <a:p>
            <a:endParaRPr lang="en-GB" dirty="0"/>
          </a:p>
          <a:p>
            <a:endParaRPr lang="en-GB" dirty="0"/>
          </a:p>
          <a:p>
            <a:pPr marL="457200" lvl="1" indent="0">
              <a:buNone/>
            </a:pPr>
            <a:endParaRPr lang="en-GB" dirty="0"/>
          </a:p>
        </p:txBody>
      </p:sp>
    </p:spTree>
    <p:extLst>
      <p:ext uri="{BB962C8B-B14F-4D97-AF65-F5344CB8AC3E}">
        <p14:creationId xmlns:p14="http://schemas.microsoft.com/office/powerpoint/2010/main" val="3636718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Binding members of the court</a:t>
            </a:r>
          </a:p>
        </p:txBody>
      </p:sp>
      <p:sp>
        <p:nvSpPr>
          <p:cNvPr id="3" name="Content Placeholder 2"/>
          <p:cNvSpPr>
            <a:spLocks noGrp="1"/>
          </p:cNvSpPr>
          <p:nvPr>
            <p:ph idx="1"/>
          </p:nvPr>
        </p:nvSpPr>
        <p:spPr/>
        <p:txBody>
          <a:bodyPr/>
          <a:lstStyle/>
          <a:p>
            <a:r>
              <a:rPr lang="en-GB" i="1" dirty="0" err="1"/>
              <a:t>Philia</a:t>
            </a:r>
            <a:r>
              <a:rPr lang="en-GB" dirty="0"/>
              <a:t> and xenia relationships</a:t>
            </a:r>
          </a:p>
          <a:p>
            <a:r>
              <a:rPr lang="en-GB" dirty="0"/>
              <a:t>Ritualised gift exchange</a:t>
            </a:r>
          </a:p>
          <a:p>
            <a:r>
              <a:rPr lang="en-GB" dirty="0"/>
              <a:t>Fictive kinship:  titles such as </a:t>
            </a:r>
            <a:r>
              <a:rPr lang="en-GB" i="1" dirty="0" err="1"/>
              <a:t>sungeneis</a:t>
            </a:r>
            <a:r>
              <a:rPr lang="en-GB" dirty="0"/>
              <a:t> or </a:t>
            </a:r>
            <a:r>
              <a:rPr lang="en-GB" i="1" dirty="0" err="1"/>
              <a:t>adelphoi</a:t>
            </a:r>
            <a:r>
              <a:rPr lang="en-GB" i="1" dirty="0"/>
              <a:t> </a:t>
            </a:r>
            <a:r>
              <a:rPr lang="en-GB" dirty="0"/>
              <a:t> (relatives or brothers)</a:t>
            </a:r>
          </a:p>
          <a:p>
            <a:r>
              <a:rPr lang="en-GB" dirty="0"/>
              <a:t>‘</a:t>
            </a:r>
            <a:r>
              <a:rPr lang="en-GB" i="1" dirty="0" err="1"/>
              <a:t>philia</a:t>
            </a:r>
            <a:r>
              <a:rPr lang="en-GB" dirty="0"/>
              <a:t> at the royal courts had two functions. First, it was instrumental in creating unity by stressing that the </a:t>
            </a:r>
            <a:r>
              <a:rPr lang="en-GB" i="1" dirty="0"/>
              <a:t>philoi</a:t>
            </a:r>
            <a:r>
              <a:rPr lang="en-GB" dirty="0"/>
              <a:t> immediately surrounding the king belonged to the same status group and were ideally each other’s peers. Second, it created a sense of accord which in turn facilitated collective action.’ – Strootman 2014: 149</a:t>
            </a:r>
          </a:p>
        </p:txBody>
      </p:sp>
    </p:spTree>
    <p:extLst>
      <p:ext uri="{BB962C8B-B14F-4D97-AF65-F5344CB8AC3E}">
        <p14:creationId xmlns:p14="http://schemas.microsoft.com/office/powerpoint/2010/main" val="5769676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Herman, G 1997: 208</a:t>
            </a:r>
          </a:p>
        </p:txBody>
      </p:sp>
      <p:sp>
        <p:nvSpPr>
          <p:cNvPr id="3" name="Content Placeholder 2"/>
          <p:cNvSpPr>
            <a:spLocks noGrp="1"/>
          </p:cNvSpPr>
          <p:nvPr>
            <p:ph idx="1"/>
          </p:nvPr>
        </p:nvSpPr>
        <p:spPr/>
        <p:txBody>
          <a:bodyPr/>
          <a:lstStyle/>
          <a:p>
            <a:r>
              <a:rPr lang="en-GB" dirty="0"/>
              <a:t>Many of the courtiers…were recruited through the instrumentality of </a:t>
            </a:r>
            <a:r>
              <a:rPr lang="en-GB" i="1" dirty="0"/>
              <a:t>xenia</a:t>
            </a:r>
            <a:r>
              <a:rPr lang="en-GB" dirty="0"/>
              <a:t>, an ancient form of fictive kinship… The Hellenistic rulers… availed themselves of pre-existing </a:t>
            </a:r>
            <a:r>
              <a:rPr lang="en-GB" i="1" dirty="0"/>
              <a:t>xenia </a:t>
            </a:r>
            <a:r>
              <a:rPr lang="en-GB" dirty="0"/>
              <a:t>networks to draw new allies into their orbit. These networks account not only for the preponderance of Greeks among the newly recruited Hellenistic court members, but also for the increasing similarities between the three courts. The Hellenistic court societies, then, did not operate </a:t>
            </a:r>
            <a:r>
              <a:rPr lang="en-GB" i="1" dirty="0"/>
              <a:t>in </a:t>
            </a:r>
            <a:r>
              <a:rPr lang="en-GB" i="1" dirty="0" err="1"/>
              <a:t>vacuo</a:t>
            </a:r>
            <a:r>
              <a:rPr lang="en-GB" dirty="0"/>
              <a:t>. Instead, they were part of a wider, interactive, international society of ritualized friends. </a:t>
            </a:r>
          </a:p>
        </p:txBody>
      </p:sp>
    </p:spTree>
    <p:extLst>
      <p:ext uri="{BB962C8B-B14F-4D97-AF65-F5344CB8AC3E}">
        <p14:creationId xmlns:p14="http://schemas.microsoft.com/office/powerpoint/2010/main" val="1495830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err="1"/>
              <a:t>Sunedrion</a:t>
            </a:r>
            <a:r>
              <a:rPr lang="en-GB" i="1" dirty="0"/>
              <a:t> </a:t>
            </a:r>
            <a:r>
              <a:rPr lang="en-GB" dirty="0"/>
              <a:t>= royal council</a:t>
            </a:r>
            <a:endParaRPr lang="en-GB" i="1" dirty="0"/>
          </a:p>
        </p:txBody>
      </p:sp>
      <p:sp>
        <p:nvSpPr>
          <p:cNvPr id="3" name="Content Placeholder 2"/>
          <p:cNvSpPr>
            <a:spLocks noGrp="1"/>
          </p:cNvSpPr>
          <p:nvPr>
            <p:ph idx="1"/>
          </p:nvPr>
        </p:nvSpPr>
        <p:spPr/>
        <p:txBody>
          <a:bodyPr/>
          <a:lstStyle/>
          <a:p>
            <a:r>
              <a:rPr lang="en-GB" dirty="0"/>
              <a:t>King and his most powerful </a:t>
            </a:r>
            <a:r>
              <a:rPr lang="en-GB" i="1" dirty="0"/>
              <a:t>philoi</a:t>
            </a:r>
            <a:endParaRPr lang="en-GB" dirty="0"/>
          </a:p>
          <a:p>
            <a:r>
              <a:rPr lang="en-GB" dirty="0"/>
              <a:t>(e.g. for Alexander it included the </a:t>
            </a:r>
            <a:r>
              <a:rPr lang="en-GB" i="1" dirty="0" err="1"/>
              <a:t>hetairoi</a:t>
            </a:r>
            <a:r>
              <a:rPr lang="en-GB" dirty="0"/>
              <a:t>)</a:t>
            </a:r>
          </a:p>
          <a:p>
            <a:r>
              <a:rPr lang="en-GB" dirty="0"/>
              <a:t>In theory, membership by the choice of the king</a:t>
            </a:r>
          </a:p>
          <a:p>
            <a:r>
              <a:rPr lang="en-GB" dirty="0"/>
              <a:t>Present a united decision making front</a:t>
            </a:r>
          </a:p>
          <a:p>
            <a:r>
              <a:rPr lang="en-GB" dirty="0"/>
              <a:t>Problem and importance of </a:t>
            </a:r>
            <a:r>
              <a:rPr lang="en-GB" i="1" dirty="0" err="1"/>
              <a:t>parrhēsia</a:t>
            </a:r>
            <a:r>
              <a:rPr lang="en-GB" i="1" dirty="0"/>
              <a:t> </a:t>
            </a:r>
            <a:r>
              <a:rPr lang="en-GB" dirty="0"/>
              <a:t>(freedom of speech)</a:t>
            </a:r>
          </a:p>
        </p:txBody>
      </p:sp>
    </p:spTree>
    <p:extLst>
      <p:ext uri="{BB962C8B-B14F-4D97-AF65-F5344CB8AC3E}">
        <p14:creationId xmlns:p14="http://schemas.microsoft.com/office/powerpoint/2010/main" val="111132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Interacting at court</a:t>
            </a:r>
          </a:p>
        </p:txBody>
      </p:sp>
      <p:sp>
        <p:nvSpPr>
          <p:cNvPr id="3" name="Content Placeholder 2"/>
          <p:cNvSpPr>
            <a:spLocks noGrp="1"/>
          </p:cNvSpPr>
          <p:nvPr>
            <p:ph idx="1"/>
          </p:nvPr>
        </p:nvSpPr>
        <p:spPr/>
        <p:txBody>
          <a:bodyPr/>
          <a:lstStyle/>
          <a:p>
            <a:r>
              <a:rPr lang="en-GB" dirty="0"/>
              <a:t>Banquets and symposia</a:t>
            </a:r>
          </a:p>
          <a:p>
            <a:r>
              <a:rPr lang="en-GB" dirty="0"/>
              <a:t>Hunting</a:t>
            </a:r>
          </a:p>
          <a:p>
            <a:r>
              <a:rPr lang="en-GB" dirty="0"/>
              <a:t>Royal weddings</a:t>
            </a:r>
          </a:p>
          <a:p>
            <a:endParaRPr lang="en-GB" dirty="0"/>
          </a:p>
        </p:txBody>
      </p:sp>
    </p:spTree>
    <p:extLst>
      <p:ext uri="{BB962C8B-B14F-4D97-AF65-F5344CB8AC3E}">
        <p14:creationId xmlns:p14="http://schemas.microsoft.com/office/powerpoint/2010/main" val="27580650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Ath</a:t>
            </a:r>
            <a:r>
              <a:rPr lang="en-GB" dirty="0"/>
              <a:t>. 539e-f = </a:t>
            </a:r>
            <a:r>
              <a:rPr lang="en-GB" dirty="0" err="1"/>
              <a:t>Phylarchos</a:t>
            </a:r>
            <a:r>
              <a:rPr lang="en-GB" dirty="0"/>
              <a:t> </a:t>
            </a:r>
            <a:r>
              <a:rPr lang="en-GB" dirty="0" err="1"/>
              <a:t>FG</a:t>
            </a:r>
            <a:r>
              <a:rPr lang="en-GB" cap="none" dirty="0" err="1"/>
              <a:t>r</a:t>
            </a:r>
            <a:r>
              <a:rPr lang="en-GB" dirty="0" err="1"/>
              <a:t>h</a:t>
            </a:r>
            <a:r>
              <a:rPr lang="en-GB" dirty="0"/>
              <a:t> 81 F 41</a:t>
            </a:r>
          </a:p>
        </p:txBody>
      </p:sp>
      <p:sp>
        <p:nvSpPr>
          <p:cNvPr id="3" name="Content Placeholder 2"/>
          <p:cNvSpPr>
            <a:spLocks noGrp="1"/>
          </p:cNvSpPr>
          <p:nvPr>
            <p:ph idx="1"/>
          </p:nvPr>
        </p:nvSpPr>
        <p:spPr/>
        <p:txBody>
          <a:bodyPr>
            <a:normAutofit fontScale="85000" lnSpcReduction="20000"/>
          </a:bodyPr>
          <a:lstStyle/>
          <a:p>
            <a:r>
              <a:rPr lang="en-GB" dirty="0"/>
              <a:t>And </a:t>
            </a:r>
            <a:r>
              <a:rPr lang="en-GB" dirty="0" err="1"/>
              <a:t>Phylarchus</a:t>
            </a:r>
            <a:r>
              <a:rPr lang="en-GB" dirty="0"/>
              <a:t>, in the twenty-third book of his History [ Fr_41]… was far less than the daily sums squandered by Alexander; for he had a tent capable of containing a hundred couches, and fifty golden pillars supported it. And over it were spread golden canopies wrought with the most superb and costly embroidery, to shade all the upper part of it. And first of all, five hundred Persian </a:t>
            </a:r>
            <a:r>
              <a:rPr lang="en-GB" dirty="0" err="1"/>
              <a:t>Melophori</a:t>
            </a:r>
            <a:r>
              <a:rPr lang="en-GB" dirty="0"/>
              <a:t> stood all round the inside of it, clad in robes of purple and apple-green; and besides them there were bowmen to the number of a thousand, some clad in garments of a fiery red, and others in purple; and many of them had blue cloaks. And in front of them stood five hundred Macedonian </a:t>
            </a:r>
            <a:r>
              <a:rPr lang="en-GB" dirty="0" err="1"/>
              <a:t>Argyraspides</a:t>
            </a:r>
            <a:r>
              <a:rPr lang="en-GB" dirty="0"/>
              <a:t>; and in the middle of the tent was placed a golden chair, on which Alexander used to sit and transact business, his body-guards standing all around. And on the outside, and round the tent, was a troop of elephants regularly equipped, and a thousand Macedonians, in Macedonian uniform; and then ten thousand Persians: and the number of those who wore purple amounted to five hundred, to whom Alexander gave this clothing for them to wear. And though he had such a numerous retinue of friends and servants, still no one dared to approach Alexander of his own accord; so great was his dignity and the veneration with which they regarded him. And at that time Alexander wrote letters to the cities in Ionia, and to the </a:t>
            </a:r>
            <a:r>
              <a:rPr lang="en-GB" dirty="0" err="1"/>
              <a:t>Chians</a:t>
            </a:r>
            <a:r>
              <a:rPr lang="en-GB" dirty="0"/>
              <a:t> first of all, to send him a quantity of purple; [540] for he wished all his companions to wear purple robes.</a:t>
            </a:r>
          </a:p>
        </p:txBody>
      </p:sp>
    </p:spTree>
    <p:extLst>
      <p:ext uri="{BB962C8B-B14F-4D97-AF65-F5344CB8AC3E}">
        <p14:creationId xmlns:p14="http://schemas.microsoft.com/office/powerpoint/2010/main" val="2046921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Receiving ambassadors</a:t>
            </a:r>
          </a:p>
        </p:txBody>
      </p:sp>
      <p:sp>
        <p:nvSpPr>
          <p:cNvPr id="3" name="Content Placeholder 2"/>
          <p:cNvSpPr>
            <a:spLocks noGrp="1"/>
          </p:cNvSpPr>
          <p:nvPr>
            <p:ph idx="1"/>
          </p:nvPr>
        </p:nvSpPr>
        <p:spPr/>
        <p:txBody>
          <a:bodyPr/>
          <a:lstStyle/>
          <a:p>
            <a:r>
              <a:rPr lang="en-GB" dirty="0"/>
              <a:t>Waiting (lots of waiting)</a:t>
            </a:r>
          </a:p>
          <a:p>
            <a:r>
              <a:rPr lang="en-GB" dirty="0"/>
              <a:t>Entertainment and feasting</a:t>
            </a:r>
          </a:p>
          <a:p>
            <a:r>
              <a:rPr lang="en-GB" dirty="0"/>
              <a:t>Acceptance of a gift by the king implied granting of (part of) the accompanying request</a:t>
            </a:r>
          </a:p>
          <a:p>
            <a:endParaRPr lang="en-GB" dirty="0"/>
          </a:p>
        </p:txBody>
      </p:sp>
    </p:spTree>
    <p:extLst>
      <p:ext uri="{BB962C8B-B14F-4D97-AF65-F5344CB8AC3E}">
        <p14:creationId xmlns:p14="http://schemas.microsoft.com/office/powerpoint/2010/main" val="3109226128"/>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
  <TotalTime>2817</TotalTime>
  <Words>1893</Words>
  <Application>Microsoft Office PowerPoint</Application>
  <PresentationFormat>Widescreen</PresentationFormat>
  <Paragraphs>143</Paragraphs>
  <Slides>28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Century Gothic</vt:lpstr>
      <vt:lpstr>Arial</vt:lpstr>
      <vt:lpstr>Vapor Trail</vt:lpstr>
      <vt:lpstr>Types of Court Government</vt:lpstr>
      <vt:lpstr>Frankfort 1944, 3, 12. = Llewellyn-Jones 2013, 19</vt:lpstr>
      <vt:lpstr>Monarchy</vt:lpstr>
      <vt:lpstr>Hereditary monarchy</vt:lpstr>
      <vt:lpstr>Norbert Elias and the study of courts</vt:lpstr>
      <vt:lpstr>Elias Thesis (based on the court of Louix xiv)</vt:lpstr>
      <vt:lpstr>PowerPoint Presentation</vt:lpstr>
      <vt:lpstr>Revisionist views of Elias</vt:lpstr>
      <vt:lpstr>Ancient court societies</vt:lpstr>
      <vt:lpstr>PowerPoint Presentation</vt:lpstr>
      <vt:lpstr>Types of Sources</vt:lpstr>
      <vt:lpstr>Example of Literary sources</vt:lpstr>
      <vt:lpstr>Epigraphic</vt:lpstr>
      <vt:lpstr>PowerPoint Presentation</vt:lpstr>
      <vt:lpstr>PEnt 26 = Select Papyri, 2.268 (Loeb) </vt:lpstr>
      <vt:lpstr>Persepolis palace relief</vt:lpstr>
      <vt:lpstr>PowerPoint Presentation</vt:lpstr>
      <vt:lpstr>PowerPoint Presentation</vt:lpstr>
      <vt:lpstr>People at court</vt:lpstr>
      <vt:lpstr>philia</vt:lpstr>
      <vt:lpstr>Philia</vt:lpstr>
      <vt:lpstr>Members of the court</vt:lpstr>
      <vt:lpstr>Binding members of the court</vt:lpstr>
      <vt:lpstr>Herman, G 1997: 208</vt:lpstr>
      <vt:lpstr>Sunedrion = royal council</vt:lpstr>
      <vt:lpstr>Interacting at court</vt:lpstr>
      <vt:lpstr>Ath. 539e-f = Phylarchos FGrh 81 F 41</vt:lpstr>
      <vt:lpstr>Receiving ambassadors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Kyle Erickson</dc:creator>
  <cp:lastModifiedBy>Kyle Erickson</cp:lastModifiedBy>
  <cp:revision>82</cp:revision>
  <dcterms:created xsi:type="dcterms:W3CDTF">2015-09-15T19:26:11Z</dcterms:created>
  <dcterms:modified xsi:type="dcterms:W3CDTF">2019-01-13T10:41:13Z</dcterms:modified>
</cp:coreProperties>
</file>