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39" d="100"/>
          <a:sy n="39" d="100"/>
        </p:scale>
        <p:origin x="835" y="25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087243-2F3B-4CEE-8983-ABCBE6AA5FC7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3C699B14-7132-4B5A-9816-4520641EB1A5}">
      <dgm:prSet/>
      <dgm:spPr/>
      <dgm:t>
        <a:bodyPr/>
        <a:lstStyle/>
        <a:p>
          <a:r>
            <a:rPr lang="en-US"/>
            <a:t>Located in central Newport, near high footfall areas such as Friars Walk. Easy access and visibility make it an ideal spot. (Newport Council, 2022)</a:t>
          </a:r>
        </a:p>
      </dgm:t>
    </dgm:pt>
    <dgm:pt modelId="{59ECB629-4CFF-47C4-8EFA-6ECA1435CCDF}" type="parTrans" cxnId="{D086552C-028B-4814-BCCB-B24621F9A577}">
      <dgm:prSet/>
      <dgm:spPr/>
      <dgm:t>
        <a:bodyPr/>
        <a:lstStyle/>
        <a:p>
          <a:endParaRPr lang="en-US"/>
        </a:p>
      </dgm:t>
    </dgm:pt>
    <dgm:pt modelId="{D0F4CC35-83A2-41AC-B5BD-D24FAD35020B}" type="sibTrans" cxnId="{D086552C-028B-4814-BCCB-B24621F9A577}">
      <dgm:prSet/>
      <dgm:spPr/>
      <dgm:t>
        <a:bodyPr/>
        <a:lstStyle/>
        <a:p>
          <a:endParaRPr lang="en-US"/>
        </a:p>
      </dgm:t>
    </dgm:pt>
    <dgm:pt modelId="{575774EE-FB09-4A3C-BB47-9B0BB30902E2}">
      <dgm:prSet/>
      <dgm:spPr/>
      <dgm:t>
        <a:bodyPr/>
        <a:lstStyle/>
        <a:p>
          <a:r>
            <a:rPr lang="en-US"/>
            <a:t>Located near vibrant nightlife and shopping, our spot maximizes visibility and draws in tourists and locals alike.</a:t>
          </a:r>
        </a:p>
      </dgm:t>
    </dgm:pt>
    <dgm:pt modelId="{B4137C66-130F-414C-84EC-22002262B119}" type="parTrans" cxnId="{5AF98720-4899-482D-8CA9-6501AC3F1399}">
      <dgm:prSet/>
      <dgm:spPr/>
      <dgm:t>
        <a:bodyPr/>
        <a:lstStyle/>
        <a:p>
          <a:endParaRPr lang="en-US"/>
        </a:p>
      </dgm:t>
    </dgm:pt>
    <dgm:pt modelId="{05A0D365-4EFD-454C-95B4-415E315EC083}" type="sibTrans" cxnId="{5AF98720-4899-482D-8CA9-6501AC3F1399}">
      <dgm:prSet/>
      <dgm:spPr/>
      <dgm:t>
        <a:bodyPr/>
        <a:lstStyle/>
        <a:p>
          <a:endParaRPr lang="en-US"/>
        </a:p>
      </dgm:t>
    </dgm:pt>
    <dgm:pt modelId="{277C83F2-FADD-42A4-9B7C-ADE945991BA3}" type="pres">
      <dgm:prSet presAssocID="{B5087243-2F3B-4CEE-8983-ABCBE6AA5FC7}" presName="vert0" presStyleCnt="0">
        <dgm:presLayoutVars>
          <dgm:dir/>
          <dgm:animOne val="branch"/>
          <dgm:animLvl val="lvl"/>
        </dgm:presLayoutVars>
      </dgm:prSet>
      <dgm:spPr/>
    </dgm:pt>
    <dgm:pt modelId="{63DEA5B4-56A9-437D-8845-12AB4658E743}" type="pres">
      <dgm:prSet presAssocID="{3C699B14-7132-4B5A-9816-4520641EB1A5}" presName="thickLine" presStyleLbl="alignNode1" presStyleIdx="0" presStyleCnt="2"/>
      <dgm:spPr/>
    </dgm:pt>
    <dgm:pt modelId="{A1C4A8E4-CA21-41F4-A5D0-BB30BC36A74F}" type="pres">
      <dgm:prSet presAssocID="{3C699B14-7132-4B5A-9816-4520641EB1A5}" presName="horz1" presStyleCnt="0"/>
      <dgm:spPr/>
    </dgm:pt>
    <dgm:pt modelId="{D5C93B06-BE7D-460F-B0BA-0437E7EE4CCF}" type="pres">
      <dgm:prSet presAssocID="{3C699B14-7132-4B5A-9816-4520641EB1A5}" presName="tx1" presStyleLbl="revTx" presStyleIdx="0" presStyleCnt="2"/>
      <dgm:spPr/>
    </dgm:pt>
    <dgm:pt modelId="{497FB0DB-A1FF-4148-95EA-A1CEE0C52B18}" type="pres">
      <dgm:prSet presAssocID="{3C699B14-7132-4B5A-9816-4520641EB1A5}" presName="vert1" presStyleCnt="0"/>
      <dgm:spPr/>
    </dgm:pt>
    <dgm:pt modelId="{F73011FC-1E57-4667-992C-8C5DA23518FD}" type="pres">
      <dgm:prSet presAssocID="{575774EE-FB09-4A3C-BB47-9B0BB30902E2}" presName="thickLine" presStyleLbl="alignNode1" presStyleIdx="1" presStyleCnt="2"/>
      <dgm:spPr/>
    </dgm:pt>
    <dgm:pt modelId="{56CB46C3-2EB8-4C2A-B3B4-37022AF027C3}" type="pres">
      <dgm:prSet presAssocID="{575774EE-FB09-4A3C-BB47-9B0BB30902E2}" presName="horz1" presStyleCnt="0"/>
      <dgm:spPr/>
    </dgm:pt>
    <dgm:pt modelId="{5AB78A7E-3D0C-4364-B1E7-6873743AE34A}" type="pres">
      <dgm:prSet presAssocID="{575774EE-FB09-4A3C-BB47-9B0BB30902E2}" presName="tx1" presStyleLbl="revTx" presStyleIdx="1" presStyleCnt="2"/>
      <dgm:spPr/>
    </dgm:pt>
    <dgm:pt modelId="{D2CC2BDE-CCE5-4F12-8B4D-BBF11FD6BA6D}" type="pres">
      <dgm:prSet presAssocID="{575774EE-FB09-4A3C-BB47-9B0BB30902E2}" presName="vert1" presStyleCnt="0"/>
      <dgm:spPr/>
    </dgm:pt>
  </dgm:ptLst>
  <dgm:cxnLst>
    <dgm:cxn modelId="{5AF98720-4899-482D-8CA9-6501AC3F1399}" srcId="{B5087243-2F3B-4CEE-8983-ABCBE6AA5FC7}" destId="{575774EE-FB09-4A3C-BB47-9B0BB30902E2}" srcOrd="1" destOrd="0" parTransId="{B4137C66-130F-414C-84EC-22002262B119}" sibTransId="{05A0D365-4EFD-454C-95B4-415E315EC083}"/>
    <dgm:cxn modelId="{89F9FE24-5A23-4F84-B5AA-682CE8163294}" type="presOf" srcId="{B5087243-2F3B-4CEE-8983-ABCBE6AA5FC7}" destId="{277C83F2-FADD-42A4-9B7C-ADE945991BA3}" srcOrd="0" destOrd="0" presId="urn:microsoft.com/office/officeart/2008/layout/LinedList"/>
    <dgm:cxn modelId="{D086552C-028B-4814-BCCB-B24621F9A577}" srcId="{B5087243-2F3B-4CEE-8983-ABCBE6AA5FC7}" destId="{3C699B14-7132-4B5A-9816-4520641EB1A5}" srcOrd="0" destOrd="0" parTransId="{59ECB629-4CFF-47C4-8EFA-6ECA1435CCDF}" sibTransId="{D0F4CC35-83A2-41AC-B5BD-D24FAD35020B}"/>
    <dgm:cxn modelId="{573B85D2-A0E8-4D50-A443-3B4702900BE3}" type="presOf" srcId="{3C699B14-7132-4B5A-9816-4520641EB1A5}" destId="{D5C93B06-BE7D-460F-B0BA-0437E7EE4CCF}" srcOrd="0" destOrd="0" presId="urn:microsoft.com/office/officeart/2008/layout/LinedList"/>
    <dgm:cxn modelId="{D2BA2EF6-6DB5-45EA-B021-566369E64DB8}" type="presOf" srcId="{575774EE-FB09-4A3C-BB47-9B0BB30902E2}" destId="{5AB78A7E-3D0C-4364-B1E7-6873743AE34A}" srcOrd="0" destOrd="0" presId="urn:microsoft.com/office/officeart/2008/layout/LinedList"/>
    <dgm:cxn modelId="{43D0195F-FD2B-46FD-910F-57E3C6F8C4FC}" type="presParOf" srcId="{277C83F2-FADD-42A4-9B7C-ADE945991BA3}" destId="{63DEA5B4-56A9-437D-8845-12AB4658E743}" srcOrd="0" destOrd="0" presId="urn:microsoft.com/office/officeart/2008/layout/LinedList"/>
    <dgm:cxn modelId="{9C8E23C8-0AD3-4BED-8C52-864E7E4076B2}" type="presParOf" srcId="{277C83F2-FADD-42A4-9B7C-ADE945991BA3}" destId="{A1C4A8E4-CA21-41F4-A5D0-BB30BC36A74F}" srcOrd="1" destOrd="0" presId="urn:microsoft.com/office/officeart/2008/layout/LinedList"/>
    <dgm:cxn modelId="{9E16A48C-F9B5-4941-8865-1BBA699E1FE4}" type="presParOf" srcId="{A1C4A8E4-CA21-41F4-A5D0-BB30BC36A74F}" destId="{D5C93B06-BE7D-460F-B0BA-0437E7EE4CCF}" srcOrd="0" destOrd="0" presId="urn:microsoft.com/office/officeart/2008/layout/LinedList"/>
    <dgm:cxn modelId="{2B4A632A-C264-45E6-9D83-DFD235743ACE}" type="presParOf" srcId="{A1C4A8E4-CA21-41F4-A5D0-BB30BC36A74F}" destId="{497FB0DB-A1FF-4148-95EA-A1CEE0C52B18}" srcOrd="1" destOrd="0" presId="urn:microsoft.com/office/officeart/2008/layout/LinedList"/>
    <dgm:cxn modelId="{9F63CB8B-D8B0-437A-B1B8-8F7CBF920CB7}" type="presParOf" srcId="{277C83F2-FADD-42A4-9B7C-ADE945991BA3}" destId="{F73011FC-1E57-4667-992C-8C5DA23518FD}" srcOrd="2" destOrd="0" presId="urn:microsoft.com/office/officeart/2008/layout/LinedList"/>
    <dgm:cxn modelId="{D0CC8F08-133C-4374-A532-D04FC8541549}" type="presParOf" srcId="{277C83F2-FADD-42A4-9B7C-ADE945991BA3}" destId="{56CB46C3-2EB8-4C2A-B3B4-37022AF027C3}" srcOrd="3" destOrd="0" presId="urn:microsoft.com/office/officeart/2008/layout/LinedList"/>
    <dgm:cxn modelId="{462FD0BC-ABB2-44CD-8B89-1616A4986381}" type="presParOf" srcId="{56CB46C3-2EB8-4C2A-B3B4-37022AF027C3}" destId="{5AB78A7E-3D0C-4364-B1E7-6873743AE34A}" srcOrd="0" destOrd="0" presId="urn:microsoft.com/office/officeart/2008/layout/LinedList"/>
    <dgm:cxn modelId="{41466F6F-191A-4894-99F3-5D88349EECE5}" type="presParOf" srcId="{56CB46C3-2EB8-4C2A-B3B4-37022AF027C3}" destId="{D2CC2BDE-CCE5-4F12-8B4D-BBF11FD6BA6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6C27D9-0258-4B38-9D75-DFA0876DD88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E768D1-B11A-4859-9A43-AF70C0322316}">
      <dgm:prSet/>
      <dgm:spPr/>
      <dgm:t>
        <a:bodyPr/>
        <a:lstStyle/>
        <a:p>
          <a:r>
            <a:rPr lang="en-US"/>
            <a:t>Focus on inclusive hiring, ongoing training, and staff retention through benefits and culture. Diversity is a key asset. (CIPD, 2021)</a:t>
          </a:r>
        </a:p>
      </dgm:t>
    </dgm:pt>
    <dgm:pt modelId="{D5261812-851B-43CB-AE94-C8F9A127EA91}" type="parTrans" cxnId="{6B032E1E-BE36-4C54-B779-6D922DA6CC14}">
      <dgm:prSet/>
      <dgm:spPr/>
      <dgm:t>
        <a:bodyPr/>
        <a:lstStyle/>
        <a:p>
          <a:endParaRPr lang="en-US"/>
        </a:p>
      </dgm:t>
    </dgm:pt>
    <dgm:pt modelId="{5B067D80-711A-4931-A886-15D923299633}" type="sibTrans" cxnId="{6B032E1E-BE36-4C54-B779-6D922DA6CC14}">
      <dgm:prSet/>
      <dgm:spPr/>
      <dgm:t>
        <a:bodyPr/>
        <a:lstStyle/>
        <a:p>
          <a:endParaRPr lang="en-US"/>
        </a:p>
      </dgm:t>
    </dgm:pt>
    <dgm:pt modelId="{88266084-89AE-4301-BD4B-301CCAEAFCB3}">
      <dgm:prSet/>
      <dgm:spPr/>
      <dgm:t>
        <a:bodyPr/>
        <a:lstStyle/>
        <a:p>
          <a:r>
            <a:rPr lang="en-US"/>
            <a:t>Staff will receive cultural sensitivity training to reflect our values and enhance the guest experience.</a:t>
          </a:r>
        </a:p>
      </dgm:t>
    </dgm:pt>
    <dgm:pt modelId="{0002E010-E447-44E3-B751-DDB84EAA4DA7}" type="parTrans" cxnId="{D0F0DF62-27E4-441A-9C51-1BB276EDA540}">
      <dgm:prSet/>
      <dgm:spPr/>
      <dgm:t>
        <a:bodyPr/>
        <a:lstStyle/>
        <a:p>
          <a:endParaRPr lang="en-US"/>
        </a:p>
      </dgm:t>
    </dgm:pt>
    <dgm:pt modelId="{331CEA1F-DC64-4D81-B662-C5C02866EB7A}" type="sibTrans" cxnId="{D0F0DF62-27E4-441A-9C51-1BB276EDA540}">
      <dgm:prSet/>
      <dgm:spPr/>
      <dgm:t>
        <a:bodyPr/>
        <a:lstStyle/>
        <a:p>
          <a:endParaRPr lang="en-US"/>
        </a:p>
      </dgm:t>
    </dgm:pt>
    <dgm:pt modelId="{65132044-2E7D-455B-927A-B8B568253D03}" type="pres">
      <dgm:prSet presAssocID="{9A6C27D9-0258-4B38-9D75-DFA0876DD883}" presName="vert0" presStyleCnt="0">
        <dgm:presLayoutVars>
          <dgm:dir/>
          <dgm:animOne val="branch"/>
          <dgm:animLvl val="lvl"/>
        </dgm:presLayoutVars>
      </dgm:prSet>
      <dgm:spPr/>
    </dgm:pt>
    <dgm:pt modelId="{229ECB5B-CA86-4D52-8DD0-98BA02073909}" type="pres">
      <dgm:prSet presAssocID="{A5E768D1-B11A-4859-9A43-AF70C0322316}" presName="thickLine" presStyleLbl="alignNode1" presStyleIdx="0" presStyleCnt="2"/>
      <dgm:spPr/>
    </dgm:pt>
    <dgm:pt modelId="{5A319296-D0D6-4994-9F3C-79A441B4863C}" type="pres">
      <dgm:prSet presAssocID="{A5E768D1-B11A-4859-9A43-AF70C0322316}" presName="horz1" presStyleCnt="0"/>
      <dgm:spPr/>
    </dgm:pt>
    <dgm:pt modelId="{60D57382-AFF9-4718-9F45-66B164C29B0F}" type="pres">
      <dgm:prSet presAssocID="{A5E768D1-B11A-4859-9A43-AF70C0322316}" presName="tx1" presStyleLbl="revTx" presStyleIdx="0" presStyleCnt="2"/>
      <dgm:spPr/>
    </dgm:pt>
    <dgm:pt modelId="{C2AEC2DA-361C-4491-90C6-609929A49A86}" type="pres">
      <dgm:prSet presAssocID="{A5E768D1-B11A-4859-9A43-AF70C0322316}" presName="vert1" presStyleCnt="0"/>
      <dgm:spPr/>
    </dgm:pt>
    <dgm:pt modelId="{97ABFF6E-17CE-44C5-B22C-93B58E270E68}" type="pres">
      <dgm:prSet presAssocID="{88266084-89AE-4301-BD4B-301CCAEAFCB3}" presName="thickLine" presStyleLbl="alignNode1" presStyleIdx="1" presStyleCnt="2"/>
      <dgm:spPr/>
    </dgm:pt>
    <dgm:pt modelId="{3F2A08E5-D79D-4715-8D65-3641D96255FE}" type="pres">
      <dgm:prSet presAssocID="{88266084-89AE-4301-BD4B-301CCAEAFCB3}" presName="horz1" presStyleCnt="0"/>
      <dgm:spPr/>
    </dgm:pt>
    <dgm:pt modelId="{D519A552-E30B-45AC-A659-7C0F6D271477}" type="pres">
      <dgm:prSet presAssocID="{88266084-89AE-4301-BD4B-301CCAEAFCB3}" presName="tx1" presStyleLbl="revTx" presStyleIdx="1" presStyleCnt="2"/>
      <dgm:spPr/>
    </dgm:pt>
    <dgm:pt modelId="{81B3C34D-84C2-4D22-A6A2-4BF33C6857AF}" type="pres">
      <dgm:prSet presAssocID="{88266084-89AE-4301-BD4B-301CCAEAFCB3}" presName="vert1" presStyleCnt="0"/>
      <dgm:spPr/>
    </dgm:pt>
  </dgm:ptLst>
  <dgm:cxnLst>
    <dgm:cxn modelId="{6B032E1E-BE36-4C54-B779-6D922DA6CC14}" srcId="{9A6C27D9-0258-4B38-9D75-DFA0876DD883}" destId="{A5E768D1-B11A-4859-9A43-AF70C0322316}" srcOrd="0" destOrd="0" parTransId="{D5261812-851B-43CB-AE94-C8F9A127EA91}" sibTransId="{5B067D80-711A-4931-A886-15D923299633}"/>
    <dgm:cxn modelId="{3E1F3C37-BAD4-4054-AB49-D4B4578EBBFA}" type="presOf" srcId="{A5E768D1-B11A-4859-9A43-AF70C0322316}" destId="{60D57382-AFF9-4718-9F45-66B164C29B0F}" srcOrd="0" destOrd="0" presId="urn:microsoft.com/office/officeart/2008/layout/LinedList"/>
    <dgm:cxn modelId="{D0F0DF62-27E4-441A-9C51-1BB276EDA540}" srcId="{9A6C27D9-0258-4B38-9D75-DFA0876DD883}" destId="{88266084-89AE-4301-BD4B-301CCAEAFCB3}" srcOrd="1" destOrd="0" parTransId="{0002E010-E447-44E3-B751-DDB84EAA4DA7}" sibTransId="{331CEA1F-DC64-4D81-B662-C5C02866EB7A}"/>
    <dgm:cxn modelId="{CE608E94-1257-4675-8FA1-1A12E32A595B}" type="presOf" srcId="{9A6C27D9-0258-4B38-9D75-DFA0876DD883}" destId="{65132044-2E7D-455B-927A-B8B568253D03}" srcOrd="0" destOrd="0" presId="urn:microsoft.com/office/officeart/2008/layout/LinedList"/>
    <dgm:cxn modelId="{EC2A1AAA-9DE4-4870-8748-714261004918}" type="presOf" srcId="{88266084-89AE-4301-BD4B-301CCAEAFCB3}" destId="{D519A552-E30B-45AC-A659-7C0F6D271477}" srcOrd="0" destOrd="0" presId="urn:microsoft.com/office/officeart/2008/layout/LinedList"/>
    <dgm:cxn modelId="{43AFB9D5-8A2A-4891-88F8-8AA6046C924B}" type="presParOf" srcId="{65132044-2E7D-455B-927A-B8B568253D03}" destId="{229ECB5B-CA86-4D52-8DD0-98BA02073909}" srcOrd="0" destOrd="0" presId="urn:microsoft.com/office/officeart/2008/layout/LinedList"/>
    <dgm:cxn modelId="{0DBC38A8-B7EE-42DF-A06D-13CC4F33AFD8}" type="presParOf" srcId="{65132044-2E7D-455B-927A-B8B568253D03}" destId="{5A319296-D0D6-4994-9F3C-79A441B4863C}" srcOrd="1" destOrd="0" presId="urn:microsoft.com/office/officeart/2008/layout/LinedList"/>
    <dgm:cxn modelId="{75214429-29D2-406F-8A9A-B9D79B1FDF99}" type="presParOf" srcId="{5A319296-D0D6-4994-9F3C-79A441B4863C}" destId="{60D57382-AFF9-4718-9F45-66B164C29B0F}" srcOrd="0" destOrd="0" presId="urn:microsoft.com/office/officeart/2008/layout/LinedList"/>
    <dgm:cxn modelId="{134E019E-D70E-484D-A8D8-86D7A7FA998B}" type="presParOf" srcId="{5A319296-D0D6-4994-9F3C-79A441B4863C}" destId="{C2AEC2DA-361C-4491-90C6-609929A49A86}" srcOrd="1" destOrd="0" presId="urn:microsoft.com/office/officeart/2008/layout/LinedList"/>
    <dgm:cxn modelId="{BDCED3BE-7B6C-429D-A81A-262AF67C55DF}" type="presParOf" srcId="{65132044-2E7D-455B-927A-B8B568253D03}" destId="{97ABFF6E-17CE-44C5-B22C-93B58E270E68}" srcOrd="2" destOrd="0" presId="urn:microsoft.com/office/officeart/2008/layout/LinedList"/>
    <dgm:cxn modelId="{23FA6D8C-66CC-45D4-BFBE-05D13AFB076B}" type="presParOf" srcId="{65132044-2E7D-455B-927A-B8B568253D03}" destId="{3F2A08E5-D79D-4715-8D65-3641D96255FE}" srcOrd="3" destOrd="0" presId="urn:microsoft.com/office/officeart/2008/layout/LinedList"/>
    <dgm:cxn modelId="{7A40CC78-E277-476E-B867-3E12333FDD4B}" type="presParOf" srcId="{3F2A08E5-D79D-4715-8D65-3641D96255FE}" destId="{D519A552-E30B-45AC-A659-7C0F6D271477}" srcOrd="0" destOrd="0" presId="urn:microsoft.com/office/officeart/2008/layout/LinedList"/>
    <dgm:cxn modelId="{6D4A9628-E4FF-4293-929E-7AAE84D48BAF}" type="presParOf" srcId="{3F2A08E5-D79D-4715-8D65-3641D96255FE}" destId="{81B3C34D-84C2-4D22-A6A2-4BF33C6857A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6056A9-D5A1-4AF8-8453-32AB8BDC03EE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56DAA81-6FB4-428C-BA44-97DFA117E080}">
      <dgm:prSet/>
      <dgm:spPr/>
      <dgm:t>
        <a:bodyPr/>
        <a:lstStyle/>
        <a:p>
          <a:r>
            <a:rPr lang="en-US"/>
            <a:t>Startup cost: £75,000</a:t>
          </a:r>
        </a:p>
      </dgm:t>
    </dgm:pt>
    <dgm:pt modelId="{5F0EE194-FA35-4F81-ACFF-D3E806ED3E2F}" type="parTrans" cxnId="{802781BB-5A42-4B50-A01A-F2C590991CCB}">
      <dgm:prSet/>
      <dgm:spPr/>
      <dgm:t>
        <a:bodyPr/>
        <a:lstStyle/>
        <a:p>
          <a:endParaRPr lang="en-US"/>
        </a:p>
      </dgm:t>
    </dgm:pt>
    <dgm:pt modelId="{EF233387-0530-42CC-BEBF-D38AA5A16E12}" type="sibTrans" cxnId="{802781BB-5A42-4B50-A01A-F2C590991CCB}">
      <dgm:prSet/>
      <dgm:spPr/>
      <dgm:t>
        <a:bodyPr/>
        <a:lstStyle/>
        <a:p>
          <a:endParaRPr lang="en-US"/>
        </a:p>
      </dgm:t>
    </dgm:pt>
    <dgm:pt modelId="{666CABEA-87BF-4A5A-83AF-77E2201AF08E}">
      <dgm:prSet/>
      <dgm:spPr/>
      <dgm:t>
        <a:bodyPr/>
        <a:lstStyle/>
        <a:p>
          <a:r>
            <a:rPr lang="en-US"/>
            <a:t>Year 1 projected revenue: £150,000</a:t>
          </a:r>
        </a:p>
      </dgm:t>
    </dgm:pt>
    <dgm:pt modelId="{CC9F9C74-13F7-4C40-BD60-F7007DFB2CD9}" type="parTrans" cxnId="{0042CD65-AA84-494A-9329-EB2D0AC43474}">
      <dgm:prSet/>
      <dgm:spPr/>
      <dgm:t>
        <a:bodyPr/>
        <a:lstStyle/>
        <a:p>
          <a:endParaRPr lang="en-US"/>
        </a:p>
      </dgm:t>
    </dgm:pt>
    <dgm:pt modelId="{1516A261-6825-447D-913C-F23119EB9F2D}" type="sibTrans" cxnId="{0042CD65-AA84-494A-9329-EB2D0AC43474}">
      <dgm:prSet/>
      <dgm:spPr/>
      <dgm:t>
        <a:bodyPr/>
        <a:lstStyle/>
        <a:p>
          <a:endParaRPr lang="en-US"/>
        </a:p>
      </dgm:t>
    </dgm:pt>
    <dgm:pt modelId="{8D07A5D3-0A9E-4F94-B088-CD1AB00E3E97}">
      <dgm:prSet/>
      <dgm:spPr/>
      <dgm:t>
        <a:bodyPr/>
        <a:lstStyle/>
        <a:p>
          <a:r>
            <a:rPr lang="en-US"/>
            <a:t>Break-even: Month 10</a:t>
          </a:r>
        </a:p>
      </dgm:t>
    </dgm:pt>
    <dgm:pt modelId="{DD17B5F8-FD63-4AEA-92FA-D6F4EDFC8300}" type="parTrans" cxnId="{A8760628-6A1E-4880-A3B5-E86A52A5C81E}">
      <dgm:prSet/>
      <dgm:spPr/>
      <dgm:t>
        <a:bodyPr/>
        <a:lstStyle/>
        <a:p>
          <a:endParaRPr lang="en-US"/>
        </a:p>
      </dgm:t>
    </dgm:pt>
    <dgm:pt modelId="{575546BF-E3DF-417D-BEFF-DEF839873549}" type="sibTrans" cxnId="{A8760628-6A1E-4880-A3B5-E86A52A5C81E}">
      <dgm:prSet/>
      <dgm:spPr/>
      <dgm:t>
        <a:bodyPr/>
        <a:lstStyle/>
        <a:p>
          <a:endParaRPr lang="en-US"/>
        </a:p>
      </dgm:t>
    </dgm:pt>
    <dgm:pt modelId="{6AE987EB-5B2A-4DD4-B3C7-83382C8C4866}">
      <dgm:prSet/>
      <dgm:spPr/>
      <dgm:t>
        <a:bodyPr/>
        <a:lstStyle/>
        <a:p>
          <a:r>
            <a:rPr lang="en-US"/>
            <a:t>Profit margin target: 20%. (HMRC, 2023)</a:t>
          </a:r>
        </a:p>
      </dgm:t>
    </dgm:pt>
    <dgm:pt modelId="{99B43B6D-4EC6-4B5D-8AFF-E4A5E41D060A}" type="parTrans" cxnId="{09173AC5-30C8-48B3-A266-750C5CAD4B21}">
      <dgm:prSet/>
      <dgm:spPr/>
      <dgm:t>
        <a:bodyPr/>
        <a:lstStyle/>
        <a:p>
          <a:endParaRPr lang="en-US"/>
        </a:p>
      </dgm:t>
    </dgm:pt>
    <dgm:pt modelId="{B5AA0EC0-B68B-4980-99AF-BEFCC529C1E6}" type="sibTrans" cxnId="{09173AC5-30C8-48B3-A266-750C5CAD4B21}">
      <dgm:prSet/>
      <dgm:spPr/>
      <dgm:t>
        <a:bodyPr/>
        <a:lstStyle/>
        <a:p>
          <a:endParaRPr lang="en-US"/>
        </a:p>
      </dgm:t>
    </dgm:pt>
    <dgm:pt modelId="{6F3D702B-27CD-4EE8-B900-3088EBB66992}">
      <dgm:prSet/>
      <dgm:spPr/>
      <dgm:t>
        <a:bodyPr/>
        <a:lstStyle/>
        <a:p>
          <a:r>
            <a:rPr lang="en-US"/>
            <a:t>Our projections consider seasonal demand, marketing campaigns, and conservative spending to ensure sustainability.</a:t>
          </a:r>
        </a:p>
      </dgm:t>
    </dgm:pt>
    <dgm:pt modelId="{595EDC05-C01E-475C-850A-521FA6B06CBF}" type="parTrans" cxnId="{95A572A5-6015-4702-8684-5A823BBD36AF}">
      <dgm:prSet/>
      <dgm:spPr/>
      <dgm:t>
        <a:bodyPr/>
        <a:lstStyle/>
        <a:p>
          <a:endParaRPr lang="en-US"/>
        </a:p>
      </dgm:t>
    </dgm:pt>
    <dgm:pt modelId="{1DA3BFB3-1068-496B-A26D-9F84A6879A28}" type="sibTrans" cxnId="{95A572A5-6015-4702-8684-5A823BBD36AF}">
      <dgm:prSet/>
      <dgm:spPr/>
      <dgm:t>
        <a:bodyPr/>
        <a:lstStyle/>
        <a:p>
          <a:endParaRPr lang="en-US"/>
        </a:p>
      </dgm:t>
    </dgm:pt>
    <dgm:pt modelId="{993F511D-CE82-4D79-BA8A-86EA5DC7987C}" type="pres">
      <dgm:prSet presAssocID="{106056A9-D5A1-4AF8-8453-32AB8BDC03EE}" presName="vert0" presStyleCnt="0">
        <dgm:presLayoutVars>
          <dgm:dir/>
          <dgm:animOne val="branch"/>
          <dgm:animLvl val="lvl"/>
        </dgm:presLayoutVars>
      </dgm:prSet>
      <dgm:spPr/>
    </dgm:pt>
    <dgm:pt modelId="{A0F09132-86FD-456C-ABAD-61ED3E250428}" type="pres">
      <dgm:prSet presAssocID="{556DAA81-6FB4-428C-BA44-97DFA117E080}" presName="thickLine" presStyleLbl="alignNode1" presStyleIdx="0" presStyleCnt="5"/>
      <dgm:spPr/>
    </dgm:pt>
    <dgm:pt modelId="{70DD16F1-4E4B-4575-9CA7-43B5BA621C8A}" type="pres">
      <dgm:prSet presAssocID="{556DAA81-6FB4-428C-BA44-97DFA117E080}" presName="horz1" presStyleCnt="0"/>
      <dgm:spPr/>
    </dgm:pt>
    <dgm:pt modelId="{8F0C16F8-E068-4B8B-B4A3-A9A8528B5965}" type="pres">
      <dgm:prSet presAssocID="{556DAA81-6FB4-428C-BA44-97DFA117E080}" presName="tx1" presStyleLbl="revTx" presStyleIdx="0" presStyleCnt="5"/>
      <dgm:spPr/>
    </dgm:pt>
    <dgm:pt modelId="{20D7FF9A-B9BD-4253-BCC9-511A5D8FFB7E}" type="pres">
      <dgm:prSet presAssocID="{556DAA81-6FB4-428C-BA44-97DFA117E080}" presName="vert1" presStyleCnt="0"/>
      <dgm:spPr/>
    </dgm:pt>
    <dgm:pt modelId="{4C5150C2-66A2-447A-9E4E-BE98A2D47B1C}" type="pres">
      <dgm:prSet presAssocID="{666CABEA-87BF-4A5A-83AF-77E2201AF08E}" presName="thickLine" presStyleLbl="alignNode1" presStyleIdx="1" presStyleCnt="5"/>
      <dgm:spPr/>
    </dgm:pt>
    <dgm:pt modelId="{F1DE367E-44BD-4A79-B5F0-0ABABB5FDD0A}" type="pres">
      <dgm:prSet presAssocID="{666CABEA-87BF-4A5A-83AF-77E2201AF08E}" presName="horz1" presStyleCnt="0"/>
      <dgm:spPr/>
    </dgm:pt>
    <dgm:pt modelId="{C1450CEE-EBCD-446B-9C91-0F223C0BC62D}" type="pres">
      <dgm:prSet presAssocID="{666CABEA-87BF-4A5A-83AF-77E2201AF08E}" presName="tx1" presStyleLbl="revTx" presStyleIdx="1" presStyleCnt="5"/>
      <dgm:spPr/>
    </dgm:pt>
    <dgm:pt modelId="{6163679E-FE6A-4226-BFF0-F3DD70F5CDE7}" type="pres">
      <dgm:prSet presAssocID="{666CABEA-87BF-4A5A-83AF-77E2201AF08E}" presName="vert1" presStyleCnt="0"/>
      <dgm:spPr/>
    </dgm:pt>
    <dgm:pt modelId="{2B5E2CF9-069B-4441-9D9D-12CA575D92D4}" type="pres">
      <dgm:prSet presAssocID="{8D07A5D3-0A9E-4F94-B088-CD1AB00E3E97}" presName="thickLine" presStyleLbl="alignNode1" presStyleIdx="2" presStyleCnt="5"/>
      <dgm:spPr/>
    </dgm:pt>
    <dgm:pt modelId="{DD125D45-5275-4D8B-BC76-D1F388B0504A}" type="pres">
      <dgm:prSet presAssocID="{8D07A5D3-0A9E-4F94-B088-CD1AB00E3E97}" presName="horz1" presStyleCnt="0"/>
      <dgm:spPr/>
    </dgm:pt>
    <dgm:pt modelId="{0A477D94-F207-4AFC-9A30-651EF49946E0}" type="pres">
      <dgm:prSet presAssocID="{8D07A5D3-0A9E-4F94-B088-CD1AB00E3E97}" presName="tx1" presStyleLbl="revTx" presStyleIdx="2" presStyleCnt="5"/>
      <dgm:spPr/>
    </dgm:pt>
    <dgm:pt modelId="{F2E0CA75-74EF-4DD7-9E78-F7CDEB8EFDBA}" type="pres">
      <dgm:prSet presAssocID="{8D07A5D3-0A9E-4F94-B088-CD1AB00E3E97}" presName="vert1" presStyleCnt="0"/>
      <dgm:spPr/>
    </dgm:pt>
    <dgm:pt modelId="{E87886AD-D402-4D3F-A7A8-08DC309AD1FD}" type="pres">
      <dgm:prSet presAssocID="{6AE987EB-5B2A-4DD4-B3C7-83382C8C4866}" presName="thickLine" presStyleLbl="alignNode1" presStyleIdx="3" presStyleCnt="5"/>
      <dgm:spPr/>
    </dgm:pt>
    <dgm:pt modelId="{939F6C47-A460-41B2-9C2C-CD1539C1C9FC}" type="pres">
      <dgm:prSet presAssocID="{6AE987EB-5B2A-4DD4-B3C7-83382C8C4866}" presName="horz1" presStyleCnt="0"/>
      <dgm:spPr/>
    </dgm:pt>
    <dgm:pt modelId="{FC2C5B41-F435-4614-A995-7ECCDAFBE7E3}" type="pres">
      <dgm:prSet presAssocID="{6AE987EB-5B2A-4DD4-B3C7-83382C8C4866}" presName="tx1" presStyleLbl="revTx" presStyleIdx="3" presStyleCnt="5"/>
      <dgm:spPr/>
    </dgm:pt>
    <dgm:pt modelId="{28BB8ECB-3C0C-424F-A356-72D3A614137A}" type="pres">
      <dgm:prSet presAssocID="{6AE987EB-5B2A-4DD4-B3C7-83382C8C4866}" presName="vert1" presStyleCnt="0"/>
      <dgm:spPr/>
    </dgm:pt>
    <dgm:pt modelId="{79BE0191-7ED9-4BFB-A148-6099AF114825}" type="pres">
      <dgm:prSet presAssocID="{6F3D702B-27CD-4EE8-B900-3088EBB66992}" presName="thickLine" presStyleLbl="alignNode1" presStyleIdx="4" presStyleCnt="5"/>
      <dgm:spPr/>
    </dgm:pt>
    <dgm:pt modelId="{9297647E-0C19-49C5-80DF-763C4020A63B}" type="pres">
      <dgm:prSet presAssocID="{6F3D702B-27CD-4EE8-B900-3088EBB66992}" presName="horz1" presStyleCnt="0"/>
      <dgm:spPr/>
    </dgm:pt>
    <dgm:pt modelId="{8C2198E3-B2C5-4DCC-8E66-67480A8B08E3}" type="pres">
      <dgm:prSet presAssocID="{6F3D702B-27CD-4EE8-B900-3088EBB66992}" presName="tx1" presStyleLbl="revTx" presStyleIdx="4" presStyleCnt="5"/>
      <dgm:spPr/>
    </dgm:pt>
    <dgm:pt modelId="{4652D16C-81AE-4AF1-BBFE-66187D51191C}" type="pres">
      <dgm:prSet presAssocID="{6F3D702B-27CD-4EE8-B900-3088EBB66992}" presName="vert1" presStyleCnt="0"/>
      <dgm:spPr/>
    </dgm:pt>
  </dgm:ptLst>
  <dgm:cxnLst>
    <dgm:cxn modelId="{C1677116-04DE-42DB-B582-A763A2FDD8D4}" type="presOf" srcId="{556DAA81-6FB4-428C-BA44-97DFA117E080}" destId="{8F0C16F8-E068-4B8B-B4A3-A9A8528B5965}" srcOrd="0" destOrd="0" presId="urn:microsoft.com/office/officeart/2008/layout/LinedList"/>
    <dgm:cxn modelId="{2507E41F-E751-4D67-BFC8-60C7C2AAED20}" type="presOf" srcId="{8D07A5D3-0A9E-4F94-B088-CD1AB00E3E97}" destId="{0A477D94-F207-4AFC-9A30-651EF49946E0}" srcOrd="0" destOrd="0" presId="urn:microsoft.com/office/officeart/2008/layout/LinedList"/>
    <dgm:cxn modelId="{A8760628-6A1E-4880-A3B5-E86A52A5C81E}" srcId="{106056A9-D5A1-4AF8-8453-32AB8BDC03EE}" destId="{8D07A5D3-0A9E-4F94-B088-CD1AB00E3E97}" srcOrd="2" destOrd="0" parTransId="{DD17B5F8-FD63-4AEA-92FA-D6F4EDFC8300}" sibTransId="{575546BF-E3DF-417D-BEFF-DEF839873549}"/>
    <dgm:cxn modelId="{0042CD65-AA84-494A-9329-EB2D0AC43474}" srcId="{106056A9-D5A1-4AF8-8453-32AB8BDC03EE}" destId="{666CABEA-87BF-4A5A-83AF-77E2201AF08E}" srcOrd="1" destOrd="0" parTransId="{CC9F9C74-13F7-4C40-BD60-F7007DFB2CD9}" sibTransId="{1516A261-6825-447D-913C-F23119EB9F2D}"/>
    <dgm:cxn modelId="{D6DAB753-8FC8-4FE1-8AB5-A02745AB4E3A}" type="presOf" srcId="{666CABEA-87BF-4A5A-83AF-77E2201AF08E}" destId="{C1450CEE-EBCD-446B-9C91-0F223C0BC62D}" srcOrd="0" destOrd="0" presId="urn:microsoft.com/office/officeart/2008/layout/LinedList"/>
    <dgm:cxn modelId="{3412E081-AA53-4803-9C3C-BED338206B85}" type="presOf" srcId="{6AE987EB-5B2A-4DD4-B3C7-83382C8C4866}" destId="{FC2C5B41-F435-4614-A995-7ECCDAFBE7E3}" srcOrd="0" destOrd="0" presId="urn:microsoft.com/office/officeart/2008/layout/LinedList"/>
    <dgm:cxn modelId="{95A572A5-6015-4702-8684-5A823BBD36AF}" srcId="{106056A9-D5A1-4AF8-8453-32AB8BDC03EE}" destId="{6F3D702B-27CD-4EE8-B900-3088EBB66992}" srcOrd="4" destOrd="0" parTransId="{595EDC05-C01E-475C-850A-521FA6B06CBF}" sibTransId="{1DA3BFB3-1068-496B-A26D-9F84A6879A28}"/>
    <dgm:cxn modelId="{A398B8AB-5298-4055-AF7A-B399E86A263C}" type="presOf" srcId="{6F3D702B-27CD-4EE8-B900-3088EBB66992}" destId="{8C2198E3-B2C5-4DCC-8E66-67480A8B08E3}" srcOrd="0" destOrd="0" presId="urn:microsoft.com/office/officeart/2008/layout/LinedList"/>
    <dgm:cxn modelId="{802781BB-5A42-4B50-A01A-F2C590991CCB}" srcId="{106056A9-D5A1-4AF8-8453-32AB8BDC03EE}" destId="{556DAA81-6FB4-428C-BA44-97DFA117E080}" srcOrd="0" destOrd="0" parTransId="{5F0EE194-FA35-4F81-ACFF-D3E806ED3E2F}" sibTransId="{EF233387-0530-42CC-BEBF-D38AA5A16E12}"/>
    <dgm:cxn modelId="{09173AC5-30C8-48B3-A266-750C5CAD4B21}" srcId="{106056A9-D5A1-4AF8-8453-32AB8BDC03EE}" destId="{6AE987EB-5B2A-4DD4-B3C7-83382C8C4866}" srcOrd="3" destOrd="0" parTransId="{99B43B6D-4EC6-4B5D-8AFF-E4A5E41D060A}" sibTransId="{B5AA0EC0-B68B-4980-99AF-BEFCC529C1E6}"/>
    <dgm:cxn modelId="{B94A39F3-4A00-4DDB-996C-932F1A1EE897}" type="presOf" srcId="{106056A9-D5A1-4AF8-8453-32AB8BDC03EE}" destId="{993F511D-CE82-4D79-BA8A-86EA5DC7987C}" srcOrd="0" destOrd="0" presId="urn:microsoft.com/office/officeart/2008/layout/LinedList"/>
    <dgm:cxn modelId="{973B1853-991A-4B3F-BD04-B7C0367A2497}" type="presParOf" srcId="{993F511D-CE82-4D79-BA8A-86EA5DC7987C}" destId="{A0F09132-86FD-456C-ABAD-61ED3E250428}" srcOrd="0" destOrd="0" presId="urn:microsoft.com/office/officeart/2008/layout/LinedList"/>
    <dgm:cxn modelId="{F3B34F64-8BE7-4B5E-A4E8-F40E9C2E8ED9}" type="presParOf" srcId="{993F511D-CE82-4D79-BA8A-86EA5DC7987C}" destId="{70DD16F1-4E4B-4575-9CA7-43B5BA621C8A}" srcOrd="1" destOrd="0" presId="urn:microsoft.com/office/officeart/2008/layout/LinedList"/>
    <dgm:cxn modelId="{81E155B7-7671-4862-8FF6-B215952F5A2D}" type="presParOf" srcId="{70DD16F1-4E4B-4575-9CA7-43B5BA621C8A}" destId="{8F0C16F8-E068-4B8B-B4A3-A9A8528B5965}" srcOrd="0" destOrd="0" presId="urn:microsoft.com/office/officeart/2008/layout/LinedList"/>
    <dgm:cxn modelId="{EBE4FE8C-865E-4E19-8BA8-C135AF534AAD}" type="presParOf" srcId="{70DD16F1-4E4B-4575-9CA7-43B5BA621C8A}" destId="{20D7FF9A-B9BD-4253-BCC9-511A5D8FFB7E}" srcOrd="1" destOrd="0" presId="urn:microsoft.com/office/officeart/2008/layout/LinedList"/>
    <dgm:cxn modelId="{18F84BA1-2784-4BB3-83BF-13E340D1EC25}" type="presParOf" srcId="{993F511D-CE82-4D79-BA8A-86EA5DC7987C}" destId="{4C5150C2-66A2-447A-9E4E-BE98A2D47B1C}" srcOrd="2" destOrd="0" presId="urn:microsoft.com/office/officeart/2008/layout/LinedList"/>
    <dgm:cxn modelId="{882A9BBA-6B4B-4A95-ACAB-73F3757A5CFB}" type="presParOf" srcId="{993F511D-CE82-4D79-BA8A-86EA5DC7987C}" destId="{F1DE367E-44BD-4A79-B5F0-0ABABB5FDD0A}" srcOrd="3" destOrd="0" presId="urn:microsoft.com/office/officeart/2008/layout/LinedList"/>
    <dgm:cxn modelId="{8C0E6B85-B81E-487C-BB46-76ED8DAE353A}" type="presParOf" srcId="{F1DE367E-44BD-4A79-B5F0-0ABABB5FDD0A}" destId="{C1450CEE-EBCD-446B-9C91-0F223C0BC62D}" srcOrd="0" destOrd="0" presId="urn:microsoft.com/office/officeart/2008/layout/LinedList"/>
    <dgm:cxn modelId="{3545A3D7-FD38-4E59-9760-A78A2F3E1302}" type="presParOf" srcId="{F1DE367E-44BD-4A79-B5F0-0ABABB5FDD0A}" destId="{6163679E-FE6A-4226-BFF0-F3DD70F5CDE7}" srcOrd="1" destOrd="0" presId="urn:microsoft.com/office/officeart/2008/layout/LinedList"/>
    <dgm:cxn modelId="{B3B8E329-97DE-4756-86DD-07069BB503A8}" type="presParOf" srcId="{993F511D-CE82-4D79-BA8A-86EA5DC7987C}" destId="{2B5E2CF9-069B-4441-9D9D-12CA575D92D4}" srcOrd="4" destOrd="0" presId="urn:microsoft.com/office/officeart/2008/layout/LinedList"/>
    <dgm:cxn modelId="{AE64EA8D-4B5E-40B9-8467-D36DFCCC239C}" type="presParOf" srcId="{993F511D-CE82-4D79-BA8A-86EA5DC7987C}" destId="{DD125D45-5275-4D8B-BC76-D1F388B0504A}" srcOrd="5" destOrd="0" presId="urn:microsoft.com/office/officeart/2008/layout/LinedList"/>
    <dgm:cxn modelId="{37775ADA-FEA7-4566-8586-23FAF3185839}" type="presParOf" srcId="{DD125D45-5275-4D8B-BC76-D1F388B0504A}" destId="{0A477D94-F207-4AFC-9A30-651EF49946E0}" srcOrd="0" destOrd="0" presId="urn:microsoft.com/office/officeart/2008/layout/LinedList"/>
    <dgm:cxn modelId="{48AD57BA-3B70-467D-AA66-6E3B59D4C0E1}" type="presParOf" srcId="{DD125D45-5275-4D8B-BC76-D1F388B0504A}" destId="{F2E0CA75-74EF-4DD7-9E78-F7CDEB8EFDBA}" srcOrd="1" destOrd="0" presId="urn:microsoft.com/office/officeart/2008/layout/LinedList"/>
    <dgm:cxn modelId="{2DDD4236-2948-4EA7-B31B-0AD028F9DA85}" type="presParOf" srcId="{993F511D-CE82-4D79-BA8A-86EA5DC7987C}" destId="{E87886AD-D402-4D3F-A7A8-08DC309AD1FD}" srcOrd="6" destOrd="0" presId="urn:microsoft.com/office/officeart/2008/layout/LinedList"/>
    <dgm:cxn modelId="{A5D18874-9A89-49BC-A9DC-7639AEF038E9}" type="presParOf" srcId="{993F511D-CE82-4D79-BA8A-86EA5DC7987C}" destId="{939F6C47-A460-41B2-9C2C-CD1539C1C9FC}" srcOrd="7" destOrd="0" presId="urn:microsoft.com/office/officeart/2008/layout/LinedList"/>
    <dgm:cxn modelId="{4A433C32-F08F-4399-917A-5DF0A1506241}" type="presParOf" srcId="{939F6C47-A460-41B2-9C2C-CD1539C1C9FC}" destId="{FC2C5B41-F435-4614-A995-7ECCDAFBE7E3}" srcOrd="0" destOrd="0" presId="urn:microsoft.com/office/officeart/2008/layout/LinedList"/>
    <dgm:cxn modelId="{D0EFE2AF-1280-4C5C-B98F-04D254D28702}" type="presParOf" srcId="{939F6C47-A460-41B2-9C2C-CD1539C1C9FC}" destId="{28BB8ECB-3C0C-424F-A356-72D3A614137A}" srcOrd="1" destOrd="0" presId="urn:microsoft.com/office/officeart/2008/layout/LinedList"/>
    <dgm:cxn modelId="{37EE7FD7-0D5C-480C-96C0-C316999219B2}" type="presParOf" srcId="{993F511D-CE82-4D79-BA8A-86EA5DC7987C}" destId="{79BE0191-7ED9-4BFB-A148-6099AF114825}" srcOrd="8" destOrd="0" presId="urn:microsoft.com/office/officeart/2008/layout/LinedList"/>
    <dgm:cxn modelId="{4E0564A8-1514-45E6-B482-005AA0780908}" type="presParOf" srcId="{993F511D-CE82-4D79-BA8A-86EA5DC7987C}" destId="{9297647E-0C19-49C5-80DF-763C4020A63B}" srcOrd="9" destOrd="0" presId="urn:microsoft.com/office/officeart/2008/layout/LinedList"/>
    <dgm:cxn modelId="{2ADEB357-1498-4A89-A2E1-30FAD222ABA5}" type="presParOf" srcId="{9297647E-0C19-49C5-80DF-763C4020A63B}" destId="{8C2198E3-B2C5-4DCC-8E66-67480A8B08E3}" srcOrd="0" destOrd="0" presId="urn:microsoft.com/office/officeart/2008/layout/LinedList"/>
    <dgm:cxn modelId="{537601B7-F665-4D4A-B2E8-FDD8791CC87C}" type="presParOf" srcId="{9297647E-0C19-49C5-80DF-763C4020A63B}" destId="{4652D16C-81AE-4AF1-BBFE-66187D51191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DEA5B4-56A9-437D-8845-12AB4658E743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C93B06-BE7D-460F-B0BA-0437E7EE4CCF}">
      <dsp:nvSpPr>
        <dsp:cNvPr id="0" name=""/>
        <dsp:cNvSpPr/>
      </dsp:nvSpPr>
      <dsp:spPr>
        <a:xfrm>
          <a:off x="0" y="0"/>
          <a:ext cx="3993357" cy="1959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Located in central Newport, near high footfall areas such as Friars Walk. Easy access and visibility make it an ideal spot. (Newport Council, 2022)</a:t>
          </a:r>
        </a:p>
      </dsp:txBody>
      <dsp:txXfrm>
        <a:off x="0" y="0"/>
        <a:ext cx="3993357" cy="1959768"/>
      </dsp:txXfrm>
    </dsp:sp>
    <dsp:sp modelId="{F73011FC-1E57-4667-992C-8C5DA23518FD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78A7E-3D0C-4364-B1E7-6873743AE34A}">
      <dsp:nvSpPr>
        <dsp:cNvPr id="0" name=""/>
        <dsp:cNvSpPr/>
      </dsp:nvSpPr>
      <dsp:spPr>
        <a:xfrm>
          <a:off x="0" y="1959768"/>
          <a:ext cx="3993357" cy="1959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Located near vibrant nightlife and shopping, our spot maximizes visibility and draws in tourists and locals alike.</a:t>
          </a:r>
        </a:p>
      </dsp:txBody>
      <dsp:txXfrm>
        <a:off x="0" y="1959768"/>
        <a:ext cx="3993357" cy="19597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ECB5B-CA86-4D52-8DD0-98BA02073909}">
      <dsp:nvSpPr>
        <dsp:cNvPr id="0" name=""/>
        <dsp:cNvSpPr/>
      </dsp:nvSpPr>
      <dsp:spPr>
        <a:xfrm>
          <a:off x="0" y="0"/>
          <a:ext cx="45910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57382-AFF9-4718-9F45-66B164C29B0F}">
      <dsp:nvSpPr>
        <dsp:cNvPr id="0" name=""/>
        <dsp:cNvSpPr/>
      </dsp:nvSpPr>
      <dsp:spPr>
        <a:xfrm>
          <a:off x="0" y="0"/>
          <a:ext cx="4591050" cy="2592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Focus on inclusive hiring, ongoing training, and staff retention through benefits and culture. Diversity is a key asset. (CIPD, 2021)</a:t>
          </a:r>
        </a:p>
      </dsp:txBody>
      <dsp:txXfrm>
        <a:off x="0" y="0"/>
        <a:ext cx="4591050" cy="2592282"/>
      </dsp:txXfrm>
    </dsp:sp>
    <dsp:sp modelId="{97ABFF6E-17CE-44C5-B22C-93B58E270E68}">
      <dsp:nvSpPr>
        <dsp:cNvPr id="0" name=""/>
        <dsp:cNvSpPr/>
      </dsp:nvSpPr>
      <dsp:spPr>
        <a:xfrm>
          <a:off x="0" y="2592282"/>
          <a:ext cx="4591050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9A552-E30B-45AC-A659-7C0F6D271477}">
      <dsp:nvSpPr>
        <dsp:cNvPr id="0" name=""/>
        <dsp:cNvSpPr/>
      </dsp:nvSpPr>
      <dsp:spPr>
        <a:xfrm>
          <a:off x="0" y="2592282"/>
          <a:ext cx="4591050" cy="2592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Staff will receive cultural sensitivity training to reflect our values and enhance the guest experience.</a:t>
          </a:r>
        </a:p>
      </dsp:txBody>
      <dsp:txXfrm>
        <a:off x="0" y="2592282"/>
        <a:ext cx="4591050" cy="25922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09132-86FD-456C-ABAD-61ED3E250428}">
      <dsp:nvSpPr>
        <dsp:cNvPr id="0" name=""/>
        <dsp:cNvSpPr/>
      </dsp:nvSpPr>
      <dsp:spPr>
        <a:xfrm>
          <a:off x="0" y="632"/>
          <a:ext cx="459105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0C16F8-E068-4B8B-B4A3-A9A8528B5965}">
      <dsp:nvSpPr>
        <dsp:cNvPr id="0" name=""/>
        <dsp:cNvSpPr/>
      </dsp:nvSpPr>
      <dsp:spPr>
        <a:xfrm>
          <a:off x="0" y="632"/>
          <a:ext cx="459105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Startup cost: £75,000</a:t>
          </a:r>
        </a:p>
      </dsp:txBody>
      <dsp:txXfrm>
        <a:off x="0" y="632"/>
        <a:ext cx="4591050" cy="1036659"/>
      </dsp:txXfrm>
    </dsp:sp>
    <dsp:sp modelId="{4C5150C2-66A2-447A-9E4E-BE98A2D47B1C}">
      <dsp:nvSpPr>
        <dsp:cNvPr id="0" name=""/>
        <dsp:cNvSpPr/>
      </dsp:nvSpPr>
      <dsp:spPr>
        <a:xfrm>
          <a:off x="0" y="1037292"/>
          <a:ext cx="4591050" cy="0"/>
        </a:xfrm>
        <a:prstGeom prst="line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50CEE-EBCD-446B-9C91-0F223C0BC62D}">
      <dsp:nvSpPr>
        <dsp:cNvPr id="0" name=""/>
        <dsp:cNvSpPr/>
      </dsp:nvSpPr>
      <dsp:spPr>
        <a:xfrm>
          <a:off x="0" y="1037292"/>
          <a:ext cx="459105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Year 1 projected revenue: £150,000</a:t>
          </a:r>
        </a:p>
      </dsp:txBody>
      <dsp:txXfrm>
        <a:off x="0" y="1037292"/>
        <a:ext cx="4591050" cy="1036659"/>
      </dsp:txXfrm>
    </dsp:sp>
    <dsp:sp modelId="{2B5E2CF9-069B-4441-9D9D-12CA575D92D4}">
      <dsp:nvSpPr>
        <dsp:cNvPr id="0" name=""/>
        <dsp:cNvSpPr/>
      </dsp:nvSpPr>
      <dsp:spPr>
        <a:xfrm>
          <a:off x="0" y="2073952"/>
          <a:ext cx="4591050" cy="0"/>
        </a:xfrm>
        <a:prstGeom prst="lin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477D94-F207-4AFC-9A30-651EF49946E0}">
      <dsp:nvSpPr>
        <dsp:cNvPr id="0" name=""/>
        <dsp:cNvSpPr/>
      </dsp:nvSpPr>
      <dsp:spPr>
        <a:xfrm>
          <a:off x="0" y="2073952"/>
          <a:ext cx="459105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Break-even: Month 10</a:t>
          </a:r>
        </a:p>
      </dsp:txBody>
      <dsp:txXfrm>
        <a:off x="0" y="2073952"/>
        <a:ext cx="4591050" cy="1036659"/>
      </dsp:txXfrm>
    </dsp:sp>
    <dsp:sp modelId="{E87886AD-D402-4D3F-A7A8-08DC309AD1FD}">
      <dsp:nvSpPr>
        <dsp:cNvPr id="0" name=""/>
        <dsp:cNvSpPr/>
      </dsp:nvSpPr>
      <dsp:spPr>
        <a:xfrm>
          <a:off x="0" y="3110612"/>
          <a:ext cx="4591050" cy="0"/>
        </a:xfrm>
        <a:prstGeom prst="line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C5B41-F435-4614-A995-7ECCDAFBE7E3}">
      <dsp:nvSpPr>
        <dsp:cNvPr id="0" name=""/>
        <dsp:cNvSpPr/>
      </dsp:nvSpPr>
      <dsp:spPr>
        <a:xfrm>
          <a:off x="0" y="3110612"/>
          <a:ext cx="459105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Profit margin target: 20%. (HMRC, 2023)</a:t>
          </a:r>
        </a:p>
      </dsp:txBody>
      <dsp:txXfrm>
        <a:off x="0" y="3110612"/>
        <a:ext cx="4591050" cy="1036659"/>
      </dsp:txXfrm>
    </dsp:sp>
    <dsp:sp modelId="{79BE0191-7ED9-4BFB-A148-6099AF114825}">
      <dsp:nvSpPr>
        <dsp:cNvPr id="0" name=""/>
        <dsp:cNvSpPr/>
      </dsp:nvSpPr>
      <dsp:spPr>
        <a:xfrm>
          <a:off x="0" y="4147272"/>
          <a:ext cx="4591050" cy="0"/>
        </a:xfrm>
        <a:prstGeom prst="lin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198E3-B2C5-4DCC-8E66-67480A8B08E3}">
      <dsp:nvSpPr>
        <dsp:cNvPr id="0" name=""/>
        <dsp:cNvSpPr/>
      </dsp:nvSpPr>
      <dsp:spPr>
        <a:xfrm>
          <a:off x="0" y="4147272"/>
          <a:ext cx="459105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Our projections consider seasonal demand, marketing campaigns, and conservative spending to ensure sustainability.</a:t>
          </a:r>
        </a:p>
      </dsp:txBody>
      <dsp:txXfrm>
        <a:off x="0" y="4147272"/>
        <a:ext cx="4591050" cy="10366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9144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49" y="1120676"/>
            <a:ext cx="5266135" cy="2308324"/>
          </a:xfrm>
        </p:spPr>
        <p:txBody>
          <a:bodyPr>
            <a:normAutofit/>
          </a:bodyPr>
          <a:lstStyle/>
          <a:p>
            <a:pPr algn="l"/>
            <a:r>
              <a:rPr lang="en-GB" sz="6300">
                <a:solidFill>
                  <a:schemeClr val="bg1"/>
                </a:solidFill>
              </a:rPr>
              <a:t>Bombaclat Restaurant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6268" y="3809999"/>
            <a:ext cx="5269314" cy="1012778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nl-NL" sz="3000">
                <a:solidFill>
                  <a:schemeClr val="bg1"/>
                </a:solidFill>
              </a:rPr>
              <a:t>Claudiu Boboc</a:t>
            </a:r>
          </a:p>
          <a:p>
            <a:pPr algn="l">
              <a:lnSpc>
                <a:spcPct val="90000"/>
              </a:lnSpc>
            </a:pPr>
            <a:r>
              <a:rPr lang="nl-NL" sz="3000">
                <a:solidFill>
                  <a:schemeClr val="bg1"/>
                </a:solidFill>
              </a:rPr>
              <a:t>Student ID: 2410359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779D9EEA-3A60-D02E-AF91-CF98F8CB4CC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1944" r="772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3116868" cy="55718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9914" y="557189"/>
            <a:ext cx="4625434" cy="5571898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1. My Business Proposition</a:t>
            </a:r>
          </a:p>
          <a:p>
            <a:r>
              <a:rPr lang="en-GB" sz="1700">
                <a:solidFill>
                  <a:srgbClr val="FFFFFF"/>
                </a:solidFill>
              </a:rPr>
              <a:t>   1.1 Description of product/service and my story</a:t>
            </a:r>
          </a:p>
          <a:p>
            <a:r>
              <a:rPr lang="en-GB" sz="1700">
                <a:solidFill>
                  <a:srgbClr val="FFFFFF"/>
                </a:solidFill>
              </a:rPr>
              <a:t>   1.2 Legal status (pros and cons)</a:t>
            </a:r>
          </a:p>
          <a:p>
            <a:r>
              <a:rPr lang="en-GB" sz="1700">
                <a:solidFill>
                  <a:srgbClr val="FFFFFF"/>
                </a:solidFill>
              </a:rPr>
              <a:t>   1.3 Mission statement, aim and SMART objectives</a:t>
            </a:r>
          </a:p>
          <a:p>
            <a:r>
              <a:rPr lang="en-GB" sz="1700">
                <a:solidFill>
                  <a:srgbClr val="FFFFFF"/>
                </a:solidFill>
              </a:rPr>
              <a:t>   1.4 Unique selling proposition</a:t>
            </a:r>
          </a:p>
          <a:p>
            <a:r>
              <a:rPr lang="en-GB" sz="1700">
                <a:solidFill>
                  <a:srgbClr val="FFFFFF"/>
                </a:solidFill>
              </a:rPr>
              <a:t>   1.5 Location</a:t>
            </a:r>
          </a:p>
          <a:p>
            <a:r>
              <a:rPr lang="en-GB" sz="1700">
                <a:solidFill>
                  <a:srgbClr val="FFFFFF"/>
                </a:solidFill>
              </a:rPr>
              <a:t>   1.6 HRM strategy</a:t>
            </a:r>
          </a:p>
          <a:p>
            <a:r>
              <a:rPr lang="en-GB" sz="1700">
                <a:solidFill>
                  <a:srgbClr val="FFFFFF"/>
                </a:solidFill>
              </a:rPr>
              <a:t>   1.7 Financial overview summary</a:t>
            </a:r>
          </a:p>
          <a:p>
            <a:r>
              <a:rPr lang="en-GB" sz="1700">
                <a:solidFill>
                  <a:srgbClr val="FFFFFF"/>
                </a:solidFill>
              </a:rPr>
              <a:t>   1.8 SWOT analysis</a:t>
            </a:r>
          </a:p>
          <a:p>
            <a:r>
              <a:rPr lang="en-GB" sz="1700">
                <a:solidFill>
                  <a:srgbClr val="FFFFFF"/>
                </a:solidFill>
              </a:rPr>
              <a:t>2. Marketing strategy</a:t>
            </a:r>
          </a:p>
          <a:p>
            <a:r>
              <a:rPr lang="en-GB" sz="1700">
                <a:solidFill>
                  <a:srgbClr val="FFFFFF"/>
                </a:solidFill>
              </a:rPr>
              <a:t>   2.1 Timeline and initiatives</a:t>
            </a:r>
          </a:p>
          <a:p>
            <a:r>
              <a:rPr lang="en-GB" sz="1700">
                <a:solidFill>
                  <a:srgbClr val="FFFFFF"/>
                </a:solidFill>
              </a:rPr>
              <a:t>   2.2 Examples</a:t>
            </a:r>
          </a:p>
          <a:p>
            <a:r>
              <a:rPr lang="en-GB" sz="1700">
                <a:solidFill>
                  <a:srgbClr val="FFFFFF"/>
                </a:solidFill>
              </a:rPr>
              <a:t>3. Why an Angel investor should invest in Me!</a:t>
            </a:r>
          </a:p>
          <a:p>
            <a:r>
              <a:rPr lang="en-GB" sz="1700">
                <a:solidFill>
                  <a:srgbClr val="FFFFFF"/>
                </a:solidFill>
              </a:rPr>
              <a:t>   3.1 My entrepreneurial skills and experience</a:t>
            </a:r>
          </a:p>
          <a:p>
            <a:r>
              <a:rPr lang="en-GB" sz="1700">
                <a:solidFill>
                  <a:srgbClr val="FFFFFF"/>
                </a:solidFill>
              </a:rPr>
              <a:t>   3.2 £50k development plan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olourful food on ceramic bowls">
            <a:extLst>
              <a:ext uri="{FF2B5EF4-FFF2-40B4-BE49-F238E27FC236}">
                <a16:creationId xmlns:a16="http://schemas.microsoft.com/office/drawing/2014/main" id="{EC831700-8833-5763-F2AA-2E51D1DFF13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7544" r="3455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3116868" cy="55718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rgbClr val="FFFFFF"/>
                </a:solidFill>
              </a:rPr>
              <a:t>1.1 Description of Product/Service and My Story</a:t>
            </a:r>
          </a:p>
          <a:p>
            <a:pPr>
              <a:lnSpc>
                <a:spcPct val="90000"/>
              </a:lnSpc>
            </a:pPr>
            <a:endParaRPr lang="en-GB" sz="28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rgbClr val="FFFFFF"/>
                </a:solidFill>
              </a:rPr>
              <a:t>Our menu features jerk chicken, plantain, curried goat, and ital stew — made with authentic island spices and served in a lively, colorful environment.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9914" y="557189"/>
            <a:ext cx="4625434" cy="5571898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Bombaclat Restaurant offers authentic Caribbean cuisine in Newport. Inspired by my cultural background and passion for food, I aim to bring a taste of the islands to Wales. (Smith, 2021)</a:t>
            </a:r>
          </a:p>
          <a:p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Our menu features jerk chicken, plantain, curried goat, and ital stew — made with authentic island spices and served in a lively, colorful environment.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Boxes On Rack In Warehouse">
            <a:extLst>
              <a:ext uri="{FF2B5EF4-FFF2-40B4-BE49-F238E27FC236}">
                <a16:creationId xmlns:a16="http://schemas.microsoft.com/office/drawing/2014/main" id="{1EE26030-D64F-B8D3-74FB-2624B0793FB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0196" r="803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3116868" cy="55718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rgbClr val="FFFFFF"/>
                </a:solidFill>
              </a:rPr>
              <a:t>1.2 Legal Status (Pros and Cons)</a:t>
            </a:r>
          </a:p>
          <a:p>
            <a:pPr>
              <a:lnSpc>
                <a:spcPct val="90000"/>
              </a:lnSpc>
            </a:pPr>
            <a:endParaRPr lang="en-GB" sz="31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3100">
                <a:solidFill>
                  <a:srgbClr val="FFFFFF"/>
                </a:solidFill>
              </a:rPr>
              <a:t>Operating as a Ltd company limits liability while providing room for structured growth — a key asset in a high-risk industry like food service.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9914" y="557189"/>
            <a:ext cx="4625434" cy="5571898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The business will operate as a Private Limited Company (Ltd).</a:t>
            </a:r>
          </a:p>
          <a:p>
            <a:r>
              <a:rPr lang="en-GB" sz="1700">
                <a:solidFill>
                  <a:srgbClr val="FFFFFF"/>
                </a:solidFill>
              </a:rPr>
              <a:t>Pros: Limited liability, credibility (Jones, 2022).</a:t>
            </a:r>
          </a:p>
          <a:p>
            <a:r>
              <a:rPr lang="en-GB" sz="1700">
                <a:solidFill>
                  <a:srgbClr val="FFFFFF"/>
                </a:solidFill>
              </a:rPr>
              <a:t>Cons: More regulation and filing requirements.</a:t>
            </a:r>
          </a:p>
          <a:p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Operating as a Ltd company limits liability while providing room for structured growth — a key asset in a high-risk industry like food service.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Variety of fresh salads">
            <a:extLst>
              <a:ext uri="{FF2B5EF4-FFF2-40B4-BE49-F238E27FC236}">
                <a16:creationId xmlns:a16="http://schemas.microsoft.com/office/drawing/2014/main" id="{4EFAA3A8-D53F-C086-2889-0683ABD6001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886" r="10113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3116868" cy="55718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</a:rPr>
              <a:t>1.3 Mission Statement, Aim and SMART Objectives</a:t>
            </a:r>
          </a:p>
          <a:p>
            <a:pPr>
              <a:lnSpc>
                <a:spcPct val="90000"/>
              </a:lnSpc>
            </a:pPr>
            <a:endParaRPr lang="en-GB" sz="24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</a:rPr>
              <a:t>We envision creating strong community ties while hitting clear targets, such as reaching 1000 followers on Instagram by Q2 and hosting monthly themed nights.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9914" y="557189"/>
            <a:ext cx="4625434" cy="5571898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Mission: To deliver authentic, high-quality Caribbean cuisine in a vibrant, welcoming setting.</a:t>
            </a:r>
          </a:p>
          <a:p>
            <a:r>
              <a:rPr lang="en-GB" sz="1700">
                <a:solidFill>
                  <a:srgbClr val="FFFFFF"/>
                </a:solidFill>
              </a:rPr>
              <a:t>Aim: Become Newport’s top Caribbean restaurant within 2 years.</a:t>
            </a:r>
          </a:p>
          <a:p>
            <a:r>
              <a:rPr lang="en-GB" sz="1700">
                <a:solidFill>
                  <a:srgbClr val="FFFFFF"/>
                </a:solidFill>
              </a:rPr>
              <a:t>SMART Objectives:</a:t>
            </a:r>
          </a:p>
          <a:p>
            <a:r>
              <a:rPr lang="en-GB" sz="1700">
                <a:solidFill>
                  <a:srgbClr val="FFFFFF"/>
                </a:solidFill>
              </a:rPr>
              <a:t>- Increase footfall by 25% in year 1 (Brown, 2023).</a:t>
            </a:r>
          </a:p>
          <a:p>
            <a:r>
              <a:rPr lang="en-GB" sz="1700">
                <a:solidFill>
                  <a:srgbClr val="FFFFFF"/>
                </a:solidFill>
              </a:rPr>
              <a:t>- Launch takeaway service by Q3.</a:t>
            </a:r>
          </a:p>
          <a:p>
            <a:r>
              <a:rPr lang="en-GB" sz="1700">
                <a:solidFill>
                  <a:srgbClr val="FFFFFF"/>
                </a:solidFill>
              </a:rPr>
              <a:t>- Gain 4.5+ star reviews on major platforms.</a:t>
            </a:r>
          </a:p>
          <a:p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We envision creating strong community ties while hitting clear targets, such as reaching 1000 followers on Instagram by Q2 and hosting monthly themed nights.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Grilled burgers displayed in a row at a food market">
            <a:extLst>
              <a:ext uri="{FF2B5EF4-FFF2-40B4-BE49-F238E27FC236}">
                <a16:creationId xmlns:a16="http://schemas.microsoft.com/office/drawing/2014/main" id="{F6C8A2EE-15D0-1FBF-0532-73979E3680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3116868" cy="55718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rgbClr val="FFFFFF"/>
                </a:solidFill>
              </a:rPr>
              <a:t>1.4 Unique Selling Proposition</a:t>
            </a:r>
          </a:p>
          <a:p>
            <a:pPr>
              <a:lnSpc>
                <a:spcPct val="90000"/>
              </a:lnSpc>
            </a:pPr>
            <a:endParaRPr lang="en-GB" sz="31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3100">
                <a:solidFill>
                  <a:srgbClr val="FFFFFF"/>
                </a:solidFill>
              </a:rPr>
              <a:t>From island-inspired cocktails to reggae nights, we deliver more than just food — it's a cultural experience.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9914" y="557189"/>
            <a:ext cx="4625434" cy="5571898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Bombaclat is the only restaurant in Newport offering authentic Caribbean flavors with a fusion twist.</a:t>
            </a:r>
          </a:p>
          <a:p>
            <a:r>
              <a:rPr lang="en-GB" sz="1700">
                <a:solidFill>
                  <a:srgbClr val="FFFFFF"/>
                </a:solidFill>
              </a:rPr>
              <a:t>Our ambiance, cultural authenticity, and bold dishes set us apart. (Williams, 2023)</a:t>
            </a:r>
          </a:p>
          <a:p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From island-inspired cocktails to reggae nights, we deliver more than just food — it's a cultural experience.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1.5 Location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Located near vibrant nightlife and shopping, our spot maximizes visibility and draws in tourists and locals alike.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53BD92A-CAD3-1D5C-DD96-98CDEB0D4E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91" r="35503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51E4A04-459F-97C2-C457-E57666250F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7592923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3436144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6AA4D-EC17-45B5-B621-DF0FD91FD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9" name="Freeform: Shape 18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100" y="1641752"/>
            <a:ext cx="1991915" cy="438418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>
                <a:solidFill>
                  <a:schemeClr val="bg1"/>
                </a:solidFill>
              </a:rPr>
              <a:t>1.6 HRM Strategy</a:t>
            </a:r>
          </a:p>
          <a:p>
            <a:pPr>
              <a:lnSpc>
                <a:spcPct val="90000"/>
              </a:lnSpc>
            </a:pPr>
            <a:endParaRPr lang="en-GB" sz="22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200">
                <a:solidFill>
                  <a:schemeClr val="bg1"/>
                </a:solidFill>
              </a:rPr>
              <a:t>Staff will receive cultural sensitivity training to reflect our values and enhance the guest experience.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4241EE-1A3D-17F8-8463-73061F687C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5089850"/>
              </p:ext>
            </p:extLst>
          </p:nvPr>
        </p:nvGraphicFramePr>
        <p:xfrm>
          <a:off x="3924300" y="841375"/>
          <a:ext cx="4591050" cy="5184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3436144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6AA4D-EC17-45B5-B621-DF0FD91FD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9" name="Freeform: Shape 18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100" y="1641752"/>
            <a:ext cx="1991915" cy="438418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>
                <a:solidFill>
                  <a:schemeClr val="bg1"/>
                </a:solidFill>
              </a:rPr>
              <a:t>1.7 Financial Overview Summary</a:t>
            </a:r>
          </a:p>
          <a:p>
            <a:pPr>
              <a:lnSpc>
                <a:spcPct val="90000"/>
              </a:lnSpc>
            </a:pPr>
            <a:endParaRPr lang="en-GB" sz="22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200">
                <a:solidFill>
                  <a:schemeClr val="bg1"/>
                </a:solidFill>
              </a:rPr>
              <a:t>Our projections consider seasonal demand, marketing campaigns, and conservative spending to ensure sustainability.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5D46DC-173A-13AC-CD8B-E63C4EE308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0704686"/>
              </p:ext>
            </p:extLst>
          </p:nvPr>
        </p:nvGraphicFramePr>
        <p:xfrm>
          <a:off x="3924300" y="841375"/>
          <a:ext cx="4591050" cy="5184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E0DC2965-5596-16AB-D8E9-2C844C3ECB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94" r="24111" b="-2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1.8 SWOT Analysis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We regularly review our SWOT to align with dynamic trends and adapt our menu and services.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Strengths: Unique cuisine, strong branding</a:t>
            </a:r>
          </a:p>
          <a:p>
            <a:r>
              <a:rPr lang="en-GB" sz="1700"/>
              <a:t>Weaknesses: New market entrant</a:t>
            </a:r>
          </a:p>
          <a:p>
            <a:r>
              <a:rPr lang="en-GB" sz="1700"/>
              <a:t>Opportunities: Cultural food trend (BBC, 2023)</a:t>
            </a:r>
          </a:p>
          <a:p>
            <a:r>
              <a:rPr lang="en-GB" sz="1700"/>
              <a:t>Threats: Cost of living impact</a:t>
            </a:r>
          </a:p>
          <a:p>
            <a:endParaRPr lang="en-GB" sz="1700"/>
          </a:p>
          <a:p>
            <a:r>
              <a:rPr lang="en-GB" sz="1700"/>
              <a:t>We regularly review our SWOT to align with dynamic trends and adapt our menu and services.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59F476-18AD-8C28-3AC0-018623D2D8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22" r="44697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2.1 Timeline and Initiatives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Each milestone is designed to build buzz, attract press, and generate customer loyalty ahead of our grand opening.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Q1: Location secured &amp; branding</a:t>
            </a:r>
          </a:p>
          <a:p>
            <a:r>
              <a:rPr lang="en-GB" sz="1700"/>
              <a:t>Q2: Hiring &amp; training</a:t>
            </a:r>
          </a:p>
          <a:p>
            <a:r>
              <a:rPr lang="en-GB" sz="1700"/>
              <a:t>Q3: Launch &amp; social media campaign</a:t>
            </a:r>
          </a:p>
          <a:p>
            <a:r>
              <a:rPr lang="en-GB" sz="1700"/>
              <a:t>Q4: Customer loyalty program (Marketing Week, 2023)</a:t>
            </a:r>
          </a:p>
          <a:p>
            <a:endParaRPr lang="en-GB" sz="1700"/>
          </a:p>
          <a:p>
            <a:r>
              <a:rPr lang="en-GB" sz="1700"/>
              <a:t>Each milestone is designed to build buzz, attract press, and generate customer loyalty ahead of our grand opening.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2.2 Examples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Examples like 'Tropical Thursdays' and collaboration with local Caribbean artists will amplify reach.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Example 1: Pop-up food stalls to promote brand</a:t>
            </a:r>
          </a:p>
          <a:p>
            <a:r>
              <a:rPr lang="en-GB" sz="1700"/>
              <a:t>Example 2: Social media influencer nights to generate buzz. (Social Media Today, 2024)</a:t>
            </a:r>
          </a:p>
          <a:p>
            <a:endParaRPr lang="en-GB" sz="1700"/>
          </a:p>
          <a:p>
            <a:r>
              <a:rPr lang="en-GB" sz="1700"/>
              <a:t>Examples like 'Tropical Thursdays' and collaboration with local Caribbean artists will amplify reach.</a:t>
            </a:r>
          </a:p>
        </p:txBody>
      </p:sp>
      <p:pic>
        <p:nvPicPr>
          <p:cNvPr id="5" name="Picture 4" descr="Fruity ice cream cones in order against their fruit counterparts">
            <a:extLst>
              <a:ext uri="{FF2B5EF4-FFF2-40B4-BE49-F238E27FC236}">
                <a16:creationId xmlns:a16="http://schemas.microsoft.com/office/drawing/2014/main" id="{3AA1D8AA-9DBD-DFA3-B814-2AEE39F30B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837" r="30762" b="2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3.1 My Entrepreneurial Skills and Experience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I’ve managed pop-up food events with 500+ attendees and trained in culinary arts with a Caribbean focus.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I have experience in catering and event planning. Certified in business management. Driven, creative, and resilient. (Forbes, 2023)</a:t>
            </a:r>
          </a:p>
          <a:p>
            <a:endParaRPr lang="en-GB" sz="1700"/>
          </a:p>
          <a:p>
            <a:r>
              <a:rPr lang="en-GB" sz="1700"/>
              <a:t>I’ve managed pop-up food events with 500+ attendees and trained in culinary arts with a Caribbean focus.</a:t>
            </a:r>
          </a:p>
        </p:txBody>
      </p:sp>
      <p:pic>
        <p:nvPicPr>
          <p:cNvPr id="5" name="Picture 4" descr="Variety of fresh salads">
            <a:extLst>
              <a:ext uri="{FF2B5EF4-FFF2-40B4-BE49-F238E27FC236}">
                <a16:creationId xmlns:a16="http://schemas.microsoft.com/office/drawing/2014/main" id="{672778EF-5F44-24F2-115F-6CE9DE4A75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47" r="35175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3.2 £50k Development Plan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Each pound will strategically support long-term branding, staffing, and operational needs.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£20k for kitchen equipment</a:t>
            </a:r>
          </a:p>
          <a:p>
            <a:r>
              <a:rPr lang="en-GB" sz="1700"/>
              <a:t>£10k marketing</a:t>
            </a:r>
          </a:p>
          <a:p>
            <a:r>
              <a:rPr lang="en-GB" sz="1700"/>
              <a:t>£10k staffing &amp; training</a:t>
            </a:r>
          </a:p>
          <a:p>
            <a:r>
              <a:rPr lang="en-GB" sz="1700"/>
              <a:t>£10k for interior design and branding. (Startup Donut, 2023)</a:t>
            </a:r>
          </a:p>
          <a:p>
            <a:endParaRPr lang="en-GB" sz="1700"/>
          </a:p>
          <a:p>
            <a:r>
              <a:rPr lang="en-GB" sz="1700"/>
              <a:t>Each pound will strategically support long-term branding, staffing, and operational needs.</a:t>
            </a:r>
          </a:p>
        </p:txBody>
      </p:sp>
      <p:pic>
        <p:nvPicPr>
          <p:cNvPr id="5" name="Picture 4" descr="Woman peeking out a window">
            <a:extLst>
              <a:ext uri="{FF2B5EF4-FFF2-40B4-BE49-F238E27FC236}">
                <a16:creationId xmlns:a16="http://schemas.microsoft.com/office/drawing/2014/main" id="{E9C05D01-4BA2-AF41-641C-088706C069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067" r="14382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Graphic 212">
            <a:extLst>
              <a:ext uri="{FF2B5EF4-FFF2-40B4-BE49-F238E27FC236}">
                <a16:creationId xmlns:a16="http://schemas.microsoft.com/office/drawing/2014/main" id="{55C61911-45B2-48BF-AC7A-1EB579B42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6779" y="798490"/>
            <a:ext cx="685924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2" name="Graphic 212">
            <a:extLst>
              <a:ext uri="{FF2B5EF4-FFF2-40B4-BE49-F238E27FC236}">
                <a16:creationId xmlns:a16="http://schemas.microsoft.com/office/drawing/2014/main" id="{2DE4D4CE-6DAE-4A05-BE5B-6BCE3F4EC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6779" y="798490"/>
            <a:ext cx="685924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775" y="1264801"/>
            <a:ext cx="3085928" cy="429638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endParaRPr lang="en-GB" sz="11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1. Smith, J. (2021) *Caribbean Cuisine and Culture*. London: Food Press.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2. Jones, A. (2022) *Business Structures Explained*. Oxford: BizPub.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3. Brown, K. (2023) 'Setting SMART Goals in Hospitality', *Hospitality Journal*, 34(2), pp. 112–118.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4. Williams, D. (2023) 'Unique Selling in Niche Markets', *Marketing Insights*, 29(1), pp. 45–52.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5. Newport Council (2022) *Commercial Property Reports*. Available at: www.newport.gov.uk (Accessed: 20 June 2025).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6. CIPD (2021) *Human Resource Best Practices*. Available at: www.cipd.co.uk (Accessed: 20 June 2025).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7. HMRC (2023) *Small Business Finance Guide*. Available at: www.gov.uk (Accessed: 20 June 2025).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8. BBC (2023) 'Rise in Cultural Food Trends', *BBC News*, 10 May. Available at: www.bbc.co.uk (Accessed: 20 June 2025).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9. Marketing Week (2023) *Effective Launch Strategies*. Available at: www.marketingweek.com (Accessed: 20 June 2025).</a:t>
            </a:r>
          </a:p>
          <a:p>
            <a:pPr>
              <a:lnSpc>
                <a:spcPct val="90000"/>
              </a:lnSpc>
            </a:pPr>
            <a:r>
              <a:rPr lang="en-GB" sz="1100">
                <a:solidFill>
                  <a:schemeClr val="bg1"/>
                </a:solidFill>
              </a:rPr>
              <a:t>10. Social Media Today (2024) 'Influencer Marketing Insights', *SMT Magazine*, 12 January. Available at: www.socialmediatoday.com (Accessed: 20 June 2025).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8CB1D39-68D4-4372-BF3B-2A33A7495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396390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10C23D31-5B0A-4956-A59F-A24F57D2A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991" y="4604761"/>
            <a:ext cx="239955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4C6FC6E-4AAF-4628-B7E5-85DF9D32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991" y="4604761"/>
            <a:ext cx="239955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6151" y="1345827"/>
            <a:ext cx="3912879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1. Smith, J. (2021) *Caribbean Cuisine and Culture*. London: Food Press.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2. Jones, A. (2022) *Business Structures Explained*. Oxford: BizPub.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3. Brown, K. (2023) 'Setting SMART Goals in Hospitality', *Hospitality Journal*, 34(2), pp. 112–118.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4. Williams, D. (2023) 'Unique Selling in Niche Markets', *Marketing Insights*, 29(1), pp. 45–52.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5. Newport Council (2022) *Commercial Property Reports*. Available at: www.newport.gov.uk (Accessed: 20 June 2025).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6. CIPD (2021) *Human Resource Best Practices*. Available at: www.cipd.co.uk (Accessed: 20 June 2025).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7. HMRC (2023) *Small Business Finance Guide*. Available at: www.gov.uk (Accessed: 20 June 2025).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8. BBC (2023) 'Rise in Cultural Food Trends', *BBC News*, 10 May. Available at: www.bbc.co.uk (Accessed: 20 June 2025).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9. Marketing Week (2023) *Effective Launch Strategies*. Available at: www.marketingweek.com (Accessed: 20 June 2025).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bg1"/>
                </a:solidFill>
              </a:rPr>
              <a:t>10. Social Media Today (2024) 'Influencer Marketing Insights', *SMT Magazine*, 12 January. Available at: www.socialmediatoday.com (Accessed: 20 June 2025).</a:t>
            </a: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21453" y="5987064"/>
            <a:ext cx="790849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1553</Words>
  <Application>Microsoft Office PowerPoint</Application>
  <PresentationFormat>On-screen Show (4:3)</PresentationFormat>
  <Paragraphs>131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Bombaclat Restaurant</vt:lpstr>
      <vt:lpstr>Presentation Overview</vt:lpstr>
      <vt:lpstr>1.1 Description of Product/Service and My Story  Our menu features jerk chicken, plantain, curried goat, and ital stew — made with authentic island spices and served in a lively, colorful environment.</vt:lpstr>
      <vt:lpstr>1.2 Legal Status (Pros and Cons)  Operating as a Ltd company limits liability while providing room for structured growth — a key asset in a high-risk industry like food service.</vt:lpstr>
      <vt:lpstr>1.3 Mission Statement, Aim and SMART Objectives  We envision creating strong community ties while hitting clear targets, such as reaching 1000 followers on Instagram by Q2 and hosting monthly themed nights.</vt:lpstr>
      <vt:lpstr>1.4 Unique Selling Proposition  From island-inspired cocktails to reggae nights, we deliver more than just food — it's a cultural experience.</vt:lpstr>
      <vt:lpstr>1.5 Location  Located near vibrant nightlife and shopping, our spot maximizes visibility and draws in tourists and locals alike.</vt:lpstr>
      <vt:lpstr>1.6 HRM Strategy  Staff will receive cultural sensitivity training to reflect our values and enhance the guest experience.</vt:lpstr>
      <vt:lpstr>1.7 Financial Overview Summary  Our projections consider seasonal demand, marketing campaigns, and conservative spending to ensure sustainability.</vt:lpstr>
      <vt:lpstr>1.8 SWOT Analysis  We regularly review our SWOT to align with dynamic trends and adapt our menu and services.</vt:lpstr>
      <vt:lpstr>2.1 Timeline and Initiatives  Each milestone is designed to build buzz, attract press, and generate customer loyalty ahead of our grand opening.</vt:lpstr>
      <vt:lpstr>2.2 Examples  Examples like 'Tropical Thursdays' and collaboration with local Caribbean artists will amplify reach.</vt:lpstr>
      <vt:lpstr>3.1 My Entrepreneurial Skills and Experience  I’ve managed pop-up food events with 500+ attendees and trained in culinary arts with a Caribbean focus.</vt:lpstr>
      <vt:lpstr>3.2 £50k Development Plan  Each pound will strategically support long-term branding, staffing, and operational needs.</vt:lpstr>
      <vt:lpstr> 1. Smith, J. (2021) *Caribbean Cuisine and Culture*. London: Food Press. 2. Jones, A. (2022) *Business Structures Explained*. Oxford: BizPub. 3. Brown, K. (2023) 'Setting SMART Goals in Hospitality', *Hospitality Journal*, 34(2), pp. 112–118. 4. Williams, D. (2023) 'Unique Selling in Niche Markets', *Marketing Insights*, 29(1), pp. 45–52. 5. Newport Council (2022) *Commercial Property Reports*. Available at: www.newport.gov.uk (Accessed: 20 June 2025). 6. CIPD (2021) *Human Resource Best Practices*. Available at: www.cipd.co.uk (Accessed: 20 June 2025). 7. HMRC (2023) *Small Business Finance Guide*. Available at: www.gov.uk (Accessed: 20 June 2025). 8. BBC (2023) 'Rise in Cultural Food Trends', *BBC News*, 10 May. Available at: www.bbc.co.uk (Accessed: 20 June 2025). 9. Marketing Week (2023) *Effective Launch Strategies*. Available at: www.marketingweek.com (Accessed: 20 June 2025). 10. Social Media Today (2024) 'Influencer Marketing Insights', *SMT Magazine*, 12 January. Available at: www.socialmediatoday.com (Accessed: 20 June 2025).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boboc claudiu</cp:lastModifiedBy>
  <cp:revision>3</cp:revision>
  <dcterms:created xsi:type="dcterms:W3CDTF">2013-01-27T09:14:16Z</dcterms:created>
  <dcterms:modified xsi:type="dcterms:W3CDTF">2025-06-24T12:54:21Z</dcterms:modified>
  <cp:category/>
</cp:coreProperties>
</file>