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notesMasterIdLst>
    <p:notesMasterId r:id="rId49"/>
  </p:notesMasterIdLst>
  <p:sldIdLst>
    <p:sldId id="256" r:id="rId2"/>
    <p:sldId id="280" r:id="rId3"/>
    <p:sldId id="257" r:id="rId4"/>
    <p:sldId id="258" r:id="rId5"/>
    <p:sldId id="259" r:id="rId6"/>
    <p:sldId id="260" r:id="rId7"/>
    <p:sldId id="261" r:id="rId8"/>
    <p:sldId id="262" r:id="rId9"/>
    <p:sldId id="263" r:id="rId10"/>
    <p:sldId id="264" r:id="rId11"/>
    <p:sldId id="265" r:id="rId12"/>
    <p:sldId id="281" r:id="rId13"/>
    <p:sldId id="282" r:id="rId14"/>
    <p:sldId id="301" r:id="rId15"/>
    <p:sldId id="284" r:id="rId16"/>
    <p:sldId id="300" r:id="rId17"/>
    <p:sldId id="285" r:id="rId18"/>
    <p:sldId id="302" r:id="rId19"/>
    <p:sldId id="266" r:id="rId20"/>
    <p:sldId id="267" r:id="rId21"/>
    <p:sldId id="268" r:id="rId22"/>
    <p:sldId id="303" r:id="rId23"/>
    <p:sldId id="286" r:id="rId24"/>
    <p:sldId id="304" r:id="rId25"/>
    <p:sldId id="269" r:id="rId26"/>
    <p:sldId id="278" r:id="rId27"/>
    <p:sldId id="279" r:id="rId28"/>
    <p:sldId id="270" r:id="rId29"/>
    <p:sldId id="271" r:id="rId30"/>
    <p:sldId id="272" r:id="rId31"/>
    <p:sldId id="273" r:id="rId32"/>
    <p:sldId id="274" r:id="rId33"/>
    <p:sldId id="275" r:id="rId34"/>
    <p:sldId id="276" r:id="rId35"/>
    <p:sldId id="277" r:id="rId36"/>
    <p:sldId id="287" r:id="rId37"/>
    <p:sldId id="288" r:id="rId38"/>
    <p:sldId id="289" r:id="rId39"/>
    <p:sldId id="297" r:id="rId40"/>
    <p:sldId id="290" r:id="rId41"/>
    <p:sldId id="296" r:id="rId42"/>
    <p:sldId id="291" r:id="rId43"/>
    <p:sldId id="292" r:id="rId44"/>
    <p:sldId id="293" r:id="rId45"/>
    <p:sldId id="294" r:id="rId46"/>
    <p:sldId id="298" r:id="rId47"/>
    <p:sldId id="299"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101"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31B50-209F-48B7-B521-B7BC1DF410D8}" type="datetimeFigureOut">
              <a:rPr lang="en-GB" smtClean="0"/>
              <a:t>20/02/2018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A8BC3E-E753-4EB5-A289-E049C94157E3}" type="slidenum">
              <a:rPr lang="en-GB" smtClean="0"/>
              <a:t>‹#›</a:t>
            </a:fld>
            <a:endParaRPr lang="en-GB"/>
          </a:p>
        </p:txBody>
      </p:sp>
    </p:spTree>
    <p:extLst>
      <p:ext uri="{BB962C8B-B14F-4D97-AF65-F5344CB8AC3E}">
        <p14:creationId xmlns:p14="http://schemas.microsoft.com/office/powerpoint/2010/main" val="2123938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A8BC3E-E753-4EB5-A289-E049C94157E3}" type="slidenum">
              <a:rPr lang="en-GB" smtClean="0"/>
              <a:t>29</a:t>
            </a:fld>
            <a:endParaRPr lang="en-GB"/>
          </a:p>
        </p:txBody>
      </p:sp>
    </p:spTree>
    <p:extLst>
      <p:ext uri="{BB962C8B-B14F-4D97-AF65-F5344CB8AC3E}">
        <p14:creationId xmlns:p14="http://schemas.microsoft.com/office/powerpoint/2010/main" val="39243022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2/20/2018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2/20/2018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2/20/2018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2/20/2018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2/20/2018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2/20/2018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2/20/2018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2/20/2018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2/20/2018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2/20/2018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2/20/2018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healthgamesresearch.org/" TargetMode="Externa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531ACE-F3FD-FF41-8772-BEA1A1B51718}"/>
              </a:ext>
            </a:extLst>
          </p:cNvPr>
          <p:cNvSpPr>
            <a:spLocks noGrp="1"/>
          </p:cNvSpPr>
          <p:nvPr>
            <p:ph type="ctrTitle"/>
          </p:nvPr>
        </p:nvSpPr>
        <p:spPr/>
        <p:txBody>
          <a:bodyPr/>
          <a:lstStyle/>
          <a:p>
            <a:r>
              <a:rPr lang="en-GB" dirty="0"/>
              <a:t>Lecture 4:</a:t>
            </a:r>
            <a:br>
              <a:rPr lang="en-GB" dirty="0"/>
            </a:br>
            <a:r>
              <a:rPr lang="en-GB" dirty="0"/>
              <a:t>Communication for health and well being</a:t>
            </a:r>
            <a:endParaRPr lang="en-US" dirty="0"/>
          </a:p>
        </p:txBody>
      </p:sp>
      <p:sp>
        <p:nvSpPr>
          <p:cNvPr id="3" name="Subtitle 2">
            <a:extLst>
              <a:ext uri="{FF2B5EF4-FFF2-40B4-BE49-F238E27FC236}">
                <a16:creationId xmlns:a16="http://schemas.microsoft.com/office/drawing/2014/main" xmlns="" id="{D60E5C83-5BF1-2540-84F2-3ABC12F5F6B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526803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lumMod val="50000"/>
                  </a:schemeClr>
                </a:solidFill>
              </a:rPr>
              <a:t>The aim of this lecture:</a:t>
            </a:r>
          </a:p>
        </p:txBody>
      </p:sp>
      <p:sp>
        <p:nvSpPr>
          <p:cNvPr id="3" name="Content Placeholder 2"/>
          <p:cNvSpPr>
            <a:spLocks noGrp="1"/>
          </p:cNvSpPr>
          <p:nvPr>
            <p:ph idx="1"/>
          </p:nvPr>
        </p:nvSpPr>
        <p:spPr/>
        <p:txBody>
          <a:bodyPr>
            <a:normAutofit/>
          </a:bodyPr>
          <a:lstStyle/>
          <a:p>
            <a:r>
              <a:rPr lang="en-GB" sz="2400" dirty="0">
                <a:solidFill>
                  <a:schemeClr val="accent2">
                    <a:lumMod val="50000"/>
                  </a:schemeClr>
                </a:solidFill>
              </a:rPr>
              <a:t>To explore pro-social and educational media in informing and improving an individuals` health and well-being.</a:t>
            </a:r>
          </a:p>
        </p:txBody>
      </p:sp>
      <p:pic>
        <p:nvPicPr>
          <p:cNvPr id="4" name="Picture 3"/>
          <p:cNvPicPr>
            <a:picLocks noChangeAspect="1"/>
          </p:cNvPicPr>
          <p:nvPr/>
        </p:nvPicPr>
        <p:blipFill>
          <a:blip r:embed="rId2"/>
          <a:stretch>
            <a:fillRect/>
          </a:stretch>
        </p:blipFill>
        <p:spPr>
          <a:xfrm>
            <a:off x="2449367" y="3434916"/>
            <a:ext cx="3261592" cy="2162577"/>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6539345" y="3434916"/>
            <a:ext cx="3162445" cy="2162577"/>
          </a:xfrm>
          <a:prstGeom prst="rect">
            <a:avLst/>
          </a:prstGeom>
          <a:ln>
            <a:solidFill>
              <a:schemeClr val="accent1"/>
            </a:solidFill>
          </a:ln>
        </p:spPr>
      </p:pic>
    </p:spTree>
    <p:extLst>
      <p:ext uri="{BB962C8B-B14F-4D97-AF65-F5344CB8AC3E}">
        <p14:creationId xmlns:p14="http://schemas.microsoft.com/office/powerpoint/2010/main" val="4113832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805C67-DCD0-514E-B9C0-58AB0CF3BEE3}"/>
              </a:ext>
            </a:extLst>
          </p:cNvPr>
          <p:cNvSpPr>
            <a:spLocks noGrp="1"/>
          </p:cNvSpPr>
          <p:nvPr>
            <p:ph type="title"/>
          </p:nvPr>
        </p:nvSpPr>
        <p:spPr/>
        <p:txBody>
          <a:bodyPr/>
          <a:lstStyle/>
          <a:p>
            <a:r>
              <a:rPr lang="en-GB" dirty="0">
                <a:solidFill>
                  <a:schemeClr val="accent2">
                    <a:lumMod val="50000"/>
                  </a:schemeClr>
                </a:solidFill>
              </a:rPr>
              <a:t>1. Health communication</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76DC21E1-65DC-B443-99A9-6265FD9C28A4}"/>
              </a:ext>
            </a:extLst>
          </p:cNvPr>
          <p:cNvSpPr>
            <a:spLocks noGrp="1"/>
          </p:cNvSpPr>
          <p:nvPr>
            <p:ph idx="1"/>
          </p:nvPr>
        </p:nvSpPr>
        <p:spPr/>
        <p:txBody>
          <a:bodyPr>
            <a:normAutofit fontScale="92500"/>
          </a:bodyPr>
          <a:lstStyle/>
          <a:p>
            <a:r>
              <a:rPr lang="en-GB" sz="2400" dirty="0">
                <a:solidFill>
                  <a:schemeClr val="accent2">
                    <a:lumMod val="50000"/>
                  </a:schemeClr>
                </a:solidFill>
              </a:rPr>
              <a:t>Health communication(HC) is defined as the use of communication strategies to inform and influence personal and community decisions to improve health </a:t>
            </a:r>
          </a:p>
          <a:p>
            <a:r>
              <a:rPr lang="en-GB" sz="2400" dirty="0">
                <a:solidFill>
                  <a:schemeClr val="accent2">
                    <a:lumMod val="50000"/>
                  </a:schemeClr>
                </a:solidFill>
              </a:rPr>
              <a:t>HC has two distinct areas</a:t>
            </a:r>
          </a:p>
          <a:p>
            <a:r>
              <a:rPr lang="en-GB" sz="2400" dirty="0">
                <a:solidFill>
                  <a:schemeClr val="accent2">
                    <a:lumMod val="50000"/>
                  </a:schemeClr>
                </a:solidFill>
              </a:rPr>
              <a:t>Interpersonal and group communication in clinical settings</a:t>
            </a:r>
          </a:p>
          <a:p>
            <a:r>
              <a:rPr lang="en-GB" sz="2400" dirty="0">
                <a:solidFill>
                  <a:schemeClr val="accent2">
                    <a:lumMod val="50000"/>
                  </a:schemeClr>
                </a:solidFill>
              </a:rPr>
              <a:t>Mass media health messages (including the way in which we search for and use information) and how risk information is disseminated.</a:t>
            </a:r>
          </a:p>
          <a:p>
            <a:r>
              <a:rPr lang="en-GB" sz="2400" dirty="0">
                <a:solidFill>
                  <a:schemeClr val="accent2">
                    <a:lumMod val="50000"/>
                  </a:schemeClr>
                </a:solidFill>
              </a:rPr>
              <a:t>WHO defines ‘health’ as a state of complete physical, mental and social well-being and not merely the absence of disease or infirmity.</a:t>
            </a:r>
            <a:endParaRPr lang="en-US" sz="24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9128392" y="369454"/>
            <a:ext cx="2684774" cy="1733666"/>
          </a:xfrm>
          <a:prstGeom prst="rect">
            <a:avLst/>
          </a:prstGeom>
          <a:ln>
            <a:solidFill>
              <a:schemeClr val="accent1"/>
            </a:solidFill>
          </a:ln>
        </p:spPr>
      </p:pic>
    </p:spTree>
    <p:extLst>
      <p:ext uri="{BB962C8B-B14F-4D97-AF65-F5344CB8AC3E}">
        <p14:creationId xmlns:p14="http://schemas.microsoft.com/office/powerpoint/2010/main" val="364134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8B9AB4-0367-B34E-915D-6686CB949A55}"/>
              </a:ext>
            </a:extLst>
          </p:cNvPr>
          <p:cNvSpPr>
            <a:spLocks noGrp="1"/>
          </p:cNvSpPr>
          <p:nvPr>
            <p:ph type="title"/>
          </p:nvPr>
        </p:nvSpPr>
        <p:spPr/>
        <p:txBody>
          <a:bodyPr/>
          <a:lstStyle/>
          <a:p>
            <a:r>
              <a:rPr lang="en-GB" dirty="0">
                <a:solidFill>
                  <a:schemeClr val="accent2">
                    <a:lumMod val="75000"/>
                  </a:schemeClr>
                </a:solidFill>
              </a:rPr>
              <a:t>Historical background</a:t>
            </a:r>
            <a:endParaRPr lang="en-US" dirty="0">
              <a:solidFill>
                <a:schemeClr val="accent2">
                  <a:lumMod val="75000"/>
                </a:schemeClr>
              </a:solidFill>
            </a:endParaRPr>
          </a:p>
        </p:txBody>
      </p:sp>
      <p:sp>
        <p:nvSpPr>
          <p:cNvPr id="3" name="Content Placeholder 2">
            <a:extLst>
              <a:ext uri="{FF2B5EF4-FFF2-40B4-BE49-F238E27FC236}">
                <a16:creationId xmlns:a16="http://schemas.microsoft.com/office/drawing/2014/main" xmlns="" id="{A11D32E7-9812-0B44-A22F-276CBD225097}"/>
              </a:ext>
            </a:extLst>
          </p:cNvPr>
          <p:cNvSpPr>
            <a:spLocks noGrp="1"/>
          </p:cNvSpPr>
          <p:nvPr>
            <p:ph idx="1"/>
          </p:nvPr>
        </p:nvSpPr>
        <p:spPr/>
        <p:txBody>
          <a:bodyPr>
            <a:normAutofit fontScale="92500"/>
          </a:bodyPr>
          <a:lstStyle/>
          <a:p>
            <a:r>
              <a:rPr lang="en-GB" sz="2400" dirty="0">
                <a:solidFill>
                  <a:schemeClr val="accent2">
                    <a:lumMod val="75000"/>
                  </a:schemeClr>
                </a:solidFill>
              </a:rPr>
              <a:t>Reports of the first mass media health campaign came from America in 1721 with the smallpox epidemic. Thousands of pamphlets were issued at this time.</a:t>
            </a:r>
          </a:p>
          <a:p>
            <a:r>
              <a:rPr lang="en-GB" sz="2400" dirty="0">
                <a:solidFill>
                  <a:schemeClr val="accent2">
                    <a:lumMod val="75000"/>
                  </a:schemeClr>
                </a:solidFill>
              </a:rPr>
              <a:t>Health care emerged in the US and Western Europe in the twentieth century and influenced the development of health communication as a discipline. </a:t>
            </a:r>
          </a:p>
          <a:p>
            <a:r>
              <a:rPr lang="en-GB" sz="2400" dirty="0">
                <a:solidFill>
                  <a:schemeClr val="accent2">
                    <a:lumMod val="75000"/>
                  </a:schemeClr>
                </a:solidFill>
              </a:rPr>
              <a:t>In the 1950’s scientific advances led to the development of the medical model which largely ignored the role of communication and the patient, the approach was more concerned with the treatment of disease as opposed to preventative education (Thomas, 2006).</a:t>
            </a:r>
            <a:endParaRPr lang="en-US" sz="2400" dirty="0">
              <a:solidFill>
                <a:schemeClr val="accent2">
                  <a:lumMod val="75000"/>
                </a:schemeClr>
              </a:solidFill>
            </a:endParaRPr>
          </a:p>
        </p:txBody>
      </p:sp>
      <p:pic>
        <p:nvPicPr>
          <p:cNvPr id="4" name="Picture 3"/>
          <p:cNvPicPr>
            <a:picLocks noChangeAspect="1"/>
          </p:cNvPicPr>
          <p:nvPr/>
        </p:nvPicPr>
        <p:blipFill>
          <a:blip r:embed="rId2"/>
          <a:stretch>
            <a:fillRect/>
          </a:stretch>
        </p:blipFill>
        <p:spPr>
          <a:xfrm>
            <a:off x="9468427" y="361607"/>
            <a:ext cx="2362200" cy="1741514"/>
          </a:xfrm>
          <a:prstGeom prst="rect">
            <a:avLst/>
          </a:prstGeom>
          <a:ln>
            <a:solidFill>
              <a:schemeClr val="accent1"/>
            </a:solidFill>
          </a:ln>
        </p:spPr>
      </p:pic>
    </p:spTree>
    <p:extLst>
      <p:ext uri="{BB962C8B-B14F-4D97-AF65-F5344CB8AC3E}">
        <p14:creationId xmlns:p14="http://schemas.microsoft.com/office/powerpoint/2010/main" val="2285342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48DF26A-8CEE-0748-8051-29F8F7A05579}"/>
              </a:ext>
            </a:extLst>
          </p:cNvPr>
          <p:cNvSpPr>
            <a:spLocks noGrp="1"/>
          </p:cNvSpPr>
          <p:nvPr>
            <p:ph idx="1"/>
          </p:nvPr>
        </p:nvSpPr>
        <p:spPr>
          <a:xfrm>
            <a:off x="1011381" y="800793"/>
            <a:ext cx="10058400" cy="3931920"/>
          </a:xfrm>
        </p:spPr>
        <p:txBody>
          <a:bodyPr>
            <a:normAutofit lnSpcReduction="10000"/>
          </a:bodyPr>
          <a:lstStyle/>
          <a:p>
            <a:r>
              <a:rPr lang="en-GB" sz="2400" dirty="0">
                <a:solidFill>
                  <a:schemeClr val="accent2">
                    <a:lumMod val="50000"/>
                  </a:schemeClr>
                </a:solidFill>
              </a:rPr>
              <a:t>In the 1970’s due to a back lash from many countries, the emphasis shifted to the Doctor patient relationship, which paved the way for improvements to health communication in general.</a:t>
            </a:r>
          </a:p>
          <a:p>
            <a:r>
              <a:rPr lang="en-GB" sz="2400" dirty="0">
                <a:solidFill>
                  <a:schemeClr val="accent2">
                    <a:lumMod val="50000"/>
                  </a:schemeClr>
                </a:solidFill>
              </a:rPr>
              <a:t>Mass media campaigns grew significantly and posters, pamphlets and bill board advertisements became the norm.</a:t>
            </a:r>
          </a:p>
          <a:p>
            <a:r>
              <a:rPr lang="en-GB" sz="2400" dirty="0">
                <a:solidFill>
                  <a:schemeClr val="accent2">
                    <a:lumMod val="50000"/>
                  </a:schemeClr>
                </a:solidFill>
              </a:rPr>
              <a:t>One example is the anti-alcohol campaign in Poland, and more recently the use of television and internet to communicate to the general public.</a:t>
            </a:r>
          </a:p>
          <a:p>
            <a:r>
              <a:rPr lang="en-GB" sz="2400" dirty="0">
                <a:solidFill>
                  <a:schemeClr val="accent2">
                    <a:lumMod val="50000"/>
                  </a:schemeClr>
                </a:solidFill>
              </a:rPr>
              <a:t>The focus has shifted from treatment to disease prevention and education.</a:t>
            </a:r>
            <a:endParaRPr lang="en-US" sz="24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4194340" y="4405745"/>
            <a:ext cx="3692482" cy="2067790"/>
          </a:xfrm>
          <a:prstGeom prst="rect">
            <a:avLst/>
          </a:prstGeom>
          <a:ln>
            <a:solidFill>
              <a:schemeClr val="accent1"/>
            </a:solidFill>
          </a:ln>
        </p:spPr>
      </p:pic>
    </p:spTree>
    <p:extLst>
      <p:ext uri="{BB962C8B-B14F-4D97-AF65-F5344CB8AC3E}">
        <p14:creationId xmlns:p14="http://schemas.microsoft.com/office/powerpoint/2010/main" val="2164805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0B13E4-E8E6-CD4F-AECF-864BA67862EB}"/>
              </a:ext>
            </a:extLst>
          </p:cNvPr>
          <p:cNvSpPr>
            <a:spLocks noGrp="1"/>
          </p:cNvSpPr>
          <p:nvPr>
            <p:ph type="title"/>
          </p:nvPr>
        </p:nvSpPr>
        <p:spPr/>
        <p:txBody>
          <a:bodyPr/>
          <a:lstStyle/>
          <a:p>
            <a:r>
              <a:rPr lang="en-GB" dirty="0">
                <a:solidFill>
                  <a:schemeClr val="accent2">
                    <a:lumMod val="50000"/>
                  </a:schemeClr>
                </a:solidFill>
              </a:rPr>
              <a:t>An overview: 7 main functions</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7C11F0A5-C2A1-AF4F-9F0C-F8EC804B5CE7}"/>
              </a:ext>
            </a:extLst>
          </p:cNvPr>
          <p:cNvSpPr>
            <a:spLocks noGrp="1"/>
          </p:cNvSpPr>
          <p:nvPr>
            <p:ph idx="1"/>
          </p:nvPr>
        </p:nvSpPr>
        <p:spPr/>
        <p:txBody>
          <a:bodyPr>
            <a:normAutofit fontScale="92500" lnSpcReduction="10000"/>
          </a:bodyPr>
          <a:lstStyle/>
          <a:p>
            <a:r>
              <a:rPr lang="en-GB" sz="2400" dirty="0">
                <a:solidFill>
                  <a:schemeClr val="accent2">
                    <a:lumMod val="50000"/>
                  </a:schemeClr>
                </a:solidFill>
              </a:rPr>
              <a:t>Mass health campaigns usually aim to do/have the following-</a:t>
            </a:r>
          </a:p>
          <a:p>
            <a:pPr marL="457200" indent="-457200">
              <a:buFont typeface="+mj-lt"/>
              <a:buAutoNum type="arabicPeriod"/>
            </a:pPr>
            <a:r>
              <a:rPr lang="en-GB" sz="2400" dirty="0">
                <a:solidFill>
                  <a:schemeClr val="accent2">
                    <a:lumMod val="50000"/>
                  </a:schemeClr>
                </a:solidFill>
              </a:rPr>
              <a:t>Directly educate to bring about change or the adoption of new behaviours</a:t>
            </a:r>
          </a:p>
          <a:p>
            <a:pPr marL="457200" indent="-457200">
              <a:buFont typeface="+mj-lt"/>
              <a:buAutoNum type="arabicPeriod"/>
            </a:pPr>
            <a:r>
              <a:rPr lang="en-GB" sz="2400" dirty="0">
                <a:solidFill>
                  <a:schemeClr val="accent2">
                    <a:lumMod val="50000"/>
                  </a:schemeClr>
                </a:solidFill>
              </a:rPr>
              <a:t>Reach large audiences (heavily funded)</a:t>
            </a:r>
          </a:p>
          <a:p>
            <a:pPr marL="457200" indent="-457200">
              <a:buFont typeface="+mj-lt"/>
              <a:buAutoNum type="arabicPeriod"/>
            </a:pPr>
            <a:r>
              <a:rPr lang="en-GB" sz="2400" dirty="0">
                <a:solidFill>
                  <a:schemeClr val="accent2">
                    <a:lumMod val="50000"/>
                  </a:schemeClr>
                </a:solidFill>
              </a:rPr>
              <a:t>Use multi communicative approaches</a:t>
            </a:r>
          </a:p>
          <a:p>
            <a:pPr marL="457200" indent="-457200">
              <a:buFont typeface="+mj-lt"/>
              <a:buAutoNum type="arabicPeriod"/>
            </a:pPr>
            <a:r>
              <a:rPr lang="en-GB" sz="2400" dirty="0">
                <a:solidFill>
                  <a:schemeClr val="accent2">
                    <a:lumMod val="50000"/>
                  </a:schemeClr>
                </a:solidFill>
              </a:rPr>
              <a:t>Change awareness, attitudes, beliefs, actual or perceived social norms, improve self efficacy to change behaviour </a:t>
            </a:r>
          </a:p>
          <a:p>
            <a:pPr marL="457200" indent="-457200">
              <a:buFont typeface="+mj-lt"/>
              <a:buAutoNum type="arabicPeriod"/>
            </a:pPr>
            <a:r>
              <a:rPr lang="en-GB" sz="2400" dirty="0">
                <a:solidFill>
                  <a:schemeClr val="accent2">
                    <a:lumMod val="50000"/>
                  </a:schemeClr>
                </a:solidFill>
              </a:rPr>
              <a:t>Government, professional or advocacy sponsored </a:t>
            </a:r>
          </a:p>
          <a:p>
            <a:pPr marL="457200" indent="-457200">
              <a:buFont typeface="+mj-lt"/>
              <a:buAutoNum type="arabicPeriod"/>
            </a:pPr>
            <a:r>
              <a:rPr lang="en-GB" sz="2400" dirty="0">
                <a:solidFill>
                  <a:schemeClr val="accent2">
                    <a:lumMod val="50000"/>
                  </a:schemeClr>
                </a:solidFill>
              </a:rPr>
              <a:t>Part of a broad social marketing campaign</a:t>
            </a:r>
          </a:p>
          <a:p>
            <a:pPr marL="457200" indent="-457200">
              <a:buFont typeface="+mj-lt"/>
              <a:buAutoNum type="arabicPeriod"/>
            </a:pPr>
            <a:r>
              <a:rPr lang="en-GB" sz="2400" dirty="0">
                <a:solidFill>
                  <a:schemeClr val="accent2">
                    <a:lumMod val="50000"/>
                  </a:schemeClr>
                </a:solidFill>
              </a:rPr>
              <a:t>Change public policy</a:t>
            </a:r>
          </a:p>
        </p:txBody>
      </p:sp>
    </p:spTree>
    <p:extLst>
      <p:ext uri="{BB962C8B-B14F-4D97-AF65-F5344CB8AC3E}">
        <p14:creationId xmlns:p14="http://schemas.microsoft.com/office/powerpoint/2010/main" val="335611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0130D0-26D9-5542-BD54-9EC1BDFB4CA8}"/>
              </a:ext>
            </a:extLst>
          </p:cNvPr>
          <p:cNvSpPr>
            <a:spLocks noGrp="1"/>
          </p:cNvSpPr>
          <p:nvPr>
            <p:ph type="title"/>
          </p:nvPr>
        </p:nvSpPr>
        <p:spPr/>
        <p:txBody>
          <a:bodyPr>
            <a:normAutofit fontScale="90000"/>
          </a:bodyPr>
          <a:lstStyle/>
          <a:p>
            <a:pPr algn="ctr"/>
            <a:r>
              <a:rPr lang="en-GB" dirty="0">
                <a:solidFill>
                  <a:schemeClr val="accent2">
                    <a:lumMod val="50000"/>
                  </a:schemeClr>
                </a:solidFill>
              </a:rPr>
              <a:t>Social marketing campaigns are selling health behaviour </a:t>
            </a:r>
            <a:br>
              <a:rPr lang="en-GB" dirty="0">
                <a:solidFill>
                  <a:schemeClr val="accent2">
                    <a:lumMod val="50000"/>
                  </a:schemeClr>
                </a:solidFill>
              </a:rPr>
            </a:br>
            <a:r>
              <a:rPr lang="en-GB" dirty="0">
                <a:solidFill>
                  <a:schemeClr val="accent2">
                    <a:lumMod val="50000"/>
                  </a:schemeClr>
                </a:solidFill>
              </a:rPr>
              <a:t>(</a:t>
            </a:r>
            <a:r>
              <a:rPr lang="en-GB" dirty="0" err="1">
                <a:solidFill>
                  <a:schemeClr val="accent2">
                    <a:lumMod val="50000"/>
                  </a:schemeClr>
                </a:solidFill>
              </a:rPr>
              <a:t>Wartella</a:t>
            </a:r>
            <a:r>
              <a:rPr lang="en-GB" dirty="0">
                <a:solidFill>
                  <a:schemeClr val="accent2">
                    <a:lumMod val="50000"/>
                  </a:schemeClr>
                </a:solidFill>
              </a:rPr>
              <a:t> &amp;Stout, 2002).</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30470052-0B54-5741-9C39-849A73F6F2EC}"/>
              </a:ext>
            </a:extLst>
          </p:cNvPr>
          <p:cNvSpPr>
            <a:spLocks noGrp="1"/>
          </p:cNvSpPr>
          <p:nvPr>
            <p:ph idx="1"/>
          </p:nvPr>
        </p:nvSpPr>
        <p:spPr>
          <a:xfrm>
            <a:off x="1066800" y="2500284"/>
            <a:ext cx="10058400" cy="3931920"/>
          </a:xfrm>
        </p:spPr>
        <p:txBody>
          <a:bodyPr>
            <a:normAutofit fontScale="85000" lnSpcReduction="20000"/>
          </a:bodyPr>
          <a:lstStyle/>
          <a:p>
            <a:r>
              <a:rPr lang="en-GB" sz="2400" dirty="0">
                <a:solidFill>
                  <a:schemeClr val="accent2">
                    <a:lumMod val="50000"/>
                  </a:schemeClr>
                </a:solidFill>
              </a:rPr>
              <a:t>When used for health campaigns, social marketing campaigns involve the following steps:</a:t>
            </a:r>
          </a:p>
          <a:p>
            <a:pPr marL="457200" indent="-457200">
              <a:buFont typeface="+mj-lt"/>
              <a:buAutoNum type="arabicPeriod"/>
            </a:pPr>
            <a:r>
              <a:rPr lang="en-GB" sz="2400" dirty="0">
                <a:solidFill>
                  <a:schemeClr val="accent2">
                    <a:lumMod val="50000"/>
                  </a:schemeClr>
                </a:solidFill>
              </a:rPr>
              <a:t>A swot analysis to assess the campaign environment</a:t>
            </a:r>
          </a:p>
          <a:p>
            <a:pPr marL="457200" indent="-457200">
              <a:buFont typeface="+mj-lt"/>
              <a:buAutoNum type="arabicPeriod"/>
            </a:pPr>
            <a:r>
              <a:rPr lang="en-GB" sz="2400" dirty="0">
                <a:solidFill>
                  <a:schemeClr val="accent2">
                    <a:lumMod val="50000"/>
                  </a:schemeClr>
                </a:solidFill>
              </a:rPr>
              <a:t>The identification and analysis of the target audience (TA) and SEGMENTING based on common characteristics</a:t>
            </a:r>
          </a:p>
          <a:p>
            <a:pPr marL="457200" indent="-457200">
              <a:buFont typeface="+mj-lt"/>
              <a:buAutoNum type="arabicPeriod"/>
            </a:pPr>
            <a:r>
              <a:rPr lang="en-GB" sz="2400" dirty="0">
                <a:solidFill>
                  <a:schemeClr val="accent2">
                    <a:lumMod val="50000"/>
                  </a:schemeClr>
                </a:solidFill>
              </a:rPr>
              <a:t>Identification of goals and objectives</a:t>
            </a:r>
          </a:p>
          <a:p>
            <a:pPr marL="457200" indent="-457200">
              <a:buFont typeface="+mj-lt"/>
              <a:buAutoNum type="arabicPeriod"/>
            </a:pPr>
            <a:r>
              <a:rPr lang="en-GB" sz="2400" dirty="0">
                <a:solidFill>
                  <a:schemeClr val="accent2">
                    <a:lumMod val="50000"/>
                  </a:schemeClr>
                </a:solidFill>
              </a:rPr>
              <a:t>Determine strategies under the four ‘P’s – product, price, place and promotion</a:t>
            </a:r>
          </a:p>
          <a:p>
            <a:pPr marL="457200" indent="-457200">
              <a:buFont typeface="+mj-lt"/>
              <a:buAutoNum type="arabicPeriod"/>
            </a:pPr>
            <a:r>
              <a:rPr lang="en-GB" sz="2400" dirty="0">
                <a:solidFill>
                  <a:schemeClr val="accent2">
                    <a:lumMod val="50000"/>
                  </a:schemeClr>
                </a:solidFill>
              </a:rPr>
              <a:t>Planning for the implementation, monitoring and evaluation of success (Kotler &amp; Lee, 2008)</a:t>
            </a:r>
          </a:p>
          <a:p>
            <a:pPr marL="457200" indent="-457200">
              <a:buFont typeface="+mj-lt"/>
              <a:buAutoNum type="arabicPeriod"/>
            </a:pPr>
            <a:r>
              <a:rPr lang="en-GB" sz="2400" dirty="0">
                <a:solidFill>
                  <a:schemeClr val="accent2">
                    <a:lumMod val="50000"/>
                  </a:schemeClr>
                </a:solidFill>
              </a:rPr>
              <a:t>These steps are based on theoretical models such as </a:t>
            </a:r>
            <a:r>
              <a:rPr lang="en-GB" sz="2400" dirty="0" err="1">
                <a:solidFill>
                  <a:schemeClr val="accent2">
                    <a:lumMod val="50000"/>
                  </a:schemeClr>
                </a:solidFill>
              </a:rPr>
              <a:t>Schiavo</a:t>
            </a:r>
            <a:r>
              <a:rPr lang="en-GB" sz="2400" dirty="0">
                <a:solidFill>
                  <a:schemeClr val="accent2">
                    <a:lumMod val="50000"/>
                  </a:schemeClr>
                </a:solidFill>
              </a:rPr>
              <a:t>,(2007); Bromley (1997) and </a:t>
            </a:r>
            <a:r>
              <a:rPr lang="en-GB" sz="2400" dirty="0" err="1">
                <a:solidFill>
                  <a:schemeClr val="accent2">
                    <a:lumMod val="50000"/>
                  </a:schemeClr>
                </a:solidFill>
              </a:rPr>
              <a:t>Lorber</a:t>
            </a:r>
            <a:r>
              <a:rPr lang="en-GB" sz="2400" dirty="0">
                <a:solidFill>
                  <a:schemeClr val="accent2">
                    <a:lumMod val="50000"/>
                  </a:schemeClr>
                </a:solidFill>
              </a:rPr>
              <a:t> &amp; Moore, (2002)</a:t>
            </a:r>
            <a:endParaRPr lang="en-US" sz="2400" dirty="0">
              <a:solidFill>
                <a:schemeClr val="accent2">
                  <a:lumMod val="50000"/>
                </a:schemeClr>
              </a:solidFill>
            </a:endParaRPr>
          </a:p>
        </p:txBody>
      </p:sp>
    </p:spTree>
    <p:extLst>
      <p:ext uri="{BB962C8B-B14F-4D97-AF65-F5344CB8AC3E}">
        <p14:creationId xmlns:p14="http://schemas.microsoft.com/office/powerpoint/2010/main" val="832049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2E7345-C7A8-644B-8D7D-5521A74A9B66}"/>
              </a:ext>
            </a:extLst>
          </p:cNvPr>
          <p:cNvSpPr>
            <a:spLocks noGrp="1"/>
          </p:cNvSpPr>
          <p:nvPr>
            <p:ph type="title"/>
          </p:nvPr>
        </p:nvSpPr>
        <p:spPr/>
        <p:txBody>
          <a:bodyPr/>
          <a:lstStyle/>
          <a:p>
            <a:r>
              <a:rPr lang="en-GB" dirty="0">
                <a:solidFill>
                  <a:schemeClr val="accent2">
                    <a:lumMod val="50000"/>
                  </a:schemeClr>
                </a:solidFill>
              </a:rPr>
              <a:t>The four ‘p’s</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ED7B883A-C1A3-3F4E-8F2D-FECA17F4DF61}"/>
              </a:ext>
            </a:extLst>
          </p:cNvPr>
          <p:cNvSpPr>
            <a:spLocks noGrp="1"/>
          </p:cNvSpPr>
          <p:nvPr>
            <p:ph idx="1"/>
          </p:nvPr>
        </p:nvSpPr>
        <p:spPr/>
        <p:txBody>
          <a:bodyPr>
            <a:normAutofit/>
          </a:bodyPr>
          <a:lstStyle/>
          <a:p>
            <a:r>
              <a:rPr lang="en-GB" sz="2400" dirty="0">
                <a:solidFill>
                  <a:schemeClr val="accent2">
                    <a:lumMod val="50000"/>
                  </a:schemeClr>
                </a:solidFill>
              </a:rPr>
              <a:t>Product- what behaviour does the campaign aim to influence or change?</a:t>
            </a:r>
          </a:p>
          <a:p>
            <a:r>
              <a:rPr lang="en-GB" sz="2400" dirty="0">
                <a:solidFill>
                  <a:schemeClr val="accent2">
                    <a:lumMod val="50000"/>
                  </a:schemeClr>
                </a:solidFill>
              </a:rPr>
              <a:t>Price- what are the likely physical, social and psychological costs of adopting the behavioural change?</a:t>
            </a:r>
          </a:p>
          <a:p>
            <a:r>
              <a:rPr lang="en-GB" sz="2400" dirty="0">
                <a:solidFill>
                  <a:schemeClr val="accent2">
                    <a:lumMod val="50000"/>
                  </a:schemeClr>
                </a:solidFill>
              </a:rPr>
              <a:t>Place – what is the likelihood of the desired response- what is the availability of the target audience?</a:t>
            </a:r>
          </a:p>
          <a:p>
            <a:r>
              <a:rPr lang="en-GB" sz="2400" dirty="0">
                <a:solidFill>
                  <a:schemeClr val="accent2">
                    <a:lumMod val="50000"/>
                  </a:schemeClr>
                </a:solidFill>
              </a:rPr>
              <a:t>Promotion – how is the message packaged? How effective is the chosen method?</a:t>
            </a:r>
            <a:endParaRPr lang="en-US" sz="24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8360208" y="549131"/>
            <a:ext cx="3267075" cy="1400175"/>
          </a:xfrm>
          <a:prstGeom prst="rect">
            <a:avLst/>
          </a:prstGeom>
          <a:ln>
            <a:solidFill>
              <a:schemeClr val="accent1"/>
            </a:solidFill>
          </a:ln>
        </p:spPr>
      </p:pic>
    </p:spTree>
    <p:extLst>
      <p:ext uri="{BB962C8B-B14F-4D97-AF65-F5344CB8AC3E}">
        <p14:creationId xmlns:p14="http://schemas.microsoft.com/office/powerpoint/2010/main" val="3523009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CCD046-264A-8848-AC07-97320DAF7CF9}"/>
              </a:ext>
            </a:extLst>
          </p:cNvPr>
          <p:cNvSpPr>
            <a:spLocks noGrp="1"/>
          </p:cNvSpPr>
          <p:nvPr>
            <p:ph type="title"/>
          </p:nvPr>
        </p:nvSpPr>
        <p:spPr/>
        <p:txBody>
          <a:bodyPr>
            <a:normAutofit fontScale="90000"/>
          </a:bodyPr>
          <a:lstStyle/>
          <a:p>
            <a:r>
              <a:rPr lang="en-GB" dirty="0">
                <a:solidFill>
                  <a:schemeClr val="accent2">
                    <a:lumMod val="50000"/>
                  </a:schemeClr>
                </a:solidFill>
              </a:rPr>
              <a:t>Key elements of the HC       campaign</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04324564-2337-3A42-B56C-44738D9EF054}"/>
              </a:ext>
            </a:extLst>
          </p:cNvPr>
          <p:cNvSpPr>
            <a:spLocks noGrp="1"/>
          </p:cNvSpPr>
          <p:nvPr>
            <p:ph idx="1"/>
          </p:nvPr>
        </p:nvSpPr>
        <p:spPr>
          <a:xfrm>
            <a:off x="905164" y="2314231"/>
            <a:ext cx="10594109" cy="4405745"/>
          </a:xfrm>
        </p:spPr>
        <p:txBody>
          <a:bodyPr>
            <a:normAutofit fontScale="92500" lnSpcReduction="10000"/>
          </a:bodyPr>
          <a:lstStyle/>
          <a:p>
            <a:r>
              <a:rPr lang="en-GB" sz="2400" dirty="0">
                <a:solidFill>
                  <a:schemeClr val="accent2">
                    <a:lumMod val="50000"/>
                  </a:schemeClr>
                </a:solidFill>
              </a:rPr>
              <a:t>TA – target audience. The identification and segmentation is key, as you need to know your audience inside out if your campaign is going to work (</a:t>
            </a:r>
            <a:r>
              <a:rPr lang="en-GB" sz="2400" dirty="0" err="1">
                <a:solidFill>
                  <a:schemeClr val="accent2">
                    <a:lumMod val="50000"/>
                  </a:schemeClr>
                </a:solidFill>
              </a:rPr>
              <a:t>Schiavo</a:t>
            </a:r>
            <a:r>
              <a:rPr lang="en-GB" sz="2400" dirty="0">
                <a:solidFill>
                  <a:schemeClr val="accent2">
                    <a:lumMod val="50000"/>
                  </a:schemeClr>
                </a:solidFill>
              </a:rPr>
              <a:t>, 2007).</a:t>
            </a:r>
          </a:p>
          <a:p>
            <a:r>
              <a:rPr lang="en-GB" sz="2400" dirty="0">
                <a:solidFill>
                  <a:schemeClr val="accent2">
                    <a:lumMod val="50000"/>
                  </a:schemeClr>
                </a:solidFill>
              </a:rPr>
              <a:t>Things to consider are-</a:t>
            </a:r>
          </a:p>
          <a:p>
            <a:pPr lvl="1"/>
            <a:r>
              <a:rPr lang="en-GB" sz="2200" dirty="0">
                <a:solidFill>
                  <a:schemeClr val="accent2">
                    <a:lumMod val="50000"/>
                  </a:schemeClr>
                </a:solidFill>
              </a:rPr>
              <a:t>Age, race, gender, language, marital status, literacy level, needs, values, attitudes</a:t>
            </a:r>
            <a:r>
              <a:rPr lang="en-GB" sz="2400" dirty="0">
                <a:solidFill>
                  <a:schemeClr val="accent2">
                    <a:lumMod val="50000"/>
                  </a:schemeClr>
                </a:solidFill>
              </a:rPr>
              <a:t>, social norms, behaviours, barriers to behaviours, geography, transport, SES, education, professional status, lifestyle, culture and religion.</a:t>
            </a:r>
          </a:p>
          <a:p>
            <a:r>
              <a:rPr lang="en-GB" sz="2200" dirty="0">
                <a:solidFill>
                  <a:schemeClr val="accent2">
                    <a:lumMod val="50000"/>
                  </a:schemeClr>
                </a:solidFill>
              </a:rPr>
              <a:t>Example- the Croatian Ministry of Health and World Bank; The Health System Reform Project – to reduce the rate of C- V disease. The campaign had to address common risk factors in a country with devastating financial and political instability (Ana, 2004),</a:t>
            </a:r>
          </a:p>
          <a:p>
            <a:r>
              <a:rPr lang="en-GB" sz="2200" dirty="0">
                <a:solidFill>
                  <a:schemeClr val="accent2">
                    <a:lumMod val="50000"/>
                  </a:schemeClr>
                </a:solidFill>
              </a:rPr>
              <a:t>Their goal was to make the campaign easily recognisable via ‘national smoke out days’ and large gatherings for ‘health breakfasts’.</a:t>
            </a:r>
            <a:endParaRPr lang="en-US" sz="22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9524423" y="342556"/>
            <a:ext cx="2324100" cy="1971675"/>
          </a:xfrm>
          <a:prstGeom prst="rect">
            <a:avLst/>
          </a:prstGeom>
          <a:ln>
            <a:solidFill>
              <a:schemeClr val="accent1"/>
            </a:solidFill>
          </a:ln>
        </p:spPr>
      </p:pic>
    </p:spTree>
    <p:extLst>
      <p:ext uri="{BB962C8B-B14F-4D97-AF65-F5344CB8AC3E}">
        <p14:creationId xmlns:p14="http://schemas.microsoft.com/office/powerpoint/2010/main" val="179365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BAFC15-B5BE-5741-8E97-9F8DFFA0D2A7}"/>
              </a:ext>
            </a:extLst>
          </p:cNvPr>
          <p:cNvSpPr>
            <a:spLocks noGrp="1"/>
          </p:cNvSpPr>
          <p:nvPr>
            <p:ph type="title"/>
          </p:nvPr>
        </p:nvSpPr>
        <p:spPr/>
        <p:txBody>
          <a:bodyPr>
            <a:normAutofit fontScale="90000"/>
          </a:bodyPr>
          <a:lstStyle/>
          <a:p>
            <a:r>
              <a:rPr lang="en-GB" dirty="0">
                <a:solidFill>
                  <a:schemeClr val="accent2">
                    <a:lumMod val="50000"/>
                  </a:schemeClr>
                </a:solidFill>
              </a:rPr>
              <a:t>Primary and secondary TA’s           and segmentation</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8B67955A-60C2-C443-ADBC-12F47D75E09C}"/>
              </a:ext>
            </a:extLst>
          </p:cNvPr>
          <p:cNvSpPr>
            <a:spLocks noGrp="1"/>
          </p:cNvSpPr>
          <p:nvPr>
            <p:ph idx="1"/>
          </p:nvPr>
        </p:nvSpPr>
        <p:spPr/>
        <p:txBody>
          <a:bodyPr>
            <a:normAutofit fontScale="92500" lnSpcReduction="20000"/>
          </a:bodyPr>
          <a:lstStyle/>
          <a:p>
            <a:r>
              <a:rPr lang="en-GB" sz="2400" dirty="0">
                <a:solidFill>
                  <a:schemeClr val="accent2">
                    <a:lumMod val="50000"/>
                  </a:schemeClr>
                </a:solidFill>
              </a:rPr>
              <a:t>Primary TA – the people you directly want to influence </a:t>
            </a:r>
          </a:p>
          <a:p>
            <a:r>
              <a:rPr lang="en-GB" sz="2400" dirty="0">
                <a:solidFill>
                  <a:schemeClr val="accent2">
                    <a:lumMod val="50000"/>
                  </a:schemeClr>
                </a:solidFill>
              </a:rPr>
              <a:t>Secondary TA – the people who influence your primary TA</a:t>
            </a:r>
          </a:p>
          <a:p>
            <a:r>
              <a:rPr lang="en-GB" sz="2400" dirty="0">
                <a:solidFill>
                  <a:schemeClr val="accent2">
                    <a:lumMod val="50000"/>
                  </a:schemeClr>
                </a:solidFill>
              </a:rPr>
              <a:t>Campaign strategists recognise that sometimes it is more effective to target the secondary TA</a:t>
            </a:r>
          </a:p>
          <a:p>
            <a:r>
              <a:rPr lang="en-GB" sz="2400" dirty="0">
                <a:solidFill>
                  <a:schemeClr val="accent2">
                    <a:lumMod val="50000"/>
                  </a:schemeClr>
                </a:solidFill>
              </a:rPr>
              <a:t>Example – NY City restaurants were the secondary audience and banned from using trans-fats. The primary audience was the general public and the goal was the reduction of obesity (Angel, et al., 2009)</a:t>
            </a:r>
          </a:p>
          <a:p>
            <a:r>
              <a:rPr lang="en-GB" sz="2400" dirty="0">
                <a:solidFill>
                  <a:schemeClr val="accent2">
                    <a:lumMod val="50000"/>
                  </a:schemeClr>
                </a:solidFill>
              </a:rPr>
              <a:t>Another example- medical practises In Australia were targeted to inform regarding  Chlamydia although primary audience was general public and the reduction of chlamydia (Smith et al., 2008)</a:t>
            </a:r>
          </a:p>
          <a:p>
            <a:r>
              <a:rPr lang="en-GB" sz="2400" dirty="0">
                <a:solidFill>
                  <a:schemeClr val="accent2">
                    <a:lumMod val="50000"/>
                  </a:schemeClr>
                </a:solidFill>
              </a:rPr>
              <a:t>Segmentation remains problematic given audience diversity- which features do you focus upon? (Slater, 1995)</a:t>
            </a:r>
            <a:endParaRPr lang="en-US" sz="24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8948737" y="394944"/>
            <a:ext cx="2828925" cy="1619250"/>
          </a:xfrm>
          <a:prstGeom prst="rect">
            <a:avLst/>
          </a:prstGeom>
          <a:ln>
            <a:solidFill>
              <a:schemeClr val="accent1"/>
            </a:solidFill>
          </a:ln>
        </p:spPr>
      </p:pic>
    </p:spTree>
    <p:extLst>
      <p:ext uri="{BB962C8B-B14F-4D97-AF65-F5344CB8AC3E}">
        <p14:creationId xmlns:p14="http://schemas.microsoft.com/office/powerpoint/2010/main" val="608417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687BF1-3B18-2C45-B986-172D0FC5DA67}"/>
              </a:ext>
            </a:extLst>
          </p:cNvPr>
          <p:cNvSpPr>
            <a:spLocks noGrp="1"/>
          </p:cNvSpPr>
          <p:nvPr>
            <p:ph type="title"/>
          </p:nvPr>
        </p:nvSpPr>
        <p:spPr/>
        <p:txBody>
          <a:bodyPr/>
          <a:lstStyle/>
          <a:p>
            <a:r>
              <a:rPr lang="en-GB" dirty="0">
                <a:solidFill>
                  <a:schemeClr val="accent2">
                    <a:lumMod val="50000"/>
                  </a:schemeClr>
                </a:solidFill>
              </a:rPr>
              <a:t>Role of theory</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05C72667-725C-604C-98D8-CC5990C05947}"/>
              </a:ext>
            </a:extLst>
          </p:cNvPr>
          <p:cNvSpPr>
            <a:spLocks noGrp="1"/>
          </p:cNvSpPr>
          <p:nvPr>
            <p:ph idx="1"/>
          </p:nvPr>
        </p:nvSpPr>
        <p:spPr>
          <a:xfrm>
            <a:off x="586509" y="2456873"/>
            <a:ext cx="11070069" cy="3613066"/>
          </a:xfrm>
        </p:spPr>
        <p:txBody>
          <a:bodyPr>
            <a:normAutofit/>
          </a:bodyPr>
          <a:lstStyle/>
          <a:p>
            <a:r>
              <a:rPr lang="en-GB" sz="2400" dirty="0">
                <a:solidFill>
                  <a:schemeClr val="accent2">
                    <a:lumMod val="50000"/>
                  </a:schemeClr>
                </a:solidFill>
              </a:rPr>
              <a:t>The Theory of Planned Behaviour and the Theory of Reasoned Action – are behind changes in attitudinal beliefs, perceptions and social norms, as they propose that behavioural change comes from these.</a:t>
            </a:r>
          </a:p>
          <a:p>
            <a:r>
              <a:rPr lang="en-GB" sz="2400" dirty="0">
                <a:solidFill>
                  <a:schemeClr val="accent2">
                    <a:lumMod val="50000"/>
                  </a:schemeClr>
                </a:solidFill>
              </a:rPr>
              <a:t>Segmenting and self efficacy is derived from Social Cognitive Theory, which states that people model their actions and self efficacy from the observation of others. </a:t>
            </a:r>
          </a:p>
        </p:txBody>
      </p:sp>
      <p:pic>
        <p:nvPicPr>
          <p:cNvPr id="4" name="Picture 3"/>
          <p:cNvPicPr>
            <a:picLocks noChangeAspect="1"/>
          </p:cNvPicPr>
          <p:nvPr/>
        </p:nvPicPr>
        <p:blipFill>
          <a:blip r:embed="rId2"/>
          <a:stretch>
            <a:fillRect/>
          </a:stretch>
        </p:blipFill>
        <p:spPr>
          <a:xfrm>
            <a:off x="7423311" y="369455"/>
            <a:ext cx="4233267" cy="2087418"/>
          </a:xfrm>
          <a:prstGeom prst="rect">
            <a:avLst/>
          </a:prstGeom>
          <a:ln>
            <a:solidFill>
              <a:schemeClr val="accent1"/>
            </a:solidFill>
          </a:ln>
        </p:spPr>
      </p:pic>
      <p:pic>
        <p:nvPicPr>
          <p:cNvPr id="5" name="Picture 4"/>
          <p:cNvPicPr>
            <a:picLocks noChangeAspect="1"/>
          </p:cNvPicPr>
          <p:nvPr/>
        </p:nvPicPr>
        <p:blipFill rotWithShape="1">
          <a:blip r:embed="rId3"/>
          <a:srcRect t="22519"/>
          <a:stretch/>
        </p:blipFill>
        <p:spPr>
          <a:xfrm>
            <a:off x="4174836" y="4589290"/>
            <a:ext cx="4100657" cy="1923328"/>
          </a:xfrm>
          <a:prstGeom prst="rect">
            <a:avLst/>
          </a:prstGeom>
          <a:ln>
            <a:solidFill>
              <a:schemeClr val="accent1"/>
            </a:solidFill>
          </a:ln>
        </p:spPr>
      </p:pic>
    </p:spTree>
    <p:extLst>
      <p:ext uri="{BB962C8B-B14F-4D97-AF65-F5344CB8AC3E}">
        <p14:creationId xmlns:p14="http://schemas.microsoft.com/office/powerpoint/2010/main" val="3921601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738909"/>
            <a:ext cx="10058400" cy="5296131"/>
          </a:xfrm>
        </p:spPr>
        <p:txBody>
          <a:bodyPr/>
          <a:lstStyle/>
          <a:p>
            <a:r>
              <a:rPr lang="en-GB" sz="2400" dirty="0">
                <a:solidFill>
                  <a:schemeClr val="accent2">
                    <a:lumMod val="50000"/>
                  </a:schemeClr>
                </a:solidFill>
              </a:rPr>
              <a:t>The perceived preventability and cost of alternative behaviours is based upon the Health Belief Model, where individuals weigh up the risks, benefits and barriers to change,  before making a commitment to change.</a:t>
            </a:r>
          </a:p>
          <a:p>
            <a:r>
              <a:rPr lang="en-GB" sz="2400" dirty="0">
                <a:solidFill>
                  <a:schemeClr val="accent2">
                    <a:lumMod val="50000"/>
                  </a:schemeClr>
                </a:solidFill>
              </a:rPr>
              <a:t>The </a:t>
            </a:r>
            <a:r>
              <a:rPr lang="en-GB" sz="2400" dirty="0" err="1">
                <a:solidFill>
                  <a:schemeClr val="accent2">
                    <a:lumMod val="50000"/>
                  </a:schemeClr>
                </a:solidFill>
              </a:rPr>
              <a:t>Transtheoretical</a:t>
            </a:r>
            <a:r>
              <a:rPr lang="en-GB" sz="2400" dirty="0">
                <a:solidFill>
                  <a:schemeClr val="accent2">
                    <a:lumMod val="50000"/>
                  </a:schemeClr>
                </a:solidFill>
              </a:rPr>
              <a:t> Model (Prochaska, </a:t>
            </a:r>
            <a:r>
              <a:rPr lang="en-GB" sz="2400" dirty="0" err="1">
                <a:solidFill>
                  <a:schemeClr val="accent2">
                    <a:lumMod val="50000"/>
                  </a:schemeClr>
                </a:solidFill>
              </a:rPr>
              <a:t>DiClemente</a:t>
            </a:r>
            <a:r>
              <a:rPr lang="en-GB" sz="2400" dirty="0">
                <a:solidFill>
                  <a:schemeClr val="accent2">
                    <a:lumMod val="50000"/>
                  </a:schemeClr>
                </a:solidFill>
              </a:rPr>
              <a:t> &amp; Norcross, 1992) is also a widely recognised model for  segmentation and  behavioural change.</a:t>
            </a:r>
          </a:p>
          <a:p>
            <a:endParaRPr lang="en-GB" dirty="0"/>
          </a:p>
        </p:txBody>
      </p:sp>
      <p:pic>
        <p:nvPicPr>
          <p:cNvPr id="4" name="Picture 3"/>
          <p:cNvPicPr>
            <a:picLocks noChangeAspect="1"/>
          </p:cNvPicPr>
          <p:nvPr/>
        </p:nvPicPr>
        <p:blipFill>
          <a:blip r:embed="rId2"/>
          <a:stretch>
            <a:fillRect/>
          </a:stretch>
        </p:blipFill>
        <p:spPr>
          <a:xfrm>
            <a:off x="914817" y="3815532"/>
            <a:ext cx="4534637" cy="2470773"/>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6865087" y="3815531"/>
            <a:ext cx="4412095" cy="2470773"/>
          </a:xfrm>
          <a:prstGeom prst="rect">
            <a:avLst/>
          </a:prstGeom>
          <a:ln>
            <a:solidFill>
              <a:schemeClr val="accent1"/>
            </a:solidFill>
          </a:ln>
        </p:spPr>
      </p:pic>
    </p:spTree>
    <p:extLst>
      <p:ext uri="{BB962C8B-B14F-4D97-AF65-F5344CB8AC3E}">
        <p14:creationId xmlns:p14="http://schemas.microsoft.com/office/powerpoint/2010/main" val="421063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2">
                    <a:lumMod val="50000"/>
                  </a:schemeClr>
                </a:solidFill>
              </a:rPr>
              <a:t>Theory of Planned Behaviour/ </a:t>
            </a:r>
            <a:br>
              <a:rPr lang="en-GB" dirty="0">
                <a:solidFill>
                  <a:schemeClr val="accent2">
                    <a:lumMod val="50000"/>
                  </a:schemeClr>
                </a:solidFill>
              </a:rPr>
            </a:br>
            <a:r>
              <a:rPr lang="en-GB" dirty="0">
                <a:solidFill>
                  <a:schemeClr val="accent2">
                    <a:lumMod val="50000"/>
                  </a:schemeClr>
                </a:solidFill>
              </a:rPr>
              <a:t>Theory of Reasoned Action</a:t>
            </a:r>
          </a:p>
        </p:txBody>
      </p:sp>
      <p:sp>
        <p:nvSpPr>
          <p:cNvPr id="3" name="Content Placeholder 2"/>
          <p:cNvSpPr>
            <a:spLocks noGrp="1"/>
          </p:cNvSpPr>
          <p:nvPr>
            <p:ph idx="1"/>
          </p:nvPr>
        </p:nvSpPr>
        <p:spPr>
          <a:xfrm>
            <a:off x="1066800" y="2103120"/>
            <a:ext cx="10058400" cy="4140662"/>
          </a:xfrm>
        </p:spPr>
        <p:txBody>
          <a:bodyPr>
            <a:normAutofit lnSpcReduction="10000"/>
          </a:bodyPr>
          <a:lstStyle/>
          <a:p>
            <a:r>
              <a:rPr lang="en-GB" sz="2000" dirty="0" smtClean="0">
                <a:solidFill>
                  <a:schemeClr val="accent2">
                    <a:lumMod val="50000"/>
                  </a:schemeClr>
                </a:solidFill>
              </a:rPr>
              <a:t>Deliberate processing of available information in the form of intention</a:t>
            </a:r>
          </a:p>
          <a:p>
            <a:r>
              <a:rPr lang="en-GB" sz="2000" dirty="0" smtClean="0">
                <a:solidFill>
                  <a:schemeClr val="accent2">
                    <a:lumMod val="50000"/>
                  </a:schemeClr>
                </a:solidFill>
              </a:rPr>
              <a:t>Based on the concept that attitudes guide behaviour and the intention to perform a particular behaviour.</a:t>
            </a:r>
          </a:p>
          <a:p>
            <a:r>
              <a:rPr lang="en-GB" sz="2000" dirty="0" smtClean="0">
                <a:solidFill>
                  <a:schemeClr val="accent2">
                    <a:lumMod val="50000"/>
                  </a:schemeClr>
                </a:solidFill>
              </a:rPr>
              <a:t>The model also includes perceived behavioural control (PBC) which is taken as a direct predictor of behaviour and an indirect predictor of behaviour via intention.</a:t>
            </a:r>
          </a:p>
          <a:p>
            <a:r>
              <a:rPr lang="en-GB" sz="2000" dirty="0" smtClean="0">
                <a:solidFill>
                  <a:schemeClr val="accent2">
                    <a:lumMod val="50000"/>
                  </a:schemeClr>
                </a:solidFill>
              </a:rPr>
              <a:t>The other determinant of intention is subjective norm (SN). This relates to an individuals belief of how other persons think they should behave . This is a form of social pressure that individuals feel to perform or not perform an action/behaviour.</a:t>
            </a:r>
          </a:p>
          <a:p>
            <a:r>
              <a:rPr lang="en-GB" sz="2000" dirty="0" smtClean="0">
                <a:solidFill>
                  <a:schemeClr val="accent2">
                    <a:lumMod val="50000"/>
                  </a:schemeClr>
                </a:solidFill>
              </a:rPr>
              <a:t>The theory also allows for feedback loops from behaviour- </a:t>
            </a:r>
            <a:r>
              <a:rPr lang="en-GB" sz="2000" dirty="0" err="1" smtClean="0">
                <a:solidFill>
                  <a:schemeClr val="accent2">
                    <a:lumMod val="50000"/>
                  </a:schemeClr>
                </a:solidFill>
              </a:rPr>
              <a:t>ie</a:t>
            </a:r>
            <a:r>
              <a:rPr lang="en-GB" sz="2000" dirty="0" smtClean="0">
                <a:solidFill>
                  <a:schemeClr val="accent2">
                    <a:lumMod val="50000"/>
                  </a:schemeClr>
                </a:solidFill>
              </a:rPr>
              <a:t> unanticipated consequences or reactions can change beliefs, intentions or actions.</a:t>
            </a:r>
            <a:endParaRPr lang="en-GB" sz="2000" dirty="0">
              <a:solidFill>
                <a:schemeClr val="accent2">
                  <a:lumMod val="50000"/>
                </a:schemeClr>
              </a:solidFill>
            </a:endParaRPr>
          </a:p>
        </p:txBody>
      </p:sp>
    </p:spTree>
    <p:extLst>
      <p:ext uri="{BB962C8B-B14F-4D97-AF65-F5344CB8AC3E}">
        <p14:creationId xmlns:p14="http://schemas.microsoft.com/office/powerpoint/2010/main" val="1875942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50000"/>
                  </a:schemeClr>
                </a:solidFill>
              </a:rPr>
              <a:t>Theory of Planned Behaviour:</a:t>
            </a:r>
            <a:endParaRPr lang="en-GB" dirty="0">
              <a:solidFill>
                <a:schemeClr val="accent2">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2039175" y="1942819"/>
            <a:ext cx="8517989" cy="4153181"/>
          </a:xfrm>
          <a:prstGeom prst="rect">
            <a:avLst/>
          </a:prstGeom>
          <a:ln>
            <a:solidFill>
              <a:schemeClr val="accent1"/>
            </a:solidFill>
          </a:ln>
        </p:spPr>
      </p:pic>
    </p:spTree>
    <p:extLst>
      <p:ext uri="{BB962C8B-B14F-4D97-AF65-F5344CB8AC3E}">
        <p14:creationId xmlns:p14="http://schemas.microsoft.com/office/powerpoint/2010/main" val="2333893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lumMod val="50000"/>
                  </a:schemeClr>
                </a:solidFill>
              </a:rPr>
              <a:t>Health Belief Model</a:t>
            </a:r>
          </a:p>
        </p:txBody>
      </p:sp>
      <p:sp>
        <p:nvSpPr>
          <p:cNvPr id="3" name="Content Placeholder 2"/>
          <p:cNvSpPr>
            <a:spLocks noGrp="1"/>
          </p:cNvSpPr>
          <p:nvPr>
            <p:ph idx="1"/>
          </p:nvPr>
        </p:nvSpPr>
        <p:spPr/>
        <p:txBody>
          <a:bodyPr/>
          <a:lstStyle/>
          <a:p>
            <a:r>
              <a:rPr lang="en-GB" dirty="0" smtClean="0">
                <a:solidFill>
                  <a:schemeClr val="accent2">
                    <a:lumMod val="50000"/>
                  </a:schemeClr>
                </a:solidFill>
              </a:rPr>
              <a:t>The HBM focuses on two elements of an individuals representations of health and health behaviour- threat perception and behavioural evaluation.</a:t>
            </a:r>
          </a:p>
          <a:p>
            <a:r>
              <a:rPr lang="en-GB" dirty="0" smtClean="0">
                <a:solidFill>
                  <a:schemeClr val="accent2">
                    <a:lumMod val="50000"/>
                  </a:schemeClr>
                </a:solidFill>
              </a:rPr>
              <a:t>Threat perception is constituted of two key beliefs- perceived susceptibility to illness/health problems and anticipating the severity of the consequences of illness. </a:t>
            </a:r>
          </a:p>
          <a:p>
            <a:r>
              <a:rPr lang="en-GB" dirty="0" smtClean="0">
                <a:solidFill>
                  <a:schemeClr val="accent2">
                    <a:lumMod val="50000"/>
                  </a:schemeClr>
                </a:solidFill>
              </a:rPr>
              <a:t>Behavioural evaluation also comprises two elements- beliefs concerning the benefits/efficacy of a recommended health behaviour and beliefs regarding the costs/barriers to enacting the behaviour.</a:t>
            </a:r>
          </a:p>
          <a:p>
            <a:r>
              <a:rPr lang="en-GB" dirty="0" smtClean="0">
                <a:solidFill>
                  <a:schemeClr val="accent2">
                    <a:lumMod val="50000"/>
                  </a:schemeClr>
                </a:solidFill>
              </a:rPr>
              <a:t>In addition, the model proposes that cues to action can activate health behaviour when appropriate beliefs are held.</a:t>
            </a:r>
          </a:p>
          <a:p>
            <a:r>
              <a:rPr lang="en-GB" dirty="0" smtClean="0">
                <a:solidFill>
                  <a:schemeClr val="accent2">
                    <a:lumMod val="50000"/>
                  </a:schemeClr>
                </a:solidFill>
              </a:rPr>
              <a:t>These cues can be triggers such as `perceptions of symptoms`, `social influence` and `health education campaigns`.</a:t>
            </a:r>
          </a:p>
          <a:p>
            <a:endParaRPr lang="en-GB" dirty="0">
              <a:solidFill>
                <a:schemeClr val="accent2">
                  <a:lumMod val="50000"/>
                </a:schemeClr>
              </a:solidFill>
            </a:endParaRPr>
          </a:p>
        </p:txBody>
      </p:sp>
    </p:spTree>
    <p:extLst>
      <p:ext uri="{BB962C8B-B14F-4D97-AF65-F5344CB8AC3E}">
        <p14:creationId xmlns:p14="http://schemas.microsoft.com/office/powerpoint/2010/main" val="642020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50000"/>
                  </a:schemeClr>
                </a:solidFill>
              </a:rPr>
              <a:t>Health belief model </a:t>
            </a:r>
            <a:endParaRPr lang="en-GB" dirty="0">
              <a:solidFill>
                <a:schemeClr val="accent2">
                  <a:lumMod val="50000"/>
                </a:schemeClr>
              </a:solidFill>
            </a:endParaRPr>
          </a:p>
        </p:txBody>
      </p:sp>
      <p:sp>
        <p:nvSpPr>
          <p:cNvPr id="6" name="Rectangle 5"/>
          <p:cNvSpPr/>
          <p:nvPr/>
        </p:nvSpPr>
        <p:spPr>
          <a:xfrm>
            <a:off x="618836" y="2639624"/>
            <a:ext cx="205047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Demographic variables</a:t>
            </a:r>
            <a:endParaRPr lang="en-GB" dirty="0"/>
          </a:p>
        </p:txBody>
      </p:sp>
      <p:sp>
        <p:nvSpPr>
          <p:cNvPr id="8" name="Rectangle 7"/>
          <p:cNvSpPr/>
          <p:nvPr/>
        </p:nvSpPr>
        <p:spPr>
          <a:xfrm>
            <a:off x="618836" y="4660411"/>
            <a:ext cx="205047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Psychological characteristics</a:t>
            </a:r>
            <a:endParaRPr lang="en-GB" dirty="0"/>
          </a:p>
        </p:txBody>
      </p:sp>
      <p:sp>
        <p:nvSpPr>
          <p:cNvPr id="9" name="Rectangle 8"/>
          <p:cNvSpPr/>
          <p:nvPr/>
        </p:nvSpPr>
        <p:spPr>
          <a:xfrm>
            <a:off x="4304145" y="5574811"/>
            <a:ext cx="2872509" cy="914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50000"/>
                  </a:schemeClr>
                </a:solidFill>
              </a:rPr>
              <a:t>Perceived barriers</a:t>
            </a:r>
            <a:endParaRPr lang="en-GB" dirty="0">
              <a:solidFill>
                <a:schemeClr val="accent2">
                  <a:lumMod val="50000"/>
                </a:schemeClr>
              </a:solidFill>
            </a:endParaRPr>
          </a:p>
        </p:txBody>
      </p:sp>
      <p:sp>
        <p:nvSpPr>
          <p:cNvPr id="10" name="Rectangle 9"/>
          <p:cNvSpPr/>
          <p:nvPr/>
        </p:nvSpPr>
        <p:spPr>
          <a:xfrm>
            <a:off x="4304143" y="4489707"/>
            <a:ext cx="2872509" cy="914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50000"/>
                  </a:schemeClr>
                </a:solidFill>
              </a:rPr>
              <a:t>Perceived benefits</a:t>
            </a:r>
            <a:endParaRPr lang="en-GB" dirty="0">
              <a:solidFill>
                <a:schemeClr val="accent2">
                  <a:lumMod val="50000"/>
                </a:schemeClr>
              </a:solidFill>
            </a:endParaRPr>
          </a:p>
        </p:txBody>
      </p:sp>
      <p:sp>
        <p:nvSpPr>
          <p:cNvPr id="11" name="Rectangle 10"/>
          <p:cNvSpPr/>
          <p:nvPr/>
        </p:nvSpPr>
        <p:spPr>
          <a:xfrm>
            <a:off x="4304144" y="3038929"/>
            <a:ext cx="2872509" cy="914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50000"/>
                  </a:schemeClr>
                </a:solidFill>
              </a:rPr>
              <a:t>Perceived severity</a:t>
            </a:r>
            <a:endParaRPr lang="en-GB" dirty="0">
              <a:solidFill>
                <a:schemeClr val="accent2">
                  <a:lumMod val="50000"/>
                </a:schemeClr>
              </a:solidFill>
            </a:endParaRPr>
          </a:p>
        </p:txBody>
      </p:sp>
      <p:sp>
        <p:nvSpPr>
          <p:cNvPr id="12" name="Rectangle 11"/>
          <p:cNvSpPr/>
          <p:nvPr/>
        </p:nvSpPr>
        <p:spPr>
          <a:xfrm>
            <a:off x="4304145" y="1953825"/>
            <a:ext cx="2872510" cy="914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50000"/>
                  </a:schemeClr>
                </a:solidFill>
              </a:rPr>
              <a:t>Perceived susceptibility</a:t>
            </a:r>
            <a:endParaRPr lang="en-GB" dirty="0">
              <a:solidFill>
                <a:schemeClr val="accent2">
                  <a:lumMod val="50000"/>
                </a:schemeClr>
              </a:solidFill>
            </a:endParaRPr>
          </a:p>
        </p:txBody>
      </p:sp>
      <p:sp>
        <p:nvSpPr>
          <p:cNvPr id="13" name="Rectangle 12"/>
          <p:cNvSpPr/>
          <p:nvPr/>
        </p:nvSpPr>
        <p:spPr>
          <a:xfrm>
            <a:off x="9277927" y="4179455"/>
            <a:ext cx="1935017" cy="914400"/>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50000"/>
                  </a:schemeClr>
                </a:solidFill>
              </a:rPr>
              <a:t>Cues to action</a:t>
            </a:r>
            <a:endParaRPr lang="en-GB" dirty="0">
              <a:solidFill>
                <a:schemeClr val="accent2">
                  <a:lumMod val="50000"/>
                </a:schemeClr>
              </a:solidFill>
            </a:endParaRPr>
          </a:p>
        </p:txBody>
      </p:sp>
      <p:sp>
        <p:nvSpPr>
          <p:cNvPr id="14" name="Rectangle 13"/>
          <p:cNvSpPr/>
          <p:nvPr/>
        </p:nvSpPr>
        <p:spPr>
          <a:xfrm>
            <a:off x="9277928" y="2258624"/>
            <a:ext cx="1935016" cy="914400"/>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50000"/>
                  </a:schemeClr>
                </a:solidFill>
              </a:rPr>
              <a:t>Action</a:t>
            </a:r>
            <a:r>
              <a:rPr lang="en-GB" dirty="0" smtClean="0"/>
              <a:t> </a:t>
            </a:r>
            <a:endParaRPr lang="en-GB" dirty="0"/>
          </a:p>
        </p:txBody>
      </p:sp>
      <p:sp>
        <p:nvSpPr>
          <p:cNvPr id="15" name="TextBox 14"/>
          <p:cNvSpPr txBox="1"/>
          <p:nvPr/>
        </p:nvSpPr>
        <p:spPr>
          <a:xfrm>
            <a:off x="4618181" y="4041197"/>
            <a:ext cx="3149600" cy="369332"/>
          </a:xfrm>
          <a:prstGeom prst="rect">
            <a:avLst/>
          </a:prstGeom>
          <a:noFill/>
        </p:spPr>
        <p:txBody>
          <a:bodyPr wrap="square" rtlCol="0">
            <a:spAutoFit/>
          </a:bodyPr>
          <a:lstStyle/>
          <a:p>
            <a:r>
              <a:rPr lang="en-GB" dirty="0" smtClean="0">
                <a:solidFill>
                  <a:schemeClr val="accent2">
                    <a:lumMod val="50000"/>
                  </a:schemeClr>
                </a:solidFill>
              </a:rPr>
              <a:t>Health motivation</a:t>
            </a:r>
            <a:endParaRPr lang="en-GB" dirty="0">
              <a:solidFill>
                <a:schemeClr val="accent2">
                  <a:lumMod val="50000"/>
                </a:schemeClr>
              </a:solidFill>
            </a:endParaRPr>
          </a:p>
        </p:txBody>
      </p:sp>
      <p:cxnSp>
        <p:nvCxnSpPr>
          <p:cNvPr id="17" name="Straight Arrow Connector 16"/>
          <p:cNvCxnSpPr/>
          <p:nvPr/>
        </p:nvCxnSpPr>
        <p:spPr>
          <a:xfrm flipV="1">
            <a:off x="2954475" y="2896950"/>
            <a:ext cx="1197268" cy="11630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2955636" y="4083056"/>
            <a:ext cx="11845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2964868" y="4106148"/>
            <a:ext cx="963469" cy="12979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7518400" y="2303097"/>
            <a:ext cx="1607127" cy="4127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V="1">
            <a:off x="7260931" y="2868224"/>
            <a:ext cx="1839192" cy="1264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7779323" y="3020624"/>
            <a:ext cx="1346204" cy="22348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stCxn id="13" idx="0"/>
          </p:cNvCxnSpPr>
          <p:nvPr/>
        </p:nvCxnSpPr>
        <p:spPr>
          <a:xfrm flipH="1" flipV="1">
            <a:off x="10245435" y="3274457"/>
            <a:ext cx="1" cy="9049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Right Brace 36"/>
          <p:cNvSpPr/>
          <p:nvPr/>
        </p:nvSpPr>
        <p:spPr>
          <a:xfrm>
            <a:off x="2753587" y="2715824"/>
            <a:ext cx="199739" cy="268828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Left Brace 37"/>
          <p:cNvSpPr/>
          <p:nvPr/>
        </p:nvSpPr>
        <p:spPr>
          <a:xfrm>
            <a:off x="4064000" y="4562764"/>
            <a:ext cx="76197" cy="179185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Left Brace 38"/>
          <p:cNvSpPr/>
          <p:nvPr/>
        </p:nvSpPr>
        <p:spPr>
          <a:xfrm>
            <a:off x="4141352" y="2060665"/>
            <a:ext cx="76197" cy="179185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2" name="Right Brace 41"/>
          <p:cNvSpPr/>
          <p:nvPr/>
        </p:nvSpPr>
        <p:spPr>
          <a:xfrm>
            <a:off x="7283333" y="2060665"/>
            <a:ext cx="154243" cy="189266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3" name="Right Brace 42"/>
          <p:cNvSpPr/>
          <p:nvPr/>
        </p:nvSpPr>
        <p:spPr>
          <a:xfrm>
            <a:off x="7269003" y="4489123"/>
            <a:ext cx="167416" cy="193913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332276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accent2">
                    <a:lumMod val="50000"/>
                  </a:schemeClr>
                </a:solidFill>
              </a:rPr>
              <a:t>Transtheoretical</a:t>
            </a:r>
            <a:r>
              <a:rPr lang="en-GB" dirty="0">
                <a:solidFill>
                  <a:schemeClr val="accent2">
                    <a:lumMod val="50000"/>
                  </a:schemeClr>
                </a:solidFill>
              </a:rPr>
              <a:t> Model</a:t>
            </a:r>
          </a:p>
        </p:txBody>
      </p:sp>
      <p:sp>
        <p:nvSpPr>
          <p:cNvPr id="3" name="Content Placeholder 2"/>
          <p:cNvSpPr>
            <a:spLocks noGrp="1"/>
          </p:cNvSpPr>
          <p:nvPr>
            <p:ph idx="1"/>
          </p:nvPr>
        </p:nvSpPr>
        <p:spPr/>
        <p:txBody>
          <a:bodyPr>
            <a:normAutofit/>
          </a:bodyPr>
          <a:lstStyle/>
          <a:p>
            <a:r>
              <a:rPr lang="en-GB" sz="2000" dirty="0" smtClean="0">
                <a:solidFill>
                  <a:schemeClr val="accent2">
                    <a:lumMod val="50000"/>
                  </a:schemeClr>
                </a:solidFill>
              </a:rPr>
              <a:t>A dominant stage model in health psychology, with one of the first applications applied to smoking cessation.</a:t>
            </a:r>
          </a:p>
          <a:p>
            <a:r>
              <a:rPr lang="en-GB" sz="2000" dirty="0" smtClean="0">
                <a:solidFill>
                  <a:schemeClr val="accent2">
                    <a:lumMod val="50000"/>
                  </a:schemeClr>
                </a:solidFill>
              </a:rPr>
              <a:t>The most widely used version of the model uses five stages; pre-contemplation, contemplation, preparation, action and maintenance (some models add a termination stage). The first three stages are pre action and the last two are post action.</a:t>
            </a:r>
          </a:p>
          <a:p>
            <a:r>
              <a:rPr lang="en-GB" sz="2000" dirty="0" smtClean="0">
                <a:solidFill>
                  <a:schemeClr val="accent2">
                    <a:lumMod val="50000"/>
                  </a:schemeClr>
                </a:solidFill>
              </a:rPr>
              <a:t>Although individuals are assumed to move through the model in sequential stages, they can be prone to relapse and may cycle before permanent change occurs.</a:t>
            </a:r>
          </a:p>
        </p:txBody>
      </p:sp>
    </p:spTree>
    <p:extLst>
      <p:ext uri="{BB962C8B-B14F-4D97-AF65-F5344CB8AC3E}">
        <p14:creationId xmlns:p14="http://schemas.microsoft.com/office/powerpoint/2010/main" val="11417787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2">
                    <a:lumMod val="50000"/>
                  </a:schemeClr>
                </a:solidFill>
              </a:rPr>
              <a:t>Transtheoretical</a:t>
            </a:r>
            <a:r>
              <a:rPr lang="en-GB" dirty="0" smtClean="0">
                <a:solidFill>
                  <a:schemeClr val="accent2">
                    <a:lumMod val="50000"/>
                  </a:schemeClr>
                </a:solidFill>
              </a:rPr>
              <a:t> model</a:t>
            </a:r>
            <a:endParaRPr lang="en-GB" dirty="0">
              <a:solidFill>
                <a:schemeClr val="accent2">
                  <a:lumMod val="50000"/>
                </a:schemeClr>
              </a:solidFill>
            </a:endParaRPr>
          </a:p>
        </p:txBody>
      </p:sp>
      <p:pic>
        <p:nvPicPr>
          <p:cNvPr id="9" name="Content Placeholder 8"/>
          <p:cNvPicPr>
            <a:picLocks noGrp="1" noChangeAspect="1"/>
          </p:cNvPicPr>
          <p:nvPr>
            <p:ph idx="1"/>
          </p:nvPr>
        </p:nvPicPr>
        <p:blipFill>
          <a:blip r:embed="rId2"/>
          <a:stretch>
            <a:fillRect/>
          </a:stretch>
        </p:blipFill>
        <p:spPr>
          <a:xfrm>
            <a:off x="2604655" y="1764146"/>
            <a:ext cx="7144285" cy="4508838"/>
          </a:xfrm>
          <a:prstGeom prst="rect">
            <a:avLst/>
          </a:prstGeom>
          <a:ln>
            <a:solidFill>
              <a:schemeClr val="accent1"/>
            </a:solidFill>
          </a:ln>
        </p:spPr>
      </p:pic>
    </p:spTree>
    <p:extLst>
      <p:ext uri="{BB962C8B-B14F-4D97-AF65-F5344CB8AC3E}">
        <p14:creationId xmlns:p14="http://schemas.microsoft.com/office/powerpoint/2010/main" val="2504345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90F6C4-CF4E-D047-B1AF-0F2A0348EB87}"/>
              </a:ext>
            </a:extLst>
          </p:cNvPr>
          <p:cNvSpPr>
            <a:spLocks noGrp="1"/>
          </p:cNvSpPr>
          <p:nvPr>
            <p:ph type="title"/>
          </p:nvPr>
        </p:nvSpPr>
        <p:spPr/>
        <p:txBody>
          <a:bodyPr>
            <a:normAutofit fontScale="90000"/>
          </a:bodyPr>
          <a:lstStyle/>
          <a:p>
            <a:r>
              <a:rPr lang="en-GB" dirty="0">
                <a:solidFill>
                  <a:schemeClr val="accent2">
                    <a:lumMod val="50000"/>
                  </a:schemeClr>
                </a:solidFill>
              </a:rPr>
              <a:t>Objectives and expected outcomes</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9D33B709-7758-BA4A-A3EF-76A69999FE40}"/>
              </a:ext>
            </a:extLst>
          </p:cNvPr>
          <p:cNvSpPr>
            <a:spLocks noGrp="1"/>
          </p:cNvSpPr>
          <p:nvPr>
            <p:ph idx="1"/>
          </p:nvPr>
        </p:nvSpPr>
        <p:spPr/>
        <p:txBody>
          <a:bodyPr>
            <a:normAutofit lnSpcReduction="10000"/>
          </a:bodyPr>
          <a:lstStyle/>
          <a:p>
            <a:r>
              <a:rPr lang="en-GB" sz="2400" dirty="0">
                <a:solidFill>
                  <a:schemeClr val="accent2">
                    <a:lumMod val="50000"/>
                  </a:schemeClr>
                </a:solidFill>
              </a:rPr>
              <a:t>For a successful campaign, there should be early agreement on the expected outcomes. There should be well defined objectives, communicated in a strategic manner in order to make this possible (</a:t>
            </a:r>
            <a:r>
              <a:rPr lang="en-GB" sz="2400" dirty="0" err="1">
                <a:solidFill>
                  <a:schemeClr val="accent2">
                    <a:lumMod val="50000"/>
                  </a:schemeClr>
                </a:solidFill>
              </a:rPr>
              <a:t>Schiavo</a:t>
            </a:r>
            <a:r>
              <a:rPr lang="en-GB" sz="2400" dirty="0">
                <a:solidFill>
                  <a:schemeClr val="accent2">
                    <a:lumMod val="50000"/>
                  </a:schemeClr>
                </a:solidFill>
              </a:rPr>
              <a:t>, 2007).</a:t>
            </a:r>
          </a:p>
          <a:p>
            <a:r>
              <a:rPr lang="en-GB" sz="2400" dirty="0">
                <a:solidFill>
                  <a:schemeClr val="accent2">
                    <a:lumMod val="50000"/>
                  </a:schemeClr>
                </a:solidFill>
              </a:rPr>
              <a:t>Health campaigns aim to influence behaviour,  but although this is the final goal, there are several stages recognised before an individual commits to new behaviour – it is essential that campaigns account for these stages in </a:t>
            </a:r>
            <a:r>
              <a:rPr lang="en-GB" sz="2400" dirty="0">
                <a:solidFill>
                  <a:srgbClr val="C00000"/>
                </a:solidFill>
              </a:rPr>
              <a:t>attitude, knowledge, social norms, perceptions of risk</a:t>
            </a:r>
            <a:r>
              <a:rPr lang="en-GB" sz="2400" dirty="0">
                <a:solidFill>
                  <a:schemeClr val="accent2">
                    <a:lumMod val="50000"/>
                  </a:schemeClr>
                </a:solidFill>
              </a:rPr>
              <a:t> etc. It is important that these stages are part of the campaign objectives (Lederman et al., 2008).</a:t>
            </a:r>
            <a:endParaRPr lang="en-US" sz="2400" dirty="0">
              <a:solidFill>
                <a:schemeClr val="accent2">
                  <a:lumMod val="50000"/>
                </a:schemeClr>
              </a:solidFill>
            </a:endParaRPr>
          </a:p>
        </p:txBody>
      </p:sp>
    </p:spTree>
    <p:extLst>
      <p:ext uri="{BB962C8B-B14F-4D97-AF65-F5344CB8AC3E}">
        <p14:creationId xmlns:p14="http://schemas.microsoft.com/office/powerpoint/2010/main" val="3394157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DDDDBF-78D4-8642-86E8-5B235EC9FCAD}"/>
              </a:ext>
            </a:extLst>
          </p:cNvPr>
          <p:cNvSpPr>
            <a:spLocks noGrp="1"/>
          </p:cNvSpPr>
          <p:nvPr>
            <p:ph type="title"/>
          </p:nvPr>
        </p:nvSpPr>
        <p:spPr/>
        <p:txBody>
          <a:bodyPr/>
          <a:lstStyle/>
          <a:p>
            <a:r>
              <a:rPr lang="en-GB" dirty="0">
                <a:solidFill>
                  <a:schemeClr val="accent2">
                    <a:lumMod val="50000"/>
                  </a:schemeClr>
                </a:solidFill>
              </a:rPr>
              <a:t>Types of behavioural change</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56E9301E-7B35-D841-95C3-AB5239765B8B}"/>
              </a:ext>
            </a:extLst>
          </p:cNvPr>
          <p:cNvSpPr>
            <a:spLocks noGrp="1"/>
          </p:cNvSpPr>
          <p:nvPr>
            <p:ph idx="1"/>
          </p:nvPr>
        </p:nvSpPr>
        <p:spPr/>
        <p:txBody>
          <a:bodyPr>
            <a:normAutofit lnSpcReduction="10000"/>
          </a:bodyPr>
          <a:lstStyle/>
          <a:p>
            <a:r>
              <a:rPr lang="en-GB" sz="2400" dirty="0">
                <a:solidFill>
                  <a:schemeClr val="accent2">
                    <a:lumMod val="50000"/>
                  </a:schemeClr>
                </a:solidFill>
              </a:rPr>
              <a:t>Begin with the healthy behaviour  OR</a:t>
            </a:r>
          </a:p>
          <a:p>
            <a:r>
              <a:rPr lang="en-GB" sz="2400" dirty="0">
                <a:solidFill>
                  <a:schemeClr val="accent2">
                    <a:lumMod val="50000"/>
                  </a:schemeClr>
                </a:solidFill>
              </a:rPr>
              <a:t>Cease the unhealthy behaviour OR</a:t>
            </a:r>
          </a:p>
          <a:p>
            <a:r>
              <a:rPr lang="en-GB" sz="2400" dirty="0">
                <a:solidFill>
                  <a:schemeClr val="accent2">
                    <a:lumMod val="50000"/>
                  </a:schemeClr>
                </a:solidFill>
              </a:rPr>
              <a:t>Substitute one behaviour with another OR</a:t>
            </a:r>
          </a:p>
          <a:p>
            <a:r>
              <a:rPr lang="en-GB" sz="2400" dirty="0">
                <a:solidFill>
                  <a:schemeClr val="accent2">
                    <a:lumMod val="50000"/>
                  </a:schemeClr>
                </a:solidFill>
              </a:rPr>
              <a:t>Promote the elimination of risky behaviour </a:t>
            </a:r>
          </a:p>
          <a:p>
            <a:r>
              <a:rPr lang="en-GB" sz="2400" dirty="0">
                <a:solidFill>
                  <a:schemeClr val="accent2">
                    <a:lumMod val="50000"/>
                  </a:schemeClr>
                </a:solidFill>
              </a:rPr>
              <a:t>Many behaviours are the result of lifestyle choices which in turn are influenced by society and community.</a:t>
            </a:r>
          </a:p>
          <a:p>
            <a:r>
              <a:rPr lang="en-GB" sz="2400" dirty="0">
                <a:solidFill>
                  <a:schemeClr val="accent2">
                    <a:lumMod val="50000"/>
                  </a:schemeClr>
                </a:solidFill>
              </a:rPr>
              <a:t>It is essential then, that these changes must be targeted through both individual messages and societal appeals (Siegel et al., 2008).</a:t>
            </a:r>
          </a:p>
        </p:txBody>
      </p:sp>
    </p:spTree>
    <p:extLst>
      <p:ext uri="{BB962C8B-B14F-4D97-AF65-F5344CB8AC3E}">
        <p14:creationId xmlns:p14="http://schemas.microsoft.com/office/powerpoint/2010/main" val="1113585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EEA492-A3B1-9A44-8285-FAC6ACBF6771}"/>
              </a:ext>
            </a:extLst>
          </p:cNvPr>
          <p:cNvSpPr>
            <a:spLocks noGrp="1"/>
          </p:cNvSpPr>
          <p:nvPr>
            <p:ph type="title"/>
          </p:nvPr>
        </p:nvSpPr>
        <p:spPr>
          <a:xfrm>
            <a:off x="1002145" y="347030"/>
            <a:ext cx="10058400" cy="1371600"/>
          </a:xfrm>
        </p:spPr>
        <p:txBody>
          <a:bodyPr/>
          <a:lstStyle/>
          <a:p>
            <a:r>
              <a:rPr lang="en-GB" dirty="0">
                <a:solidFill>
                  <a:schemeClr val="accent1">
                    <a:lumMod val="50000"/>
                  </a:schemeClr>
                </a:solidFill>
              </a:rPr>
              <a:t>Outcomes and Theory</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D31BFA5F-9EDA-2146-93CC-1661E20DB3FD}"/>
              </a:ext>
            </a:extLst>
          </p:cNvPr>
          <p:cNvSpPr>
            <a:spLocks noGrp="1"/>
          </p:cNvSpPr>
          <p:nvPr>
            <p:ph idx="1"/>
          </p:nvPr>
        </p:nvSpPr>
        <p:spPr>
          <a:xfrm>
            <a:off x="586509" y="1718630"/>
            <a:ext cx="10922000" cy="3931920"/>
          </a:xfrm>
        </p:spPr>
        <p:txBody>
          <a:bodyPr>
            <a:normAutofit/>
          </a:bodyPr>
          <a:lstStyle/>
          <a:p>
            <a:r>
              <a:rPr lang="en-GB" sz="2400" dirty="0">
                <a:solidFill>
                  <a:schemeClr val="accent1">
                    <a:lumMod val="50000"/>
                  </a:schemeClr>
                </a:solidFill>
              </a:rPr>
              <a:t>Therefore, it is necessary to ask-</a:t>
            </a:r>
          </a:p>
          <a:p>
            <a:r>
              <a:rPr lang="en-GB" sz="2400" dirty="0">
                <a:solidFill>
                  <a:schemeClr val="accent1">
                    <a:lumMod val="50000"/>
                  </a:schemeClr>
                </a:solidFill>
              </a:rPr>
              <a:t>Are the theories of behavioural change influential at an inter personal, individual or societal level?</a:t>
            </a:r>
          </a:p>
          <a:p>
            <a:r>
              <a:rPr lang="en-GB" sz="2400" dirty="0">
                <a:solidFill>
                  <a:schemeClr val="accent1">
                    <a:lumMod val="50000"/>
                  </a:schemeClr>
                </a:solidFill>
              </a:rPr>
              <a:t>Individual change is often met by the use of the TPB, TRA, HBM, TTM, the Extended Parallel Processing Model, ELM and other IPA models.</a:t>
            </a:r>
          </a:p>
          <a:p>
            <a:r>
              <a:rPr lang="en-GB" sz="2400" dirty="0">
                <a:solidFill>
                  <a:schemeClr val="accent1">
                    <a:lumMod val="50000"/>
                  </a:schemeClr>
                </a:solidFill>
              </a:rPr>
              <a:t>At an interpersonal level, Social Cognitive Models and The Two Step Flow Model are useful.</a:t>
            </a:r>
          </a:p>
          <a:p>
            <a:r>
              <a:rPr lang="en-GB" sz="2400" dirty="0">
                <a:solidFill>
                  <a:schemeClr val="accent1">
                    <a:lumMod val="50000"/>
                  </a:schemeClr>
                </a:solidFill>
              </a:rPr>
              <a:t>At a societal level the Diffusion of Innovation                                        s Theory (Rogers, 2003) may be applicable.</a:t>
            </a:r>
            <a:endParaRPr lang="en-US" sz="24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7546109" y="4340296"/>
            <a:ext cx="4347728" cy="2191255"/>
          </a:xfrm>
          <a:prstGeom prst="rect">
            <a:avLst/>
          </a:prstGeom>
          <a:ln>
            <a:solidFill>
              <a:schemeClr val="accent1"/>
            </a:solidFill>
          </a:ln>
        </p:spPr>
      </p:pic>
    </p:spTree>
    <p:extLst>
      <p:ext uri="{BB962C8B-B14F-4D97-AF65-F5344CB8AC3E}">
        <p14:creationId xmlns:p14="http://schemas.microsoft.com/office/powerpoint/2010/main" val="3178089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50000"/>
                  </a:schemeClr>
                </a:solidFill>
              </a:rPr>
              <a:t>Diffusion of innovation model</a:t>
            </a:r>
            <a:endParaRPr lang="en-GB" dirty="0">
              <a:solidFill>
                <a:schemeClr val="accent2">
                  <a:lumMod val="50000"/>
                </a:schemeClr>
              </a:solidFill>
            </a:endParaRPr>
          </a:p>
        </p:txBody>
      </p:sp>
      <p:sp>
        <p:nvSpPr>
          <p:cNvPr id="3" name="Content Placeholder 2"/>
          <p:cNvSpPr>
            <a:spLocks noGrp="1"/>
          </p:cNvSpPr>
          <p:nvPr>
            <p:ph idx="1"/>
          </p:nvPr>
        </p:nvSpPr>
        <p:spPr>
          <a:xfrm>
            <a:off x="748145" y="1902691"/>
            <a:ext cx="10377055" cy="4446385"/>
          </a:xfrm>
        </p:spPr>
        <p:txBody>
          <a:bodyPr>
            <a:normAutofit lnSpcReduction="10000"/>
          </a:bodyPr>
          <a:lstStyle/>
          <a:p>
            <a:r>
              <a:rPr lang="en-GB" dirty="0">
                <a:solidFill>
                  <a:schemeClr val="accent2">
                    <a:lumMod val="50000"/>
                  </a:schemeClr>
                </a:solidFill>
              </a:rPr>
              <a:t>Diffusion of Innovation (DOI) </a:t>
            </a:r>
            <a:r>
              <a:rPr lang="en-GB" dirty="0" smtClean="0">
                <a:solidFill>
                  <a:schemeClr val="accent2">
                    <a:lumMod val="50000"/>
                  </a:schemeClr>
                </a:solidFill>
              </a:rPr>
              <a:t>Theory (Rogers,1962), </a:t>
            </a:r>
            <a:r>
              <a:rPr lang="en-GB" dirty="0">
                <a:solidFill>
                  <a:schemeClr val="accent2">
                    <a:lumMod val="50000"/>
                  </a:schemeClr>
                </a:solidFill>
              </a:rPr>
              <a:t>is one of the </a:t>
            </a:r>
            <a:r>
              <a:rPr lang="en-GB" dirty="0" smtClean="0">
                <a:solidFill>
                  <a:schemeClr val="accent2">
                    <a:lumMod val="50000"/>
                  </a:schemeClr>
                </a:solidFill>
              </a:rPr>
              <a:t>oldest </a:t>
            </a:r>
            <a:r>
              <a:rPr lang="en-GB" dirty="0">
                <a:solidFill>
                  <a:schemeClr val="accent2">
                    <a:lumMod val="50000"/>
                  </a:schemeClr>
                </a:solidFill>
              </a:rPr>
              <a:t>theories. It </a:t>
            </a:r>
            <a:r>
              <a:rPr lang="en-GB" dirty="0" smtClean="0">
                <a:solidFill>
                  <a:schemeClr val="accent2">
                    <a:lumMod val="50000"/>
                  </a:schemeClr>
                </a:solidFill>
              </a:rPr>
              <a:t>originated </a:t>
            </a:r>
            <a:r>
              <a:rPr lang="en-GB" dirty="0">
                <a:solidFill>
                  <a:schemeClr val="accent2">
                    <a:lumMod val="50000"/>
                  </a:schemeClr>
                </a:solidFill>
              </a:rPr>
              <a:t>to explain how, over time, an idea or product gains momentum and diffuses </a:t>
            </a:r>
            <a:r>
              <a:rPr lang="en-GB" dirty="0" smtClean="0">
                <a:solidFill>
                  <a:schemeClr val="accent2">
                    <a:lumMod val="50000"/>
                  </a:schemeClr>
                </a:solidFill>
              </a:rPr>
              <a:t>through </a:t>
            </a:r>
            <a:r>
              <a:rPr lang="en-GB" dirty="0">
                <a:solidFill>
                  <a:schemeClr val="accent2">
                    <a:lumMod val="50000"/>
                  </a:schemeClr>
                </a:solidFill>
              </a:rPr>
              <a:t>a specific </a:t>
            </a:r>
            <a:r>
              <a:rPr lang="en-GB" dirty="0" smtClean="0">
                <a:solidFill>
                  <a:schemeClr val="accent2">
                    <a:lumMod val="50000"/>
                  </a:schemeClr>
                </a:solidFill>
              </a:rPr>
              <a:t>population. </a:t>
            </a:r>
          </a:p>
          <a:p>
            <a:r>
              <a:rPr lang="en-GB" dirty="0" smtClean="0">
                <a:solidFill>
                  <a:schemeClr val="accent2">
                    <a:lumMod val="50000"/>
                  </a:schemeClr>
                </a:solidFill>
              </a:rPr>
              <a:t>The </a:t>
            </a:r>
            <a:r>
              <a:rPr lang="en-GB" dirty="0">
                <a:solidFill>
                  <a:schemeClr val="accent2">
                    <a:lumMod val="50000"/>
                  </a:schemeClr>
                </a:solidFill>
              </a:rPr>
              <a:t>end result of this diffusion is that </a:t>
            </a:r>
            <a:r>
              <a:rPr lang="en-GB" dirty="0" smtClean="0">
                <a:solidFill>
                  <a:schemeClr val="accent2">
                    <a:lumMod val="50000"/>
                  </a:schemeClr>
                </a:solidFill>
              </a:rPr>
              <a:t>people </a:t>
            </a:r>
            <a:r>
              <a:rPr lang="en-GB" dirty="0">
                <a:solidFill>
                  <a:schemeClr val="accent2">
                    <a:lumMod val="50000"/>
                  </a:schemeClr>
                </a:solidFill>
              </a:rPr>
              <a:t>adopt a new idea, </a:t>
            </a:r>
            <a:r>
              <a:rPr lang="en-GB" dirty="0" smtClean="0">
                <a:solidFill>
                  <a:schemeClr val="accent2">
                    <a:lumMod val="50000"/>
                  </a:schemeClr>
                </a:solidFill>
              </a:rPr>
              <a:t>behaviour</a:t>
            </a:r>
            <a:r>
              <a:rPr lang="en-GB" dirty="0">
                <a:solidFill>
                  <a:schemeClr val="accent2">
                    <a:lumMod val="50000"/>
                  </a:schemeClr>
                </a:solidFill>
              </a:rPr>
              <a:t>, or product.   Adoption means that a person does something differently than what they had </a:t>
            </a:r>
            <a:r>
              <a:rPr lang="en-GB" dirty="0" smtClean="0">
                <a:solidFill>
                  <a:schemeClr val="accent2">
                    <a:lumMod val="50000"/>
                  </a:schemeClr>
                </a:solidFill>
              </a:rPr>
              <a:t>previously. </a:t>
            </a:r>
            <a:r>
              <a:rPr lang="en-GB" dirty="0">
                <a:solidFill>
                  <a:schemeClr val="accent2">
                    <a:lumMod val="50000"/>
                  </a:schemeClr>
                </a:solidFill>
              </a:rPr>
              <a:t>The key to adoption is that the person must perceive the idea, </a:t>
            </a:r>
            <a:r>
              <a:rPr lang="en-GB" dirty="0" smtClean="0">
                <a:solidFill>
                  <a:schemeClr val="accent2">
                    <a:lumMod val="50000"/>
                  </a:schemeClr>
                </a:solidFill>
              </a:rPr>
              <a:t>behaviour</a:t>
            </a:r>
            <a:r>
              <a:rPr lang="en-GB" dirty="0">
                <a:solidFill>
                  <a:schemeClr val="accent2">
                    <a:lumMod val="50000"/>
                  </a:schemeClr>
                </a:solidFill>
              </a:rPr>
              <a:t>, or product as new or innovative. It is through this that diffusion is possible. </a:t>
            </a:r>
            <a:endParaRPr lang="en-GB" dirty="0" smtClean="0">
              <a:solidFill>
                <a:schemeClr val="accent2">
                  <a:lumMod val="50000"/>
                </a:schemeClr>
              </a:solidFill>
            </a:endParaRPr>
          </a:p>
          <a:p>
            <a:r>
              <a:rPr lang="en-GB" dirty="0">
                <a:solidFill>
                  <a:schemeClr val="accent2">
                    <a:lumMod val="50000"/>
                  </a:schemeClr>
                </a:solidFill>
              </a:rPr>
              <a:t>Researchers have found that people who adopt an innovation early have different characteristics than people who adopt an innovation later. When promoting an innovation to a target population, it is important to understand the characteristics of the target population that will help or hinder adoption of the innovation. </a:t>
            </a:r>
            <a:endParaRPr lang="en-GB" dirty="0" smtClean="0">
              <a:solidFill>
                <a:schemeClr val="accent2">
                  <a:lumMod val="50000"/>
                </a:schemeClr>
              </a:solidFill>
            </a:endParaRPr>
          </a:p>
          <a:p>
            <a:r>
              <a:rPr lang="en-GB" dirty="0" smtClean="0">
                <a:solidFill>
                  <a:schemeClr val="accent2">
                    <a:lumMod val="50000"/>
                  </a:schemeClr>
                </a:solidFill>
              </a:rPr>
              <a:t>There </a:t>
            </a:r>
            <a:r>
              <a:rPr lang="en-GB" dirty="0">
                <a:solidFill>
                  <a:schemeClr val="accent2">
                    <a:lumMod val="50000"/>
                  </a:schemeClr>
                </a:solidFill>
              </a:rPr>
              <a:t>are five established adopter categories, and while the majority of the general population tends to fall in the middle categories, it is still necessary to understand the characteristics of the target population. When promoting an innovation, there are different strategies used to appeal to the different adopter categories.</a:t>
            </a:r>
          </a:p>
        </p:txBody>
      </p:sp>
    </p:spTree>
    <p:extLst>
      <p:ext uri="{BB962C8B-B14F-4D97-AF65-F5344CB8AC3E}">
        <p14:creationId xmlns:p14="http://schemas.microsoft.com/office/powerpoint/2010/main" val="3981534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Diffusion of Innovation Model</a:t>
            </a:r>
          </a:p>
        </p:txBody>
      </p:sp>
      <p:pic>
        <p:nvPicPr>
          <p:cNvPr id="4" name="Content Placeholder 3"/>
          <p:cNvPicPr>
            <a:picLocks noGrp="1" noChangeAspect="1"/>
          </p:cNvPicPr>
          <p:nvPr>
            <p:ph idx="1"/>
          </p:nvPr>
        </p:nvPicPr>
        <p:blipFill>
          <a:blip r:embed="rId2"/>
          <a:stretch>
            <a:fillRect/>
          </a:stretch>
        </p:blipFill>
        <p:spPr>
          <a:xfrm>
            <a:off x="1970374" y="2103438"/>
            <a:ext cx="8251251" cy="3932237"/>
          </a:xfrm>
          <a:prstGeom prst="rect">
            <a:avLst/>
          </a:prstGeom>
        </p:spPr>
      </p:pic>
    </p:spTree>
    <p:extLst>
      <p:ext uri="{BB962C8B-B14F-4D97-AF65-F5344CB8AC3E}">
        <p14:creationId xmlns:p14="http://schemas.microsoft.com/office/powerpoint/2010/main" val="1166935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50000"/>
                  </a:schemeClr>
                </a:solidFill>
              </a:rPr>
              <a:t>General learning model</a:t>
            </a:r>
            <a:endParaRPr lang="en-GB" dirty="0">
              <a:solidFill>
                <a:schemeClr val="accent2">
                  <a:lumMod val="50000"/>
                </a:schemeClr>
              </a:solidFill>
            </a:endParaRPr>
          </a:p>
        </p:txBody>
      </p:sp>
      <p:sp>
        <p:nvSpPr>
          <p:cNvPr id="3" name="Content Placeholder 2"/>
          <p:cNvSpPr>
            <a:spLocks noGrp="1"/>
          </p:cNvSpPr>
          <p:nvPr>
            <p:ph idx="1"/>
          </p:nvPr>
        </p:nvSpPr>
        <p:spPr>
          <a:xfrm>
            <a:off x="1066800" y="1838036"/>
            <a:ext cx="10058400" cy="4197004"/>
          </a:xfrm>
        </p:spPr>
        <p:txBody>
          <a:bodyPr/>
          <a:lstStyle/>
          <a:p>
            <a:r>
              <a:rPr lang="en-GB" dirty="0" smtClean="0">
                <a:solidFill>
                  <a:schemeClr val="accent2">
                    <a:lumMod val="50000"/>
                  </a:schemeClr>
                </a:solidFill>
              </a:rPr>
              <a:t>A </a:t>
            </a:r>
            <a:r>
              <a:rPr lang="en-GB" dirty="0" err="1" smtClean="0">
                <a:solidFill>
                  <a:schemeClr val="accent2">
                    <a:lumMod val="50000"/>
                  </a:schemeClr>
                </a:solidFill>
              </a:rPr>
              <a:t>metatheoretical</a:t>
            </a:r>
            <a:r>
              <a:rPr lang="en-GB" dirty="0" smtClean="0">
                <a:solidFill>
                  <a:schemeClr val="accent2">
                    <a:lumMod val="50000"/>
                  </a:schemeClr>
                </a:solidFill>
              </a:rPr>
              <a:t> framework integrating key ideas from other models, such as the social cognitive models, cultivation theory, desensitisation theory and information processing theory. </a:t>
            </a:r>
          </a:p>
          <a:p>
            <a:endParaRPr lang="en-GB" dirty="0">
              <a:solidFill>
                <a:schemeClr val="accent2">
                  <a:lumMod val="50000"/>
                </a:schemeClr>
              </a:solidFill>
            </a:endParaRPr>
          </a:p>
        </p:txBody>
      </p:sp>
      <p:pic>
        <p:nvPicPr>
          <p:cNvPr id="4" name="Picture 3"/>
          <p:cNvPicPr>
            <a:picLocks noChangeAspect="1"/>
          </p:cNvPicPr>
          <p:nvPr/>
        </p:nvPicPr>
        <p:blipFill rotWithShape="1">
          <a:blip r:embed="rId2"/>
          <a:srcRect l="4046" t="17454" r="4446" b="2447"/>
          <a:stretch/>
        </p:blipFill>
        <p:spPr>
          <a:xfrm>
            <a:off x="3482107" y="2750877"/>
            <a:ext cx="5588001" cy="3668396"/>
          </a:xfrm>
          <a:prstGeom prst="rect">
            <a:avLst/>
          </a:prstGeom>
        </p:spPr>
      </p:pic>
    </p:spTree>
    <p:extLst>
      <p:ext uri="{BB962C8B-B14F-4D97-AF65-F5344CB8AC3E}">
        <p14:creationId xmlns:p14="http://schemas.microsoft.com/office/powerpoint/2010/main" val="8057603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B41590-DC17-4946-93F7-D2CA8F1EC5C7}"/>
              </a:ext>
            </a:extLst>
          </p:cNvPr>
          <p:cNvSpPr>
            <a:spLocks noGrp="1"/>
          </p:cNvSpPr>
          <p:nvPr>
            <p:ph type="title"/>
          </p:nvPr>
        </p:nvSpPr>
        <p:spPr/>
        <p:txBody>
          <a:bodyPr/>
          <a:lstStyle/>
          <a:p>
            <a:r>
              <a:rPr lang="en-GB" dirty="0">
                <a:solidFill>
                  <a:schemeClr val="accent1">
                    <a:lumMod val="50000"/>
                  </a:schemeClr>
                </a:solidFill>
              </a:rPr>
              <a:t>Types of media</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4BBF6555-2FD0-D540-8685-DBB793ECB0F6}"/>
              </a:ext>
            </a:extLst>
          </p:cNvPr>
          <p:cNvSpPr>
            <a:spLocks noGrp="1"/>
          </p:cNvSpPr>
          <p:nvPr>
            <p:ph idx="1"/>
          </p:nvPr>
        </p:nvSpPr>
        <p:spPr/>
        <p:txBody>
          <a:bodyPr>
            <a:normAutofit/>
          </a:bodyPr>
          <a:lstStyle/>
          <a:p>
            <a:r>
              <a:rPr lang="en-GB" sz="2400" dirty="0">
                <a:solidFill>
                  <a:schemeClr val="accent1">
                    <a:lumMod val="50000"/>
                  </a:schemeClr>
                </a:solidFill>
              </a:rPr>
              <a:t>The media selected should be the most effective way to reach the TA and offer the opportunity for individuals to notice and remember</a:t>
            </a:r>
          </a:p>
          <a:p>
            <a:r>
              <a:rPr lang="en-GB" sz="2400" dirty="0" err="1">
                <a:solidFill>
                  <a:schemeClr val="accent1">
                    <a:lumMod val="50000"/>
                  </a:schemeClr>
                </a:solidFill>
              </a:rPr>
              <a:t>Hornick</a:t>
            </a:r>
            <a:r>
              <a:rPr lang="en-GB" sz="2400" dirty="0">
                <a:solidFill>
                  <a:schemeClr val="accent1">
                    <a:lumMod val="50000"/>
                  </a:schemeClr>
                </a:solidFill>
              </a:rPr>
              <a:t> (2002) argues that not enough emphasis is placed upon </a:t>
            </a:r>
            <a:r>
              <a:rPr lang="en-GB" sz="2400" b="1" dirty="0">
                <a:solidFill>
                  <a:srgbClr val="C00000"/>
                </a:solidFill>
              </a:rPr>
              <a:t>HOW</a:t>
            </a:r>
            <a:r>
              <a:rPr lang="en-GB" sz="2400" dirty="0">
                <a:solidFill>
                  <a:schemeClr val="accent1">
                    <a:lumMod val="50000"/>
                  </a:schemeClr>
                </a:solidFill>
              </a:rPr>
              <a:t> the message is communicated and that this is crucial</a:t>
            </a:r>
          </a:p>
          <a:p>
            <a:r>
              <a:rPr lang="en-GB" sz="2400" dirty="0">
                <a:solidFill>
                  <a:schemeClr val="accent1">
                    <a:lumMod val="50000"/>
                  </a:schemeClr>
                </a:solidFill>
              </a:rPr>
              <a:t>You want to aim for </a:t>
            </a:r>
            <a:r>
              <a:rPr lang="en-GB" sz="2400" b="1" dirty="0">
                <a:solidFill>
                  <a:srgbClr val="C00000"/>
                </a:solidFill>
              </a:rPr>
              <a:t>MAXIMUM SATURATION</a:t>
            </a:r>
          </a:p>
          <a:p>
            <a:r>
              <a:rPr lang="en-GB" sz="2400" dirty="0">
                <a:solidFill>
                  <a:schemeClr val="accent1">
                    <a:lumMod val="50000"/>
                  </a:schemeClr>
                </a:solidFill>
              </a:rPr>
              <a:t>Whilst TV, radio, newspapers etc have been the traditional route, the emphasis is now on the internet and social media</a:t>
            </a:r>
          </a:p>
          <a:p>
            <a:r>
              <a:rPr lang="en-GB" sz="2400" dirty="0">
                <a:solidFill>
                  <a:schemeClr val="accent1">
                    <a:lumMod val="50000"/>
                  </a:schemeClr>
                </a:solidFill>
              </a:rPr>
              <a:t>The internet/social media is different for important reasons-</a:t>
            </a:r>
            <a:endParaRPr lang="en-US" sz="2400" dirty="0">
              <a:solidFill>
                <a:schemeClr val="accent1">
                  <a:lumMod val="50000"/>
                </a:schemeClr>
              </a:solidFill>
            </a:endParaRPr>
          </a:p>
        </p:txBody>
      </p:sp>
    </p:spTree>
    <p:extLst>
      <p:ext uri="{BB962C8B-B14F-4D97-AF65-F5344CB8AC3E}">
        <p14:creationId xmlns:p14="http://schemas.microsoft.com/office/powerpoint/2010/main" val="11246718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22E6D4-6C39-9D43-8F8F-C006C51F8B26}"/>
              </a:ext>
            </a:extLst>
          </p:cNvPr>
          <p:cNvSpPr>
            <a:spLocks noGrp="1"/>
          </p:cNvSpPr>
          <p:nvPr>
            <p:ph type="title"/>
          </p:nvPr>
        </p:nvSpPr>
        <p:spPr/>
        <p:txBody>
          <a:bodyPr>
            <a:normAutofit fontScale="90000"/>
          </a:bodyPr>
          <a:lstStyle/>
          <a:p>
            <a:pPr algn="ctr"/>
            <a:r>
              <a:rPr lang="en-GB" dirty="0">
                <a:solidFill>
                  <a:schemeClr val="accent1">
                    <a:lumMod val="50000"/>
                  </a:schemeClr>
                </a:solidFill>
              </a:rPr>
              <a:t>Interactivity, customisation, user tracking and segmenting </a:t>
            </a:r>
            <a:br>
              <a:rPr lang="en-GB" dirty="0">
                <a:solidFill>
                  <a:schemeClr val="accent1">
                    <a:lumMod val="50000"/>
                  </a:schemeClr>
                </a:solidFill>
              </a:rPr>
            </a:br>
            <a:r>
              <a:rPr lang="en-GB" dirty="0">
                <a:solidFill>
                  <a:schemeClr val="accent1">
                    <a:lumMod val="50000"/>
                  </a:schemeClr>
                </a:solidFill>
              </a:rPr>
              <a:t>(</a:t>
            </a:r>
            <a:r>
              <a:rPr lang="en-GB" dirty="0" err="1">
                <a:solidFill>
                  <a:schemeClr val="accent1">
                    <a:lumMod val="50000"/>
                  </a:schemeClr>
                </a:solidFill>
              </a:rPr>
              <a:t>Pavlik</a:t>
            </a:r>
            <a:r>
              <a:rPr lang="en-GB" dirty="0">
                <a:solidFill>
                  <a:schemeClr val="accent1">
                    <a:lumMod val="50000"/>
                  </a:schemeClr>
                </a:solidFill>
              </a:rPr>
              <a:t>, 2001)</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E8190B8D-46C2-E544-B391-6C95D7082DFE}"/>
              </a:ext>
            </a:extLst>
          </p:cNvPr>
          <p:cNvSpPr>
            <a:spLocks noGrp="1"/>
          </p:cNvSpPr>
          <p:nvPr>
            <p:ph idx="1"/>
          </p:nvPr>
        </p:nvSpPr>
        <p:spPr>
          <a:xfrm>
            <a:off x="812800" y="2479524"/>
            <a:ext cx="10312400" cy="3555516"/>
          </a:xfrm>
        </p:spPr>
        <p:txBody>
          <a:bodyPr>
            <a:normAutofit lnSpcReduction="10000"/>
          </a:bodyPr>
          <a:lstStyle/>
          <a:p>
            <a:r>
              <a:rPr lang="en-GB" sz="2400" dirty="0">
                <a:solidFill>
                  <a:schemeClr val="accent1">
                    <a:lumMod val="50000"/>
                  </a:schemeClr>
                </a:solidFill>
              </a:rPr>
              <a:t>One campaign can produce unlimited space for content, technically tailored for different audience segments, attract differing people and different communication needs (Duffy &amp; Thomson, 2009).</a:t>
            </a:r>
          </a:p>
          <a:p>
            <a:r>
              <a:rPr lang="en-GB" sz="2400" dirty="0">
                <a:solidFill>
                  <a:schemeClr val="accent1">
                    <a:lumMod val="50000"/>
                  </a:schemeClr>
                </a:solidFill>
              </a:rPr>
              <a:t>Another key advantage is that it can create an integrated image in the minds of users and make it more memorable; much more readily than with traditional media.</a:t>
            </a:r>
          </a:p>
          <a:p>
            <a:r>
              <a:rPr lang="en-GB" sz="2400" dirty="0">
                <a:solidFill>
                  <a:schemeClr val="accent1">
                    <a:lumMod val="50000"/>
                  </a:schemeClr>
                </a:solidFill>
              </a:rPr>
              <a:t>Moreover, it can utilise different formats; music, video,                               images, texts, sound, hyperlinks etc.</a:t>
            </a:r>
            <a:endParaRPr lang="en-US" sz="24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9192058" y="4757295"/>
            <a:ext cx="2619375" cy="1743075"/>
          </a:xfrm>
          <a:prstGeom prst="rect">
            <a:avLst/>
          </a:prstGeom>
          <a:ln>
            <a:solidFill>
              <a:schemeClr val="accent1"/>
            </a:solidFill>
          </a:ln>
        </p:spPr>
      </p:pic>
    </p:spTree>
    <p:extLst>
      <p:ext uri="{BB962C8B-B14F-4D97-AF65-F5344CB8AC3E}">
        <p14:creationId xmlns:p14="http://schemas.microsoft.com/office/powerpoint/2010/main" val="7822646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254886-D8FB-D242-B628-648CCBA11F37}"/>
              </a:ext>
            </a:extLst>
          </p:cNvPr>
          <p:cNvSpPr>
            <a:spLocks noGrp="1"/>
          </p:cNvSpPr>
          <p:nvPr>
            <p:ph type="title"/>
          </p:nvPr>
        </p:nvSpPr>
        <p:spPr/>
        <p:txBody>
          <a:bodyPr/>
          <a:lstStyle/>
          <a:p>
            <a:r>
              <a:rPr lang="en-GB" dirty="0">
                <a:solidFill>
                  <a:schemeClr val="accent1">
                    <a:lumMod val="50000"/>
                  </a:schemeClr>
                </a:solidFill>
              </a:rPr>
              <a:t>Bailey et al., (2010)</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3188BC92-0C27-E14A-8886-EBB08D8790D3}"/>
              </a:ext>
            </a:extLst>
          </p:cNvPr>
          <p:cNvSpPr>
            <a:spLocks noGrp="1"/>
          </p:cNvSpPr>
          <p:nvPr>
            <p:ph idx="1"/>
          </p:nvPr>
        </p:nvSpPr>
        <p:spPr>
          <a:xfrm>
            <a:off x="729673" y="2623126"/>
            <a:ext cx="10815782" cy="3888510"/>
          </a:xfrm>
        </p:spPr>
        <p:txBody>
          <a:bodyPr>
            <a:normAutofit fontScale="92500"/>
          </a:bodyPr>
          <a:lstStyle/>
          <a:p>
            <a:r>
              <a:rPr lang="en-GB" sz="2400" dirty="0">
                <a:solidFill>
                  <a:schemeClr val="accent1">
                    <a:lumMod val="50000"/>
                  </a:schemeClr>
                </a:solidFill>
              </a:rPr>
              <a:t>The key advantage of the internet is that it allows for the message to be displayed, interacted with, actively engaged with and provide and receive feedback.</a:t>
            </a:r>
          </a:p>
          <a:p>
            <a:r>
              <a:rPr lang="en-GB" sz="2400" dirty="0">
                <a:solidFill>
                  <a:schemeClr val="accent1">
                    <a:lumMod val="50000"/>
                  </a:schemeClr>
                </a:solidFill>
              </a:rPr>
              <a:t>Bailey et al., analysed 15 RCT’s of internet based interviews between 2007 and 2010 aimed at improving sexual health. They found that people rated the use of the online source as effective for education and learning, but the results were mixed for an effective tool for behavioural change. They concluded that more research needed to be gathered for efficacy rates.</a:t>
            </a:r>
          </a:p>
          <a:p>
            <a:r>
              <a:rPr lang="en-GB" sz="2400" dirty="0">
                <a:solidFill>
                  <a:schemeClr val="accent1">
                    <a:lumMod val="50000"/>
                  </a:schemeClr>
                </a:solidFill>
              </a:rPr>
              <a:t>A word of caution however, the internet may not be suitable for every message- it still depends on the nature of the message and the TA…</a:t>
            </a:r>
            <a:endParaRPr lang="en-US" sz="24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9716510" y="380855"/>
            <a:ext cx="2143125" cy="2143125"/>
          </a:xfrm>
          <a:prstGeom prst="rect">
            <a:avLst/>
          </a:prstGeom>
        </p:spPr>
      </p:pic>
    </p:spTree>
    <p:extLst>
      <p:ext uri="{BB962C8B-B14F-4D97-AF65-F5344CB8AC3E}">
        <p14:creationId xmlns:p14="http://schemas.microsoft.com/office/powerpoint/2010/main" val="3559118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3E2CB6-E89E-CD41-A7CD-DAE8E72C8D85}"/>
              </a:ext>
            </a:extLst>
          </p:cNvPr>
          <p:cNvSpPr>
            <a:spLocks noGrp="1"/>
          </p:cNvSpPr>
          <p:nvPr>
            <p:ph type="title"/>
          </p:nvPr>
        </p:nvSpPr>
        <p:spPr/>
        <p:txBody>
          <a:bodyPr>
            <a:normAutofit fontScale="90000"/>
          </a:bodyPr>
          <a:lstStyle/>
          <a:p>
            <a:r>
              <a:rPr lang="en-GB" dirty="0">
                <a:solidFill>
                  <a:schemeClr val="accent1">
                    <a:lumMod val="50000"/>
                  </a:schemeClr>
                </a:solidFill>
              </a:rPr>
              <a:t>The impact of theory and culture on media type</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E75C95EF-E093-0144-B73B-7D2D4B5EE532}"/>
              </a:ext>
            </a:extLst>
          </p:cNvPr>
          <p:cNvSpPr>
            <a:spLocks noGrp="1"/>
          </p:cNvSpPr>
          <p:nvPr>
            <p:ph idx="1"/>
          </p:nvPr>
        </p:nvSpPr>
        <p:spPr/>
        <p:txBody>
          <a:bodyPr>
            <a:normAutofit/>
          </a:bodyPr>
          <a:lstStyle/>
          <a:p>
            <a:r>
              <a:rPr lang="en-GB" sz="2400" dirty="0">
                <a:solidFill>
                  <a:schemeClr val="accent1">
                    <a:lumMod val="50000"/>
                  </a:schemeClr>
                </a:solidFill>
              </a:rPr>
              <a:t>Cultivation theory (</a:t>
            </a:r>
            <a:r>
              <a:rPr lang="en-GB" sz="2400" dirty="0" err="1">
                <a:solidFill>
                  <a:schemeClr val="accent1">
                    <a:lumMod val="50000"/>
                  </a:schemeClr>
                </a:solidFill>
              </a:rPr>
              <a:t>Gerbner</a:t>
            </a:r>
            <a:r>
              <a:rPr lang="en-GB" sz="2400" dirty="0">
                <a:solidFill>
                  <a:schemeClr val="accent1">
                    <a:lumMod val="50000"/>
                  </a:schemeClr>
                </a:solidFill>
              </a:rPr>
              <a:t>, 1994) and Social Cognitive Theory  (Bandura, 2001) can be applied to many media, and in particular for entertainment type education</a:t>
            </a:r>
          </a:p>
          <a:p>
            <a:r>
              <a:rPr lang="en-GB" sz="2400" dirty="0">
                <a:solidFill>
                  <a:schemeClr val="accent1">
                    <a:lumMod val="50000"/>
                  </a:schemeClr>
                </a:solidFill>
              </a:rPr>
              <a:t>Think of the role of newspapers- which ones are viewed as elite? </a:t>
            </a:r>
          </a:p>
          <a:p>
            <a:r>
              <a:rPr lang="en-GB" sz="2400" dirty="0">
                <a:solidFill>
                  <a:schemeClr val="accent1">
                    <a:lumMod val="50000"/>
                  </a:schemeClr>
                </a:solidFill>
              </a:rPr>
              <a:t>Who and why do people use the internet… who are active and inactive users?</a:t>
            </a:r>
          </a:p>
          <a:p>
            <a:r>
              <a:rPr lang="en-GB" sz="2400" dirty="0">
                <a:solidFill>
                  <a:schemeClr val="accent1">
                    <a:lumMod val="50000"/>
                  </a:schemeClr>
                </a:solidFill>
              </a:rPr>
              <a:t>Think of culture- who uses smart phones the most?</a:t>
            </a:r>
            <a:endParaRPr lang="en-US" sz="24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8820727" y="4264339"/>
            <a:ext cx="3053051" cy="2286841"/>
          </a:xfrm>
          <a:prstGeom prst="rect">
            <a:avLst/>
          </a:prstGeom>
          <a:ln>
            <a:solidFill>
              <a:schemeClr val="accent1"/>
            </a:solidFill>
          </a:ln>
        </p:spPr>
      </p:pic>
    </p:spTree>
    <p:extLst>
      <p:ext uri="{BB962C8B-B14F-4D97-AF65-F5344CB8AC3E}">
        <p14:creationId xmlns:p14="http://schemas.microsoft.com/office/powerpoint/2010/main" val="3402338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1079C3-C0BA-B449-84D9-9381AC6C9279}"/>
              </a:ext>
            </a:extLst>
          </p:cNvPr>
          <p:cNvSpPr>
            <a:spLocks noGrp="1"/>
          </p:cNvSpPr>
          <p:nvPr>
            <p:ph type="title"/>
          </p:nvPr>
        </p:nvSpPr>
        <p:spPr/>
        <p:txBody>
          <a:bodyPr/>
          <a:lstStyle/>
          <a:p>
            <a:r>
              <a:rPr lang="en-GB" dirty="0">
                <a:solidFill>
                  <a:schemeClr val="accent1">
                    <a:lumMod val="50000"/>
                  </a:schemeClr>
                </a:solidFill>
              </a:rPr>
              <a:t>Media messages</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D511B4BC-0E08-A147-AD6C-0BE02301B3C6}"/>
              </a:ext>
            </a:extLst>
          </p:cNvPr>
          <p:cNvSpPr>
            <a:spLocks noGrp="1"/>
          </p:cNvSpPr>
          <p:nvPr>
            <p:ph idx="1"/>
          </p:nvPr>
        </p:nvSpPr>
        <p:spPr>
          <a:xfrm>
            <a:off x="868218" y="1921164"/>
            <a:ext cx="10603346" cy="4470400"/>
          </a:xfrm>
        </p:spPr>
        <p:txBody>
          <a:bodyPr>
            <a:normAutofit fontScale="92500" lnSpcReduction="10000"/>
          </a:bodyPr>
          <a:lstStyle/>
          <a:p>
            <a:r>
              <a:rPr lang="en-GB" sz="2400" dirty="0">
                <a:solidFill>
                  <a:schemeClr val="accent1">
                    <a:lumMod val="50000"/>
                  </a:schemeClr>
                </a:solidFill>
              </a:rPr>
              <a:t>According to Atkin (2001), media messages can be perceived as offensive, boring, stale, confusing, irritating, misleading, irrelevant, useless and so on! </a:t>
            </a:r>
          </a:p>
          <a:p>
            <a:r>
              <a:rPr lang="en-GB" sz="2400" dirty="0">
                <a:solidFill>
                  <a:schemeClr val="accent1">
                    <a:lumMod val="50000"/>
                  </a:schemeClr>
                </a:solidFill>
              </a:rPr>
              <a:t>We have to get it right! </a:t>
            </a:r>
          </a:p>
          <a:p>
            <a:r>
              <a:rPr lang="en-GB" sz="2400" dirty="0">
                <a:solidFill>
                  <a:schemeClr val="accent1">
                    <a:lumMod val="50000"/>
                  </a:schemeClr>
                </a:solidFill>
              </a:rPr>
              <a:t>What does psychology tell us about the Psychographics of the TA?</a:t>
            </a:r>
          </a:p>
          <a:p>
            <a:r>
              <a:rPr lang="en-GB" sz="2400" dirty="0">
                <a:solidFill>
                  <a:schemeClr val="accent1">
                    <a:lumMod val="50000"/>
                  </a:schemeClr>
                </a:solidFill>
              </a:rPr>
              <a:t>We now that sensation seeking personalities are more likely to process messages differently (Lang et al., 2005). Why?</a:t>
            </a:r>
          </a:p>
          <a:p>
            <a:r>
              <a:rPr lang="en-GB" sz="2400" dirty="0">
                <a:solidFill>
                  <a:schemeClr val="accent1">
                    <a:lumMod val="50000"/>
                  </a:schemeClr>
                </a:solidFill>
              </a:rPr>
              <a:t>Likewise, cancer communications evoke specific responses to risky behaviours (dependent on sensation seeking; Stephenson &amp; Southwell, 2006)</a:t>
            </a:r>
          </a:p>
          <a:p>
            <a:r>
              <a:rPr lang="en-GB" sz="2400" dirty="0">
                <a:solidFill>
                  <a:schemeClr val="accent1">
                    <a:lumMod val="50000"/>
                  </a:schemeClr>
                </a:solidFill>
              </a:rPr>
              <a:t>The main purpose of pro-health media is to sell a pro-health attitude, therefore attention must be directed towards both </a:t>
            </a:r>
            <a:r>
              <a:rPr lang="en-GB" sz="2400" b="1" dirty="0">
                <a:solidFill>
                  <a:srgbClr val="C00000"/>
                </a:solidFill>
              </a:rPr>
              <a:t>STRUCTURE</a:t>
            </a:r>
            <a:r>
              <a:rPr lang="en-GB" sz="2400" dirty="0">
                <a:solidFill>
                  <a:schemeClr val="accent1">
                    <a:lumMod val="50000"/>
                  </a:schemeClr>
                </a:solidFill>
              </a:rPr>
              <a:t> and </a:t>
            </a:r>
            <a:r>
              <a:rPr lang="en-GB" sz="2400" b="1" dirty="0">
                <a:solidFill>
                  <a:srgbClr val="C00000"/>
                </a:solidFill>
              </a:rPr>
              <a:t>CONTENT</a:t>
            </a:r>
            <a:r>
              <a:rPr lang="en-GB" sz="2400" dirty="0">
                <a:solidFill>
                  <a:schemeClr val="accent1">
                    <a:lumMod val="50000"/>
                  </a:schemeClr>
                </a:solidFill>
              </a:rPr>
              <a:t> of the message (strong, fast paced, emotional and factual) </a:t>
            </a:r>
            <a:endParaRPr lang="en-US" sz="2400" dirty="0">
              <a:solidFill>
                <a:schemeClr val="accent1">
                  <a:lumMod val="50000"/>
                </a:schemeClr>
              </a:solidFill>
            </a:endParaRPr>
          </a:p>
        </p:txBody>
      </p:sp>
    </p:spTree>
    <p:extLst>
      <p:ext uri="{BB962C8B-B14F-4D97-AF65-F5344CB8AC3E}">
        <p14:creationId xmlns:p14="http://schemas.microsoft.com/office/powerpoint/2010/main" val="818267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A2C283-A8A9-3A4E-9E6B-70B0FF4923E2}"/>
              </a:ext>
            </a:extLst>
          </p:cNvPr>
          <p:cNvSpPr>
            <a:spLocks noGrp="1"/>
          </p:cNvSpPr>
          <p:nvPr>
            <p:ph type="title"/>
          </p:nvPr>
        </p:nvSpPr>
        <p:spPr/>
        <p:txBody>
          <a:bodyPr/>
          <a:lstStyle/>
          <a:p>
            <a:r>
              <a:rPr lang="en-GB" dirty="0">
                <a:solidFill>
                  <a:schemeClr val="accent1">
                    <a:lumMod val="50000"/>
                  </a:schemeClr>
                </a:solidFill>
              </a:rPr>
              <a:t>Negativity bias</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BF6AE1D9-FA0F-1545-9C6A-CEB9B916F251}"/>
              </a:ext>
            </a:extLst>
          </p:cNvPr>
          <p:cNvSpPr>
            <a:spLocks noGrp="1"/>
          </p:cNvSpPr>
          <p:nvPr>
            <p:ph idx="1"/>
          </p:nvPr>
        </p:nvSpPr>
        <p:spPr>
          <a:xfrm>
            <a:off x="655782" y="1826029"/>
            <a:ext cx="10469418" cy="3931920"/>
          </a:xfrm>
        </p:spPr>
        <p:txBody>
          <a:bodyPr>
            <a:normAutofit/>
          </a:bodyPr>
          <a:lstStyle/>
          <a:p>
            <a:r>
              <a:rPr lang="en-GB" sz="2400" dirty="0">
                <a:solidFill>
                  <a:schemeClr val="accent1">
                    <a:lumMod val="50000"/>
                  </a:schemeClr>
                </a:solidFill>
              </a:rPr>
              <a:t>People tend to give negative messages more weight. Why?</a:t>
            </a:r>
          </a:p>
          <a:p>
            <a:r>
              <a:rPr lang="en-GB" sz="2400" dirty="0">
                <a:solidFill>
                  <a:schemeClr val="accent1">
                    <a:lumMod val="50000"/>
                  </a:schemeClr>
                </a:solidFill>
              </a:rPr>
              <a:t> According to Herr, Kardashian &amp; Kim, (1991) negative messages are more diagnostic than positive ones and bad news attracts more attention than good. This is because a negative message is associated with a single (presumably bad) outcome, compared to positive messages which can have a number of                                 potential outcomes</a:t>
            </a:r>
          </a:p>
          <a:p>
            <a:r>
              <a:rPr lang="en-GB" sz="2400" dirty="0">
                <a:solidFill>
                  <a:schemeClr val="accent1">
                    <a:lumMod val="50000"/>
                  </a:schemeClr>
                </a:solidFill>
              </a:rPr>
              <a:t>Moreover, we spend more time reading bad                                      news than good (</a:t>
            </a:r>
            <a:r>
              <a:rPr lang="en-GB" sz="2400" dirty="0" err="1">
                <a:solidFill>
                  <a:schemeClr val="accent1">
                    <a:lumMod val="50000"/>
                  </a:schemeClr>
                </a:solidFill>
              </a:rPr>
              <a:t>Zillmannn</a:t>
            </a:r>
            <a:r>
              <a:rPr lang="en-GB" sz="2400" dirty="0">
                <a:solidFill>
                  <a:schemeClr val="accent1">
                    <a:lumMod val="50000"/>
                  </a:schemeClr>
                </a:solidFill>
              </a:rPr>
              <a:t> et al., 2004)</a:t>
            </a:r>
          </a:p>
        </p:txBody>
      </p:sp>
      <p:pic>
        <p:nvPicPr>
          <p:cNvPr id="4" name="Picture 3"/>
          <p:cNvPicPr>
            <a:picLocks noChangeAspect="1"/>
          </p:cNvPicPr>
          <p:nvPr/>
        </p:nvPicPr>
        <p:blipFill>
          <a:blip r:embed="rId2"/>
          <a:stretch>
            <a:fillRect/>
          </a:stretch>
        </p:blipFill>
        <p:spPr>
          <a:xfrm>
            <a:off x="8663535" y="4073236"/>
            <a:ext cx="3154249" cy="2436812"/>
          </a:xfrm>
          <a:prstGeom prst="rect">
            <a:avLst/>
          </a:prstGeom>
          <a:ln>
            <a:solidFill>
              <a:schemeClr val="accent1"/>
            </a:solidFill>
          </a:ln>
        </p:spPr>
      </p:pic>
    </p:spTree>
    <p:extLst>
      <p:ext uri="{BB962C8B-B14F-4D97-AF65-F5344CB8AC3E}">
        <p14:creationId xmlns:p14="http://schemas.microsoft.com/office/powerpoint/2010/main" val="38369946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3C11B3-02B8-8942-9D0B-7A1212F6D4F3}"/>
              </a:ext>
            </a:extLst>
          </p:cNvPr>
          <p:cNvSpPr>
            <a:spLocks noGrp="1"/>
          </p:cNvSpPr>
          <p:nvPr>
            <p:ph type="title"/>
          </p:nvPr>
        </p:nvSpPr>
        <p:spPr/>
        <p:txBody>
          <a:bodyPr/>
          <a:lstStyle/>
          <a:p>
            <a:r>
              <a:rPr lang="en-GB" dirty="0">
                <a:solidFill>
                  <a:schemeClr val="accent1">
                    <a:lumMod val="50000"/>
                  </a:schemeClr>
                </a:solidFill>
              </a:rPr>
              <a:t>Fear appeals</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B9DB7B74-9D6A-294B-90FC-904D6B4DCB05}"/>
              </a:ext>
            </a:extLst>
          </p:cNvPr>
          <p:cNvSpPr>
            <a:spLocks noGrp="1"/>
          </p:cNvSpPr>
          <p:nvPr>
            <p:ph idx="1"/>
          </p:nvPr>
        </p:nvSpPr>
        <p:spPr>
          <a:xfrm>
            <a:off x="886691" y="1819564"/>
            <a:ext cx="10520218" cy="4215476"/>
          </a:xfrm>
        </p:spPr>
        <p:txBody>
          <a:bodyPr>
            <a:normAutofit fontScale="92500" lnSpcReduction="20000"/>
          </a:bodyPr>
          <a:lstStyle/>
          <a:p>
            <a:r>
              <a:rPr lang="en-GB" sz="2400" dirty="0">
                <a:solidFill>
                  <a:schemeClr val="accent1">
                    <a:lumMod val="50000"/>
                  </a:schemeClr>
                </a:solidFill>
              </a:rPr>
              <a:t>Pervasive messages that arouse fear have been around in health campaigns since the 1950’s </a:t>
            </a:r>
          </a:p>
          <a:p>
            <a:r>
              <a:rPr lang="en-GB" sz="2400" dirty="0">
                <a:solidFill>
                  <a:schemeClr val="accent1">
                    <a:lumMod val="50000"/>
                  </a:schemeClr>
                </a:solidFill>
              </a:rPr>
              <a:t>In general the stronger the fear appeal, the greater the change in attitude, intention and behaviour (although this finding is weak; Witt &amp; Allen, 2000)</a:t>
            </a:r>
          </a:p>
          <a:p>
            <a:r>
              <a:rPr lang="en-GB" sz="2400" dirty="0">
                <a:solidFill>
                  <a:schemeClr val="accent1">
                    <a:lumMod val="50000"/>
                  </a:schemeClr>
                </a:solidFill>
              </a:rPr>
              <a:t>Why? Scaring people can be counterproductive. A message must also provide self-efficacy, if too fearful, this will not occur</a:t>
            </a:r>
          </a:p>
          <a:p>
            <a:r>
              <a:rPr lang="en-GB" sz="2400" dirty="0">
                <a:solidFill>
                  <a:schemeClr val="accent1">
                    <a:lumMod val="50000"/>
                  </a:schemeClr>
                </a:solidFill>
              </a:rPr>
              <a:t>If the message is overly negative or fearful, it can result in poorer cognitive processing, particularly if disgust and fear are both present together (</a:t>
            </a:r>
            <a:r>
              <a:rPr lang="en-GB" sz="2400" dirty="0" err="1">
                <a:solidFill>
                  <a:schemeClr val="accent1">
                    <a:lumMod val="50000"/>
                  </a:schemeClr>
                </a:solidFill>
              </a:rPr>
              <a:t>Leshner</a:t>
            </a:r>
            <a:r>
              <a:rPr lang="en-GB" sz="2400" dirty="0">
                <a:solidFill>
                  <a:schemeClr val="accent1">
                    <a:lumMod val="50000"/>
                  </a:schemeClr>
                </a:solidFill>
              </a:rPr>
              <a:t> et al., 2010)</a:t>
            </a:r>
          </a:p>
          <a:p>
            <a:r>
              <a:rPr lang="en-GB" sz="2400" dirty="0">
                <a:solidFill>
                  <a:schemeClr val="accent1">
                    <a:lumMod val="50000"/>
                  </a:schemeClr>
                </a:solidFill>
              </a:rPr>
              <a:t>Finally, theories regarding discrete and dimensional emotions are also useful to explain how emotions are evoked and how we process them (Bolls, 2010)</a:t>
            </a:r>
            <a:endParaRPr lang="en-US" sz="2400" dirty="0">
              <a:solidFill>
                <a:schemeClr val="accent1">
                  <a:lumMod val="50000"/>
                </a:schemeClr>
              </a:solidFill>
            </a:endParaRPr>
          </a:p>
        </p:txBody>
      </p:sp>
    </p:spTree>
    <p:extLst>
      <p:ext uri="{BB962C8B-B14F-4D97-AF65-F5344CB8AC3E}">
        <p14:creationId xmlns:p14="http://schemas.microsoft.com/office/powerpoint/2010/main" val="1016538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E7651B-DF78-8444-9475-97A393268292}"/>
              </a:ext>
            </a:extLst>
          </p:cNvPr>
          <p:cNvSpPr>
            <a:spLocks noGrp="1"/>
          </p:cNvSpPr>
          <p:nvPr>
            <p:ph type="title"/>
          </p:nvPr>
        </p:nvSpPr>
        <p:spPr>
          <a:xfrm>
            <a:off x="1217990" y="521642"/>
            <a:ext cx="10058400" cy="1371600"/>
          </a:xfrm>
        </p:spPr>
        <p:txBody>
          <a:bodyPr/>
          <a:lstStyle/>
          <a:p>
            <a:r>
              <a:rPr lang="en-GB" dirty="0">
                <a:solidFill>
                  <a:schemeClr val="accent1">
                    <a:lumMod val="50000"/>
                  </a:schemeClr>
                </a:solidFill>
              </a:rPr>
              <a:t>Effectiveness and evaluation </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52DE8475-C5CC-4D4F-B4C8-6886FC007B3B}"/>
              </a:ext>
            </a:extLst>
          </p:cNvPr>
          <p:cNvSpPr>
            <a:spLocks noGrp="1"/>
          </p:cNvSpPr>
          <p:nvPr>
            <p:ph idx="1"/>
          </p:nvPr>
        </p:nvSpPr>
        <p:spPr>
          <a:xfrm>
            <a:off x="1066800" y="1893242"/>
            <a:ext cx="10058400" cy="4141798"/>
          </a:xfrm>
        </p:spPr>
        <p:txBody>
          <a:bodyPr>
            <a:normAutofit/>
          </a:bodyPr>
          <a:lstStyle/>
          <a:p>
            <a:r>
              <a:rPr lang="en-GB" sz="2400" dirty="0">
                <a:solidFill>
                  <a:schemeClr val="accent1">
                    <a:lumMod val="50000"/>
                  </a:schemeClr>
                </a:solidFill>
              </a:rPr>
              <a:t>According to Watson (2004), evaluation is the key to an effective campaign. Campaign evaluations have three main functions-</a:t>
            </a:r>
          </a:p>
          <a:p>
            <a:pPr marL="457200" indent="-457200">
              <a:buFont typeface="+mj-lt"/>
              <a:buAutoNum type="arabicPeriod"/>
            </a:pPr>
            <a:r>
              <a:rPr lang="en-GB" sz="2400" dirty="0">
                <a:solidFill>
                  <a:schemeClr val="accent1">
                    <a:lumMod val="50000"/>
                  </a:schemeClr>
                </a:solidFill>
              </a:rPr>
              <a:t>To determine the degree of reached objectives</a:t>
            </a:r>
          </a:p>
          <a:p>
            <a:pPr marL="457200" indent="-457200">
              <a:buFont typeface="+mj-lt"/>
              <a:buAutoNum type="arabicPeriod"/>
            </a:pPr>
            <a:r>
              <a:rPr lang="en-GB" sz="2400" dirty="0">
                <a:solidFill>
                  <a:schemeClr val="accent1">
                    <a:lumMod val="50000"/>
                  </a:schemeClr>
                </a:solidFill>
              </a:rPr>
              <a:t>To help designers and researchers know how and why it worked (or didn’t) </a:t>
            </a:r>
          </a:p>
          <a:p>
            <a:pPr marL="457200" indent="-457200">
              <a:buFont typeface="+mj-lt"/>
              <a:buAutoNum type="arabicPeriod"/>
            </a:pPr>
            <a:r>
              <a:rPr lang="en-GB" sz="2400" dirty="0">
                <a:solidFill>
                  <a:schemeClr val="accent1">
                    <a:lumMod val="50000"/>
                  </a:schemeClr>
                </a:solidFill>
              </a:rPr>
              <a:t>Provide information to plan effective future campaigns (Valente, 2001)</a:t>
            </a:r>
          </a:p>
        </p:txBody>
      </p:sp>
      <p:pic>
        <p:nvPicPr>
          <p:cNvPr id="4" name="Picture 3"/>
          <p:cNvPicPr>
            <a:picLocks noChangeAspect="1"/>
          </p:cNvPicPr>
          <p:nvPr/>
        </p:nvPicPr>
        <p:blipFill>
          <a:blip r:embed="rId2"/>
          <a:stretch>
            <a:fillRect/>
          </a:stretch>
        </p:blipFill>
        <p:spPr>
          <a:xfrm>
            <a:off x="8395855" y="4699780"/>
            <a:ext cx="3434195" cy="1828597"/>
          </a:xfrm>
          <a:prstGeom prst="rect">
            <a:avLst/>
          </a:prstGeom>
          <a:ln>
            <a:solidFill>
              <a:schemeClr val="accent1"/>
            </a:solidFill>
          </a:ln>
        </p:spPr>
      </p:pic>
    </p:spTree>
    <p:extLst>
      <p:ext uri="{BB962C8B-B14F-4D97-AF65-F5344CB8AC3E}">
        <p14:creationId xmlns:p14="http://schemas.microsoft.com/office/powerpoint/2010/main" val="38352968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E4E90E-087E-9F47-8A24-8AC49E402569}"/>
              </a:ext>
            </a:extLst>
          </p:cNvPr>
          <p:cNvSpPr>
            <a:spLocks noGrp="1"/>
          </p:cNvSpPr>
          <p:nvPr>
            <p:ph type="title"/>
          </p:nvPr>
        </p:nvSpPr>
        <p:spPr/>
        <p:txBody>
          <a:bodyPr/>
          <a:lstStyle/>
          <a:p>
            <a:r>
              <a:rPr lang="en-GB" dirty="0">
                <a:solidFill>
                  <a:schemeClr val="accent1">
                    <a:lumMod val="50000"/>
                  </a:schemeClr>
                </a:solidFill>
              </a:rPr>
              <a:t>Evaluation-</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6E688816-025C-3147-A3DF-68BD81826331}"/>
              </a:ext>
            </a:extLst>
          </p:cNvPr>
          <p:cNvSpPr>
            <a:spLocks noGrp="1"/>
          </p:cNvSpPr>
          <p:nvPr>
            <p:ph idx="1"/>
          </p:nvPr>
        </p:nvSpPr>
        <p:spPr/>
        <p:txBody>
          <a:bodyPr>
            <a:normAutofit/>
          </a:bodyPr>
          <a:lstStyle/>
          <a:p>
            <a:r>
              <a:rPr lang="en-GB" sz="2400" dirty="0">
                <a:solidFill>
                  <a:schemeClr val="accent1">
                    <a:lumMod val="50000"/>
                  </a:schemeClr>
                </a:solidFill>
              </a:rPr>
              <a:t>A major problem with HC’s is that evaluation is only developed at the end of the planning process. This is flawed because?</a:t>
            </a:r>
          </a:p>
          <a:p>
            <a:r>
              <a:rPr lang="en-GB" sz="2400" dirty="0">
                <a:solidFill>
                  <a:schemeClr val="accent1">
                    <a:lumMod val="50000"/>
                  </a:schemeClr>
                </a:solidFill>
              </a:rPr>
              <a:t>All evaluations should include-</a:t>
            </a:r>
          </a:p>
          <a:p>
            <a:pPr lvl="1"/>
            <a:r>
              <a:rPr lang="en-GB" sz="2200" dirty="0">
                <a:solidFill>
                  <a:schemeClr val="accent1">
                    <a:lumMod val="50000"/>
                  </a:schemeClr>
                </a:solidFill>
              </a:rPr>
              <a:t>Key theoretical assumptions and modes of delivery</a:t>
            </a:r>
          </a:p>
          <a:p>
            <a:pPr lvl="1"/>
            <a:r>
              <a:rPr lang="en-GB" sz="2200" dirty="0">
                <a:solidFill>
                  <a:schemeClr val="accent1">
                    <a:lumMod val="50000"/>
                  </a:schemeClr>
                </a:solidFill>
              </a:rPr>
              <a:t>Expected outcomes clearly identified</a:t>
            </a:r>
          </a:p>
          <a:p>
            <a:pPr lvl="1"/>
            <a:r>
              <a:rPr lang="en-GB" sz="2200" dirty="0">
                <a:solidFill>
                  <a:schemeClr val="accent1">
                    <a:lumMod val="50000"/>
                  </a:schemeClr>
                </a:solidFill>
              </a:rPr>
              <a:t>Research objectives</a:t>
            </a:r>
          </a:p>
          <a:p>
            <a:pPr lvl="1"/>
            <a:r>
              <a:rPr lang="en-GB" sz="2200" dirty="0">
                <a:solidFill>
                  <a:schemeClr val="accent1">
                    <a:lumMod val="50000"/>
                  </a:schemeClr>
                </a:solidFill>
              </a:rPr>
              <a:t>Methods for data collection and analysis</a:t>
            </a:r>
          </a:p>
          <a:p>
            <a:pPr lvl="1"/>
            <a:r>
              <a:rPr lang="en-GB" sz="2200" dirty="0">
                <a:solidFill>
                  <a:schemeClr val="accent1">
                    <a:lumMod val="50000"/>
                  </a:schemeClr>
                </a:solidFill>
              </a:rPr>
              <a:t>Awareness of existing barriers and means to overcome them</a:t>
            </a:r>
          </a:p>
          <a:p>
            <a:pPr lvl="1"/>
            <a:r>
              <a:rPr lang="en-GB" sz="2200" dirty="0">
                <a:solidFill>
                  <a:schemeClr val="accent1">
                    <a:lumMod val="50000"/>
                  </a:schemeClr>
                </a:solidFill>
              </a:rPr>
              <a:t>Implications for future programmes</a:t>
            </a:r>
            <a:endParaRPr lang="en-US" sz="2200" dirty="0">
              <a:solidFill>
                <a:schemeClr val="accent1">
                  <a:lumMod val="50000"/>
                </a:schemeClr>
              </a:solidFill>
            </a:endParaRPr>
          </a:p>
        </p:txBody>
      </p:sp>
    </p:spTree>
    <p:extLst>
      <p:ext uri="{BB962C8B-B14F-4D97-AF65-F5344CB8AC3E}">
        <p14:creationId xmlns:p14="http://schemas.microsoft.com/office/powerpoint/2010/main" val="18594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08FC99-DABB-A544-9213-76A2D8163FF3}"/>
              </a:ext>
            </a:extLst>
          </p:cNvPr>
          <p:cNvSpPr>
            <a:spLocks noGrp="1"/>
          </p:cNvSpPr>
          <p:nvPr>
            <p:ph type="title"/>
          </p:nvPr>
        </p:nvSpPr>
        <p:spPr/>
        <p:txBody>
          <a:bodyPr/>
          <a:lstStyle/>
          <a:p>
            <a:r>
              <a:rPr lang="en-GB" dirty="0">
                <a:solidFill>
                  <a:schemeClr val="accent1">
                    <a:lumMod val="50000"/>
                  </a:schemeClr>
                </a:solidFill>
              </a:rPr>
              <a:t>Measuring behavioural change</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E1E084E3-4D11-0C48-A216-4FAA0D2532A6}"/>
              </a:ext>
            </a:extLst>
          </p:cNvPr>
          <p:cNvSpPr>
            <a:spLocks noGrp="1"/>
          </p:cNvSpPr>
          <p:nvPr>
            <p:ph idx="1"/>
          </p:nvPr>
        </p:nvSpPr>
        <p:spPr/>
        <p:txBody>
          <a:bodyPr>
            <a:normAutofit fontScale="92500" lnSpcReduction="10000"/>
          </a:bodyPr>
          <a:lstStyle/>
          <a:p>
            <a:r>
              <a:rPr lang="en-GB" sz="2400" dirty="0">
                <a:solidFill>
                  <a:schemeClr val="accent1">
                    <a:lumMod val="50000"/>
                  </a:schemeClr>
                </a:solidFill>
              </a:rPr>
              <a:t>Salmon &amp; Murray- Johnson, (2001):</a:t>
            </a:r>
          </a:p>
          <a:p>
            <a:r>
              <a:rPr lang="en-GB" sz="2400" dirty="0">
                <a:solidFill>
                  <a:schemeClr val="accent1">
                    <a:lumMod val="50000"/>
                  </a:schemeClr>
                </a:solidFill>
              </a:rPr>
              <a:t>The time of measurement is crucial </a:t>
            </a:r>
          </a:p>
          <a:p>
            <a:r>
              <a:rPr lang="en-GB" sz="2400" dirty="0">
                <a:solidFill>
                  <a:schemeClr val="accent1">
                    <a:lumMod val="50000"/>
                  </a:schemeClr>
                </a:solidFill>
              </a:rPr>
              <a:t>Why?</a:t>
            </a:r>
          </a:p>
          <a:p>
            <a:r>
              <a:rPr lang="en-GB" sz="2400" dirty="0">
                <a:solidFill>
                  <a:schemeClr val="accent1">
                    <a:lumMod val="50000"/>
                  </a:schemeClr>
                </a:solidFill>
              </a:rPr>
              <a:t>Changing in social norms takes place at different rates dependent on campaign</a:t>
            </a:r>
          </a:p>
          <a:p>
            <a:r>
              <a:rPr lang="en-GB" sz="2400" dirty="0">
                <a:solidFill>
                  <a:schemeClr val="accent1">
                    <a:lumMod val="50000"/>
                  </a:schemeClr>
                </a:solidFill>
              </a:rPr>
              <a:t>Also, what changes?</a:t>
            </a:r>
          </a:p>
          <a:p>
            <a:pPr lvl="1"/>
            <a:r>
              <a:rPr lang="en-GB" sz="2200" dirty="0">
                <a:solidFill>
                  <a:schemeClr val="accent1">
                    <a:lumMod val="50000"/>
                  </a:schemeClr>
                </a:solidFill>
              </a:rPr>
              <a:t>Knowledge</a:t>
            </a:r>
          </a:p>
          <a:p>
            <a:pPr lvl="1"/>
            <a:r>
              <a:rPr lang="en-GB" sz="2200" dirty="0">
                <a:solidFill>
                  <a:schemeClr val="accent1">
                    <a:lumMod val="50000"/>
                  </a:schemeClr>
                </a:solidFill>
              </a:rPr>
              <a:t>Attitude</a:t>
            </a:r>
          </a:p>
          <a:p>
            <a:pPr lvl="1"/>
            <a:r>
              <a:rPr lang="en-GB" sz="2200" dirty="0">
                <a:solidFill>
                  <a:schemeClr val="accent1">
                    <a:lumMod val="50000"/>
                  </a:schemeClr>
                </a:solidFill>
              </a:rPr>
              <a:t>Social norms</a:t>
            </a:r>
          </a:p>
          <a:p>
            <a:pPr lvl="1"/>
            <a:r>
              <a:rPr lang="en-GB" sz="2200" dirty="0">
                <a:solidFill>
                  <a:schemeClr val="accent1">
                    <a:lumMod val="50000"/>
                  </a:schemeClr>
                </a:solidFill>
              </a:rPr>
              <a:t>Behaviour </a:t>
            </a:r>
          </a:p>
          <a:p>
            <a:endParaRPr lang="en-US" sz="24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6096000" y="4225934"/>
            <a:ext cx="4054764" cy="2063020"/>
          </a:xfrm>
          <a:prstGeom prst="rect">
            <a:avLst/>
          </a:prstGeom>
          <a:ln>
            <a:solidFill>
              <a:schemeClr val="accent1"/>
            </a:solidFill>
          </a:ln>
        </p:spPr>
      </p:pic>
    </p:spTree>
    <p:extLst>
      <p:ext uri="{BB962C8B-B14F-4D97-AF65-F5344CB8AC3E}">
        <p14:creationId xmlns:p14="http://schemas.microsoft.com/office/powerpoint/2010/main" val="29501074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2AB597-3C8C-B343-BE01-96CE997099C4}"/>
              </a:ext>
            </a:extLst>
          </p:cNvPr>
          <p:cNvSpPr>
            <a:spLocks noGrp="1"/>
          </p:cNvSpPr>
          <p:nvPr>
            <p:ph type="title"/>
          </p:nvPr>
        </p:nvSpPr>
        <p:spPr/>
        <p:txBody>
          <a:bodyPr/>
          <a:lstStyle/>
          <a:p>
            <a:r>
              <a:rPr lang="en-GB" dirty="0">
                <a:solidFill>
                  <a:schemeClr val="accent1">
                    <a:lumMod val="50000"/>
                  </a:schemeClr>
                </a:solidFill>
              </a:rPr>
              <a:t>Findings from the UK</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xmlns="" id="{42F04920-839F-9D45-864A-ED20BACF6706}"/>
              </a:ext>
            </a:extLst>
          </p:cNvPr>
          <p:cNvSpPr>
            <a:spLocks noGrp="1"/>
          </p:cNvSpPr>
          <p:nvPr>
            <p:ph idx="1"/>
          </p:nvPr>
        </p:nvSpPr>
        <p:spPr/>
        <p:txBody>
          <a:bodyPr>
            <a:normAutofit lnSpcReduction="10000"/>
          </a:bodyPr>
          <a:lstStyle/>
          <a:p>
            <a:r>
              <a:rPr lang="en-GB" sz="2400" dirty="0">
                <a:solidFill>
                  <a:schemeClr val="accent1">
                    <a:lumMod val="50000"/>
                  </a:schemeClr>
                </a:solidFill>
              </a:rPr>
              <a:t>In the UK research suggests that effect sizes for mass media campaigns are around 5% (Snyder, 2007)</a:t>
            </a:r>
          </a:p>
          <a:p>
            <a:r>
              <a:rPr lang="en-GB" sz="2400" dirty="0">
                <a:solidFill>
                  <a:schemeClr val="accent1">
                    <a:lumMod val="50000"/>
                  </a:schemeClr>
                </a:solidFill>
              </a:rPr>
              <a:t>Examples of these are-</a:t>
            </a:r>
          </a:p>
          <a:p>
            <a:pPr lvl="1"/>
            <a:r>
              <a:rPr lang="en-GB" sz="2200" dirty="0">
                <a:solidFill>
                  <a:schemeClr val="accent1">
                    <a:lumMod val="50000"/>
                  </a:schemeClr>
                </a:solidFill>
              </a:rPr>
              <a:t>Seat belt 15%</a:t>
            </a:r>
          </a:p>
          <a:p>
            <a:pPr lvl="1"/>
            <a:r>
              <a:rPr lang="en-GB" sz="2200" dirty="0">
                <a:solidFill>
                  <a:schemeClr val="accent1">
                    <a:lumMod val="50000"/>
                  </a:schemeClr>
                </a:solidFill>
              </a:rPr>
              <a:t>Dental care 13%</a:t>
            </a:r>
          </a:p>
          <a:p>
            <a:pPr lvl="1"/>
            <a:r>
              <a:rPr lang="en-GB" sz="2200" dirty="0">
                <a:solidFill>
                  <a:schemeClr val="accent1">
                    <a:lumMod val="50000"/>
                  </a:schemeClr>
                </a:solidFill>
              </a:rPr>
              <a:t>Reduced alcohol intake 11%</a:t>
            </a:r>
          </a:p>
          <a:p>
            <a:pPr lvl="1"/>
            <a:r>
              <a:rPr lang="en-GB" sz="2200" dirty="0">
                <a:solidFill>
                  <a:schemeClr val="accent1">
                    <a:lumMod val="50000"/>
                  </a:schemeClr>
                </a:solidFill>
              </a:rPr>
              <a:t>Drug use such as marijuana 1 – 2%</a:t>
            </a:r>
          </a:p>
          <a:p>
            <a:r>
              <a:rPr lang="en-GB" sz="2400" dirty="0">
                <a:solidFill>
                  <a:schemeClr val="accent1">
                    <a:lumMod val="50000"/>
                  </a:schemeClr>
                </a:solidFill>
              </a:rPr>
              <a:t>Why?</a:t>
            </a:r>
          </a:p>
          <a:p>
            <a:r>
              <a:rPr lang="en-GB" sz="2400" dirty="0">
                <a:solidFill>
                  <a:schemeClr val="accent1">
                    <a:lumMod val="50000"/>
                  </a:schemeClr>
                </a:solidFill>
              </a:rPr>
              <a:t>Meagre resources, poor conceptualisation of campaigns and narrow strategic approaches (Atkin, 2001)</a:t>
            </a:r>
          </a:p>
        </p:txBody>
      </p:sp>
    </p:spTree>
    <p:extLst>
      <p:ext uri="{BB962C8B-B14F-4D97-AF65-F5344CB8AC3E}">
        <p14:creationId xmlns:p14="http://schemas.microsoft.com/office/powerpoint/2010/main" val="20722586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1">
                    <a:lumMod val="50000"/>
                  </a:schemeClr>
                </a:solidFill>
              </a:rPr>
              <a:t>2. Pro-social education, children and adolescents</a:t>
            </a:r>
          </a:p>
        </p:txBody>
      </p:sp>
      <p:sp>
        <p:nvSpPr>
          <p:cNvPr id="3" name="Content Placeholder 2"/>
          <p:cNvSpPr>
            <a:spLocks noGrp="1"/>
          </p:cNvSpPr>
          <p:nvPr>
            <p:ph idx="1"/>
          </p:nvPr>
        </p:nvSpPr>
        <p:spPr>
          <a:xfrm>
            <a:off x="863600" y="2084646"/>
            <a:ext cx="10414000" cy="4260735"/>
          </a:xfrm>
        </p:spPr>
        <p:txBody>
          <a:bodyPr/>
          <a:lstStyle/>
          <a:p>
            <a:r>
              <a:rPr lang="en-GB" dirty="0" smtClean="0">
                <a:solidFill>
                  <a:schemeClr val="accent2">
                    <a:lumMod val="50000"/>
                  </a:schemeClr>
                </a:solidFill>
              </a:rPr>
              <a:t>Although</a:t>
            </a:r>
            <a:r>
              <a:rPr lang="en-GB" dirty="0" smtClean="0">
                <a:solidFill>
                  <a:schemeClr val="accent2">
                    <a:lumMod val="50000"/>
                  </a:schemeClr>
                </a:solidFill>
              </a:rPr>
              <a:t> much of </a:t>
            </a:r>
            <a:r>
              <a:rPr lang="en-GB" dirty="0">
                <a:solidFill>
                  <a:schemeClr val="accent2">
                    <a:lumMod val="50000"/>
                  </a:schemeClr>
                </a:solidFill>
              </a:rPr>
              <a:t>media content is aimed at children, it does not necessarily have the child’s best interests at heart.</a:t>
            </a:r>
          </a:p>
          <a:p>
            <a:r>
              <a:rPr lang="en-GB" dirty="0">
                <a:solidFill>
                  <a:schemeClr val="accent2">
                    <a:lumMod val="50000"/>
                  </a:schemeClr>
                </a:solidFill>
              </a:rPr>
              <a:t>As a result, a number of regulatory bodies exist to impose stringent guidelines and requirements in terms of educational and pro social programmes in order to serve the needs of children.</a:t>
            </a:r>
          </a:p>
          <a:p>
            <a:r>
              <a:rPr lang="en-GB" dirty="0">
                <a:solidFill>
                  <a:schemeClr val="accent2">
                    <a:lumMod val="50000"/>
                  </a:schemeClr>
                </a:solidFill>
              </a:rPr>
              <a:t>Between the mid 70’s and late 90’s fines were introduced if broadcasters failed to meet these legal obligations.</a:t>
            </a:r>
          </a:p>
          <a:p>
            <a:r>
              <a:rPr lang="en-GB" dirty="0">
                <a:solidFill>
                  <a:schemeClr val="accent2">
                    <a:lumMod val="50000"/>
                  </a:schemeClr>
                </a:solidFill>
              </a:rPr>
              <a:t>The core educational requirements include-</a:t>
            </a:r>
          </a:p>
          <a:p>
            <a:r>
              <a:rPr lang="en-GB" dirty="0">
                <a:solidFill>
                  <a:schemeClr val="accent2">
                    <a:lumMod val="50000"/>
                  </a:schemeClr>
                </a:solidFill>
              </a:rPr>
              <a:t>Education with a significant purpose of addressing the needs of the child under </a:t>
            </a:r>
            <a:r>
              <a:rPr lang="en-GB" dirty="0" smtClean="0">
                <a:solidFill>
                  <a:schemeClr val="accent2">
                    <a:lumMod val="50000"/>
                  </a:schemeClr>
                </a:solidFill>
              </a:rPr>
              <a:t>16.</a:t>
            </a:r>
            <a:endParaRPr lang="en-GB" dirty="0">
              <a:solidFill>
                <a:schemeClr val="accent2">
                  <a:lumMod val="50000"/>
                </a:schemeClr>
              </a:solidFill>
            </a:endParaRPr>
          </a:p>
          <a:p>
            <a:r>
              <a:rPr lang="en-GB" dirty="0">
                <a:solidFill>
                  <a:schemeClr val="accent2">
                    <a:lumMod val="50000"/>
                  </a:schemeClr>
                </a:solidFill>
              </a:rPr>
              <a:t>The media is labelled as educational and aired between 7am and 10pm, with a regular schedule of at least 30 minutes.</a:t>
            </a:r>
          </a:p>
        </p:txBody>
      </p:sp>
    </p:spTree>
    <p:extLst>
      <p:ext uri="{BB962C8B-B14F-4D97-AF65-F5344CB8AC3E}">
        <p14:creationId xmlns:p14="http://schemas.microsoft.com/office/powerpoint/2010/main" val="40301012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AA8A3C-B7AA-284D-A820-634168A32603}"/>
              </a:ext>
            </a:extLst>
          </p:cNvPr>
          <p:cNvSpPr>
            <a:spLocks noGrp="1"/>
          </p:cNvSpPr>
          <p:nvPr>
            <p:ph type="title"/>
          </p:nvPr>
        </p:nvSpPr>
        <p:spPr/>
        <p:txBody>
          <a:bodyPr/>
          <a:lstStyle/>
          <a:p>
            <a:r>
              <a:rPr lang="en-GB" dirty="0">
                <a:solidFill>
                  <a:schemeClr val="accent2">
                    <a:lumMod val="50000"/>
                  </a:schemeClr>
                </a:solidFill>
              </a:rPr>
              <a:t>Pro-social media</a:t>
            </a:r>
            <a:endParaRPr lang="en-US"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9947492" y="173443"/>
            <a:ext cx="2041380" cy="2041380"/>
          </a:xfrm>
          <a:prstGeom prst="rect">
            <a:avLst/>
          </a:prstGeom>
          <a:ln>
            <a:solidFill>
              <a:schemeClr val="accent1"/>
            </a:solidFill>
          </a:ln>
        </p:spPr>
      </p:pic>
      <p:sp>
        <p:nvSpPr>
          <p:cNvPr id="3" name="Content Placeholder 2">
            <a:extLst>
              <a:ext uri="{FF2B5EF4-FFF2-40B4-BE49-F238E27FC236}">
                <a16:creationId xmlns:a16="http://schemas.microsoft.com/office/drawing/2014/main" xmlns="" id="{52F4A65E-606C-8D40-834B-406132C48924}"/>
              </a:ext>
            </a:extLst>
          </p:cNvPr>
          <p:cNvSpPr>
            <a:spLocks noGrp="1"/>
          </p:cNvSpPr>
          <p:nvPr>
            <p:ph idx="1"/>
          </p:nvPr>
        </p:nvSpPr>
        <p:spPr>
          <a:xfrm>
            <a:off x="752764" y="2014194"/>
            <a:ext cx="10058400" cy="4442024"/>
          </a:xfrm>
        </p:spPr>
        <p:txBody>
          <a:bodyPr>
            <a:normAutofit/>
          </a:bodyPr>
          <a:lstStyle/>
          <a:p>
            <a:r>
              <a:rPr lang="en-GB" dirty="0">
                <a:solidFill>
                  <a:schemeClr val="accent2">
                    <a:lumMod val="50000"/>
                  </a:schemeClr>
                </a:solidFill>
              </a:rPr>
              <a:t>Most programmes that are aimed at children can be seen as pro social, usually addressing issues such as encouraging children to feel good about themselves, about others and how to get along with others ( Jordan, 2004).</a:t>
            </a:r>
          </a:p>
          <a:p>
            <a:r>
              <a:rPr lang="en-GB" dirty="0">
                <a:solidFill>
                  <a:schemeClr val="accent2">
                    <a:lumMod val="50000"/>
                  </a:schemeClr>
                </a:solidFill>
              </a:rPr>
              <a:t>However, many have argued that entertainment media is ANTITHETICAL to learning </a:t>
            </a:r>
            <a:r>
              <a:rPr lang="en-GB" dirty="0" smtClean="0">
                <a:solidFill>
                  <a:schemeClr val="accent2">
                    <a:lumMod val="50000"/>
                  </a:schemeClr>
                </a:solidFill>
              </a:rPr>
              <a:t>      (Healy</a:t>
            </a:r>
            <a:r>
              <a:rPr lang="en-GB" dirty="0">
                <a:solidFill>
                  <a:schemeClr val="accent2">
                    <a:lumMod val="50000"/>
                  </a:schemeClr>
                </a:solidFill>
              </a:rPr>
              <a:t>, 1990). </a:t>
            </a:r>
          </a:p>
          <a:p>
            <a:r>
              <a:rPr lang="en-GB" dirty="0">
                <a:solidFill>
                  <a:schemeClr val="accent2">
                    <a:lumMod val="50000"/>
                  </a:schemeClr>
                </a:solidFill>
              </a:rPr>
              <a:t>Others, though have argued that entertainment is linked to creativity, language learning and school related learning (Anderson et al., 2001).</a:t>
            </a:r>
          </a:p>
          <a:p>
            <a:r>
              <a:rPr lang="en-GB" dirty="0">
                <a:solidFill>
                  <a:schemeClr val="accent2">
                    <a:lumMod val="50000"/>
                  </a:schemeClr>
                </a:solidFill>
              </a:rPr>
              <a:t>One example is Sesame St, which was originally aimed at bridging the gap between those families that had access to pre school in 1969 and those that did not. </a:t>
            </a:r>
          </a:p>
          <a:p>
            <a:r>
              <a:rPr lang="en-GB" dirty="0">
                <a:solidFill>
                  <a:schemeClr val="accent2">
                    <a:lumMod val="50000"/>
                  </a:schemeClr>
                </a:solidFill>
              </a:rPr>
              <a:t>Sesame St showed children as actively engaging in learning and pro social activities.</a:t>
            </a:r>
          </a:p>
          <a:p>
            <a:r>
              <a:rPr lang="en-GB" dirty="0">
                <a:solidFill>
                  <a:schemeClr val="accent2">
                    <a:lumMod val="50000"/>
                  </a:schemeClr>
                </a:solidFill>
              </a:rPr>
              <a:t>From Sesame St, clever experiments demonstrated that if children do not understand the content they stop watching, and also that children learn if mother is present </a:t>
            </a:r>
            <a:r>
              <a:rPr lang="en-GB" dirty="0" smtClean="0">
                <a:solidFill>
                  <a:schemeClr val="accent2">
                    <a:lumMod val="50000"/>
                  </a:schemeClr>
                </a:solidFill>
              </a:rPr>
              <a:t>whether </a:t>
            </a:r>
            <a:r>
              <a:rPr lang="en-GB" dirty="0">
                <a:solidFill>
                  <a:schemeClr val="accent2">
                    <a:lumMod val="50000"/>
                  </a:schemeClr>
                </a:solidFill>
              </a:rPr>
              <a:t>or not she decides to take part (Wright et al., </a:t>
            </a:r>
            <a:r>
              <a:rPr lang="en-GB" dirty="0" smtClean="0">
                <a:solidFill>
                  <a:schemeClr val="accent2">
                    <a:lumMod val="50000"/>
                  </a:schemeClr>
                </a:solidFill>
              </a:rPr>
              <a:t>1990</a:t>
            </a:r>
            <a:r>
              <a:rPr lang="en-GB" dirty="0">
                <a:solidFill>
                  <a:schemeClr val="accent2">
                    <a:lumMod val="50000"/>
                  </a:schemeClr>
                </a:solidFill>
              </a:rPr>
              <a:t>).</a:t>
            </a:r>
            <a:endParaRPr lang="en-US" dirty="0">
              <a:solidFill>
                <a:schemeClr val="accent2">
                  <a:lumMod val="50000"/>
                </a:schemeClr>
              </a:solidFill>
            </a:endParaRPr>
          </a:p>
        </p:txBody>
      </p:sp>
    </p:spTree>
    <p:extLst>
      <p:ext uri="{BB962C8B-B14F-4D97-AF65-F5344CB8AC3E}">
        <p14:creationId xmlns:p14="http://schemas.microsoft.com/office/powerpoint/2010/main" val="11700574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C3CF29-F004-C94C-8D02-382F16D61648}"/>
              </a:ext>
            </a:extLst>
          </p:cNvPr>
          <p:cNvSpPr>
            <a:spLocks noGrp="1"/>
          </p:cNvSpPr>
          <p:nvPr>
            <p:ph type="title"/>
          </p:nvPr>
        </p:nvSpPr>
        <p:spPr/>
        <p:txBody>
          <a:bodyPr/>
          <a:lstStyle/>
          <a:p>
            <a:r>
              <a:rPr lang="en-GB" dirty="0">
                <a:solidFill>
                  <a:schemeClr val="accent2">
                    <a:lumMod val="50000"/>
                  </a:schemeClr>
                </a:solidFill>
              </a:rPr>
              <a:t>Defining pro social media</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34F8A985-A4C9-334D-B28C-59DCBEE3C85B}"/>
              </a:ext>
            </a:extLst>
          </p:cNvPr>
          <p:cNvSpPr>
            <a:spLocks noGrp="1"/>
          </p:cNvSpPr>
          <p:nvPr>
            <p:ph idx="1"/>
          </p:nvPr>
        </p:nvSpPr>
        <p:spPr/>
        <p:txBody>
          <a:bodyPr>
            <a:normAutofit/>
          </a:bodyPr>
          <a:lstStyle/>
          <a:p>
            <a:r>
              <a:rPr lang="en-GB" sz="2000" dirty="0">
                <a:solidFill>
                  <a:schemeClr val="accent2">
                    <a:lumMod val="50000"/>
                  </a:schemeClr>
                </a:solidFill>
              </a:rPr>
              <a:t>What does it mean?</a:t>
            </a:r>
          </a:p>
          <a:p>
            <a:r>
              <a:rPr lang="en-GB" sz="2000" dirty="0">
                <a:solidFill>
                  <a:schemeClr val="accent2">
                    <a:lumMod val="50000"/>
                  </a:schemeClr>
                </a:solidFill>
              </a:rPr>
              <a:t>Difficult to define?</a:t>
            </a:r>
          </a:p>
          <a:p>
            <a:r>
              <a:rPr lang="en-GB" sz="2000" dirty="0">
                <a:solidFill>
                  <a:schemeClr val="accent2">
                    <a:lumMod val="50000"/>
                  </a:schemeClr>
                </a:solidFill>
              </a:rPr>
              <a:t>What does it promote?</a:t>
            </a:r>
          </a:p>
          <a:p>
            <a:r>
              <a:rPr lang="en-GB" sz="2000" dirty="0">
                <a:solidFill>
                  <a:schemeClr val="accent2">
                    <a:lumMod val="50000"/>
                  </a:schemeClr>
                </a:solidFill>
              </a:rPr>
              <a:t>Altruism, friendliness, acceptance of diversity and co-operation</a:t>
            </a:r>
          </a:p>
          <a:p>
            <a:r>
              <a:rPr lang="en-GB" sz="2000" dirty="0">
                <a:solidFill>
                  <a:schemeClr val="accent2">
                    <a:lumMod val="50000"/>
                  </a:schemeClr>
                </a:solidFill>
              </a:rPr>
              <a:t>In adults, definitions include: calming fear, engaging in safe sex, eating healthily etc.</a:t>
            </a:r>
          </a:p>
          <a:p>
            <a:r>
              <a:rPr lang="en-GB" sz="2000" dirty="0">
                <a:solidFill>
                  <a:schemeClr val="accent2">
                    <a:lumMod val="50000"/>
                  </a:schemeClr>
                </a:solidFill>
              </a:rPr>
              <a:t>Any definition involves some level of value judgement, but for the purpose of this lecture we include</a:t>
            </a:r>
          </a:p>
          <a:p>
            <a:pPr marL="0" indent="0">
              <a:buNone/>
            </a:pPr>
            <a:r>
              <a:rPr lang="en-GB" sz="2000" i="1" dirty="0" smtClean="0">
                <a:solidFill>
                  <a:schemeClr val="accent2">
                    <a:lumMod val="50000"/>
                  </a:schemeClr>
                </a:solidFill>
              </a:rPr>
              <a:t>‘</a:t>
            </a:r>
            <a:r>
              <a:rPr lang="en-GB" sz="2000" i="1" dirty="0">
                <a:solidFill>
                  <a:schemeClr val="accent2">
                    <a:lumMod val="50000"/>
                  </a:schemeClr>
                </a:solidFill>
              </a:rPr>
              <a:t>Content which benefits other persons or society at large’ </a:t>
            </a:r>
            <a:r>
              <a:rPr lang="en-GB" sz="2000" i="1" dirty="0" smtClean="0">
                <a:solidFill>
                  <a:schemeClr val="accent2">
                    <a:lumMod val="50000"/>
                  </a:schemeClr>
                </a:solidFill>
              </a:rPr>
              <a:t>(</a:t>
            </a:r>
            <a:r>
              <a:rPr lang="en-GB" sz="2000" i="1" dirty="0" err="1" smtClean="0">
                <a:solidFill>
                  <a:schemeClr val="accent2">
                    <a:lumMod val="50000"/>
                  </a:schemeClr>
                </a:solidFill>
              </a:rPr>
              <a:t>Lowery</a:t>
            </a:r>
            <a:r>
              <a:rPr lang="en-GB" sz="2000" i="1" dirty="0" smtClean="0">
                <a:solidFill>
                  <a:schemeClr val="accent2">
                    <a:lumMod val="50000"/>
                  </a:schemeClr>
                </a:solidFill>
              </a:rPr>
              <a:t> </a:t>
            </a:r>
            <a:r>
              <a:rPr lang="en-GB" sz="2000" i="1" dirty="0">
                <a:solidFill>
                  <a:schemeClr val="accent2">
                    <a:lumMod val="50000"/>
                  </a:schemeClr>
                </a:solidFill>
              </a:rPr>
              <a:t>&amp; </a:t>
            </a:r>
            <a:r>
              <a:rPr lang="en-GB" sz="2000" i="1" dirty="0" err="1">
                <a:solidFill>
                  <a:schemeClr val="accent2">
                    <a:lumMod val="50000"/>
                  </a:schemeClr>
                </a:solidFill>
              </a:rPr>
              <a:t>Defleur</a:t>
            </a:r>
            <a:r>
              <a:rPr lang="en-GB" sz="2000" i="1" dirty="0">
                <a:solidFill>
                  <a:schemeClr val="accent2">
                    <a:lumMod val="50000"/>
                  </a:schemeClr>
                </a:solidFill>
              </a:rPr>
              <a:t> 1995, </a:t>
            </a:r>
            <a:r>
              <a:rPr lang="en-GB" sz="2000" i="1" dirty="0" smtClean="0">
                <a:solidFill>
                  <a:schemeClr val="accent2">
                    <a:lumMod val="50000"/>
                  </a:schemeClr>
                </a:solidFill>
              </a:rPr>
              <a:t>p354).</a:t>
            </a:r>
            <a:endParaRPr lang="en-GB" sz="2000" i="1"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9455005" y="425162"/>
            <a:ext cx="2333625" cy="1962150"/>
          </a:xfrm>
          <a:prstGeom prst="rect">
            <a:avLst/>
          </a:prstGeom>
          <a:ln>
            <a:solidFill>
              <a:schemeClr val="accent1"/>
            </a:solidFill>
          </a:ln>
        </p:spPr>
      </p:pic>
    </p:spTree>
    <p:extLst>
      <p:ext uri="{BB962C8B-B14F-4D97-AF65-F5344CB8AC3E}">
        <p14:creationId xmlns:p14="http://schemas.microsoft.com/office/powerpoint/2010/main" val="24017909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2EB465D-A2BE-6F49-9C81-56728A7BBFC9}"/>
              </a:ext>
            </a:extLst>
          </p:cNvPr>
          <p:cNvSpPr>
            <a:spLocks noGrp="1"/>
          </p:cNvSpPr>
          <p:nvPr>
            <p:ph idx="1"/>
          </p:nvPr>
        </p:nvSpPr>
        <p:spPr>
          <a:xfrm>
            <a:off x="1066800" y="1077884"/>
            <a:ext cx="10058400" cy="3931920"/>
          </a:xfrm>
        </p:spPr>
        <p:txBody>
          <a:bodyPr>
            <a:normAutofit/>
          </a:bodyPr>
          <a:lstStyle/>
          <a:p>
            <a:r>
              <a:rPr lang="en-GB" sz="2000" dirty="0">
                <a:solidFill>
                  <a:schemeClr val="accent2">
                    <a:lumMod val="50000"/>
                  </a:schemeClr>
                </a:solidFill>
              </a:rPr>
              <a:t>The landmark studies of the 1970’s were important because much of children’s emotional and social skills are linked to their academic success (Wentzel &amp; Asher 1995).</a:t>
            </a:r>
          </a:p>
          <a:p>
            <a:r>
              <a:rPr lang="en-GB" sz="2000" dirty="0">
                <a:solidFill>
                  <a:schemeClr val="accent2">
                    <a:lumMod val="50000"/>
                  </a:schemeClr>
                </a:solidFill>
              </a:rPr>
              <a:t>Developmental psychologists propose that children have a set of emotional competencies that determine how they think and handle their own and others emotions (</a:t>
            </a:r>
            <a:r>
              <a:rPr lang="en-GB" sz="2000" dirty="0" err="1">
                <a:solidFill>
                  <a:schemeClr val="accent2">
                    <a:lumMod val="50000"/>
                  </a:schemeClr>
                </a:solidFill>
              </a:rPr>
              <a:t>Saarni</a:t>
            </a:r>
            <a:r>
              <a:rPr lang="en-GB" sz="2000" dirty="0">
                <a:solidFill>
                  <a:schemeClr val="accent2">
                    <a:lumMod val="50000"/>
                  </a:schemeClr>
                </a:solidFill>
              </a:rPr>
              <a:t>, 1990).</a:t>
            </a:r>
          </a:p>
          <a:p>
            <a:r>
              <a:rPr lang="en-GB" sz="2000" dirty="0">
                <a:solidFill>
                  <a:schemeClr val="accent2">
                    <a:lumMod val="50000"/>
                  </a:schemeClr>
                </a:solidFill>
              </a:rPr>
              <a:t>However, they are also influenced by their temperament and their environment.</a:t>
            </a:r>
            <a:endParaRPr lang="en-US" sz="2000" dirty="0">
              <a:solidFill>
                <a:schemeClr val="accent2">
                  <a:lumMod val="50000"/>
                </a:schemeClr>
              </a:solidFill>
            </a:endParaRPr>
          </a:p>
        </p:txBody>
      </p:sp>
      <p:pic>
        <p:nvPicPr>
          <p:cNvPr id="2" name="Picture 1"/>
          <p:cNvPicPr>
            <a:picLocks noChangeAspect="1"/>
          </p:cNvPicPr>
          <p:nvPr/>
        </p:nvPicPr>
        <p:blipFill>
          <a:blip r:embed="rId2"/>
          <a:stretch>
            <a:fillRect/>
          </a:stretch>
        </p:blipFill>
        <p:spPr>
          <a:xfrm>
            <a:off x="9615055" y="3586971"/>
            <a:ext cx="2161597" cy="2885843"/>
          </a:xfrm>
          <a:prstGeom prst="rect">
            <a:avLst/>
          </a:prstGeom>
          <a:ln>
            <a:solidFill>
              <a:schemeClr val="accent1"/>
            </a:solidFill>
          </a:ln>
        </p:spPr>
      </p:pic>
    </p:spTree>
    <p:extLst>
      <p:ext uri="{BB962C8B-B14F-4D97-AF65-F5344CB8AC3E}">
        <p14:creationId xmlns:p14="http://schemas.microsoft.com/office/powerpoint/2010/main" val="28822025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ECA72B-16F0-9F40-AA57-7DDDA4E95903}"/>
              </a:ext>
            </a:extLst>
          </p:cNvPr>
          <p:cNvSpPr>
            <a:spLocks noGrp="1"/>
          </p:cNvSpPr>
          <p:nvPr>
            <p:ph type="title"/>
          </p:nvPr>
        </p:nvSpPr>
        <p:spPr/>
        <p:txBody>
          <a:bodyPr/>
          <a:lstStyle/>
          <a:p>
            <a:r>
              <a:rPr lang="en-GB" dirty="0">
                <a:solidFill>
                  <a:schemeClr val="accent2">
                    <a:lumMod val="50000"/>
                  </a:schemeClr>
                </a:solidFill>
              </a:rPr>
              <a:t>Pro social media content</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638D5736-37FF-0845-9E10-313670D53E12}"/>
              </a:ext>
            </a:extLst>
          </p:cNvPr>
          <p:cNvSpPr>
            <a:spLocks noGrp="1"/>
          </p:cNvSpPr>
          <p:nvPr>
            <p:ph idx="1"/>
          </p:nvPr>
        </p:nvSpPr>
        <p:spPr/>
        <p:txBody>
          <a:bodyPr>
            <a:noAutofit/>
          </a:bodyPr>
          <a:lstStyle/>
          <a:p>
            <a:r>
              <a:rPr lang="en-GB" sz="2000" dirty="0">
                <a:solidFill>
                  <a:schemeClr val="accent2">
                    <a:lumMod val="50000"/>
                  </a:schemeClr>
                </a:solidFill>
              </a:rPr>
              <a:t>Content analysis noted that in 1970’s and 1980’s TV, children’s preferences were for programmes such as Lassie and The </a:t>
            </a:r>
            <a:r>
              <a:rPr lang="en-GB" sz="2000" dirty="0" smtClean="0">
                <a:solidFill>
                  <a:schemeClr val="accent2">
                    <a:lumMod val="50000"/>
                  </a:schemeClr>
                </a:solidFill>
              </a:rPr>
              <a:t>Walton’s; </a:t>
            </a:r>
            <a:r>
              <a:rPr lang="en-GB" sz="2000" dirty="0">
                <a:solidFill>
                  <a:schemeClr val="accent2">
                    <a:lumMod val="50000"/>
                  </a:schemeClr>
                </a:solidFill>
              </a:rPr>
              <a:t>programmes that focused on </a:t>
            </a:r>
            <a:r>
              <a:rPr lang="en-GB" sz="2000" dirty="0" smtClean="0">
                <a:solidFill>
                  <a:schemeClr val="accent2">
                    <a:lumMod val="50000"/>
                  </a:schemeClr>
                </a:solidFill>
              </a:rPr>
              <a:t>the portrayal </a:t>
            </a:r>
            <a:r>
              <a:rPr lang="en-GB" sz="2000" dirty="0">
                <a:solidFill>
                  <a:schemeClr val="accent2">
                    <a:lumMod val="50000"/>
                  </a:schemeClr>
                </a:solidFill>
              </a:rPr>
              <a:t>of empathy, altruism and those exploring feelings. </a:t>
            </a:r>
          </a:p>
          <a:p>
            <a:r>
              <a:rPr lang="en-GB" sz="2000" dirty="0">
                <a:solidFill>
                  <a:schemeClr val="accent2">
                    <a:lumMod val="50000"/>
                  </a:schemeClr>
                </a:solidFill>
              </a:rPr>
              <a:t>Unfortunately however, these programmes did not make as much money as feature length advertisements designed to sell products, therefore their presence declined.</a:t>
            </a:r>
          </a:p>
          <a:p>
            <a:r>
              <a:rPr lang="en-GB" sz="2000" dirty="0">
                <a:solidFill>
                  <a:schemeClr val="accent2">
                    <a:lumMod val="50000"/>
                  </a:schemeClr>
                </a:solidFill>
              </a:rPr>
              <a:t>Although the FCC guidelines eventually reversed that decision, it took a long time.</a:t>
            </a:r>
          </a:p>
          <a:p>
            <a:r>
              <a:rPr lang="en-GB" sz="2000" dirty="0">
                <a:solidFill>
                  <a:schemeClr val="accent2">
                    <a:lumMod val="50000"/>
                  </a:schemeClr>
                </a:solidFill>
              </a:rPr>
              <a:t>Now, </a:t>
            </a:r>
            <a:r>
              <a:rPr lang="en-GB" sz="2000" dirty="0" smtClean="0">
                <a:solidFill>
                  <a:schemeClr val="accent2">
                    <a:lumMod val="50000"/>
                  </a:schemeClr>
                </a:solidFill>
              </a:rPr>
              <a:t>around 73% of </a:t>
            </a:r>
            <a:r>
              <a:rPr lang="en-GB" sz="2000" dirty="0">
                <a:solidFill>
                  <a:schemeClr val="accent2">
                    <a:lumMod val="50000"/>
                  </a:schemeClr>
                </a:solidFill>
              </a:rPr>
              <a:t>programmes are </a:t>
            </a:r>
            <a:r>
              <a:rPr lang="en-GB" sz="2000" dirty="0" smtClean="0">
                <a:solidFill>
                  <a:schemeClr val="accent2">
                    <a:lumMod val="50000"/>
                  </a:schemeClr>
                </a:solidFill>
              </a:rPr>
              <a:t>altruism </a:t>
            </a:r>
            <a:r>
              <a:rPr lang="en-GB" sz="2000" dirty="0">
                <a:solidFill>
                  <a:schemeClr val="accent2">
                    <a:lumMod val="50000"/>
                  </a:schemeClr>
                </a:solidFill>
              </a:rPr>
              <a:t>focused (Smith et al., 2006)</a:t>
            </a:r>
          </a:p>
          <a:p>
            <a:r>
              <a:rPr lang="en-GB" sz="2000" dirty="0">
                <a:solidFill>
                  <a:schemeClr val="accent2">
                    <a:lumMod val="50000"/>
                  </a:schemeClr>
                </a:solidFill>
              </a:rPr>
              <a:t>BUT it is important to note that pro social TV effects decline after the age of 7 yrs, therefore we need to consider age differences in viewers and their preferences.</a:t>
            </a:r>
            <a:endParaRPr lang="en-US" sz="2000" dirty="0">
              <a:solidFill>
                <a:schemeClr val="accent2">
                  <a:lumMod val="50000"/>
                </a:schemeClr>
              </a:solidFill>
            </a:endParaRPr>
          </a:p>
        </p:txBody>
      </p:sp>
    </p:spTree>
    <p:extLst>
      <p:ext uri="{BB962C8B-B14F-4D97-AF65-F5344CB8AC3E}">
        <p14:creationId xmlns:p14="http://schemas.microsoft.com/office/powerpoint/2010/main" val="41306261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B07A2A98-F72C-D341-8723-6E966018ACA1}"/>
              </a:ext>
            </a:extLst>
          </p:cNvPr>
          <p:cNvSpPr>
            <a:spLocks noGrp="1"/>
          </p:cNvSpPr>
          <p:nvPr>
            <p:ph idx="1"/>
          </p:nvPr>
        </p:nvSpPr>
        <p:spPr>
          <a:xfrm>
            <a:off x="646544" y="618836"/>
            <a:ext cx="10741891" cy="5892800"/>
          </a:xfrm>
        </p:spPr>
        <p:txBody>
          <a:bodyPr>
            <a:normAutofit/>
          </a:bodyPr>
          <a:lstStyle/>
          <a:p>
            <a:r>
              <a:rPr lang="en-GB" sz="2000" dirty="0">
                <a:solidFill>
                  <a:schemeClr val="accent2">
                    <a:lumMod val="50000"/>
                  </a:schemeClr>
                </a:solidFill>
              </a:rPr>
              <a:t>We are working on the assumption that kind, co-operative, responsible, altruistic characters provide ‘models’ </a:t>
            </a:r>
            <a:r>
              <a:rPr lang="en-GB" sz="2000" dirty="0" smtClean="0">
                <a:solidFill>
                  <a:schemeClr val="accent2">
                    <a:lumMod val="50000"/>
                  </a:schemeClr>
                </a:solidFill>
              </a:rPr>
              <a:t>for children.</a:t>
            </a:r>
            <a:endParaRPr lang="en-GB" sz="2000" dirty="0">
              <a:solidFill>
                <a:schemeClr val="accent2">
                  <a:lumMod val="50000"/>
                </a:schemeClr>
              </a:solidFill>
            </a:endParaRPr>
          </a:p>
          <a:p>
            <a:r>
              <a:rPr lang="en-GB" sz="2000" dirty="0">
                <a:solidFill>
                  <a:schemeClr val="accent2">
                    <a:lumMod val="50000"/>
                  </a:schemeClr>
                </a:solidFill>
              </a:rPr>
              <a:t>We need to establish </a:t>
            </a:r>
            <a:r>
              <a:rPr lang="en-GB" sz="2000" dirty="0" smtClean="0">
                <a:solidFill>
                  <a:schemeClr val="accent2">
                    <a:lumMod val="50000"/>
                  </a:schemeClr>
                </a:solidFill>
              </a:rPr>
              <a:t>whether </a:t>
            </a:r>
            <a:r>
              <a:rPr lang="en-GB" sz="2000" dirty="0">
                <a:solidFill>
                  <a:schemeClr val="accent2">
                    <a:lumMod val="50000"/>
                  </a:schemeClr>
                </a:solidFill>
              </a:rPr>
              <a:t>these will provide </a:t>
            </a:r>
            <a:r>
              <a:rPr lang="en-GB" sz="2000" dirty="0" smtClean="0">
                <a:solidFill>
                  <a:schemeClr val="accent2">
                    <a:lumMod val="50000"/>
                  </a:schemeClr>
                </a:solidFill>
              </a:rPr>
              <a:t>children </a:t>
            </a:r>
            <a:r>
              <a:rPr lang="en-GB" sz="2000" dirty="0">
                <a:solidFill>
                  <a:schemeClr val="accent2">
                    <a:lumMod val="50000"/>
                  </a:schemeClr>
                </a:solidFill>
              </a:rPr>
              <a:t>and adolescents with the skills to manage and negotiate their emotions.</a:t>
            </a:r>
          </a:p>
          <a:p>
            <a:r>
              <a:rPr lang="en-GB" sz="2000" dirty="0">
                <a:solidFill>
                  <a:schemeClr val="accent2">
                    <a:lumMod val="50000"/>
                  </a:schemeClr>
                </a:solidFill>
              </a:rPr>
              <a:t>According to </a:t>
            </a:r>
            <a:r>
              <a:rPr lang="en-GB" sz="2000" dirty="0" smtClean="0">
                <a:solidFill>
                  <a:schemeClr val="accent2">
                    <a:lumMod val="50000"/>
                  </a:schemeClr>
                </a:solidFill>
              </a:rPr>
              <a:t>Thomas (2005</a:t>
            </a:r>
            <a:r>
              <a:rPr lang="en-GB" sz="2000" dirty="0">
                <a:solidFill>
                  <a:schemeClr val="accent2">
                    <a:lumMod val="50000"/>
                  </a:schemeClr>
                </a:solidFill>
              </a:rPr>
              <a:t>), children will imitate IF:</a:t>
            </a:r>
          </a:p>
          <a:p>
            <a:pPr lvl="1"/>
            <a:r>
              <a:rPr lang="en-GB" sz="2000" dirty="0">
                <a:solidFill>
                  <a:schemeClr val="accent2">
                    <a:lumMod val="50000"/>
                  </a:schemeClr>
                </a:solidFill>
              </a:rPr>
              <a:t>Characters are realistic</a:t>
            </a:r>
          </a:p>
          <a:p>
            <a:pPr lvl="1"/>
            <a:r>
              <a:rPr lang="en-GB" sz="2000" dirty="0">
                <a:solidFill>
                  <a:schemeClr val="accent2">
                    <a:lumMod val="50000"/>
                  </a:schemeClr>
                </a:solidFill>
              </a:rPr>
              <a:t>Similar to the child’s age and gender</a:t>
            </a:r>
          </a:p>
          <a:p>
            <a:pPr lvl="1"/>
            <a:r>
              <a:rPr lang="en-GB" sz="2000" dirty="0">
                <a:solidFill>
                  <a:schemeClr val="accent2">
                    <a:lumMod val="50000"/>
                  </a:schemeClr>
                </a:solidFill>
              </a:rPr>
              <a:t>The characters behaviour is positively reinforced</a:t>
            </a:r>
          </a:p>
          <a:p>
            <a:pPr lvl="1"/>
            <a:r>
              <a:rPr lang="en-GB" sz="2000" dirty="0">
                <a:solidFill>
                  <a:schemeClr val="accent2">
                    <a:lumMod val="50000"/>
                  </a:schemeClr>
                </a:solidFill>
              </a:rPr>
              <a:t>Imitation is achievable by the child.</a:t>
            </a:r>
          </a:p>
          <a:p>
            <a:r>
              <a:rPr lang="en-GB" sz="2000" dirty="0">
                <a:solidFill>
                  <a:schemeClr val="accent2">
                    <a:lumMod val="50000"/>
                  </a:schemeClr>
                </a:solidFill>
              </a:rPr>
              <a:t>Others argue that as children’s morals develop, they encompass the motives of others and are able to judge them and apply their relevance to their own situations.</a:t>
            </a:r>
          </a:p>
          <a:p>
            <a:endParaRPr lang="en-GB" sz="2000" dirty="0" smtClean="0">
              <a:solidFill>
                <a:schemeClr val="accent2">
                  <a:lumMod val="50000"/>
                </a:schemeClr>
              </a:solidFill>
            </a:endParaRPr>
          </a:p>
          <a:p>
            <a:r>
              <a:rPr lang="en-GB" sz="2000" dirty="0" smtClean="0">
                <a:solidFill>
                  <a:schemeClr val="accent2">
                    <a:lumMod val="50000"/>
                  </a:schemeClr>
                </a:solidFill>
              </a:rPr>
              <a:t>T</a:t>
            </a:r>
            <a:r>
              <a:rPr lang="en-GB" sz="2000" dirty="0" smtClean="0">
                <a:solidFill>
                  <a:schemeClr val="accent2">
                    <a:lumMod val="50000"/>
                  </a:schemeClr>
                </a:solidFill>
              </a:rPr>
              <a:t>hese </a:t>
            </a:r>
            <a:r>
              <a:rPr lang="en-GB" sz="2000" dirty="0">
                <a:solidFill>
                  <a:schemeClr val="accent2">
                    <a:lumMod val="50000"/>
                  </a:schemeClr>
                </a:solidFill>
              </a:rPr>
              <a:t>programmes provide scripts to deal with unfamiliar </a:t>
            </a:r>
            <a:r>
              <a:rPr lang="en-GB" sz="2000" dirty="0" smtClean="0">
                <a:solidFill>
                  <a:schemeClr val="accent2">
                    <a:lumMod val="50000"/>
                  </a:schemeClr>
                </a:solidFill>
              </a:rPr>
              <a:t>situations; Cultivation </a:t>
            </a:r>
            <a:r>
              <a:rPr lang="en-GB" sz="2000" dirty="0">
                <a:solidFill>
                  <a:schemeClr val="accent2">
                    <a:lumMod val="50000"/>
                  </a:schemeClr>
                </a:solidFill>
              </a:rPr>
              <a:t>theory reports that </a:t>
            </a:r>
            <a:r>
              <a:rPr lang="en-GB" sz="2000" dirty="0" smtClean="0">
                <a:solidFill>
                  <a:schemeClr val="accent2">
                    <a:lumMod val="50000"/>
                  </a:schemeClr>
                </a:solidFill>
              </a:rPr>
              <a:t>overtime, </a:t>
            </a:r>
            <a:r>
              <a:rPr lang="en-GB" sz="2000" dirty="0">
                <a:solidFill>
                  <a:schemeClr val="accent2">
                    <a:lumMod val="50000"/>
                  </a:schemeClr>
                </a:solidFill>
              </a:rPr>
              <a:t>heavy TV </a:t>
            </a:r>
            <a:r>
              <a:rPr lang="en-GB" sz="2000" dirty="0" smtClean="0">
                <a:solidFill>
                  <a:schemeClr val="accent2">
                    <a:lumMod val="50000"/>
                  </a:schemeClr>
                </a:solidFill>
              </a:rPr>
              <a:t>viewers adopt beliefs </a:t>
            </a:r>
            <a:r>
              <a:rPr lang="en-GB" sz="2000" dirty="0">
                <a:solidFill>
                  <a:schemeClr val="accent2">
                    <a:lumMod val="50000"/>
                  </a:schemeClr>
                </a:solidFill>
              </a:rPr>
              <a:t>about the real world </a:t>
            </a:r>
            <a:r>
              <a:rPr lang="en-GB" sz="2000" dirty="0" smtClean="0">
                <a:solidFill>
                  <a:schemeClr val="accent2">
                    <a:lumMod val="50000"/>
                  </a:schemeClr>
                </a:solidFill>
              </a:rPr>
              <a:t>that are consistent </a:t>
            </a:r>
            <a:r>
              <a:rPr lang="en-GB" sz="2000" dirty="0">
                <a:solidFill>
                  <a:schemeClr val="accent2">
                    <a:lumMod val="50000"/>
                  </a:schemeClr>
                </a:solidFill>
              </a:rPr>
              <a:t>with their TV world (Mares, Braun &amp; Hernandez,2012).</a:t>
            </a:r>
            <a:endParaRPr lang="en-US" sz="2000" dirty="0">
              <a:solidFill>
                <a:schemeClr val="accent2">
                  <a:lumMod val="50000"/>
                </a:schemeClr>
              </a:solidFill>
            </a:endParaRPr>
          </a:p>
        </p:txBody>
      </p:sp>
    </p:spTree>
    <p:extLst>
      <p:ext uri="{BB962C8B-B14F-4D97-AF65-F5344CB8AC3E}">
        <p14:creationId xmlns:p14="http://schemas.microsoft.com/office/powerpoint/2010/main" val="10244414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5CD078-67EA-B544-A3C3-F74C7B41CB36}"/>
              </a:ext>
            </a:extLst>
          </p:cNvPr>
          <p:cNvSpPr>
            <a:spLocks noGrp="1"/>
          </p:cNvSpPr>
          <p:nvPr>
            <p:ph type="title"/>
          </p:nvPr>
        </p:nvSpPr>
        <p:spPr/>
        <p:txBody>
          <a:bodyPr/>
          <a:lstStyle/>
          <a:p>
            <a:r>
              <a:rPr lang="en-GB" dirty="0">
                <a:solidFill>
                  <a:schemeClr val="accent2">
                    <a:lumMod val="50000"/>
                  </a:schemeClr>
                </a:solidFill>
              </a:rPr>
              <a:t>The evidence base- empathy</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75EBF070-BAE7-DB42-AAD2-D55351E265F5}"/>
              </a:ext>
            </a:extLst>
          </p:cNvPr>
          <p:cNvSpPr>
            <a:spLocks noGrp="1"/>
          </p:cNvSpPr>
          <p:nvPr>
            <p:ph idx="1"/>
          </p:nvPr>
        </p:nvSpPr>
        <p:spPr/>
        <p:txBody>
          <a:bodyPr/>
          <a:lstStyle/>
          <a:p>
            <a:r>
              <a:rPr lang="en-GB" dirty="0" smtClean="0">
                <a:solidFill>
                  <a:schemeClr val="accent2">
                    <a:lumMod val="50000"/>
                  </a:schemeClr>
                </a:solidFill>
              </a:rPr>
              <a:t>In </a:t>
            </a:r>
            <a:r>
              <a:rPr lang="en-GB" dirty="0">
                <a:solidFill>
                  <a:schemeClr val="accent2">
                    <a:lumMod val="50000"/>
                  </a:schemeClr>
                </a:solidFill>
              </a:rPr>
              <a:t>line with Piagetian findings, child audiences can recognise the feelings of characters by age 7, 3-5yr olds can see feelings but not </a:t>
            </a:r>
            <a:r>
              <a:rPr lang="en-GB" dirty="0" smtClean="0">
                <a:solidFill>
                  <a:schemeClr val="accent2">
                    <a:lumMod val="50000"/>
                  </a:schemeClr>
                </a:solidFill>
              </a:rPr>
              <a:t>empathise with them, </a:t>
            </a:r>
            <a:r>
              <a:rPr lang="en-GB" dirty="0">
                <a:solidFill>
                  <a:schemeClr val="accent2">
                    <a:lumMod val="50000"/>
                  </a:schemeClr>
                </a:solidFill>
              </a:rPr>
              <a:t>and by around 9-11yrs </a:t>
            </a:r>
            <a:r>
              <a:rPr lang="en-GB" dirty="0" smtClean="0">
                <a:solidFill>
                  <a:schemeClr val="accent2">
                    <a:lumMod val="50000"/>
                  </a:schemeClr>
                </a:solidFill>
              </a:rPr>
              <a:t>children can display</a:t>
            </a:r>
            <a:r>
              <a:rPr lang="en-GB" dirty="0" smtClean="0">
                <a:solidFill>
                  <a:schemeClr val="accent2">
                    <a:lumMod val="50000"/>
                  </a:schemeClr>
                </a:solidFill>
              </a:rPr>
              <a:t> </a:t>
            </a:r>
            <a:r>
              <a:rPr lang="en-GB" dirty="0">
                <a:solidFill>
                  <a:schemeClr val="accent2">
                    <a:lumMod val="50000"/>
                  </a:schemeClr>
                </a:solidFill>
              </a:rPr>
              <a:t>actual physiological arousal  of TV characters’ fears (Wilson &amp; Cantor, 1985).</a:t>
            </a:r>
          </a:p>
          <a:p>
            <a:r>
              <a:rPr lang="en-GB" dirty="0">
                <a:solidFill>
                  <a:schemeClr val="accent2">
                    <a:lumMod val="50000"/>
                  </a:schemeClr>
                </a:solidFill>
              </a:rPr>
              <a:t>Calvert &amp; Kotler (2003) </a:t>
            </a:r>
            <a:r>
              <a:rPr lang="en-GB" dirty="0" smtClean="0">
                <a:solidFill>
                  <a:schemeClr val="accent2">
                    <a:lumMod val="50000"/>
                  </a:schemeClr>
                </a:solidFill>
              </a:rPr>
              <a:t>found that </a:t>
            </a:r>
            <a:r>
              <a:rPr lang="en-GB" dirty="0">
                <a:solidFill>
                  <a:schemeClr val="accent2">
                    <a:lumMod val="50000"/>
                  </a:schemeClr>
                </a:solidFill>
              </a:rPr>
              <a:t>children learned more from pro social media than educational media, and more specifically, </a:t>
            </a:r>
            <a:r>
              <a:rPr lang="en-GB" dirty="0" smtClean="0">
                <a:solidFill>
                  <a:schemeClr val="accent2">
                    <a:lumMod val="50000"/>
                  </a:schemeClr>
                </a:solidFill>
              </a:rPr>
              <a:t>they learned how </a:t>
            </a:r>
            <a:r>
              <a:rPr lang="en-GB" dirty="0">
                <a:solidFill>
                  <a:schemeClr val="accent2">
                    <a:lumMod val="50000"/>
                  </a:schemeClr>
                </a:solidFill>
              </a:rPr>
              <a:t>to identify emotions and apply them to their own lives</a:t>
            </a:r>
            <a:r>
              <a:rPr lang="en-GB" dirty="0" smtClean="0">
                <a:solidFill>
                  <a:schemeClr val="accent2">
                    <a:lumMod val="50000"/>
                  </a:schemeClr>
                </a:solidFill>
              </a:rPr>
              <a:t>.</a:t>
            </a:r>
          </a:p>
          <a:p>
            <a:r>
              <a:rPr lang="en-GB" dirty="0" err="1" smtClean="0">
                <a:solidFill>
                  <a:schemeClr val="accent2">
                    <a:lumMod val="50000"/>
                  </a:schemeClr>
                </a:solidFill>
              </a:rPr>
              <a:t>Prot</a:t>
            </a:r>
            <a:r>
              <a:rPr lang="en-GB" dirty="0" smtClean="0">
                <a:solidFill>
                  <a:schemeClr val="accent2">
                    <a:lumMod val="50000"/>
                  </a:schemeClr>
                </a:solidFill>
              </a:rPr>
              <a:t> et al., (2014) reported findings of two studies. In the first (with young adults), pro social media was positively associated with helping behaviours, was mediated by empathy and similar across cultures. The second study (with children) showed significant longitudinal effects of pro social and violent video game use on pro social behaviour through empathy: change in video game use affected change in helping, which was mediated by change in empathy. No gender differences were noted.</a:t>
            </a:r>
            <a:endParaRPr lang="en-GB" dirty="0">
              <a:solidFill>
                <a:schemeClr val="accent2">
                  <a:lumMod val="50000"/>
                </a:schemeClr>
              </a:solidFill>
            </a:endParaRPr>
          </a:p>
        </p:txBody>
      </p:sp>
    </p:spTree>
    <p:extLst>
      <p:ext uri="{BB962C8B-B14F-4D97-AF65-F5344CB8AC3E}">
        <p14:creationId xmlns:p14="http://schemas.microsoft.com/office/powerpoint/2010/main" val="14623476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9EA85B-97D9-AE40-A687-92523BEBBB1B}"/>
              </a:ext>
            </a:extLst>
          </p:cNvPr>
          <p:cNvSpPr>
            <a:spLocks noGrp="1"/>
          </p:cNvSpPr>
          <p:nvPr>
            <p:ph type="title"/>
          </p:nvPr>
        </p:nvSpPr>
        <p:spPr/>
        <p:txBody>
          <a:bodyPr/>
          <a:lstStyle/>
          <a:p>
            <a:r>
              <a:rPr lang="en-GB" dirty="0">
                <a:solidFill>
                  <a:schemeClr val="accent2">
                    <a:lumMod val="50000"/>
                  </a:schemeClr>
                </a:solidFill>
              </a:rPr>
              <a:t>The research base- altruism </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9A97534F-FD53-B44F-B095-EB12EF9B7B36}"/>
              </a:ext>
            </a:extLst>
          </p:cNvPr>
          <p:cNvSpPr>
            <a:spLocks noGrp="1"/>
          </p:cNvSpPr>
          <p:nvPr>
            <p:ph idx="1"/>
          </p:nvPr>
        </p:nvSpPr>
        <p:spPr>
          <a:xfrm>
            <a:off x="1066800" y="1828800"/>
            <a:ext cx="10058400" cy="4525818"/>
          </a:xfrm>
        </p:spPr>
        <p:txBody>
          <a:bodyPr/>
          <a:lstStyle/>
          <a:p>
            <a:r>
              <a:rPr lang="en-GB" dirty="0">
                <a:solidFill>
                  <a:schemeClr val="accent2">
                    <a:lumMod val="50000"/>
                  </a:schemeClr>
                </a:solidFill>
              </a:rPr>
              <a:t>The early research on programmes such as Lassie compared to other neutral or competitive programmes are twice as likely to help (</a:t>
            </a:r>
            <a:r>
              <a:rPr lang="en-GB" dirty="0" err="1">
                <a:solidFill>
                  <a:schemeClr val="accent2">
                    <a:lumMod val="50000"/>
                  </a:schemeClr>
                </a:solidFill>
              </a:rPr>
              <a:t>Sprafkin</a:t>
            </a:r>
            <a:r>
              <a:rPr lang="en-GB" dirty="0">
                <a:solidFill>
                  <a:schemeClr val="accent2">
                    <a:lumMod val="50000"/>
                  </a:schemeClr>
                </a:solidFill>
              </a:rPr>
              <a:t>, Lieberman &amp; </a:t>
            </a:r>
            <a:r>
              <a:rPr lang="en-GB" dirty="0" err="1">
                <a:solidFill>
                  <a:schemeClr val="accent2">
                    <a:lumMod val="50000"/>
                  </a:schemeClr>
                </a:solidFill>
              </a:rPr>
              <a:t>Poulos</a:t>
            </a:r>
            <a:r>
              <a:rPr lang="en-GB" dirty="0">
                <a:solidFill>
                  <a:schemeClr val="accent2">
                    <a:lumMod val="50000"/>
                  </a:schemeClr>
                </a:solidFill>
              </a:rPr>
              <a:t>, 1975)</a:t>
            </a:r>
          </a:p>
          <a:p>
            <a:r>
              <a:rPr lang="en-GB" dirty="0">
                <a:solidFill>
                  <a:schemeClr val="accent2">
                    <a:lumMod val="50000"/>
                  </a:schemeClr>
                </a:solidFill>
              </a:rPr>
              <a:t>Mc </a:t>
            </a:r>
            <a:r>
              <a:rPr lang="en-GB" dirty="0" err="1">
                <a:solidFill>
                  <a:schemeClr val="accent2">
                    <a:lumMod val="50000"/>
                  </a:schemeClr>
                </a:solidFill>
              </a:rPr>
              <a:t>Gonigal</a:t>
            </a:r>
            <a:r>
              <a:rPr lang="en-GB" dirty="0">
                <a:solidFill>
                  <a:schemeClr val="accent2">
                    <a:lumMod val="50000"/>
                  </a:schemeClr>
                </a:solidFill>
              </a:rPr>
              <a:t> (2012</a:t>
            </a:r>
            <a:r>
              <a:rPr lang="en-GB" dirty="0" smtClean="0">
                <a:solidFill>
                  <a:schemeClr val="accent2">
                    <a:lumMod val="50000"/>
                  </a:schemeClr>
                </a:solidFill>
              </a:rPr>
              <a:t>) argues that even playing video games and computer games can encourage altruism, particularly with games such as `FreeRice.com which encourages children to spell and improve vocabulary and fosters altruism by donating rice to the World Food Programme to help end hunger. </a:t>
            </a:r>
          </a:p>
          <a:p>
            <a:r>
              <a:rPr lang="en-GB" dirty="0" smtClean="0">
                <a:solidFill>
                  <a:schemeClr val="accent2">
                    <a:lumMod val="50000"/>
                  </a:schemeClr>
                </a:solidFill>
              </a:rPr>
              <a:t>The programme Barney &amp; Friends has also been extensively studied, as a big purple dinosaur emphasises kindness and good manners. Singer &amp; Singer (1998) found that in day care centres, children who viewed Barney compared to a control group, were rated as having better manners and being more civil.</a:t>
            </a:r>
            <a:endParaRPr lang="en-US"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4519612" y="5226627"/>
            <a:ext cx="3152775" cy="1447800"/>
          </a:xfrm>
          <a:prstGeom prst="rect">
            <a:avLst/>
          </a:prstGeom>
          <a:ln>
            <a:solidFill>
              <a:schemeClr val="accent1"/>
            </a:solidFill>
          </a:ln>
        </p:spPr>
      </p:pic>
    </p:spTree>
    <p:extLst>
      <p:ext uri="{BB962C8B-B14F-4D97-AF65-F5344CB8AC3E}">
        <p14:creationId xmlns:p14="http://schemas.microsoft.com/office/powerpoint/2010/main" val="19200294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18ED70-3E33-B74F-8FC9-68F30FE88015}"/>
              </a:ext>
            </a:extLst>
          </p:cNvPr>
          <p:cNvSpPr>
            <a:spLocks noGrp="1"/>
          </p:cNvSpPr>
          <p:nvPr>
            <p:ph type="title"/>
          </p:nvPr>
        </p:nvSpPr>
        <p:spPr/>
        <p:txBody>
          <a:bodyPr/>
          <a:lstStyle/>
          <a:p>
            <a:r>
              <a:rPr lang="en-GB" dirty="0">
                <a:solidFill>
                  <a:schemeClr val="accent2">
                    <a:lumMod val="50000"/>
                  </a:schemeClr>
                </a:solidFill>
              </a:rPr>
              <a:t>Limitations of research </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134344FA-5D57-8A47-A275-610C3F6065EC}"/>
              </a:ext>
            </a:extLst>
          </p:cNvPr>
          <p:cNvSpPr>
            <a:spLocks noGrp="1"/>
          </p:cNvSpPr>
          <p:nvPr>
            <p:ph idx="1"/>
          </p:nvPr>
        </p:nvSpPr>
        <p:spPr/>
        <p:txBody>
          <a:bodyPr>
            <a:normAutofit lnSpcReduction="10000"/>
          </a:bodyPr>
          <a:lstStyle/>
          <a:p>
            <a:r>
              <a:rPr lang="en-US" dirty="0" smtClean="0">
                <a:solidFill>
                  <a:schemeClr val="accent2">
                    <a:lumMod val="50000"/>
                  </a:schemeClr>
                </a:solidFill>
              </a:rPr>
              <a:t>Mares &amp; Woodward (2012) argue that there are many unanswered questions as to how to design specific pro social content.</a:t>
            </a:r>
          </a:p>
          <a:p>
            <a:r>
              <a:rPr lang="en-US" dirty="0" smtClean="0">
                <a:solidFill>
                  <a:schemeClr val="accent2">
                    <a:lumMod val="50000"/>
                  </a:schemeClr>
                </a:solidFill>
              </a:rPr>
              <a:t>What pro social content is best for what age?</a:t>
            </a:r>
          </a:p>
          <a:p>
            <a:r>
              <a:rPr lang="en-US" dirty="0" smtClean="0">
                <a:solidFill>
                  <a:schemeClr val="accent2">
                    <a:lumMod val="50000"/>
                  </a:schemeClr>
                </a:solidFill>
              </a:rPr>
              <a:t>For example- </a:t>
            </a:r>
            <a:r>
              <a:rPr lang="en-US" dirty="0" err="1" smtClean="0">
                <a:solidFill>
                  <a:schemeClr val="accent2">
                    <a:lumMod val="50000"/>
                  </a:schemeClr>
                </a:solidFill>
              </a:rPr>
              <a:t>Krcmar</a:t>
            </a:r>
            <a:r>
              <a:rPr lang="en-US" dirty="0" smtClean="0">
                <a:solidFill>
                  <a:schemeClr val="accent2">
                    <a:lumMod val="50000"/>
                  </a:schemeClr>
                </a:solidFill>
              </a:rPr>
              <a:t> &amp; Curtis (2003) randomly assigned 5-14yr olds to 1 of 3 conditions</a:t>
            </a:r>
          </a:p>
          <a:p>
            <a:r>
              <a:rPr lang="en-US" dirty="0" smtClean="0">
                <a:solidFill>
                  <a:schemeClr val="accent2">
                    <a:lumMod val="50000"/>
                  </a:schemeClr>
                </a:solidFill>
              </a:rPr>
              <a:t>1. action cartoon with eventual violence</a:t>
            </a:r>
          </a:p>
          <a:p>
            <a:r>
              <a:rPr lang="en-US" dirty="0" smtClean="0">
                <a:solidFill>
                  <a:schemeClr val="accent2">
                    <a:lumMod val="50000"/>
                  </a:schemeClr>
                </a:solidFill>
              </a:rPr>
              <a:t>2. action cartoon but with an argument and walking away</a:t>
            </a:r>
          </a:p>
          <a:p>
            <a:r>
              <a:rPr lang="en-US" dirty="0" smtClean="0">
                <a:solidFill>
                  <a:schemeClr val="accent2">
                    <a:lumMod val="50000"/>
                  </a:schemeClr>
                </a:solidFill>
              </a:rPr>
              <a:t>3. control group who did not watch TV</a:t>
            </a:r>
          </a:p>
          <a:p>
            <a:r>
              <a:rPr lang="en-US" dirty="0" smtClean="0">
                <a:solidFill>
                  <a:schemeClr val="accent2">
                    <a:lumMod val="50000"/>
                  </a:schemeClr>
                </a:solidFill>
              </a:rPr>
              <a:t>They then listened to 4 hypothetical violent stories. Children who had viewed the original violent content, were far more likely to rate the violence as morally acceptable. They also exhibited less sophisticated moral reasoning.</a:t>
            </a:r>
          </a:p>
          <a:p>
            <a:r>
              <a:rPr lang="en-US" dirty="0" smtClean="0">
                <a:solidFill>
                  <a:schemeClr val="accent2">
                    <a:lumMod val="50000"/>
                  </a:schemeClr>
                </a:solidFill>
              </a:rPr>
              <a:t>But importantly, this study demonstrated that we need to allow for differences in levels of moral reasoning by age. </a:t>
            </a:r>
          </a:p>
          <a:p>
            <a:endParaRPr lang="en-US" dirty="0">
              <a:solidFill>
                <a:schemeClr val="accent2">
                  <a:lumMod val="50000"/>
                </a:schemeClr>
              </a:solidFill>
            </a:endParaRPr>
          </a:p>
        </p:txBody>
      </p:sp>
    </p:spTree>
    <p:extLst>
      <p:ext uri="{BB962C8B-B14F-4D97-AF65-F5344CB8AC3E}">
        <p14:creationId xmlns:p14="http://schemas.microsoft.com/office/powerpoint/2010/main" val="4654754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A37DB3-88B3-A34B-95BD-AAC17AFCE907}"/>
              </a:ext>
            </a:extLst>
          </p:cNvPr>
          <p:cNvSpPr>
            <a:spLocks noGrp="1"/>
          </p:cNvSpPr>
          <p:nvPr>
            <p:ph type="title"/>
          </p:nvPr>
        </p:nvSpPr>
        <p:spPr/>
        <p:txBody>
          <a:bodyPr>
            <a:normAutofit fontScale="90000"/>
          </a:bodyPr>
          <a:lstStyle/>
          <a:p>
            <a:r>
              <a:rPr lang="en-GB" dirty="0">
                <a:solidFill>
                  <a:schemeClr val="accent2">
                    <a:lumMod val="50000"/>
                  </a:schemeClr>
                </a:solidFill>
              </a:rPr>
              <a:t>Pro social media and adolescence</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120EAFB6-0E89-3C43-AB6D-CEA56976E675}"/>
              </a:ext>
            </a:extLst>
          </p:cNvPr>
          <p:cNvSpPr>
            <a:spLocks noGrp="1"/>
          </p:cNvSpPr>
          <p:nvPr>
            <p:ph idx="1"/>
          </p:nvPr>
        </p:nvSpPr>
        <p:spPr/>
        <p:txBody>
          <a:bodyPr/>
          <a:lstStyle/>
          <a:p>
            <a:r>
              <a:rPr lang="en-US" dirty="0" smtClean="0">
                <a:solidFill>
                  <a:schemeClr val="accent2">
                    <a:lumMod val="50000"/>
                  </a:schemeClr>
                </a:solidFill>
              </a:rPr>
              <a:t>Because of the drop off in effects after age 7yrs, there are only a handful of studies relating to adolescence, however, Gentile et al., (2009) and others reported great promise for positive effects with interactive media with adolescents, leading to an eight million dollar initiative to advance digital games to promote health (</a:t>
            </a:r>
            <a:r>
              <a:rPr lang="en-US" dirty="0" smtClean="0">
                <a:solidFill>
                  <a:schemeClr val="accent2">
                    <a:lumMod val="50000"/>
                  </a:schemeClr>
                </a:solidFill>
                <a:hlinkClick r:id="rId2"/>
              </a:rPr>
              <a:t>www.healthgamesresearch.org</a:t>
            </a:r>
            <a:r>
              <a:rPr lang="en-US" dirty="0" smtClean="0">
                <a:solidFill>
                  <a:schemeClr val="accent2">
                    <a:lumMod val="50000"/>
                  </a:schemeClr>
                </a:solidFill>
              </a:rPr>
              <a:t>) </a:t>
            </a:r>
          </a:p>
          <a:p>
            <a:r>
              <a:rPr lang="en-US" dirty="0" smtClean="0">
                <a:solidFill>
                  <a:schemeClr val="accent2">
                    <a:lumMod val="50000"/>
                  </a:schemeClr>
                </a:solidFill>
              </a:rPr>
              <a:t>Examples:</a:t>
            </a:r>
          </a:p>
          <a:p>
            <a:r>
              <a:rPr lang="en-US" dirty="0" err="1" smtClean="0">
                <a:solidFill>
                  <a:schemeClr val="accent2">
                    <a:lumMod val="50000"/>
                  </a:schemeClr>
                </a:solidFill>
              </a:rPr>
              <a:t>Packy</a:t>
            </a:r>
            <a:r>
              <a:rPr lang="en-US" dirty="0" smtClean="0">
                <a:solidFill>
                  <a:schemeClr val="accent2">
                    <a:lumMod val="50000"/>
                  </a:schemeClr>
                </a:solidFill>
              </a:rPr>
              <a:t> &amp; Marlon – two diabetic elephants</a:t>
            </a:r>
          </a:p>
          <a:p>
            <a:r>
              <a:rPr lang="en-US" dirty="0" smtClean="0">
                <a:solidFill>
                  <a:schemeClr val="accent2">
                    <a:lumMod val="50000"/>
                  </a:schemeClr>
                </a:solidFill>
              </a:rPr>
              <a:t>Re-mission – </a:t>
            </a:r>
            <a:r>
              <a:rPr lang="en-US" dirty="0" err="1" smtClean="0">
                <a:solidFill>
                  <a:schemeClr val="accent2">
                    <a:lumMod val="50000"/>
                  </a:schemeClr>
                </a:solidFill>
              </a:rPr>
              <a:t>Roxxi</a:t>
            </a:r>
            <a:r>
              <a:rPr lang="en-US" dirty="0" smtClean="0">
                <a:solidFill>
                  <a:schemeClr val="accent2">
                    <a:lumMod val="50000"/>
                  </a:schemeClr>
                </a:solidFill>
              </a:rPr>
              <a:t> a </a:t>
            </a:r>
            <a:r>
              <a:rPr lang="en-US" dirty="0" err="1" smtClean="0">
                <a:solidFill>
                  <a:schemeClr val="accent2">
                    <a:lumMod val="50000"/>
                  </a:schemeClr>
                </a:solidFill>
              </a:rPr>
              <a:t>nanobot</a:t>
            </a:r>
            <a:r>
              <a:rPr lang="en-US" dirty="0" smtClean="0">
                <a:solidFill>
                  <a:schemeClr val="accent2">
                    <a:lumMod val="50000"/>
                  </a:schemeClr>
                </a:solidFill>
              </a:rPr>
              <a:t> who blasts away cancer cells</a:t>
            </a:r>
          </a:p>
          <a:p>
            <a:r>
              <a:rPr lang="en-US" dirty="0" smtClean="0">
                <a:solidFill>
                  <a:schemeClr val="accent2">
                    <a:lumMod val="50000"/>
                  </a:schemeClr>
                </a:solidFill>
              </a:rPr>
              <a:t>Dance </a:t>
            </a:r>
            <a:r>
              <a:rPr lang="en-US" dirty="0" err="1" smtClean="0">
                <a:solidFill>
                  <a:schemeClr val="accent2">
                    <a:lumMod val="50000"/>
                  </a:schemeClr>
                </a:solidFill>
              </a:rPr>
              <a:t>dance</a:t>
            </a:r>
            <a:r>
              <a:rPr lang="en-US" dirty="0" smtClean="0">
                <a:solidFill>
                  <a:schemeClr val="accent2">
                    <a:lumMod val="50000"/>
                  </a:schemeClr>
                </a:solidFill>
              </a:rPr>
              <a:t> revolution</a:t>
            </a:r>
          </a:p>
          <a:p>
            <a:r>
              <a:rPr lang="en-US" dirty="0" smtClean="0">
                <a:solidFill>
                  <a:schemeClr val="accent2">
                    <a:lumMod val="50000"/>
                  </a:schemeClr>
                </a:solidFill>
              </a:rPr>
              <a:t>The baby game</a:t>
            </a:r>
          </a:p>
          <a:p>
            <a:pPr marL="0" indent="0">
              <a:buNone/>
            </a:pPr>
            <a:endParaRPr lang="en-US" dirty="0">
              <a:solidFill>
                <a:schemeClr val="accent2">
                  <a:lumMod val="50000"/>
                </a:schemeClr>
              </a:solidFill>
            </a:endParaRPr>
          </a:p>
        </p:txBody>
      </p:sp>
      <p:pic>
        <p:nvPicPr>
          <p:cNvPr id="4" name="Picture 3"/>
          <p:cNvPicPr>
            <a:picLocks noChangeAspect="1"/>
          </p:cNvPicPr>
          <p:nvPr/>
        </p:nvPicPr>
        <p:blipFill>
          <a:blip r:embed="rId3"/>
          <a:stretch>
            <a:fillRect/>
          </a:stretch>
        </p:blipFill>
        <p:spPr>
          <a:xfrm>
            <a:off x="7993856" y="4551506"/>
            <a:ext cx="2162175" cy="2114550"/>
          </a:xfrm>
          <a:prstGeom prst="rect">
            <a:avLst/>
          </a:prstGeom>
          <a:ln>
            <a:solidFill>
              <a:schemeClr val="accent1"/>
            </a:solidFill>
          </a:ln>
        </p:spPr>
      </p:pic>
      <p:pic>
        <p:nvPicPr>
          <p:cNvPr id="5" name="Picture 4"/>
          <p:cNvPicPr>
            <a:picLocks noChangeAspect="1"/>
          </p:cNvPicPr>
          <p:nvPr/>
        </p:nvPicPr>
        <p:blipFill>
          <a:blip r:embed="rId4"/>
          <a:stretch>
            <a:fillRect/>
          </a:stretch>
        </p:blipFill>
        <p:spPr>
          <a:xfrm>
            <a:off x="9979458" y="3040784"/>
            <a:ext cx="1857375" cy="2457450"/>
          </a:xfrm>
          <a:prstGeom prst="rect">
            <a:avLst/>
          </a:prstGeom>
          <a:ln>
            <a:solidFill>
              <a:schemeClr val="accent1"/>
            </a:solidFill>
          </a:ln>
        </p:spPr>
      </p:pic>
    </p:spTree>
    <p:extLst>
      <p:ext uri="{BB962C8B-B14F-4D97-AF65-F5344CB8AC3E}">
        <p14:creationId xmlns:p14="http://schemas.microsoft.com/office/powerpoint/2010/main" val="35491710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0AD8F8-144C-E542-81D2-2CF7A9F9413F}"/>
              </a:ext>
            </a:extLst>
          </p:cNvPr>
          <p:cNvSpPr>
            <a:spLocks noGrp="1"/>
          </p:cNvSpPr>
          <p:nvPr>
            <p:ph type="title"/>
          </p:nvPr>
        </p:nvSpPr>
        <p:spPr/>
        <p:txBody>
          <a:bodyPr/>
          <a:lstStyle/>
          <a:p>
            <a:r>
              <a:rPr lang="en-GB" dirty="0">
                <a:solidFill>
                  <a:schemeClr val="accent2">
                    <a:lumMod val="50000"/>
                  </a:schemeClr>
                </a:solidFill>
              </a:rPr>
              <a:t>Sex education</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20F37B2E-A0F0-8F49-A890-38086E8B2572}"/>
              </a:ext>
            </a:extLst>
          </p:cNvPr>
          <p:cNvSpPr>
            <a:spLocks noGrp="1"/>
          </p:cNvSpPr>
          <p:nvPr>
            <p:ph idx="1"/>
          </p:nvPr>
        </p:nvSpPr>
        <p:spPr/>
        <p:txBody>
          <a:bodyPr>
            <a:normAutofit lnSpcReduction="10000"/>
          </a:bodyPr>
          <a:lstStyle/>
          <a:p>
            <a:r>
              <a:rPr lang="en-US" dirty="0" smtClean="0">
                <a:solidFill>
                  <a:schemeClr val="accent2">
                    <a:lumMod val="50000"/>
                  </a:schemeClr>
                </a:solidFill>
              </a:rPr>
              <a:t>MTV`s “Staying Alive” campaign involves an </a:t>
            </a:r>
            <a:r>
              <a:rPr lang="en-US" dirty="0" err="1" smtClean="0">
                <a:solidFill>
                  <a:schemeClr val="accent2">
                    <a:lumMod val="50000"/>
                  </a:schemeClr>
                </a:solidFill>
              </a:rPr>
              <a:t>iphone</a:t>
            </a:r>
            <a:r>
              <a:rPr lang="en-US" dirty="0" smtClean="0">
                <a:solidFill>
                  <a:schemeClr val="accent2">
                    <a:lumMod val="50000"/>
                  </a:schemeClr>
                </a:solidFill>
              </a:rPr>
              <a:t> app that searches for the nearest condom supplier, and GYT uses text messages to locate nearby clinics.</a:t>
            </a:r>
          </a:p>
          <a:p>
            <a:r>
              <a:rPr lang="en-US" dirty="0" smtClean="0">
                <a:solidFill>
                  <a:schemeClr val="accent2">
                    <a:lumMod val="50000"/>
                  </a:schemeClr>
                </a:solidFill>
              </a:rPr>
              <a:t>Facebook is being used for partner notification in HIV infections (Clark-Flory, 2012)</a:t>
            </a:r>
          </a:p>
          <a:p>
            <a:r>
              <a:rPr lang="en-US" dirty="0" smtClean="0">
                <a:solidFill>
                  <a:schemeClr val="accent2">
                    <a:lumMod val="50000"/>
                  </a:schemeClr>
                </a:solidFill>
              </a:rPr>
              <a:t>The Kaiser Foundation partnered with MTV in 1997 to produce 62 different PSA and 19 full length shows dealing with HIV and AIDS (</a:t>
            </a:r>
            <a:r>
              <a:rPr lang="en-US" dirty="0" err="1" smtClean="0">
                <a:solidFill>
                  <a:schemeClr val="accent2">
                    <a:lumMod val="50000"/>
                  </a:schemeClr>
                </a:solidFill>
              </a:rPr>
              <a:t>Rideout</a:t>
            </a:r>
            <a:r>
              <a:rPr lang="en-US" dirty="0" smtClean="0">
                <a:solidFill>
                  <a:schemeClr val="accent2">
                    <a:lumMod val="50000"/>
                  </a:schemeClr>
                </a:solidFill>
              </a:rPr>
              <a:t>, 2003).</a:t>
            </a:r>
          </a:p>
          <a:p>
            <a:endParaRPr lang="en-US" dirty="0">
              <a:solidFill>
                <a:schemeClr val="accent2">
                  <a:lumMod val="50000"/>
                </a:schemeClr>
              </a:solidFill>
            </a:endParaRPr>
          </a:p>
          <a:p>
            <a:r>
              <a:rPr lang="en-US" dirty="0" smtClean="0">
                <a:solidFill>
                  <a:schemeClr val="accent2">
                    <a:lumMod val="50000"/>
                  </a:schemeClr>
                </a:solidFill>
              </a:rPr>
              <a:t>A similar Kaiser study reported that over one third of 15-17yr olds had spoken with a parent abou</a:t>
            </a:r>
            <a:r>
              <a:rPr lang="en-US" dirty="0" smtClean="0">
                <a:solidFill>
                  <a:schemeClr val="accent2">
                    <a:lumMod val="50000"/>
                  </a:schemeClr>
                </a:solidFill>
              </a:rPr>
              <a:t>t a sexual matter because of something they had viewed on TV. 60% of the same pp`s said that they had learned to say `no` to sex because of their TV viewing.</a:t>
            </a:r>
          </a:p>
          <a:p>
            <a:r>
              <a:rPr lang="en-US" dirty="0" smtClean="0">
                <a:solidFill>
                  <a:schemeClr val="accent2">
                    <a:lumMod val="50000"/>
                  </a:schemeClr>
                </a:solidFill>
              </a:rPr>
              <a:t>The National Campaign to Prevent Teen and Unplanned Pregnancy and Advocates for Youth have run similar campaigns across the country. </a:t>
            </a:r>
          </a:p>
          <a:p>
            <a:endParaRPr lang="en-US"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10178472" y="355650"/>
            <a:ext cx="1607560" cy="1572151"/>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6947188" y="355650"/>
            <a:ext cx="2952750" cy="1572151"/>
          </a:xfrm>
          <a:prstGeom prst="rect">
            <a:avLst/>
          </a:prstGeom>
          <a:ln>
            <a:solidFill>
              <a:schemeClr val="accent1"/>
            </a:solidFill>
          </a:ln>
        </p:spPr>
      </p:pic>
    </p:spTree>
    <p:extLst>
      <p:ext uri="{BB962C8B-B14F-4D97-AF65-F5344CB8AC3E}">
        <p14:creationId xmlns:p14="http://schemas.microsoft.com/office/powerpoint/2010/main" val="24655362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370131-5E42-634B-B072-01823996D1D2}"/>
              </a:ext>
            </a:extLst>
          </p:cNvPr>
          <p:cNvSpPr>
            <a:spLocks noGrp="1"/>
          </p:cNvSpPr>
          <p:nvPr>
            <p:ph type="title"/>
          </p:nvPr>
        </p:nvSpPr>
        <p:spPr/>
        <p:txBody>
          <a:bodyPr/>
          <a:lstStyle/>
          <a:p>
            <a:r>
              <a:rPr lang="en-GB" dirty="0" smtClean="0">
                <a:solidFill>
                  <a:schemeClr val="accent2">
                    <a:lumMod val="50000"/>
                  </a:schemeClr>
                </a:solidFill>
              </a:rPr>
              <a:t>A final </a:t>
            </a:r>
            <a:r>
              <a:rPr lang="en-GB" dirty="0">
                <a:solidFill>
                  <a:schemeClr val="accent2">
                    <a:lumMod val="50000"/>
                  </a:schemeClr>
                </a:solidFill>
              </a:rPr>
              <a:t>reminder:</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xmlns="" id="{E91FEC26-33EF-0C4A-BF46-F635C46311DE}"/>
              </a:ext>
            </a:extLst>
          </p:cNvPr>
          <p:cNvSpPr>
            <a:spLocks noGrp="1"/>
          </p:cNvSpPr>
          <p:nvPr>
            <p:ph idx="1"/>
          </p:nvPr>
        </p:nvSpPr>
        <p:spPr/>
        <p:txBody>
          <a:bodyPr>
            <a:normAutofit/>
          </a:bodyPr>
          <a:lstStyle/>
          <a:p>
            <a:r>
              <a:rPr lang="en-GB" sz="2400" dirty="0">
                <a:solidFill>
                  <a:schemeClr val="accent2">
                    <a:lumMod val="50000"/>
                  </a:schemeClr>
                </a:solidFill>
              </a:rPr>
              <a:t>If you are going to refer to pro social  media and educational media in </a:t>
            </a:r>
            <a:r>
              <a:rPr lang="en-GB" sz="2400" b="1" dirty="0">
                <a:solidFill>
                  <a:schemeClr val="accent2">
                    <a:lumMod val="50000"/>
                  </a:schemeClr>
                </a:solidFill>
              </a:rPr>
              <a:t>children</a:t>
            </a:r>
            <a:r>
              <a:rPr lang="en-GB" sz="2400" dirty="0">
                <a:solidFill>
                  <a:schemeClr val="accent2">
                    <a:lumMod val="50000"/>
                  </a:schemeClr>
                </a:solidFill>
              </a:rPr>
              <a:t>, you may want to consider </a:t>
            </a:r>
            <a:r>
              <a:rPr lang="en-GB" sz="2400" dirty="0" smtClean="0">
                <a:solidFill>
                  <a:schemeClr val="accent2">
                    <a:lumMod val="50000"/>
                  </a:schemeClr>
                </a:solidFill>
              </a:rPr>
              <a:t>revisiting </a:t>
            </a:r>
            <a:r>
              <a:rPr lang="en-GB" sz="2400" dirty="0">
                <a:solidFill>
                  <a:schemeClr val="accent2">
                    <a:lumMod val="50000"/>
                  </a:schemeClr>
                </a:solidFill>
              </a:rPr>
              <a:t>developmental lectures from last year. </a:t>
            </a:r>
          </a:p>
          <a:p>
            <a:r>
              <a:rPr lang="en-GB" sz="2400" dirty="0">
                <a:solidFill>
                  <a:schemeClr val="accent2">
                    <a:lumMod val="50000"/>
                  </a:schemeClr>
                </a:solidFill>
              </a:rPr>
              <a:t>Look at the theories of moral reasoning as a good starting point.</a:t>
            </a:r>
            <a:endParaRPr lang="en-US" sz="24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3860799" y="4059884"/>
            <a:ext cx="4065587" cy="2284343"/>
          </a:xfrm>
          <a:prstGeom prst="rect">
            <a:avLst/>
          </a:prstGeom>
          <a:ln>
            <a:solidFill>
              <a:schemeClr val="accent1"/>
            </a:solidFill>
          </a:ln>
        </p:spPr>
      </p:pic>
    </p:spTree>
    <p:extLst>
      <p:ext uri="{BB962C8B-B14F-4D97-AF65-F5344CB8AC3E}">
        <p14:creationId xmlns:p14="http://schemas.microsoft.com/office/powerpoint/2010/main" val="2622044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TotalTime>
  <Words>4268</Words>
  <Application>Microsoft Office PowerPoint</Application>
  <PresentationFormat>Widescreen</PresentationFormat>
  <Paragraphs>254</Paragraphs>
  <Slides>47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Calibri</vt:lpstr>
      <vt:lpstr>Century Gothic</vt:lpstr>
      <vt:lpstr>Garamond</vt:lpstr>
      <vt:lpstr>Savon</vt:lpstr>
      <vt:lpstr>Lecture 4: Communication for health and well being</vt:lpstr>
      <vt:lpstr>The aim of this lecture:</vt:lpstr>
      <vt:lpstr>1. Health communication</vt:lpstr>
      <vt:lpstr>Historical background</vt:lpstr>
      <vt:lpstr>PowerPoint Presentation</vt:lpstr>
      <vt:lpstr>An overview: 7 main functions</vt:lpstr>
      <vt:lpstr>Social marketing campaigns are selling health behaviour  (Wartella &amp;Stout, 2002).</vt:lpstr>
      <vt:lpstr>The four ‘p’s</vt:lpstr>
      <vt:lpstr>Key elements of the HC       campaign</vt:lpstr>
      <vt:lpstr>Primary and secondary TA’s           and segmentation</vt:lpstr>
      <vt:lpstr>Role of theory</vt:lpstr>
      <vt:lpstr>PowerPoint Presentation</vt:lpstr>
      <vt:lpstr>Theory of Planned Behaviour/  Theory of Reasoned Action</vt:lpstr>
      <vt:lpstr>Theory of Planned Behaviour:</vt:lpstr>
      <vt:lpstr>Health Belief Model</vt:lpstr>
      <vt:lpstr>Health belief model </vt:lpstr>
      <vt:lpstr>Transtheoretical Model</vt:lpstr>
      <vt:lpstr>Transtheoretical model</vt:lpstr>
      <vt:lpstr>Objectives and expected outcomes</vt:lpstr>
      <vt:lpstr>Types of behavioural change</vt:lpstr>
      <vt:lpstr>Outcomes and Theory</vt:lpstr>
      <vt:lpstr>Diffusion of innovation model</vt:lpstr>
      <vt:lpstr>Diffusion of Innovation Model</vt:lpstr>
      <vt:lpstr>General learning model</vt:lpstr>
      <vt:lpstr>Types of media</vt:lpstr>
      <vt:lpstr>Interactivity, customisation, user tracking and segmenting  (Pavlik, 2001)</vt:lpstr>
      <vt:lpstr>Bailey et al., (2010)</vt:lpstr>
      <vt:lpstr>The impact of theory and culture on media type</vt:lpstr>
      <vt:lpstr>Media messages</vt:lpstr>
      <vt:lpstr>Negativity bias</vt:lpstr>
      <vt:lpstr>Fear appeals</vt:lpstr>
      <vt:lpstr>Effectiveness and evaluation </vt:lpstr>
      <vt:lpstr>Evaluation-</vt:lpstr>
      <vt:lpstr>Measuring behavioural change</vt:lpstr>
      <vt:lpstr>Findings from the UK</vt:lpstr>
      <vt:lpstr>2. Pro-social education, children and adolescents</vt:lpstr>
      <vt:lpstr>Pro-social media</vt:lpstr>
      <vt:lpstr>Defining pro social media</vt:lpstr>
      <vt:lpstr>PowerPoint Presentation</vt:lpstr>
      <vt:lpstr>Pro social media content</vt:lpstr>
      <vt:lpstr>PowerPoint Presentation</vt:lpstr>
      <vt:lpstr>The evidence base- empathy</vt:lpstr>
      <vt:lpstr>The research base- altruism </vt:lpstr>
      <vt:lpstr>Limitations of research </vt:lpstr>
      <vt:lpstr>Pro social media and adolescence</vt:lpstr>
      <vt:lpstr>Sex education</vt:lpstr>
      <vt:lpstr>A final reminder: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4: Health communication</dc:title>
  <dc:creator>Karen EatonThomas</dc:creator>
  <cp:lastModifiedBy>Karen EatonThomas</cp:lastModifiedBy>
  <cp:revision>6</cp:revision>
  <dcterms:modified xsi:type="dcterms:W3CDTF">2018-02-20T12:35:15Z</dcterms:modified>
</cp:coreProperties>
</file>