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comments/comment1.xml" ContentType="application/vnd.openxmlformats-officedocument.presentationml.comments+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2"/>
  </p:notesMasterIdLst>
  <p:sldIdLst>
    <p:sldId id="256" r:id="rId2"/>
    <p:sldId id="258" r:id="rId3"/>
    <p:sldId id="259" r:id="rId4"/>
    <p:sldId id="260" r:id="rId5"/>
    <p:sldId id="261" r:id="rId6"/>
    <p:sldId id="262" r:id="rId7"/>
    <p:sldId id="263" r:id="rId8"/>
    <p:sldId id="264" r:id="rId9"/>
    <p:sldId id="265" r:id="rId10"/>
    <p:sldId id="266"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lexandra Iulia Bizga (2018352)" initials="AIB(" lastIdx="1" clrIdx="0">
    <p:extLst>
      <p:ext uri="{19B8F6BF-5375-455C-9EA6-DF929625EA0E}">
        <p15:presenceInfo xmlns:p15="http://schemas.microsoft.com/office/powerpoint/2012/main" userId="Alexandra Iulia Bizga (2018352)"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162" autoAdjust="0"/>
    <p:restoredTop sz="94660"/>
  </p:normalViewPr>
  <p:slideViewPr>
    <p:cSldViewPr snapToGrid="0">
      <p:cViewPr varScale="1">
        <p:scale>
          <a:sx n="68" d="100"/>
          <a:sy n="68" d="100"/>
        </p:scale>
        <p:origin x="894"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commentAuthors" Target="commentAuthor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21-10-22T22:02:45.027" idx="1">
    <p:pos x="10" y="10"/>
    <p:text/>
    <p:extLst>
      <p:ext uri="{C676402C-5697-4E1C-873F-D02D1690AC5C}">
        <p15:threadingInfo xmlns:p15="http://schemas.microsoft.com/office/powerpoint/2012/main" timeZoneBias="-120"/>
      </p:ext>
    </p:extLs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D7F0951-79C0-48FF-B75E-4011284D2944}" type="datetimeFigureOut">
              <a:rPr lang="en-US" smtClean="0"/>
              <a:t>10/22/2021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ACB2588-13B3-4DEC-80C7-0A3E826D17E3}" type="slidenum">
              <a:rPr lang="en-US" smtClean="0"/>
              <a:t>‹N›</a:t>
            </a:fld>
            <a:endParaRPr lang="en-US"/>
          </a:p>
        </p:txBody>
      </p:sp>
    </p:spTree>
    <p:extLst>
      <p:ext uri="{BB962C8B-B14F-4D97-AF65-F5344CB8AC3E}">
        <p14:creationId xmlns:p14="http://schemas.microsoft.com/office/powerpoint/2010/main" val="16280482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Notes:</a:t>
            </a:r>
          </a:p>
          <a:p>
            <a:pPr algn="just">
              <a:lnSpc>
                <a:spcPct val="200000"/>
              </a:lnSpc>
              <a:spcBef>
                <a:spcPts val="200"/>
              </a:spcBef>
            </a:pPr>
            <a:r>
              <a:rPr lang="en-US" sz="1800" b="1" dirty="0">
                <a:effectLst/>
                <a:latin typeface="Times New Roman" panose="02020603050405020304" pitchFamily="18" charset="0"/>
                <a:ea typeface="Times New Roman" panose="02020603050405020304" pitchFamily="18" charset="0"/>
                <a:cs typeface="Times New Roman" panose="02020603050405020304" pitchFamily="18" charset="0"/>
              </a:rPr>
              <a:t>Introduction </a:t>
            </a:r>
          </a:p>
          <a:p>
            <a:pPr algn="just">
              <a:lnSpc>
                <a:spcPct val="200000"/>
              </a:lnSpc>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following presentation will focus on the topic of the parenting course for the new parents of Birmingham. The presentation will include the information regarding two different psychological theories which relates to the age group of 0-5 years. Further, it would also include two different examples of how a new parent will be able to support in the development of their child’s career. </a:t>
            </a:r>
          </a:p>
          <a:p>
            <a:pPr algn="l">
              <a:lnSpc>
                <a:spcPct val="107000"/>
              </a:lnSpc>
              <a:spcAft>
                <a:spcPts val="800"/>
              </a:spcAft>
            </a:pPr>
            <a:br>
              <a:rPr lang="en-US" dirty="0">
                <a:effectLst/>
              </a:rPr>
            </a:b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p>
          <a:p>
            <a:endParaRPr lang="en-US" dirty="0"/>
          </a:p>
        </p:txBody>
      </p:sp>
      <p:sp>
        <p:nvSpPr>
          <p:cNvPr id="4" name="Slide Number Placeholder 3"/>
          <p:cNvSpPr>
            <a:spLocks noGrp="1"/>
          </p:cNvSpPr>
          <p:nvPr>
            <p:ph type="sldNum" sz="quarter" idx="5"/>
          </p:nvPr>
        </p:nvSpPr>
        <p:spPr/>
        <p:txBody>
          <a:bodyPr/>
          <a:lstStyle/>
          <a:p>
            <a:fld id="{1ACB2588-13B3-4DEC-80C7-0A3E826D17E3}" type="slidenum">
              <a:rPr lang="en-US" smtClean="0"/>
              <a:t>2</a:t>
            </a:fld>
            <a:endParaRPr lang="en-US"/>
          </a:p>
        </p:txBody>
      </p:sp>
    </p:spTree>
    <p:extLst>
      <p:ext uri="{BB962C8B-B14F-4D97-AF65-F5344CB8AC3E}">
        <p14:creationId xmlns:p14="http://schemas.microsoft.com/office/powerpoint/2010/main" val="235297882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Notes:</a:t>
            </a:r>
          </a:p>
          <a:p>
            <a:pPr algn="just">
              <a:lnSpc>
                <a:spcPct val="200000"/>
              </a:lnSpc>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There are various psychological theories which provides a guide for proper parenting to the new parents. These theories are as follows:</a:t>
            </a:r>
          </a:p>
          <a:p>
            <a:pPr algn="just">
              <a:lnSpc>
                <a:spcPct val="200000"/>
              </a:lnSpc>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1. Piaget’s Theory of Cognitive Development</a:t>
            </a:r>
          </a:p>
          <a:p>
            <a:pPr algn="just">
              <a:lnSpc>
                <a:spcPct val="200000"/>
              </a:lnSpc>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2. Vygotsky’s Theory of Social Constructivism </a:t>
            </a:r>
          </a:p>
          <a:p>
            <a:endParaRPr lang="en-US" dirty="0"/>
          </a:p>
        </p:txBody>
      </p:sp>
      <p:sp>
        <p:nvSpPr>
          <p:cNvPr id="4" name="Slide Number Placeholder 3"/>
          <p:cNvSpPr>
            <a:spLocks noGrp="1"/>
          </p:cNvSpPr>
          <p:nvPr>
            <p:ph type="sldNum" sz="quarter" idx="5"/>
          </p:nvPr>
        </p:nvSpPr>
        <p:spPr/>
        <p:txBody>
          <a:bodyPr/>
          <a:lstStyle/>
          <a:p>
            <a:fld id="{1ACB2588-13B3-4DEC-80C7-0A3E826D17E3}" type="slidenum">
              <a:rPr lang="en-US" smtClean="0"/>
              <a:t>3</a:t>
            </a:fld>
            <a:endParaRPr lang="en-US"/>
          </a:p>
        </p:txBody>
      </p:sp>
    </p:spTree>
    <p:extLst>
      <p:ext uri="{BB962C8B-B14F-4D97-AF65-F5344CB8AC3E}">
        <p14:creationId xmlns:p14="http://schemas.microsoft.com/office/powerpoint/2010/main" val="2862717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Notes:</a:t>
            </a:r>
          </a:p>
          <a:p>
            <a:pPr algn="just">
              <a:lnSpc>
                <a:spcPct val="200000"/>
              </a:lnSpc>
              <a:spcBef>
                <a:spcPts val="200"/>
              </a:spcBef>
            </a:pPr>
            <a:r>
              <a:rPr lang="en-US" sz="1800" b="1" i="1" u="sng" dirty="0">
                <a:effectLst/>
                <a:latin typeface="Times New Roman" panose="02020603050405020304" pitchFamily="18" charset="0"/>
                <a:ea typeface="Times New Roman" panose="02020603050405020304" pitchFamily="18" charset="0"/>
                <a:cs typeface="Times New Roman" panose="02020603050405020304" pitchFamily="18" charset="0"/>
              </a:rPr>
              <a:t>Piaget’s Theory of Cognitive Development</a:t>
            </a:r>
          </a:p>
          <a:p>
            <a:pPr algn="just">
              <a:lnSpc>
                <a:spcPct val="200000"/>
              </a:lnSpc>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According to this theory, the children go through four different stages of mental development. This particular theory by Jean Piaget not only focuses upon how the children acquire knowledge but also focuses on getting a clear insight about the nature of their intelligence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Hanfstingl</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et, al., 2019, pp.511-526). The four different stages of mental development as suggested by Jean Piaget are described below:</a:t>
            </a:r>
          </a:p>
          <a:p>
            <a:pPr algn="just">
              <a:lnSpc>
                <a:spcPct val="200000"/>
              </a:lnSpc>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Sensorimotor Stage: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This stage is usually noticed since birth up to 2 years of age where the children are able to know the world through their movements and sensations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Bormanaki</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and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Khoshhal</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2017). Further, the children are able to learn the basic actions such as sucking, grasping, listening and looking.</a:t>
            </a:r>
          </a:p>
          <a:p>
            <a:pPr algn="just">
              <a:lnSpc>
                <a:spcPct val="200000"/>
              </a:lnSpc>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Preparational Stage:</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This stage is noticed among the children from 2 years till 7 years of age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Kose</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and Arslan, 2017). Some of the major characteristics development that is noticed in this particular stage is that the children are able to think symbolically and they are able to learn to represent the words through the words and pictures. </a:t>
            </a:r>
          </a:p>
          <a:p>
            <a:pPr algn="just">
              <a:lnSpc>
                <a:spcPct val="200000"/>
              </a:lnSpc>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Concrete Operational Stage:</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This is usually seen in the children between the age group of 7 years to 11 years. The children in this age group begin to think logically about the different concrete events (Watanabe, N., 2019, pp.24-31). </a:t>
            </a:r>
          </a:p>
          <a:p>
            <a:pPr algn="just">
              <a:lnSpc>
                <a:spcPct val="200000"/>
              </a:lnSpc>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Formal Operational Stage:</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The children between the age group of 12 and above belong to this stage. The adults or the adolescents in this age group learn to reason the hypothetical problems. Different abstract thoughts are also emerged through this. </a:t>
            </a:r>
          </a:p>
          <a:p>
            <a:endParaRPr lang="en-US" dirty="0"/>
          </a:p>
        </p:txBody>
      </p:sp>
      <p:sp>
        <p:nvSpPr>
          <p:cNvPr id="4" name="Slide Number Placeholder 3"/>
          <p:cNvSpPr>
            <a:spLocks noGrp="1"/>
          </p:cNvSpPr>
          <p:nvPr>
            <p:ph type="sldNum" sz="quarter" idx="5"/>
          </p:nvPr>
        </p:nvSpPr>
        <p:spPr/>
        <p:txBody>
          <a:bodyPr/>
          <a:lstStyle/>
          <a:p>
            <a:fld id="{1ACB2588-13B3-4DEC-80C7-0A3E826D17E3}" type="slidenum">
              <a:rPr lang="en-US" smtClean="0"/>
              <a:t>4</a:t>
            </a:fld>
            <a:endParaRPr lang="en-US"/>
          </a:p>
        </p:txBody>
      </p:sp>
    </p:spTree>
    <p:extLst>
      <p:ext uri="{BB962C8B-B14F-4D97-AF65-F5344CB8AC3E}">
        <p14:creationId xmlns:p14="http://schemas.microsoft.com/office/powerpoint/2010/main" val="4760417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Notes:</a:t>
            </a:r>
          </a:p>
          <a:p>
            <a:pPr algn="just">
              <a:lnSpc>
                <a:spcPct val="200000"/>
              </a:lnSpc>
              <a:spcBef>
                <a:spcPts val="200"/>
              </a:spcBef>
            </a:pPr>
            <a:r>
              <a:rPr lang="en-US" sz="1800" b="1" i="1" u="sng" dirty="0">
                <a:effectLst/>
                <a:latin typeface="Times New Roman" panose="02020603050405020304" pitchFamily="18" charset="0"/>
                <a:ea typeface="Times New Roman" panose="02020603050405020304" pitchFamily="18" charset="0"/>
                <a:cs typeface="Times New Roman" panose="02020603050405020304" pitchFamily="18" charset="0"/>
              </a:rPr>
              <a:t>Vygotsky’s Theory of Social Constructivism</a:t>
            </a:r>
          </a:p>
          <a:p>
            <a:pPr algn="just">
              <a:lnSpc>
                <a:spcPct val="200000"/>
              </a:lnSpc>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theory of social constructivism is usually known as the theory of knowledge according to which the development of the humans gains the knowledge through their interactions with others in the society (Hahn, 2021). This theory is one of those which is used in different education centers so that the team work is encouraged, the discussions among the students in the classroom is also enhanced in this way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Amunga</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et, al., 2020, pp.60-76). In this way, the overall learning process can be made in a easier way, the children will also be able to focus more on learning. Further, the children within the age group of 0-5 years of age are also able to learn from their course of interaction with the other individuals in the society (Morgan, 2020, pp.41-54). Hence, the parents of the children of this age group should be more careful regarding their courses of action. This will ensure that the children gets the right set of knowledge from their parents and are able to create better opportunities for themselves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Camaioni</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2017, pp. 159-170). </a:t>
            </a:r>
          </a:p>
          <a:p>
            <a:endParaRPr lang="en-US" dirty="0"/>
          </a:p>
        </p:txBody>
      </p:sp>
      <p:sp>
        <p:nvSpPr>
          <p:cNvPr id="4" name="Slide Number Placeholder 3"/>
          <p:cNvSpPr>
            <a:spLocks noGrp="1"/>
          </p:cNvSpPr>
          <p:nvPr>
            <p:ph type="sldNum" sz="quarter" idx="5"/>
          </p:nvPr>
        </p:nvSpPr>
        <p:spPr/>
        <p:txBody>
          <a:bodyPr/>
          <a:lstStyle/>
          <a:p>
            <a:fld id="{1ACB2588-13B3-4DEC-80C7-0A3E826D17E3}" type="slidenum">
              <a:rPr lang="en-US" smtClean="0"/>
              <a:t>5</a:t>
            </a:fld>
            <a:endParaRPr lang="en-US"/>
          </a:p>
        </p:txBody>
      </p:sp>
    </p:spTree>
    <p:extLst>
      <p:ext uri="{BB962C8B-B14F-4D97-AF65-F5344CB8AC3E}">
        <p14:creationId xmlns:p14="http://schemas.microsoft.com/office/powerpoint/2010/main" val="9003139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Notes:</a:t>
            </a:r>
          </a:p>
          <a:p>
            <a:pPr algn="just">
              <a:lnSpc>
                <a:spcPct val="200000"/>
              </a:lnSpc>
              <a:spcBef>
                <a:spcPts val="200"/>
              </a:spcBef>
            </a:pPr>
            <a:r>
              <a:rPr lang="en-US" sz="1800" b="1" dirty="0">
                <a:effectLst/>
                <a:latin typeface="Times New Roman" panose="02020603050405020304" pitchFamily="18" charset="0"/>
                <a:ea typeface="Times New Roman" panose="02020603050405020304" pitchFamily="18" charset="0"/>
                <a:cs typeface="Times New Roman" panose="02020603050405020304" pitchFamily="18" charset="0"/>
              </a:rPr>
              <a:t>Practical activity ideas</a:t>
            </a:r>
          </a:p>
          <a:p>
            <a:pPr algn="just">
              <a:lnSpc>
                <a:spcPct val="200000"/>
              </a:lnSpc>
              <a:spcBef>
                <a:spcPts val="200"/>
              </a:spcBef>
            </a:pPr>
            <a:r>
              <a:rPr lang="en-US" sz="1800" b="1" i="1" u="sng" dirty="0">
                <a:effectLst/>
                <a:latin typeface="Times New Roman" panose="02020603050405020304" pitchFamily="18" charset="0"/>
                <a:ea typeface="Times New Roman" panose="02020603050405020304" pitchFamily="18" charset="0"/>
                <a:cs typeface="Times New Roman" panose="02020603050405020304" pitchFamily="18" charset="0"/>
              </a:rPr>
              <a:t>Example 1: Positive Parenting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800" b="1" i="1" u="sng" dirty="0">
                <a:effectLst/>
                <a:latin typeface="Times New Roman" panose="02020603050405020304" pitchFamily="18" charset="0"/>
                <a:ea typeface="Times New Roman" panose="02020603050405020304" pitchFamily="18" charset="0"/>
                <a:cs typeface="Times New Roman" panose="02020603050405020304" pitchFamily="18" charset="0"/>
              </a:rPr>
              <a:t>Example 2: Being Sensitive to the needs of the children </a:t>
            </a:r>
          </a:p>
          <a:p>
            <a:endParaRPr lang="en-US" dirty="0"/>
          </a:p>
        </p:txBody>
      </p:sp>
      <p:sp>
        <p:nvSpPr>
          <p:cNvPr id="4" name="Slide Number Placeholder 3"/>
          <p:cNvSpPr>
            <a:spLocks noGrp="1"/>
          </p:cNvSpPr>
          <p:nvPr>
            <p:ph type="sldNum" sz="quarter" idx="5"/>
          </p:nvPr>
        </p:nvSpPr>
        <p:spPr/>
        <p:txBody>
          <a:bodyPr/>
          <a:lstStyle/>
          <a:p>
            <a:fld id="{1ACB2588-13B3-4DEC-80C7-0A3E826D17E3}" type="slidenum">
              <a:rPr lang="en-US" smtClean="0"/>
              <a:t>6</a:t>
            </a:fld>
            <a:endParaRPr lang="en-US"/>
          </a:p>
        </p:txBody>
      </p:sp>
    </p:spTree>
    <p:extLst>
      <p:ext uri="{BB962C8B-B14F-4D97-AF65-F5344CB8AC3E}">
        <p14:creationId xmlns:p14="http://schemas.microsoft.com/office/powerpoint/2010/main" val="16837799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Notes:</a:t>
            </a:r>
          </a:p>
          <a:p>
            <a:pPr algn="just">
              <a:lnSpc>
                <a:spcPct val="200000"/>
              </a:lnSpc>
              <a:spcBef>
                <a:spcPts val="200"/>
              </a:spcBef>
            </a:pPr>
            <a:r>
              <a:rPr lang="en-US" sz="1800" b="1" i="1" u="sng" dirty="0">
                <a:effectLst/>
                <a:latin typeface="Times New Roman" panose="02020603050405020304" pitchFamily="18" charset="0"/>
                <a:ea typeface="Times New Roman" panose="02020603050405020304" pitchFamily="18" charset="0"/>
                <a:cs typeface="Times New Roman" panose="02020603050405020304" pitchFamily="18" charset="0"/>
              </a:rPr>
              <a:t>Example 1: Positive Parenting </a:t>
            </a:r>
          </a:p>
          <a:p>
            <a:pPr algn="just">
              <a:lnSpc>
                <a:spcPct val="200000"/>
              </a:lnSpc>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cognitive skills are an important aspect in the lives of the individuals. When, the child grows up, the positive parenting can help the individuals to improve their cognitive skills. Further, the idea of positive parenting can also have an effect upon the responses of the children and help them to be a better human being in the society. Interaction as well as stimulation are one of the important aspects in the lives of the children which helps them to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recognise</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the problems and find the solutions to it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Wikihow</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2020). Hence, the idea of positive parenting will help the parents to identify the needs of their children and help them properly. </a:t>
            </a:r>
          </a:p>
          <a:p>
            <a:endParaRPr lang="en-US" dirty="0"/>
          </a:p>
        </p:txBody>
      </p:sp>
      <p:sp>
        <p:nvSpPr>
          <p:cNvPr id="4" name="Slide Number Placeholder 3"/>
          <p:cNvSpPr>
            <a:spLocks noGrp="1"/>
          </p:cNvSpPr>
          <p:nvPr>
            <p:ph type="sldNum" sz="quarter" idx="5"/>
          </p:nvPr>
        </p:nvSpPr>
        <p:spPr/>
        <p:txBody>
          <a:bodyPr/>
          <a:lstStyle/>
          <a:p>
            <a:fld id="{1ACB2588-13B3-4DEC-80C7-0A3E826D17E3}" type="slidenum">
              <a:rPr lang="en-US" smtClean="0"/>
              <a:t>7</a:t>
            </a:fld>
            <a:endParaRPr lang="en-US"/>
          </a:p>
        </p:txBody>
      </p:sp>
    </p:spTree>
    <p:extLst>
      <p:ext uri="{BB962C8B-B14F-4D97-AF65-F5344CB8AC3E}">
        <p14:creationId xmlns:p14="http://schemas.microsoft.com/office/powerpoint/2010/main" val="55156383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Notes:</a:t>
            </a:r>
          </a:p>
          <a:p>
            <a:pPr algn="just">
              <a:lnSpc>
                <a:spcPct val="200000"/>
              </a:lnSpc>
              <a:spcBef>
                <a:spcPts val="200"/>
              </a:spcBef>
            </a:pPr>
            <a:r>
              <a:rPr lang="en-US" sz="1800" b="1" i="1" u="sng" dirty="0">
                <a:effectLst/>
                <a:latin typeface="Times New Roman" panose="02020603050405020304" pitchFamily="18" charset="0"/>
                <a:ea typeface="Times New Roman" panose="02020603050405020304" pitchFamily="18" charset="0"/>
                <a:cs typeface="Times New Roman" panose="02020603050405020304" pitchFamily="18" charset="0"/>
              </a:rPr>
              <a:t>Example 2: Being Sensitive to the needs of the children </a:t>
            </a:r>
          </a:p>
          <a:p>
            <a:pPr algn="just">
              <a:lnSpc>
                <a:spcPct val="200000"/>
              </a:lnSpc>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This is one of the important aspects for the parenting procedure which helps in identifying the needs of the children and feeding to that accordingly. Further, catering to the smallest needs of the children can help the children to know that their parents are there for them. It will also help in making them feel wanted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Perento</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2020). They will also be able to overcome their difficulties and will also be able to ensure that the students are not discouraged and demotivated. This will also enhance the motivation level of the children. </a:t>
            </a:r>
          </a:p>
          <a:p>
            <a:endParaRPr lang="en-US" dirty="0"/>
          </a:p>
        </p:txBody>
      </p:sp>
      <p:sp>
        <p:nvSpPr>
          <p:cNvPr id="4" name="Slide Number Placeholder 3"/>
          <p:cNvSpPr>
            <a:spLocks noGrp="1"/>
          </p:cNvSpPr>
          <p:nvPr>
            <p:ph type="sldNum" sz="quarter" idx="5"/>
          </p:nvPr>
        </p:nvSpPr>
        <p:spPr/>
        <p:txBody>
          <a:bodyPr/>
          <a:lstStyle/>
          <a:p>
            <a:fld id="{1ACB2588-13B3-4DEC-80C7-0A3E826D17E3}" type="slidenum">
              <a:rPr lang="en-US" smtClean="0"/>
              <a:t>8</a:t>
            </a:fld>
            <a:endParaRPr lang="en-US"/>
          </a:p>
        </p:txBody>
      </p:sp>
    </p:spTree>
    <p:extLst>
      <p:ext uri="{BB962C8B-B14F-4D97-AF65-F5344CB8AC3E}">
        <p14:creationId xmlns:p14="http://schemas.microsoft.com/office/powerpoint/2010/main" val="314139687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Notes:</a:t>
            </a:r>
          </a:p>
          <a:p>
            <a:pPr algn="just">
              <a:lnSpc>
                <a:spcPct val="200000"/>
              </a:lnSpc>
              <a:spcBef>
                <a:spcPts val="200"/>
              </a:spcBef>
            </a:pPr>
            <a:r>
              <a:rPr lang="en-US" sz="1800" b="1" dirty="0">
                <a:effectLst/>
                <a:latin typeface="Times New Roman" panose="02020603050405020304" pitchFamily="18" charset="0"/>
                <a:ea typeface="Times New Roman" panose="02020603050405020304" pitchFamily="18" charset="0"/>
                <a:cs typeface="Times New Roman" panose="02020603050405020304" pitchFamily="18" charset="0"/>
              </a:rPr>
              <a:t>Conclusion </a:t>
            </a:r>
          </a:p>
          <a:p>
            <a:pPr algn="just">
              <a:lnSpc>
                <a:spcPct val="200000"/>
              </a:lnSpc>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presentation has mainly focused upon the different courses which are important for the new parents. This presentation has also included the different theories which related to the age group of 0-5 years of age and which helps the parents to manage their children properly. Moreover, it has also included different practical activity ideas which will help the parents to parent their children properly.  </a:t>
            </a:r>
          </a:p>
          <a:p>
            <a:endParaRPr lang="en-US" dirty="0"/>
          </a:p>
        </p:txBody>
      </p:sp>
      <p:sp>
        <p:nvSpPr>
          <p:cNvPr id="4" name="Slide Number Placeholder 3"/>
          <p:cNvSpPr>
            <a:spLocks noGrp="1"/>
          </p:cNvSpPr>
          <p:nvPr>
            <p:ph type="sldNum" sz="quarter" idx="5"/>
          </p:nvPr>
        </p:nvSpPr>
        <p:spPr/>
        <p:txBody>
          <a:bodyPr/>
          <a:lstStyle/>
          <a:p>
            <a:fld id="{1ACB2588-13B3-4DEC-80C7-0A3E826D17E3}" type="slidenum">
              <a:rPr lang="en-US" smtClean="0"/>
              <a:t>9</a:t>
            </a:fld>
            <a:endParaRPr lang="en-US"/>
          </a:p>
        </p:txBody>
      </p:sp>
    </p:spTree>
    <p:extLst>
      <p:ext uri="{BB962C8B-B14F-4D97-AF65-F5344CB8AC3E}">
        <p14:creationId xmlns:p14="http://schemas.microsoft.com/office/powerpoint/2010/main" val="2344236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Diapositiva titolo">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it-IT"/>
              <a:t>Fare clic per modificare lo stile del titolo dello schema</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it-IT"/>
              <a:t>Fare clic per modificare lo stile del sottotitolo dello schema</a:t>
            </a:r>
            <a:endParaRPr lang="en-US" dirty="0"/>
          </a:p>
        </p:txBody>
      </p:sp>
      <p:sp>
        <p:nvSpPr>
          <p:cNvPr id="4" name="Date Placeholder 3"/>
          <p:cNvSpPr>
            <a:spLocks noGrp="1"/>
          </p:cNvSpPr>
          <p:nvPr>
            <p:ph type="dt" sz="half" idx="10"/>
          </p:nvPr>
        </p:nvSpPr>
        <p:spPr/>
        <p:txBody>
          <a:bodyPr/>
          <a:lstStyle/>
          <a:p>
            <a:fld id="{604EB17B-70FF-4E3A-8C36-2892C2BBB7BB}" type="datetimeFigureOut">
              <a:rPr lang="en-US" smtClean="0"/>
              <a:t>10/22/2021</a:t>
            </a:fld>
            <a:endParaRPr lang="en-US"/>
          </a:p>
        </p:txBody>
      </p:sp>
      <p:sp>
        <p:nvSpPr>
          <p:cNvPr id="5" name="Footer Placeholder 4"/>
          <p:cNvSpPr>
            <a:spLocks noGrp="1"/>
          </p:cNvSpPr>
          <p:nvPr>
            <p:ph type="ftr" sz="quarter" idx="11"/>
          </p:nvPr>
        </p:nvSpPr>
        <p:spPr/>
        <p:txBody>
          <a:bodyPr/>
          <a:lstStyle/>
          <a:p>
            <a:endParaRPr lang="en-US"/>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F3E191A7-8140-46AF-B172-F1D0671D0573}" type="slidenum">
              <a:rPr lang="en-US" smtClean="0"/>
              <a:t>‹N›</a:t>
            </a:fld>
            <a:endParaRPr lang="en-US"/>
          </a:p>
        </p:txBody>
      </p:sp>
    </p:spTree>
    <p:extLst>
      <p:ext uri="{BB962C8B-B14F-4D97-AF65-F5344CB8AC3E}">
        <p14:creationId xmlns:p14="http://schemas.microsoft.com/office/powerpoint/2010/main" val="25125235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olo e contenuto">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it-IT"/>
              <a:t>Fare clic per modificare lo stile del titolo dello schema</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US" dirty="0"/>
          </a:p>
        </p:txBody>
      </p:sp>
      <p:sp>
        <p:nvSpPr>
          <p:cNvPr id="4" name="Date Placeholder 3"/>
          <p:cNvSpPr>
            <a:spLocks noGrp="1"/>
          </p:cNvSpPr>
          <p:nvPr>
            <p:ph type="dt" sz="half" idx="10"/>
          </p:nvPr>
        </p:nvSpPr>
        <p:spPr/>
        <p:txBody>
          <a:bodyPr/>
          <a:lstStyle/>
          <a:p>
            <a:fld id="{604EB17B-70FF-4E3A-8C36-2892C2BBB7BB}" type="datetimeFigureOut">
              <a:rPr lang="en-US" smtClean="0"/>
              <a:t>10/22/2021</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F3E191A7-8140-46AF-B172-F1D0671D0573}" type="slidenum">
              <a:rPr lang="en-US" smtClean="0"/>
              <a:t>‹N›</a:t>
            </a:fld>
            <a:endParaRPr lang="en-US"/>
          </a:p>
        </p:txBody>
      </p:sp>
    </p:spTree>
    <p:extLst>
      <p:ext uri="{BB962C8B-B14F-4D97-AF65-F5344CB8AC3E}">
        <p14:creationId xmlns:p14="http://schemas.microsoft.com/office/powerpoint/2010/main" val="36902174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Intestazione sezione">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it-IT"/>
              <a:t>Fare clic per modificare lo stile del titolo dello schema</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it-IT"/>
              <a:t>Fare clic per modificare gli stili del testo dello schema</a:t>
            </a:r>
          </a:p>
        </p:txBody>
      </p:sp>
      <p:sp>
        <p:nvSpPr>
          <p:cNvPr id="4" name="Date Placeholder 3"/>
          <p:cNvSpPr>
            <a:spLocks noGrp="1"/>
          </p:cNvSpPr>
          <p:nvPr>
            <p:ph type="dt" sz="half" idx="10"/>
          </p:nvPr>
        </p:nvSpPr>
        <p:spPr/>
        <p:txBody>
          <a:bodyPr/>
          <a:lstStyle/>
          <a:p>
            <a:fld id="{604EB17B-70FF-4E3A-8C36-2892C2BBB7BB}" type="datetimeFigureOut">
              <a:rPr lang="en-US" smtClean="0"/>
              <a:t>10/22/2021</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F3E191A7-8140-46AF-B172-F1D0671D0573}" type="slidenum">
              <a:rPr lang="en-US" smtClean="0"/>
              <a:t>‹N›</a:t>
            </a:fld>
            <a:endParaRPr lang="en-US"/>
          </a:p>
        </p:txBody>
      </p:sp>
    </p:spTree>
    <p:extLst>
      <p:ext uri="{BB962C8B-B14F-4D97-AF65-F5344CB8AC3E}">
        <p14:creationId xmlns:p14="http://schemas.microsoft.com/office/powerpoint/2010/main" val="21083080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ue contenuti">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it-IT"/>
              <a:t>Fare clic per modificare lo stile del titolo dello schema</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US" dirty="0"/>
          </a:p>
        </p:txBody>
      </p:sp>
      <p:sp>
        <p:nvSpPr>
          <p:cNvPr id="5" name="Date Placeholder 4"/>
          <p:cNvSpPr>
            <a:spLocks noGrp="1"/>
          </p:cNvSpPr>
          <p:nvPr>
            <p:ph type="dt" sz="half" idx="10"/>
          </p:nvPr>
        </p:nvSpPr>
        <p:spPr/>
        <p:txBody>
          <a:bodyPr/>
          <a:lstStyle/>
          <a:p>
            <a:fld id="{604EB17B-70FF-4E3A-8C36-2892C2BBB7BB}" type="datetimeFigureOut">
              <a:rPr lang="en-US" smtClean="0"/>
              <a:t>10/22/2021</a:t>
            </a:fld>
            <a:endParaRPr lang="en-US"/>
          </a:p>
        </p:txBody>
      </p:sp>
      <p:sp>
        <p:nvSpPr>
          <p:cNvPr id="6" name="Footer Placeholder 5"/>
          <p:cNvSpPr>
            <a:spLocks noGrp="1"/>
          </p:cNvSpPr>
          <p:nvPr>
            <p:ph type="ftr" sz="quarter" idx="11"/>
          </p:nvPr>
        </p:nvSpPr>
        <p:spPr/>
        <p:txBody>
          <a:bodyPr/>
          <a:lstStyle/>
          <a:p>
            <a:endParaRPr lang="en-US"/>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F3E191A7-8140-46AF-B172-F1D0671D0573}" type="slidenum">
              <a:rPr lang="en-US" smtClean="0"/>
              <a:t>‹N›</a:t>
            </a:fld>
            <a:endParaRPr lang="en-US"/>
          </a:p>
        </p:txBody>
      </p:sp>
    </p:spTree>
    <p:extLst>
      <p:ext uri="{BB962C8B-B14F-4D97-AF65-F5344CB8AC3E}">
        <p14:creationId xmlns:p14="http://schemas.microsoft.com/office/powerpoint/2010/main" val="33042447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nfronto">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it-IT"/>
              <a:t>Fare clic per modificare lo stile del titolo dello schema</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it-IT"/>
              <a:t>Fare clic per modificare gli stili del testo dello schema</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it-IT"/>
              <a:t>Fare clic per modificare gli stili del testo dello schema</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US" dirty="0"/>
          </a:p>
        </p:txBody>
      </p:sp>
      <p:sp>
        <p:nvSpPr>
          <p:cNvPr id="7" name="Date Placeholder 6"/>
          <p:cNvSpPr>
            <a:spLocks noGrp="1"/>
          </p:cNvSpPr>
          <p:nvPr>
            <p:ph type="dt" sz="half" idx="10"/>
          </p:nvPr>
        </p:nvSpPr>
        <p:spPr/>
        <p:txBody>
          <a:bodyPr/>
          <a:lstStyle/>
          <a:p>
            <a:fld id="{604EB17B-70FF-4E3A-8C36-2892C2BBB7BB}" type="datetimeFigureOut">
              <a:rPr lang="en-US" smtClean="0"/>
              <a:t>10/22/2021</a:t>
            </a:fld>
            <a:endParaRPr lang="en-US"/>
          </a:p>
        </p:txBody>
      </p:sp>
      <p:sp>
        <p:nvSpPr>
          <p:cNvPr id="8" name="Footer Placeholder 7"/>
          <p:cNvSpPr>
            <a:spLocks noGrp="1"/>
          </p:cNvSpPr>
          <p:nvPr>
            <p:ph type="ftr" sz="quarter" idx="11"/>
          </p:nvPr>
        </p:nvSpPr>
        <p:spPr/>
        <p:txBody>
          <a:bodyPr/>
          <a:lstStyle/>
          <a:p>
            <a:endParaRPr lang="en-US"/>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F3E191A7-8140-46AF-B172-F1D0671D0573}" type="slidenum">
              <a:rPr lang="en-US" smtClean="0"/>
              <a:t>‹N›</a:t>
            </a:fld>
            <a:endParaRPr lang="en-US"/>
          </a:p>
        </p:txBody>
      </p:sp>
    </p:spTree>
    <p:extLst>
      <p:ext uri="{BB962C8B-B14F-4D97-AF65-F5344CB8AC3E}">
        <p14:creationId xmlns:p14="http://schemas.microsoft.com/office/powerpoint/2010/main" val="28348397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Solo titolo">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it-IT"/>
              <a:t>Fare clic per modificare lo stile del titolo dello schema</a:t>
            </a:r>
            <a:endParaRPr lang="en-US" dirty="0"/>
          </a:p>
        </p:txBody>
      </p:sp>
      <p:sp>
        <p:nvSpPr>
          <p:cNvPr id="3" name="Date Placeholder 2"/>
          <p:cNvSpPr>
            <a:spLocks noGrp="1"/>
          </p:cNvSpPr>
          <p:nvPr>
            <p:ph type="dt" sz="half" idx="10"/>
          </p:nvPr>
        </p:nvSpPr>
        <p:spPr/>
        <p:txBody>
          <a:bodyPr/>
          <a:lstStyle/>
          <a:p>
            <a:fld id="{604EB17B-70FF-4E3A-8C36-2892C2BBB7BB}" type="datetimeFigureOut">
              <a:rPr lang="en-US" smtClean="0"/>
              <a:t>10/22/2021</a:t>
            </a:fld>
            <a:endParaRPr lang="en-US"/>
          </a:p>
        </p:txBody>
      </p:sp>
      <p:sp>
        <p:nvSpPr>
          <p:cNvPr id="4" name="Footer Placeholder 3"/>
          <p:cNvSpPr>
            <a:spLocks noGrp="1"/>
          </p:cNvSpPr>
          <p:nvPr>
            <p:ph type="ftr" sz="quarter" idx="11"/>
          </p:nvPr>
        </p:nvSpPr>
        <p:spPr/>
        <p:txBody>
          <a:bodyPr/>
          <a:lstStyle/>
          <a:p>
            <a:endParaRPr lang="en-US"/>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F3E191A7-8140-46AF-B172-F1D0671D0573}" type="slidenum">
              <a:rPr lang="en-US" smtClean="0"/>
              <a:t>‹N›</a:t>
            </a:fld>
            <a:endParaRPr lang="en-US"/>
          </a:p>
        </p:txBody>
      </p:sp>
    </p:spTree>
    <p:extLst>
      <p:ext uri="{BB962C8B-B14F-4D97-AF65-F5344CB8AC3E}">
        <p14:creationId xmlns:p14="http://schemas.microsoft.com/office/powerpoint/2010/main" val="32702718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Vuota">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04EB17B-70FF-4E3A-8C36-2892C2BBB7BB}" type="datetimeFigureOut">
              <a:rPr lang="en-US" smtClean="0"/>
              <a:t>10/22/2021</a:t>
            </a:fld>
            <a:endParaRPr lang="en-US"/>
          </a:p>
        </p:txBody>
      </p:sp>
      <p:sp>
        <p:nvSpPr>
          <p:cNvPr id="3" name="Footer Placeholder 2"/>
          <p:cNvSpPr>
            <a:spLocks noGrp="1"/>
          </p:cNvSpPr>
          <p:nvPr>
            <p:ph type="ftr" sz="quarter" idx="11"/>
          </p:nvPr>
        </p:nvSpPr>
        <p:spPr/>
        <p:txBody>
          <a:bodyPr/>
          <a:lstStyle/>
          <a:p>
            <a:endParaRPr lang="en-US"/>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F3E191A7-8140-46AF-B172-F1D0671D0573}" type="slidenum">
              <a:rPr lang="en-US" smtClean="0"/>
              <a:t>‹N›</a:t>
            </a:fld>
            <a:endParaRPr lang="en-US"/>
          </a:p>
        </p:txBody>
      </p:sp>
    </p:spTree>
    <p:extLst>
      <p:ext uri="{BB962C8B-B14F-4D97-AF65-F5344CB8AC3E}">
        <p14:creationId xmlns:p14="http://schemas.microsoft.com/office/powerpoint/2010/main" val="14449589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uto con didascalia">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it-IT"/>
              <a:t>Fare clic per modificare lo stile del titolo dello schema</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it-IT"/>
              <a:t>Fare clic per modificare gli stili del testo dello schema</a:t>
            </a:r>
          </a:p>
        </p:txBody>
      </p:sp>
      <p:sp>
        <p:nvSpPr>
          <p:cNvPr id="5" name="Date Placeholder 4"/>
          <p:cNvSpPr>
            <a:spLocks noGrp="1"/>
          </p:cNvSpPr>
          <p:nvPr>
            <p:ph type="dt" sz="half" idx="10"/>
          </p:nvPr>
        </p:nvSpPr>
        <p:spPr/>
        <p:txBody>
          <a:bodyPr/>
          <a:lstStyle/>
          <a:p>
            <a:fld id="{604EB17B-70FF-4E3A-8C36-2892C2BBB7BB}" type="datetimeFigureOut">
              <a:rPr lang="en-US" smtClean="0"/>
              <a:t>10/22/2021</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F3E191A7-8140-46AF-B172-F1D0671D0573}" type="slidenum">
              <a:rPr lang="en-US" smtClean="0"/>
              <a:t>‹N›</a:t>
            </a:fld>
            <a:endParaRPr lang="en-US"/>
          </a:p>
        </p:txBody>
      </p:sp>
    </p:spTree>
    <p:extLst>
      <p:ext uri="{BB962C8B-B14F-4D97-AF65-F5344CB8AC3E}">
        <p14:creationId xmlns:p14="http://schemas.microsoft.com/office/powerpoint/2010/main" val="3891628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magine con didascalia">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it-IT"/>
              <a:t>Fare clic per modificare lo stile del titolo dello schema</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it-IT"/>
              <a:t>Fare clic sull'icona per inserire un'immagine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it-IT"/>
              <a:t>Fare clic per modificare gli stili del testo dello schema</a:t>
            </a:r>
          </a:p>
        </p:txBody>
      </p:sp>
      <p:sp>
        <p:nvSpPr>
          <p:cNvPr id="5" name="Date Placeholder 4"/>
          <p:cNvSpPr>
            <a:spLocks noGrp="1"/>
          </p:cNvSpPr>
          <p:nvPr>
            <p:ph type="dt" sz="half" idx="10"/>
          </p:nvPr>
        </p:nvSpPr>
        <p:spPr/>
        <p:txBody>
          <a:bodyPr/>
          <a:lstStyle/>
          <a:p>
            <a:fld id="{604EB17B-70FF-4E3A-8C36-2892C2BBB7BB}" type="datetimeFigureOut">
              <a:rPr lang="en-US" smtClean="0"/>
              <a:t>10/22/2021</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F3E191A7-8140-46AF-B172-F1D0671D0573}" type="slidenum">
              <a:rPr lang="en-US" smtClean="0"/>
              <a:t>‹N›</a:t>
            </a:fld>
            <a:endParaRPr lang="en-US"/>
          </a:p>
        </p:txBody>
      </p:sp>
    </p:spTree>
    <p:extLst>
      <p:ext uri="{BB962C8B-B14F-4D97-AF65-F5344CB8AC3E}">
        <p14:creationId xmlns:p14="http://schemas.microsoft.com/office/powerpoint/2010/main" val="9522555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olo e sottotitolo">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it-IT"/>
              <a:t>Fare clic per modificare lo stile del titolo dello schema</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it-IT"/>
              <a:t>Fare clic per modificare gli stili del testo dello schema</a:t>
            </a:r>
          </a:p>
        </p:txBody>
      </p:sp>
      <p:sp>
        <p:nvSpPr>
          <p:cNvPr id="4" name="Date Placeholder 3"/>
          <p:cNvSpPr>
            <a:spLocks noGrp="1"/>
          </p:cNvSpPr>
          <p:nvPr>
            <p:ph type="dt" sz="half" idx="10"/>
          </p:nvPr>
        </p:nvSpPr>
        <p:spPr/>
        <p:txBody>
          <a:bodyPr/>
          <a:lstStyle/>
          <a:p>
            <a:fld id="{604EB17B-70FF-4E3A-8C36-2892C2BBB7BB}" type="datetimeFigureOut">
              <a:rPr lang="en-US" smtClean="0"/>
              <a:t>10/22/2021</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F3E191A7-8140-46AF-B172-F1D0671D0573}" type="slidenum">
              <a:rPr lang="en-US" smtClean="0"/>
              <a:t>‹N›</a:t>
            </a:fld>
            <a:endParaRPr lang="en-US"/>
          </a:p>
        </p:txBody>
      </p:sp>
    </p:spTree>
    <p:extLst>
      <p:ext uri="{BB962C8B-B14F-4D97-AF65-F5344CB8AC3E}">
        <p14:creationId xmlns:p14="http://schemas.microsoft.com/office/powerpoint/2010/main" val="35437295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Citazione con didascalia">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it-IT"/>
              <a:t>Fare clic per modificare lo stile del titolo dello schema</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it-IT"/>
              <a:t>Fare clic per modificare gli stili del testo dello schema</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it-IT"/>
              <a:t>Fare clic per modificare gli stili del testo dello schema</a:t>
            </a:r>
          </a:p>
        </p:txBody>
      </p:sp>
      <p:sp>
        <p:nvSpPr>
          <p:cNvPr id="4" name="Date Placeholder 3"/>
          <p:cNvSpPr>
            <a:spLocks noGrp="1"/>
          </p:cNvSpPr>
          <p:nvPr>
            <p:ph type="dt" sz="half" idx="10"/>
          </p:nvPr>
        </p:nvSpPr>
        <p:spPr/>
        <p:txBody>
          <a:bodyPr/>
          <a:lstStyle/>
          <a:p>
            <a:fld id="{604EB17B-70FF-4E3A-8C36-2892C2BBB7BB}" type="datetimeFigureOut">
              <a:rPr lang="en-US" smtClean="0"/>
              <a:t>10/22/2021</a:t>
            </a:fld>
            <a:endParaRPr lang="en-US"/>
          </a:p>
        </p:txBody>
      </p:sp>
      <p:sp>
        <p:nvSpPr>
          <p:cNvPr id="5" name="Footer Placeholder 4"/>
          <p:cNvSpPr>
            <a:spLocks noGrp="1"/>
          </p:cNvSpPr>
          <p:nvPr>
            <p:ph type="ftr" sz="quarter" idx="11"/>
          </p:nvPr>
        </p:nvSpPr>
        <p:spPr/>
        <p:txBody>
          <a:bodyPr/>
          <a:lstStyle/>
          <a:p>
            <a:endParaRPr lang="en-US"/>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F3E191A7-8140-46AF-B172-F1D0671D0573}" type="slidenum">
              <a:rPr lang="en-US" smtClean="0"/>
              <a:t>‹N›</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78305955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Scheda nome">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it-IT"/>
              <a:t>Fare clic per modificare lo stile del titolo dello schema</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it-IT"/>
              <a:t>Fare clic per modificare gli stili del testo dello schema</a:t>
            </a:r>
          </a:p>
        </p:txBody>
      </p:sp>
      <p:sp>
        <p:nvSpPr>
          <p:cNvPr id="5" name="Date Placeholder 4"/>
          <p:cNvSpPr>
            <a:spLocks noGrp="1"/>
          </p:cNvSpPr>
          <p:nvPr>
            <p:ph type="dt" sz="half" idx="10"/>
          </p:nvPr>
        </p:nvSpPr>
        <p:spPr/>
        <p:txBody>
          <a:bodyPr/>
          <a:lstStyle/>
          <a:p>
            <a:fld id="{604EB17B-70FF-4E3A-8C36-2892C2BBB7BB}" type="datetimeFigureOut">
              <a:rPr lang="en-US" smtClean="0"/>
              <a:t>10/22/2021</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F3E191A7-8140-46AF-B172-F1D0671D0573}" type="slidenum">
              <a:rPr lang="en-US" smtClean="0"/>
              <a:t>‹N›</a:t>
            </a:fld>
            <a:endParaRPr lang="en-US"/>
          </a:p>
        </p:txBody>
      </p:sp>
    </p:spTree>
    <p:extLst>
      <p:ext uri="{BB962C8B-B14F-4D97-AF65-F5344CB8AC3E}">
        <p14:creationId xmlns:p14="http://schemas.microsoft.com/office/powerpoint/2010/main" val="297465521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Scheda nome citazione">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it-IT"/>
              <a:t>Fare clic per modificare lo stile del titolo dello schema</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it-IT"/>
              <a:t>Fare clic per modificare gli stili del testo dello schema</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it-IT"/>
              <a:t>Fare clic per modificare gli stili del testo dello schema</a:t>
            </a:r>
          </a:p>
        </p:txBody>
      </p:sp>
      <p:sp>
        <p:nvSpPr>
          <p:cNvPr id="5" name="Date Placeholder 4"/>
          <p:cNvSpPr>
            <a:spLocks noGrp="1"/>
          </p:cNvSpPr>
          <p:nvPr>
            <p:ph type="dt" sz="half" idx="10"/>
          </p:nvPr>
        </p:nvSpPr>
        <p:spPr/>
        <p:txBody>
          <a:bodyPr/>
          <a:lstStyle/>
          <a:p>
            <a:fld id="{604EB17B-70FF-4E3A-8C36-2892C2BBB7BB}" type="datetimeFigureOut">
              <a:rPr lang="en-US" smtClean="0"/>
              <a:t>10/22/2021</a:t>
            </a:fld>
            <a:endParaRPr lang="en-US"/>
          </a:p>
        </p:txBody>
      </p:sp>
      <p:sp>
        <p:nvSpPr>
          <p:cNvPr id="6" name="Footer Placeholder 5"/>
          <p:cNvSpPr>
            <a:spLocks noGrp="1"/>
          </p:cNvSpPr>
          <p:nvPr>
            <p:ph type="ftr" sz="quarter" idx="11"/>
          </p:nvPr>
        </p:nvSpPr>
        <p:spPr/>
        <p:txBody>
          <a:bodyPr/>
          <a:lstStyle/>
          <a:p>
            <a:endParaRPr lang="en-US"/>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F3E191A7-8140-46AF-B172-F1D0671D0573}" type="slidenum">
              <a:rPr lang="en-US" smtClean="0"/>
              <a:t>‹N›</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13630048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Vero o falso">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it-IT"/>
              <a:t>Fare clic per modificare lo stile del titolo dello schema</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it-IT"/>
              <a:t>Fare clic per modificare gli stili del testo dello schema</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it-IT"/>
              <a:t>Fare clic per modificare gli stili del testo dello schema</a:t>
            </a:r>
          </a:p>
        </p:txBody>
      </p:sp>
      <p:sp>
        <p:nvSpPr>
          <p:cNvPr id="5" name="Date Placeholder 4"/>
          <p:cNvSpPr>
            <a:spLocks noGrp="1"/>
          </p:cNvSpPr>
          <p:nvPr>
            <p:ph type="dt" sz="half" idx="10"/>
          </p:nvPr>
        </p:nvSpPr>
        <p:spPr/>
        <p:txBody>
          <a:bodyPr/>
          <a:lstStyle/>
          <a:p>
            <a:fld id="{604EB17B-70FF-4E3A-8C36-2892C2BBB7BB}" type="datetimeFigureOut">
              <a:rPr lang="en-US" smtClean="0"/>
              <a:t>10/22/2021</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F3E191A7-8140-46AF-B172-F1D0671D0573}" type="slidenum">
              <a:rPr lang="en-US" smtClean="0"/>
              <a:t>‹N›</a:t>
            </a:fld>
            <a:endParaRPr lang="en-US"/>
          </a:p>
        </p:txBody>
      </p:sp>
    </p:spTree>
    <p:extLst>
      <p:ext uri="{BB962C8B-B14F-4D97-AF65-F5344CB8AC3E}">
        <p14:creationId xmlns:p14="http://schemas.microsoft.com/office/powerpoint/2010/main" val="292342909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olo e testo vertical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it-IT"/>
              <a:t>Fare clic per modificare lo stile del titolo dello schema</a:t>
            </a:r>
            <a:endParaRPr lang="en-US" dirty="0"/>
          </a:p>
        </p:txBody>
      </p:sp>
      <p:sp>
        <p:nvSpPr>
          <p:cNvPr id="3" name="Vertical Text Placeholder 2"/>
          <p:cNvSpPr>
            <a:spLocks noGrp="1"/>
          </p:cNvSpPr>
          <p:nvPr>
            <p:ph type="body" orient="vert" idx="1"/>
          </p:nvPr>
        </p:nvSpPr>
        <p:spPr/>
        <p:txBody>
          <a:bodyPr vert="eaVert" anchor="t"/>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US" dirty="0"/>
          </a:p>
        </p:txBody>
      </p:sp>
      <p:sp>
        <p:nvSpPr>
          <p:cNvPr id="4" name="Date Placeholder 3"/>
          <p:cNvSpPr>
            <a:spLocks noGrp="1"/>
          </p:cNvSpPr>
          <p:nvPr>
            <p:ph type="dt" sz="half" idx="10"/>
          </p:nvPr>
        </p:nvSpPr>
        <p:spPr/>
        <p:txBody>
          <a:bodyPr/>
          <a:lstStyle/>
          <a:p>
            <a:fld id="{604EB17B-70FF-4E3A-8C36-2892C2BBB7BB}" type="datetimeFigureOut">
              <a:rPr lang="en-US" smtClean="0"/>
              <a:t>10/22/2021</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F3E191A7-8140-46AF-B172-F1D0671D0573}" type="slidenum">
              <a:rPr lang="en-US" smtClean="0"/>
              <a:t>‹N›</a:t>
            </a:fld>
            <a:endParaRPr lang="en-US"/>
          </a:p>
        </p:txBody>
      </p:sp>
    </p:spTree>
    <p:extLst>
      <p:ext uri="{BB962C8B-B14F-4D97-AF65-F5344CB8AC3E}">
        <p14:creationId xmlns:p14="http://schemas.microsoft.com/office/powerpoint/2010/main" val="16951956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1_Titolo e testo verticale">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it-IT"/>
              <a:t>Fare clic per modificare lo stile del titolo dello schema</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US" dirty="0"/>
          </a:p>
        </p:txBody>
      </p:sp>
      <p:sp>
        <p:nvSpPr>
          <p:cNvPr id="4" name="Date Placeholder 3"/>
          <p:cNvSpPr>
            <a:spLocks noGrp="1"/>
          </p:cNvSpPr>
          <p:nvPr>
            <p:ph type="dt" sz="half" idx="10"/>
          </p:nvPr>
        </p:nvSpPr>
        <p:spPr/>
        <p:txBody>
          <a:bodyPr/>
          <a:lstStyle/>
          <a:p>
            <a:fld id="{604EB17B-70FF-4E3A-8C36-2892C2BBB7BB}" type="datetimeFigureOut">
              <a:rPr lang="en-US" smtClean="0"/>
              <a:t>10/22/2021</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F3E191A7-8140-46AF-B172-F1D0671D0573}" type="slidenum">
              <a:rPr lang="en-US" smtClean="0"/>
              <a:t>‹N›</a:t>
            </a:fld>
            <a:endParaRPr lang="en-US"/>
          </a:p>
        </p:txBody>
      </p:sp>
    </p:spTree>
    <p:extLst>
      <p:ext uri="{BB962C8B-B14F-4D97-AF65-F5344CB8AC3E}">
        <p14:creationId xmlns:p14="http://schemas.microsoft.com/office/powerpoint/2010/main" val="28243268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it-IT"/>
              <a:t>Fare clic per modificare lo stile del titolo dello schema</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604EB17B-70FF-4E3A-8C36-2892C2BBB7BB}" type="datetimeFigureOut">
              <a:rPr lang="en-US" smtClean="0"/>
              <a:t>10/22/2021</a:t>
            </a:fld>
            <a:endParaRPr lang="en-US"/>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F3E191A7-8140-46AF-B172-F1D0671D0573}" type="slidenum">
              <a:rPr lang="en-US" smtClean="0"/>
              <a:t>‹N›</a:t>
            </a:fld>
            <a:endParaRPr lang="en-US"/>
          </a:p>
        </p:txBody>
      </p:sp>
    </p:spTree>
    <p:extLst>
      <p:ext uri="{BB962C8B-B14F-4D97-AF65-F5344CB8AC3E}">
        <p14:creationId xmlns:p14="http://schemas.microsoft.com/office/powerpoint/2010/main" val="121016247"/>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comments" Target="../comments/comment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s://commons.wikimedia.org/wiki/File:Family_Advocacy_Program_prepares_for_returning_soldiers_140205-A-DZ345-003.jpg"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18C1EE-C49C-4FF6-9B71-D4383D2254D9}"/>
              </a:ext>
            </a:extLst>
          </p:cNvPr>
          <p:cNvSpPr>
            <a:spLocks noGrp="1"/>
          </p:cNvSpPr>
          <p:nvPr>
            <p:ph type="ctrTitle"/>
          </p:nvPr>
        </p:nvSpPr>
        <p:spPr>
          <a:xfrm>
            <a:off x="872197" y="576776"/>
            <a:ext cx="7976381" cy="2630660"/>
          </a:xfrm>
        </p:spPr>
        <p:txBody>
          <a:bodyPr/>
          <a:lstStyle/>
          <a:p>
            <a:r>
              <a:rPr lang="en-US" sz="3200" dirty="0">
                <a:solidFill>
                  <a:schemeClr val="tx1"/>
                </a:solidFill>
                <a:latin typeface="Arial" panose="020B0604020202020204" pitchFamily="34" charset="0"/>
                <a:cs typeface="Arial" panose="020B0604020202020204" pitchFamily="34" charset="0"/>
              </a:rPr>
              <a:t>A child’s experience between the ages o</a:t>
            </a:r>
            <a:r>
              <a:rPr lang="ro-RO" sz="3200" dirty="0">
                <a:solidFill>
                  <a:schemeClr val="tx1"/>
                </a:solidFill>
                <a:latin typeface="Arial" panose="020B0604020202020204" pitchFamily="34" charset="0"/>
                <a:cs typeface="Arial" panose="020B0604020202020204" pitchFamily="34" charset="0"/>
              </a:rPr>
              <a:t>f</a:t>
            </a:r>
            <a:br>
              <a:rPr lang="ro-RO" sz="3200" dirty="0">
                <a:solidFill>
                  <a:schemeClr val="tx1"/>
                </a:solidFill>
                <a:latin typeface="Arial" panose="020B0604020202020204" pitchFamily="34" charset="0"/>
                <a:cs typeface="Arial" panose="020B0604020202020204" pitchFamily="34" charset="0"/>
              </a:rPr>
            </a:br>
            <a:r>
              <a:rPr lang="en-US" sz="3200" dirty="0">
                <a:solidFill>
                  <a:schemeClr val="tx1"/>
                </a:solidFill>
                <a:latin typeface="Arial" panose="020B0604020202020204" pitchFamily="34" charset="0"/>
                <a:cs typeface="Arial" panose="020B0604020202020204" pitchFamily="34" charset="0"/>
              </a:rPr>
              <a:t>0 – 5 years can affect the rest of their</a:t>
            </a:r>
            <a:r>
              <a:rPr lang="ro-RO" sz="3200" dirty="0">
                <a:solidFill>
                  <a:schemeClr val="tx1"/>
                </a:solidFill>
                <a:latin typeface="Arial" panose="020B0604020202020204" pitchFamily="34" charset="0"/>
                <a:cs typeface="Arial" panose="020B0604020202020204" pitchFamily="34" charset="0"/>
              </a:rPr>
              <a:t> lives</a:t>
            </a:r>
            <a:br>
              <a:rPr lang="ro-RO" sz="3200" dirty="0">
                <a:solidFill>
                  <a:schemeClr val="tx1"/>
                </a:solidFill>
                <a:latin typeface="Arial" panose="020B0604020202020204" pitchFamily="34" charset="0"/>
                <a:cs typeface="Arial" panose="020B0604020202020204" pitchFamily="34" charset="0"/>
              </a:rPr>
            </a:br>
            <a:endParaRPr lang="en-US" sz="3200" dirty="0">
              <a:solidFill>
                <a:schemeClr val="tx1"/>
              </a:solidFill>
              <a:latin typeface="Arial" panose="020B0604020202020204" pitchFamily="34" charset="0"/>
              <a:cs typeface="Arial" panose="020B0604020202020204" pitchFamily="34" charset="0"/>
            </a:endParaRPr>
          </a:p>
        </p:txBody>
      </p:sp>
      <p:sp>
        <p:nvSpPr>
          <p:cNvPr id="3" name="CasellaDiTesto 2">
            <a:extLst>
              <a:ext uri="{FF2B5EF4-FFF2-40B4-BE49-F238E27FC236}">
                <a16:creationId xmlns:a16="http://schemas.microsoft.com/office/drawing/2014/main" id="{457A04E9-BD13-4F24-9220-70F5BE60C1D1}"/>
              </a:ext>
            </a:extLst>
          </p:cNvPr>
          <p:cNvSpPr txBox="1"/>
          <p:nvPr/>
        </p:nvSpPr>
        <p:spPr>
          <a:xfrm>
            <a:off x="2686929" y="4614203"/>
            <a:ext cx="4192173" cy="1200329"/>
          </a:xfrm>
          <a:prstGeom prst="rect">
            <a:avLst/>
          </a:prstGeom>
          <a:noFill/>
        </p:spPr>
        <p:txBody>
          <a:bodyPr wrap="square" rtlCol="0">
            <a:spAutoFit/>
          </a:bodyPr>
          <a:lstStyle/>
          <a:p>
            <a:r>
              <a:rPr lang="ro-RO" dirty="0"/>
              <a:t>Student name: Alexandra Bizga</a:t>
            </a:r>
          </a:p>
          <a:p>
            <a:r>
              <a:rPr lang="ro-RO" dirty="0"/>
              <a:t>Student id: 2018352</a:t>
            </a:r>
          </a:p>
          <a:p>
            <a:r>
              <a:rPr lang="ro-RO" dirty="0"/>
              <a:t>Module code: BMHP4019</a:t>
            </a:r>
          </a:p>
          <a:p>
            <a:r>
              <a:rPr lang="ro-RO" dirty="0"/>
              <a:t>Lecturer name: Besty Jose</a:t>
            </a:r>
          </a:p>
        </p:txBody>
      </p:sp>
    </p:spTree>
    <p:extLst>
      <p:ext uri="{BB962C8B-B14F-4D97-AF65-F5344CB8AC3E}">
        <p14:creationId xmlns:p14="http://schemas.microsoft.com/office/powerpoint/2010/main" val="34372553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A30EF6-3274-46BE-BD31-6025B8FEFD87}"/>
              </a:ext>
            </a:extLst>
          </p:cNvPr>
          <p:cNvSpPr>
            <a:spLocks noGrp="1"/>
          </p:cNvSpPr>
          <p:nvPr>
            <p:ph type="title"/>
          </p:nvPr>
        </p:nvSpPr>
        <p:spPr/>
        <p:txBody>
          <a:bodyPr>
            <a:normAutofit/>
          </a:bodyPr>
          <a:lstStyle/>
          <a:p>
            <a:r>
              <a:rPr lang="ro-RO" sz="4000" dirty="0">
                <a:latin typeface="Arial" panose="020B0604020202020204" pitchFamily="34" charset="0"/>
                <a:cs typeface="Arial" panose="020B0604020202020204" pitchFamily="34" charset="0"/>
              </a:rPr>
              <a:t>					</a:t>
            </a:r>
            <a:r>
              <a:rPr lang="en-US" sz="4000" dirty="0">
                <a:latin typeface="Arial" panose="020B0604020202020204" pitchFamily="34" charset="0"/>
                <a:cs typeface="Arial" panose="020B0604020202020204" pitchFamily="34" charset="0"/>
              </a:rPr>
              <a:t>Introduction </a:t>
            </a:r>
          </a:p>
        </p:txBody>
      </p:sp>
      <p:sp>
        <p:nvSpPr>
          <p:cNvPr id="3" name="Content Placeholder 2">
            <a:extLst>
              <a:ext uri="{FF2B5EF4-FFF2-40B4-BE49-F238E27FC236}">
                <a16:creationId xmlns:a16="http://schemas.microsoft.com/office/drawing/2014/main" id="{5ADDF6AC-2712-4027-A336-42EBE4A924B5}"/>
              </a:ext>
            </a:extLst>
          </p:cNvPr>
          <p:cNvSpPr>
            <a:spLocks noGrp="1"/>
          </p:cNvSpPr>
          <p:nvPr>
            <p:ph idx="1"/>
          </p:nvPr>
        </p:nvSpPr>
        <p:spPr>
          <a:xfrm>
            <a:off x="677334" y="2160589"/>
            <a:ext cx="5590944" cy="3880773"/>
          </a:xfrm>
        </p:spPr>
        <p:txBody>
          <a:bodyPr>
            <a:normAutofit/>
          </a:bodyPr>
          <a:lstStyle/>
          <a:p>
            <a:r>
              <a:rPr lang="en-US" sz="2000" dirty="0">
                <a:effectLst/>
                <a:latin typeface="Arial" panose="020B0604020202020204" pitchFamily="34" charset="0"/>
                <a:ea typeface="Calibri" panose="020F0502020204030204" pitchFamily="34" charset="0"/>
                <a:cs typeface="Arial" panose="020B0604020202020204" pitchFamily="34" charset="0"/>
              </a:rPr>
              <a:t>This presentation will focus on the topic of the parenting course for the new parents of Birmingham.</a:t>
            </a:r>
          </a:p>
          <a:p>
            <a:endParaRPr lang="en-US" sz="2000" dirty="0">
              <a:latin typeface="Arial" panose="020B0604020202020204" pitchFamily="34" charset="0"/>
              <a:ea typeface="Calibri" panose="020F0502020204030204" pitchFamily="34" charset="0"/>
              <a:cs typeface="Arial" panose="020B0604020202020204" pitchFamily="34" charset="0"/>
            </a:endParaRPr>
          </a:p>
          <a:p>
            <a:endParaRPr lang="en-US" sz="2000" dirty="0">
              <a:effectLst/>
              <a:latin typeface="Arial" panose="020B0604020202020204" pitchFamily="34" charset="0"/>
              <a:ea typeface="Calibri" panose="020F0502020204030204" pitchFamily="34" charset="0"/>
              <a:cs typeface="Arial" panose="020B0604020202020204" pitchFamily="34" charset="0"/>
            </a:endParaRPr>
          </a:p>
          <a:p>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 It include the information regarding two different psychological theories which relates to the age group of 0-5 years</a:t>
            </a:r>
          </a:p>
        </p:txBody>
      </p:sp>
      <p:pic>
        <p:nvPicPr>
          <p:cNvPr id="5" name="Picture 4">
            <a:extLst>
              <a:ext uri="{FF2B5EF4-FFF2-40B4-BE49-F238E27FC236}">
                <a16:creationId xmlns:a16="http://schemas.microsoft.com/office/drawing/2014/main" id="{23375E3A-81CE-4833-A2C1-62580165D4C9}"/>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573078" y="2040836"/>
            <a:ext cx="4055165" cy="3339547"/>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Tree>
    <p:extLst>
      <p:ext uri="{BB962C8B-B14F-4D97-AF65-F5344CB8AC3E}">
        <p14:creationId xmlns:p14="http://schemas.microsoft.com/office/powerpoint/2010/main" val="31217643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D37985-06DB-4979-B6A8-41A2E17C9F49}"/>
              </a:ext>
            </a:extLst>
          </p:cNvPr>
          <p:cNvSpPr>
            <a:spLocks noGrp="1"/>
          </p:cNvSpPr>
          <p:nvPr>
            <p:ph type="title"/>
          </p:nvPr>
        </p:nvSpPr>
        <p:spPr/>
        <p:txBody>
          <a:bodyPr>
            <a:normAutofit/>
          </a:bodyPr>
          <a:lstStyle/>
          <a:p>
            <a:r>
              <a:rPr lang="en-US" sz="4000" dirty="0">
                <a:latin typeface="Arial" panose="020B0604020202020204" pitchFamily="34" charset="0"/>
                <a:cs typeface="Arial" panose="020B0604020202020204" pitchFamily="34" charset="0"/>
              </a:rPr>
              <a:t>Two Different Psychological Theories</a:t>
            </a:r>
          </a:p>
        </p:txBody>
      </p:sp>
      <p:sp>
        <p:nvSpPr>
          <p:cNvPr id="3" name="Content Placeholder 2">
            <a:extLst>
              <a:ext uri="{FF2B5EF4-FFF2-40B4-BE49-F238E27FC236}">
                <a16:creationId xmlns:a16="http://schemas.microsoft.com/office/drawing/2014/main" id="{AFDA23B5-D56A-4FD7-A019-E336557E96A0}"/>
              </a:ext>
            </a:extLst>
          </p:cNvPr>
          <p:cNvSpPr>
            <a:spLocks noGrp="1"/>
          </p:cNvSpPr>
          <p:nvPr>
            <p:ph idx="1"/>
          </p:nvPr>
        </p:nvSpPr>
        <p:spPr>
          <a:xfrm>
            <a:off x="677334" y="1905001"/>
            <a:ext cx="4654321" cy="4328890"/>
          </a:xfrm>
        </p:spPr>
        <p:txBody>
          <a:bodyPr>
            <a:noAutofit/>
          </a:bodyPr>
          <a:lstStyle/>
          <a:p>
            <a:pPr algn="just">
              <a:lnSpc>
                <a:spcPct val="200000"/>
              </a:lnSpc>
              <a:spcAft>
                <a:spcPts val="800"/>
              </a:spcAft>
            </a:pPr>
            <a:r>
              <a:rPr lang="en-US" sz="2000" b="1" dirty="0">
                <a:effectLst/>
                <a:latin typeface="Arial" panose="020B0604020202020204" pitchFamily="34" charset="0"/>
                <a:ea typeface="Calibri" panose="020F0502020204030204" pitchFamily="34" charset="0"/>
                <a:cs typeface="Arial" panose="020B0604020202020204" pitchFamily="34" charset="0"/>
              </a:rPr>
              <a:t>1. Piaget’s Theory of Cognitive Development</a:t>
            </a:r>
          </a:p>
          <a:p>
            <a:pPr marL="0" indent="0" algn="just">
              <a:lnSpc>
                <a:spcPct val="200000"/>
              </a:lnSpc>
              <a:spcAft>
                <a:spcPts val="800"/>
              </a:spcAft>
              <a:buNone/>
            </a:pPr>
            <a:endParaRPr lang="ro-RO" sz="2000" b="1" dirty="0">
              <a:latin typeface="Arial" panose="020B0604020202020204" pitchFamily="34" charset="0"/>
              <a:ea typeface="Calibri" panose="020F0502020204030204" pitchFamily="34" charset="0"/>
              <a:cs typeface="Arial" panose="020B0604020202020204" pitchFamily="34" charset="0"/>
            </a:endParaRPr>
          </a:p>
          <a:p>
            <a:pPr marL="0" indent="0" algn="just">
              <a:lnSpc>
                <a:spcPct val="200000"/>
              </a:lnSpc>
              <a:spcAft>
                <a:spcPts val="800"/>
              </a:spcAft>
              <a:buNone/>
            </a:pPr>
            <a:r>
              <a:rPr lang="en-US" sz="2000" b="1" dirty="0">
                <a:effectLst/>
                <a:latin typeface="Arial" panose="020B0604020202020204" pitchFamily="34" charset="0"/>
                <a:ea typeface="Calibri" panose="020F0502020204030204" pitchFamily="34" charset="0"/>
                <a:cs typeface="Arial" panose="020B0604020202020204" pitchFamily="34" charset="0"/>
              </a:rPr>
              <a:t>2. Vygotsky’s Theory of Social Constructivism </a:t>
            </a:r>
          </a:p>
          <a:p>
            <a:endParaRPr lang="en-US" sz="2000" b="1" dirty="0"/>
          </a:p>
        </p:txBody>
      </p:sp>
      <p:pic>
        <p:nvPicPr>
          <p:cNvPr id="1026" name="Picture 2">
            <a:extLst>
              <a:ext uri="{FF2B5EF4-FFF2-40B4-BE49-F238E27FC236}">
                <a16:creationId xmlns:a16="http://schemas.microsoft.com/office/drawing/2014/main" id="{4AE4D49A-AAF7-4456-9651-6BC936D20C4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38093" y="2264899"/>
            <a:ext cx="3024553" cy="2982350"/>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
        <p:nvSpPr>
          <p:cNvPr id="4" name="AutoShape 4">
            <a:extLst>
              <a:ext uri="{FF2B5EF4-FFF2-40B4-BE49-F238E27FC236}">
                <a16:creationId xmlns:a16="http://schemas.microsoft.com/office/drawing/2014/main" id="{2836F55F-C52E-4AA5-A329-6A0377DE44CB}"/>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1030" name="Picture 6">
            <a:extLst>
              <a:ext uri="{FF2B5EF4-FFF2-40B4-BE49-F238E27FC236}">
                <a16:creationId xmlns:a16="http://schemas.microsoft.com/office/drawing/2014/main" id="{40EFF203-5D4D-47D1-82FC-155DA9D682E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274002" y="2264899"/>
            <a:ext cx="2739807" cy="2982350"/>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
        <p:nvSpPr>
          <p:cNvPr id="10" name="TextBox 9">
            <a:extLst>
              <a:ext uri="{FF2B5EF4-FFF2-40B4-BE49-F238E27FC236}">
                <a16:creationId xmlns:a16="http://schemas.microsoft.com/office/drawing/2014/main" id="{A08CEF7F-20DF-4CE0-A9D3-6380A7D8D314}"/>
              </a:ext>
            </a:extLst>
          </p:cNvPr>
          <p:cNvSpPr txBox="1"/>
          <p:nvPr/>
        </p:nvSpPr>
        <p:spPr>
          <a:xfrm>
            <a:off x="3807658" y="5581748"/>
            <a:ext cx="6105378" cy="369332"/>
          </a:xfrm>
          <a:prstGeom prst="rect">
            <a:avLst/>
          </a:prstGeom>
          <a:noFill/>
        </p:spPr>
        <p:txBody>
          <a:bodyPr wrap="square">
            <a:spAutoFit/>
          </a:bodyPr>
          <a:lstStyle/>
          <a:p>
            <a:pPr algn="ctr"/>
            <a:r>
              <a:rPr lang="en-US" dirty="0"/>
              <a:t>(</a:t>
            </a:r>
            <a:r>
              <a:rPr lang="en-US" dirty="0" err="1"/>
              <a:t>Perento</a:t>
            </a:r>
            <a:r>
              <a:rPr lang="en-US" dirty="0"/>
              <a:t>, 2020)</a:t>
            </a:r>
          </a:p>
        </p:txBody>
      </p:sp>
      <p:sp>
        <p:nvSpPr>
          <p:cNvPr id="12" name="TextBox 11">
            <a:extLst>
              <a:ext uri="{FF2B5EF4-FFF2-40B4-BE49-F238E27FC236}">
                <a16:creationId xmlns:a16="http://schemas.microsoft.com/office/drawing/2014/main" id="{7BE3DA52-F4CC-4998-A80E-373B02361B02}"/>
              </a:ext>
            </a:extLst>
          </p:cNvPr>
          <p:cNvSpPr txBox="1"/>
          <p:nvPr/>
        </p:nvSpPr>
        <p:spPr>
          <a:xfrm>
            <a:off x="7350369" y="5626889"/>
            <a:ext cx="6105378" cy="369332"/>
          </a:xfrm>
          <a:prstGeom prst="rect">
            <a:avLst/>
          </a:prstGeom>
          <a:noFill/>
        </p:spPr>
        <p:txBody>
          <a:bodyPr wrap="square">
            <a:spAutoFit/>
          </a:bodyPr>
          <a:lstStyle/>
          <a:p>
            <a:pPr algn="ctr"/>
            <a:r>
              <a:rPr lang="en-US" dirty="0"/>
              <a:t>(</a:t>
            </a:r>
            <a:r>
              <a:rPr lang="en-US" dirty="0" err="1"/>
              <a:t>Perento</a:t>
            </a:r>
            <a:r>
              <a:rPr lang="en-US" dirty="0"/>
              <a:t>, 2020)</a:t>
            </a:r>
          </a:p>
        </p:txBody>
      </p:sp>
    </p:spTree>
    <p:extLst>
      <p:ext uri="{BB962C8B-B14F-4D97-AF65-F5344CB8AC3E}">
        <p14:creationId xmlns:p14="http://schemas.microsoft.com/office/powerpoint/2010/main" val="36030200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F72FB7-047C-4737-AA8F-3D996F13E4C3}"/>
              </a:ext>
            </a:extLst>
          </p:cNvPr>
          <p:cNvSpPr>
            <a:spLocks noGrp="1"/>
          </p:cNvSpPr>
          <p:nvPr>
            <p:ph type="title"/>
          </p:nvPr>
        </p:nvSpPr>
        <p:spPr>
          <a:xfrm>
            <a:off x="2592925" y="624110"/>
            <a:ext cx="8911687" cy="1162487"/>
          </a:xfrm>
        </p:spPr>
        <p:txBody>
          <a:bodyPr>
            <a:noAutofit/>
          </a:bodyPr>
          <a:lstStyle/>
          <a:p>
            <a:r>
              <a:rPr lang="en-US" sz="4000" dirty="0">
                <a:latin typeface="Arial" panose="020B0604020202020204" pitchFamily="34" charset="0"/>
                <a:cs typeface="Arial" panose="020B0604020202020204" pitchFamily="34" charset="0"/>
              </a:rPr>
              <a:t>Piaget’s Theory of Cognitive Development</a:t>
            </a:r>
          </a:p>
        </p:txBody>
      </p:sp>
      <p:sp>
        <p:nvSpPr>
          <p:cNvPr id="3" name="Content Placeholder 2">
            <a:extLst>
              <a:ext uri="{FF2B5EF4-FFF2-40B4-BE49-F238E27FC236}">
                <a16:creationId xmlns:a16="http://schemas.microsoft.com/office/drawing/2014/main" id="{4ACC438D-2CBD-4B0E-B4BC-23B306291122}"/>
              </a:ext>
            </a:extLst>
          </p:cNvPr>
          <p:cNvSpPr>
            <a:spLocks noGrp="1"/>
          </p:cNvSpPr>
          <p:nvPr>
            <p:ph idx="1"/>
          </p:nvPr>
        </p:nvSpPr>
        <p:spPr>
          <a:xfrm>
            <a:off x="6668087" y="1786597"/>
            <a:ext cx="4836526" cy="4473526"/>
          </a:xfrm>
        </p:spPr>
        <p:txBody>
          <a:bodyPr>
            <a:noAutofit/>
          </a:bodyPr>
          <a:lstStyle/>
          <a:p>
            <a:r>
              <a:rPr lang="en-US" sz="2000" b="1" dirty="0">
                <a:latin typeface="Arial" panose="020B0604020202020204" pitchFamily="34" charset="0"/>
                <a:cs typeface="Arial" panose="020B0604020202020204" pitchFamily="34" charset="0"/>
              </a:rPr>
              <a:t>The children go through four different stages of mental development:</a:t>
            </a:r>
          </a:p>
          <a:p>
            <a:endParaRPr lang="en-US" sz="2000" b="1" dirty="0">
              <a:latin typeface="Arial" panose="020B0604020202020204" pitchFamily="34" charset="0"/>
              <a:cs typeface="Arial" panose="020B0604020202020204" pitchFamily="34" charset="0"/>
            </a:endParaRPr>
          </a:p>
          <a:p>
            <a:r>
              <a:rPr lang="en-US" sz="2000" b="1" dirty="0">
                <a:effectLst/>
                <a:latin typeface="Arial" panose="020B0604020202020204" pitchFamily="34" charset="0"/>
                <a:ea typeface="Calibri" panose="020F0502020204030204" pitchFamily="34" charset="0"/>
                <a:cs typeface="Arial" panose="020B0604020202020204" pitchFamily="34" charset="0"/>
              </a:rPr>
              <a:t>Sensorimotor Stage:</a:t>
            </a:r>
          </a:p>
          <a:p>
            <a:endParaRPr lang="en-US" sz="2000" b="1" dirty="0">
              <a:effectLst/>
              <a:latin typeface="Arial" panose="020B0604020202020204" pitchFamily="34" charset="0"/>
              <a:ea typeface="Calibri" panose="020F0502020204030204" pitchFamily="34" charset="0"/>
              <a:cs typeface="Arial" panose="020B0604020202020204" pitchFamily="34" charset="0"/>
            </a:endParaRPr>
          </a:p>
          <a:p>
            <a:r>
              <a:rPr lang="en-US" sz="2000" b="1" dirty="0">
                <a:effectLst/>
                <a:latin typeface="Arial" panose="020B0604020202020204" pitchFamily="34" charset="0"/>
                <a:ea typeface="Calibri" panose="020F0502020204030204" pitchFamily="34" charset="0"/>
                <a:cs typeface="Arial" panose="020B0604020202020204" pitchFamily="34" charset="0"/>
              </a:rPr>
              <a:t>Preparational Stage: </a:t>
            </a:r>
          </a:p>
          <a:p>
            <a:endParaRPr lang="en-US" sz="2000" b="1" dirty="0">
              <a:effectLst/>
              <a:latin typeface="Arial" panose="020B0604020202020204" pitchFamily="34" charset="0"/>
              <a:ea typeface="Calibri" panose="020F0502020204030204" pitchFamily="34" charset="0"/>
              <a:cs typeface="Arial" panose="020B0604020202020204" pitchFamily="34" charset="0"/>
            </a:endParaRPr>
          </a:p>
          <a:p>
            <a:r>
              <a:rPr lang="en-US" sz="2000" b="1" dirty="0">
                <a:latin typeface="Arial" panose="020B0604020202020204" pitchFamily="34" charset="0"/>
                <a:ea typeface="Calibri" panose="020F0502020204030204" pitchFamily="34" charset="0"/>
                <a:cs typeface="Arial" panose="020B0604020202020204" pitchFamily="34" charset="0"/>
              </a:rPr>
              <a:t>Concrete Operational Stage:</a:t>
            </a:r>
          </a:p>
          <a:p>
            <a:pPr marL="0" indent="0">
              <a:buNone/>
            </a:pPr>
            <a:r>
              <a:rPr lang="en-US" sz="2000" b="1" dirty="0">
                <a:latin typeface="Arial" panose="020B0604020202020204" pitchFamily="34" charset="0"/>
                <a:ea typeface="Calibri" panose="020F0502020204030204" pitchFamily="34" charset="0"/>
                <a:cs typeface="Arial" panose="020B0604020202020204" pitchFamily="34" charset="0"/>
              </a:rPr>
              <a:t> </a:t>
            </a:r>
          </a:p>
          <a:p>
            <a:r>
              <a:rPr lang="en-US" sz="2000" b="1" dirty="0">
                <a:effectLst/>
                <a:latin typeface="Arial" panose="020B0604020202020204" pitchFamily="34" charset="0"/>
                <a:ea typeface="Calibri" panose="020F0502020204030204" pitchFamily="34" charset="0"/>
                <a:cs typeface="Arial" panose="020B0604020202020204" pitchFamily="34" charset="0"/>
              </a:rPr>
              <a:t>Formal Operational Stage:</a:t>
            </a:r>
            <a:r>
              <a:rPr lang="en-US" sz="2000" dirty="0">
                <a:effectLst/>
                <a:latin typeface="Arial" panose="020B0604020202020204" pitchFamily="34" charset="0"/>
                <a:ea typeface="Calibri" panose="020F0502020204030204" pitchFamily="34" charset="0"/>
                <a:cs typeface="Arial" panose="020B0604020202020204" pitchFamily="34" charset="0"/>
              </a:rPr>
              <a:t> </a:t>
            </a:r>
            <a:endParaRPr lang="en-US" sz="2000" dirty="0">
              <a:latin typeface="Arial" panose="020B0604020202020204" pitchFamily="34" charset="0"/>
              <a:cs typeface="Arial" panose="020B0604020202020204" pitchFamily="34" charset="0"/>
            </a:endParaRPr>
          </a:p>
        </p:txBody>
      </p:sp>
      <p:pic>
        <p:nvPicPr>
          <p:cNvPr id="2050" name="Picture 2">
            <a:extLst>
              <a:ext uri="{FF2B5EF4-FFF2-40B4-BE49-F238E27FC236}">
                <a16:creationId xmlns:a16="http://schemas.microsoft.com/office/drawing/2014/main" id="{5618DEE7-783E-4B28-BD46-A40B409B8B9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0939" y="2287198"/>
            <a:ext cx="6322402" cy="3314700"/>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
        <p:nvSpPr>
          <p:cNvPr id="10" name="TextBox 9">
            <a:extLst>
              <a:ext uri="{FF2B5EF4-FFF2-40B4-BE49-F238E27FC236}">
                <a16:creationId xmlns:a16="http://schemas.microsoft.com/office/drawing/2014/main" id="{40C46196-5C5B-4A5F-A0B6-88559DD4A80C}"/>
              </a:ext>
            </a:extLst>
          </p:cNvPr>
          <p:cNvSpPr txBox="1"/>
          <p:nvPr/>
        </p:nvSpPr>
        <p:spPr>
          <a:xfrm>
            <a:off x="407963" y="5856696"/>
            <a:ext cx="6105378" cy="369332"/>
          </a:xfrm>
          <a:prstGeom prst="rect">
            <a:avLst/>
          </a:prstGeom>
          <a:noFill/>
        </p:spPr>
        <p:txBody>
          <a:bodyPr wrap="square">
            <a:spAutoFit/>
          </a:bodyPr>
          <a:lstStyle/>
          <a:p>
            <a:pPr algn="ctr"/>
            <a:r>
              <a:rPr lang="en-US" dirty="0"/>
              <a:t>(Hahn, 2021)</a:t>
            </a:r>
          </a:p>
        </p:txBody>
      </p:sp>
    </p:spTree>
    <p:extLst>
      <p:ext uri="{BB962C8B-B14F-4D97-AF65-F5344CB8AC3E}">
        <p14:creationId xmlns:p14="http://schemas.microsoft.com/office/powerpoint/2010/main" val="9249201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0C1521-1587-4BFA-BF77-64D9277F70E8}"/>
              </a:ext>
            </a:extLst>
          </p:cNvPr>
          <p:cNvSpPr>
            <a:spLocks noGrp="1"/>
          </p:cNvSpPr>
          <p:nvPr>
            <p:ph type="title"/>
          </p:nvPr>
        </p:nvSpPr>
        <p:spPr/>
        <p:txBody>
          <a:bodyPr>
            <a:noAutofit/>
          </a:bodyPr>
          <a:lstStyle/>
          <a:p>
            <a:r>
              <a:rPr lang="en-US" sz="4000" dirty="0">
                <a:latin typeface="Arial" panose="020B0604020202020204" pitchFamily="34" charset="0"/>
                <a:cs typeface="Arial" panose="020B0604020202020204" pitchFamily="34" charset="0"/>
              </a:rPr>
              <a:t>Vygotsky’s Theory of Social Constructivism</a:t>
            </a:r>
          </a:p>
        </p:txBody>
      </p:sp>
      <p:sp>
        <p:nvSpPr>
          <p:cNvPr id="3" name="Content Placeholder 2">
            <a:extLst>
              <a:ext uri="{FF2B5EF4-FFF2-40B4-BE49-F238E27FC236}">
                <a16:creationId xmlns:a16="http://schemas.microsoft.com/office/drawing/2014/main" id="{8CB96F2C-4EEF-4B13-AC76-3FF6FFF1EC54}"/>
              </a:ext>
            </a:extLst>
          </p:cNvPr>
          <p:cNvSpPr>
            <a:spLocks noGrp="1"/>
          </p:cNvSpPr>
          <p:nvPr>
            <p:ph idx="1"/>
          </p:nvPr>
        </p:nvSpPr>
        <p:spPr>
          <a:xfrm>
            <a:off x="677334" y="2160589"/>
            <a:ext cx="4401103" cy="3880773"/>
          </a:xfrm>
        </p:spPr>
        <p:txBody>
          <a:bodyPr/>
          <a:lstStyle/>
          <a:p>
            <a:r>
              <a:rPr lang="en-US" sz="2000" b="1" dirty="0">
                <a:effectLst/>
                <a:latin typeface="Arial" panose="020B0604020202020204" pitchFamily="34" charset="0"/>
                <a:ea typeface="Calibri" panose="020F0502020204030204" pitchFamily="34" charset="0"/>
                <a:cs typeface="Arial" panose="020B0604020202020204" pitchFamily="34" charset="0"/>
              </a:rPr>
              <a:t>This theory is implemented so that the team</a:t>
            </a:r>
            <a:r>
              <a:rPr lang="ro-RO" sz="2000" b="1" dirty="0">
                <a:effectLst/>
                <a:latin typeface="Arial" panose="020B0604020202020204" pitchFamily="34" charset="0"/>
                <a:ea typeface="Calibri" panose="020F0502020204030204" pitchFamily="34" charset="0"/>
                <a:cs typeface="Arial" panose="020B0604020202020204" pitchFamily="34" charset="0"/>
              </a:rPr>
              <a:t> </a:t>
            </a:r>
            <a:r>
              <a:rPr lang="en-US" sz="2000" b="1" dirty="0">
                <a:effectLst/>
                <a:latin typeface="Arial" panose="020B0604020202020204" pitchFamily="34" charset="0"/>
                <a:ea typeface="Calibri" panose="020F0502020204030204" pitchFamily="34" charset="0"/>
                <a:cs typeface="Arial" panose="020B0604020202020204" pitchFamily="34" charset="0"/>
              </a:rPr>
              <a:t>work is encouraged. </a:t>
            </a:r>
          </a:p>
          <a:p>
            <a:endParaRPr lang="en-US" sz="2000" b="1" dirty="0">
              <a:effectLst/>
              <a:latin typeface="Arial" panose="020B0604020202020204" pitchFamily="34" charset="0"/>
              <a:ea typeface="Calibri" panose="020F0502020204030204" pitchFamily="34" charset="0"/>
              <a:cs typeface="Arial" panose="020B0604020202020204" pitchFamily="34" charset="0"/>
            </a:endParaRPr>
          </a:p>
          <a:p>
            <a:endParaRPr lang="en-US" sz="2000" b="1" dirty="0">
              <a:latin typeface="Arial" panose="020B0604020202020204" pitchFamily="34" charset="0"/>
              <a:ea typeface="Calibri" panose="020F0502020204030204" pitchFamily="34" charset="0"/>
              <a:cs typeface="Arial" panose="020B0604020202020204" pitchFamily="34" charset="0"/>
            </a:endParaRPr>
          </a:p>
          <a:p>
            <a:endParaRPr lang="en-US" sz="2000" b="1" dirty="0">
              <a:effectLst/>
              <a:latin typeface="Arial" panose="020B0604020202020204" pitchFamily="34" charset="0"/>
              <a:ea typeface="Calibri" panose="020F0502020204030204" pitchFamily="34" charset="0"/>
              <a:cs typeface="Arial" panose="020B0604020202020204" pitchFamily="34" charset="0"/>
            </a:endParaRPr>
          </a:p>
          <a:p>
            <a:r>
              <a:rPr lang="en-US" sz="2000" b="1" dirty="0">
                <a:effectLst/>
                <a:latin typeface="Arial" panose="020B0604020202020204" pitchFamily="34" charset="0"/>
                <a:ea typeface="Calibri" panose="020F0502020204030204" pitchFamily="34" charset="0"/>
                <a:cs typeface="Arial" panose="020B0604020202020204" pitchFamily="34" charset="0"/>
              </a:rPr>
              <a:t>The discussions among the students in the classroom is also enhanced in this way.</a:t>
            </a:r>
          </a:p>
          <a:p>
            <a:endParaRPr lang="en-US" sz="1800" b="1" dirty="0">
              <a:effectLst/>
              <a:ea typeface="Calibri" panose="020F0502020204030204" pitchFamily="34" charset="0"/>
            </a:endParaRPr>
          </a:p>
        </p:txBody>
      </p:sp>
      <p:pic>
        <p:nvPicPr>
          <p:cNvPr id="3074" name="Picture 2">
            <a:extLst>
              <a:ext uri="{FF2B5EF4-FFF2-40B4-BE49-F238E27FC236}">
                <a16:creationId xmlns:a16="http://schemas.microsoft.com/office/drawing/2014/main" id="{2FA9ED97-78E6-4054-96D0-E5B20378943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27078" y="1930400"/>
            <a:ext cx="3840480" cy="3598203"/>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
        <p:nvSpPr>
          <p:cNvPr id="8" name="TextBox 7">
            <a:extLst>
              <a:ext uri="{FF2B5EF4-FFF2-40B4-BE49-F238E27FC236}">
                <a16:creationId xmlns:a16="http://schemas.microsoft.com/office/drawing/2014/main" id="{3DA7B621-CCC8-489D-9107-977D1D2C41CF}"/>
              </a:ext>
            </a:extLst>
          </p:cNvPr>
          <p:cNvSpPr txBox="1"/>
          <p:nvPr/>
        </p:nvSpPr>
        <p:spPr>
          <a:xfrm>
            <a:off x="4234375" y="5856696"/>
            <a:ext cx="6105378" cy="369332"/>
          </a:xfrm>
          <a:prstGeom prst="rect">
            <a:avLst/>
          </a:prstGeom>
          <a:noFill/>
        </p:spPr>
        <p:txBody>
          <a:bodyPr wrap="square">
            <a:spAutoFit/>
          </a:bodyPr>
          <a:lstStyle/>
          <a:p>
            <a:pPr algn="ctr"/>
            <a:r>
              <a:rPr lang="en-US" dirty="0"/>
              <a:t>(Hahn, 2021) </a:t>
            </a:r>
          </a:p>
        </p:txBody>
      </p:sp>
    </p:spTree>
    <p:extLst>
      <p:ext uri="{BB962C8B-B14F-4D97-AF65-F5344CB8AC3E}">
        <p14:creationId xmlns:p14="http://schemas.microsoft.com/office/powerpoint/2010/main" val="8180844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7EA6C5-F32F-4142-8671-04DA99F4EFA2}"/>
              </a:ext>
            </a:extLst>
          </p:cNvPr>
          <p:cNvSpPr>
            <a:spLocks noGrp="1"/>
          </p:cNvSpPr>
          <p:nvPr>
            <p:ph type="title"/>
          </p:nvPr>
        </p:nvSpPr>
        <p:spPr/>
        <p:txBody>
          <a:bodyPr>
            <a:normAutofit/>
          </a:bodyPr>
          <a:lstStyle/>
          <a:p>
            <a:r>
              <a:rPr lang="en-US" sz="4000" dirty="0">
                <a:latin typeface="Arial" panose="020B0604020202020204" pitchFamily="34" charset="0"/>
                <a:cs typeface="Arial" panose="020B0604020202020204" pitchFamily="34" charset="0"/>
              </a:rPr>
              <a:t>Practical activity ideas</a:t>
            </a:r>
          </a:p>
        </p:txBody>
      </p:sp>
      <p:sp>
        <p:nvSpPr>
          <p:cNvPr id="3" name="Content Placeholder 2">
            <a:extLst>
              <a:ext uri="{FF2B5EF4-FFF2-40B4-BE49-F238E27FC236}">
                <a16:creationId xmlns:a16="http://schemas.microsoft.com/office/drawing/2014/main" id="{97D8E0A9-2866-4CB7-AE76-70AFB8A8151E}"/>
              </a:ext>
            </a:extLst>
          </p:cNvPr>
          <p:cNvSpPr>
            <a:spLocks noGrp="1"/>
          </p:cNvSpPr>
          <p:nvPr>
            <p:ph idx="1"/>
          </p:nvPr>
        </p:nvSpPr>
        <p:spPr>
          <a:xfrm>
            <a:off x="677334" y="2160589"/>
            <a:ext cx="4949743" cy="3880773"/>
          </a:xfrm>
        </p:spPr>
        <p:txBody>
          <a:bodyPr>
            <a:normAutofit/>
          </a:bodyPr>
          <a:lstStyle/>
          <a:p>
            <a:r>
              <a:rPr lang="en-US" sz="2000" b="1" dirty="0">
                <a:latin typeface="Arial" panose="020B0604020202020204" pitchFamily="34" charset="0"/>
                <a:cs typeface="Arial" panose="020B0604020202020204" pitchFamily="34" charset="0"/>
              </a:rPr>
              <a:t>Example 1: Positive Parenting</a:t>
            </a:r>
          </a:p>
          <a:p>
            <a:endParaRPr lang="en-US" sz="2000" b="1" dirty="0">
              <a:latin typeface="Arial" panose="020B0604020202020204" pitchFamily="34" charset="0"/>
              <a:cs typeface="Arial" panose="020B0604020202020204" pitchFamily="34" charset="0"/>
            </a:endParaRPr>
          </a:p>
          <a:p>
            <a:endParaRPr lang="en-US" sz="2000" b="1" dirty="0">
              <a:latin typeface="Arial" panose="020B0604020202020204" pitchFamily="34" charset="0"/>
              <a:cs typeface="Arial" panose="020B0604020202020204" pitchFamily="34" charset="0"/>
            </a:endParaRPr>
          </a:p>
          <a:p>
            <a:endParaRPr lang="en-US" sz="2000" b="1" dirty="0">
              <a:latin typeface="Arial" panose="020B0604020202020204" pitchFamily="34" charset="0"/>
              <a:cs typeface="Arial" panose="020B0604020202020204" pitchFamily="34" charset="0"/>
            </a:endParaRPr>
          </a:p>
          <a:p>
            <a:endParaRPr lang="en-US" sz="2000" b="1" dirty="0">
              <a:latin typeface="Arial" panose="020B0604020202020204" pitchFamily="34" charset="0"/>
              <a:cs typeface="Arial" panose="020B0604020202020204" pitchFamily="34" charset="0"/>
            </a:endParaRPr>
          </a:p>
          <a:p>
            <a:r>
              <a:rPr lang="en-US" sz="2000" b="1" dirty="0">
                <a:latin typeface="Arial" panose="020B0604020202020204" pitchFamily="34" charset="0"/>
                <a:cs typeface="Arial" panose="020B0604020202020204" pitchFamily="34" charset="0"/>
              </a:rPr>
              <a:t>Example 2: Being Sensitive to the needs of the children </a:t>
            </a:r>
          </a:p>
        </p:txBody>
      </p:sp>
      <p:sp>
        <p:nvSpPr>
          <p:cNvPr id="4" name="AutoShape 2">
            <a:extLst>
              <a:ext uri="{FF2B5EF4-FFF2-40B4-BE49-F238E27FC236}">
                <a16:creationId xmlns:a16="http://schemas.microsoft.com/office/drawing/2014/main" id="{823622E1-2135-44D9-9D01-6BE08650179E}"/>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4102" name="Picture 6">
            <a:extLst>
              <a:ext uri="{FF2B5EF4-FFF2-40B4-BE49-F238E27FC236}">
                <a16:creationId xmlns:a16="http://schemas.microsoft.com/office/drawing/2014/main" id="{3D3FE899-B9D3-449B-967E-4D412E7FAA2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48399" y="1930400"/>
            <a:ext cx="4949743" cy="3710744"/>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
        <p:nvSpPr>
          <p:cNvPr id="8" name="TextBox 7">
            <a:extLst>
              <a:ext uri="{FF2B5EF4-FFF2-40B4-BE49-F238E27FC236}">
                <a16:creationId xmlns:a16="http://schemas.microsoft.com/office/drawing/2014/main" id="{F78A7FE6-BB04-4D5B-9153-67E53AE70506}"/>
              </a:ext>
            </a:extLst>
          </p:cNvPr>
          <p:cNvSpPr txBox="1"/>
          <p:nvPr/>
        </p:nvSpPr>
        <p:spPr>
          <a:xfrm>
            <a:off x="4905330" y="6041362"/>
            <a:ext cx="6105378" cy="369332"/>
          </a:xfrm>
          <a:prstGeom prst="rect">
            <a:avLst/>
          </a:prstGeom>
          <a:noFill/>
        </p:spPr>
        <p:txBody>
          <a:bodyPr wrap="square">
            <a:spAutoFit/>
          </a:bodyPr>
          <a:lstStyle/>
          <a:p>
            <a:pPr algn="ctr"/>
            <a:r>
              <a:rPr lang="en-US" dirty="0"/>
              <a:t>(</a:t>
            </a:r>
            <a:r>
              <a:rPr lang="en-US" dirty="0" err="1"/>
              <a:t>Perento</a:t>
            </a:r>
            <a:r>
              <a:rPr lang="en-US" dirty="0"/>
              <a:t>, 2020)</a:t>
            </a:r>
          </a:p>
        </p:txBody>
      </p:sp>
    </p:spTree>
    <p:extLst>
      <p:ext uri="{BB962C8B-B14F-4D97-AF65-F5344CB8AC3E}">
        <p14:creationId xmlns:p14="http://schemas.microsoft.com/office/powerpoint/2010/main" val="13355898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A2EC24-0BEA-4347-92C8-91683CA45B29}"/>
              </a:ext>
            </a:extLst>
          </p:cNvPr>
          <p:cNvSpPr>
            <a:spLocks noGrp="1"/>
          </p:cNvSpPr>
          <p:nvPr>
            <p:ph type="title"/>
          </p:nvPr>
        </p:nvSpPr>
        <p:spPr/>
        <p:txBody>
          <a:bodyPr>
            <a:normAutofit/>
          </a:bodyPr>
          <a:lstStyle/>
          <a:p>
            <a:r>
              <a:rPr lang="en-US" sz="4000" dirty="0">
                <a:latin typeface="Arial" panose="020B0604020202020204" pitchFamily="34" charset="0"/>
                <a:cs typeface="Arial" panose="020B0604020202020204" pitchFamily="34" charset="0"/>
              </a:rPr>
              <a:t>Example 1: Positive Parenting </a:t>
            </a:r>
          </a:p>
        </p:txBody>
      </p:sp>
      <p:sp>
        <p:nvSpPr>
          <p:cNvPr id="3" name="Content Placeholder 2">
            <a:extLst>
              <a:ext uri="{FF2B5EF4-FFF2-40B4-BE49-F238E27FC236}">
                <a16:creationId xmlns:a16="http://schemas.microsoft.com/office/drawing/2014/main" id="{7EC25CF4-39C8-4C40-B705-C52B1DEA1BCC}"/>
              </a:ext>
            </a:extLst>
          </p:cNvPr>
          <p:cNvSpPr>
            <a:spLocks noGrp="1"/>
          </p:cNvSpPr>
          <p:nvPr>
            <p:ph idx="1"/>
          </p:nvPr>
        </p:nvSpPr>
        <p:spPr>
          <a:xfrm>
            <a:off x="677334" y="2160589"/>
            <a:ext cx="5118555" cy="3880773"/>
          </a:xfrm>
        </p:spPr>
        <p:txBody>
          <a:bodyPr>
            <a:normAutofit/>
          </a:bodyPr>
          <a:lstStyle/>
          <a:p>
            <a:r>
              <a:rPr lang="en-US" sz="2000" b="1" dirty="0">
                <a:latin typeface="Arial" panose="020B0604020202020204" pitchFamily="34" charset="0"/>
                <a:cs typeface="Arial" panose="020B0604020202020204" pitchFamily="34" charset="0"/>
              </a:rPr>
              <a:t>The positive parenting can help the individuals to improve their cognitive skills. </a:t>
            </a:r>
          </a:p>
          <a:p>
            <a:endParaRPr lang="en-US" sz="2000" b="1" dirty="0">
              <a:latin typeface="Arial" panose="020B0604020202020204" pitchFamily="34" charset="0"/>
              <a:cs typeface="Arial" panose="020B0604020202020204" pitchFamily="34" charset="0"/>
            </a:endParaRPr>
          </a:p>
          <a:p>
            <a:endParaRPr lang="en-US" sz="2000" b="1" dirty="0">
              <a:latin typeface="Arial" panose="020B0604020202020204" pitchFamily="34" charset="0"/>
              <a:cs typeface="Arial" panose="020B0604020202020204" pitchFamily="34" charset="0"/>
            </a:endParaRPr>
          </a:p>
          <a:p>
            <a:endParaRPr lang="en-US" sz="2000" b="1" dirty="0">
              <a:latin typeface="Arial" panose="020B0604020202020204" pitchFamily="34" charset="0"/>
              <a:cs typeface="Arial" panose="020B0604020202020204" pitchFamily="34" charset="0"/>
            </a:endParaRPr>
          </a:p>
          <a:p>
            <a:r>
              <a:rPr lang="en-US" sz="2000" b="1" dirty="0">
                <a:latin typeface="Arial" panose="020B0604020202020204" pitchFamily="34" charset="0"/>
                <a:cs typeface="Arial" panose="020B0604020202020204" pitchFamily="34" charset="0"/>
              </a:rPr>
              <a:t>It can also have an effect upon the responses of the children. </a:t>
            </a:r>
          </a:p>
        </p:txBody>
      </p:sp>
      <p:pic>
        <p:nvPicPr>
          <p:cNvPr id="5122" name="Picture 2">
            <a:extLst>
              <a:ext uri="{FF2B5EF4-FFF2-40B4-BE49-F238E27FC236}">
                <a16:creationId xmlns:a16="http://schemas.microsoft.com/office/drawing/2014/main" id="{CF648A06-F38D-49A4-8205-E9212826903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00468" y="2160589"/>
            <a:ext cx="4642338" cy="3024554"/>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
        <p:nvSpPr>
          <p:cNvPr id="8" name="TextBox 7">
            <a:extLst>
              <a:ext uri="{FF2B5EF4-FFF2-40B4-BE49-F238E27FC236}">
                <a16:creationId xmlns:a16="http://schemas.microsoft.com/office/drawing/2014/main" id="{E7C91A43-1962-4BBF-8AB4-595E37200E1D}"/>
              </a:ext>
            </a:extLst>
          </p:cNvPr>
          <p:cNvSpPr txBox="1"/>
          <p:nvPr/>
        </p:nvSpPr>
        <p:spPr>
          <a:xfrm>
            <a:off x="4586067" y="5672030"/>
            <a:ext cx="6105378" cy="369332"/>
          </a:xfrm>
          <a:prstGeom prst="rect">
            <a:avLst/>
          </a:prstGeom>
          <a:noFill/>
        </p:spPr>
        <p:txBody>
          <a:bodyPr wrap="square">
            <a:spAutoFit/>
          </a:bodyPr>
          <a:lstStyle/>
          <a:p>
            <a:pPr algn="ctr"/>
            <a:r>
              <a:rPr lang="en-US" dirty="0"/>
              <a:t>(</a:t>
            </a:r>
            <a:r>
              <a:rPr lang="en-US" dirty="0" err="1"/>
              <a:t>Wikihow</a:t>
            </a:r>
            <a:r>
              <a:rPr lang="en-US" dirty="0"/>
              <a:t>, 2020)</a:t>
            </a:r>
          </a:p>
        </p:txBody>
      </p:sp>
    </p:spTree>
    <p:extLst>
      <p:ext uri="{BB962C8B-B14F-4D97-AF65-F5344CB8AC3E}">
        <p14:creationId xmlns:p14="http://schemas.microsoft.com/office/powerpoint/2010/main" val="24219529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8AC6E1-37CD-44A4-8C5A-C7D344A55FB6}"/>
              </a:ext>
            </a:extLst>
          </p:cNvPr>
          <p:cNvSpPr>
            <a:spLocks noGrp="1"/>
          </p:cNvSpPr>
          <p:nvPr>
            <p:ph type="title"/>
          </p:nvPr>
        </p:nvSpPr>
        <p:spPr/>
        <p:txBody>
          <a:bodyPr>
            <a:noAutofit/>
          </a:bodyPr>
          <a:lstStyle/>
          <a:p>
            <a:r>
              <a:rPr lang="en-US" sz="4000" dirty="0">
                <a:latin typeface="Arial" panose="020B0604020202020204" pitchFamily="34" charset="0"/>
                <a:cs typeface="Arial" panose="020B0604020202020204" pitchFamily="34" charset="0"/>
              </a:rPr>
              <a:t>Example 2: Being Sensitive to the needs of the children </a:t>
            </a:r>
          </a:p>
        </p:txBody>
      </p:sp>
      <p:sp>
        <p:nvSpPr>
          <p:cNvPr id="3" name="Content Placeholder 2">
            <a:extLst>
              <a:ext uri="{FF2B5EF4-FFF2-40B4-BE49-F238E27FC236}">
                <a16:creationId xmlns:a16="http://schemas.microsoft.com/office/drawing/2014/main" id="{88B9565F-BC64-4E64-9EE6-B1EC18E1BD50}"/>
              </a:ext>
            </a:extLst>
          </p:cNvPr>
          <p:cNvSpPr>
            <a:spLocks noGrp="1"/>
          </p:cNvSpPr>
          <p:nvPr>
            <p:ph idx="1"/>
          </p:nvPr>
        </p:nvSpPr>
        <p:spPr>
          <a:xfrm>
            <a:off x="5136792" y="2082018"/>
            <a:ext cx="4977879" cy="4166382"/>
          </a:xfrm>
        </p:spPr>
        <p:txBody>
          <a:bodyPr>
            <a:noAutofit/>
          </a:bodyPr>
          <a:lstStyle/>
          <a:p>
            <a:r>
              <a:rPr lang="en-US" sz="2000" b="1" dirty="0">
                <a:latin typeface="Arial" panose="020B0604020202020204" pitchFamily="34" charset="0"/>
                <a:cs typeface="Arial" panose="020B0604020202020204" pitchFamily="34" charset="0"/>
              </a:rPr>
              <a:t>This helps in identifying the needs of the children and feeding to that accordingly. </a:t>
            </a:r>
          </a:p>
          <a:p>
            <a:endParaRPr lang="en-US" sz="2000" b="1" dirty="0">
              <a:latin typeface="Arial" panose="020B0604020202020204" pitchFamily="34" charset="0"/>
              <a:cs typeface="Arial" panose="020B0604020202020204" pitchFamily="34" charset="0"/>
            </a:endParaRPr>
          </a:p>
          <a:p>
            <a:endParaRPr lang="en-US" sz="2000" b="1" dirty="0">
              <a:latin typeface="Arial" panose="020B0604020202020204" pitchFamily="34" charset="0"/>
              <a:cs typeface="Arial" panose="020B0604020202020204" pitchFamily="34" charset="0"/>
            </a:endParaRPr>
          </a:p>
          <a:p>
            <a:r>
              <a:rPr lang="en-US" sz="2000" b="1" dirty="0">
                <a:latin typeface="Arial" panose="020B0604020202020204" pitchFamily="34" charset="0"/>
                <a:cs typeface="Arial" panose="020B0604020202020204" pitchFamily="34" charset="0"/>
              </a:rPr>
              <a:t>It will also help in making them feel wanted. </a:t>
            </a:r>
          </a:p>
          <a:p>
            <a:endParaRPr lang="en-US" sz="2000" b="1" dirty="0">
              <a:latin typeface="Arial" panose="020B0604020202020204" pitchFamily="34" charset="0"/>
              <a:cs typeface="Arial" panose="020B0604020202020204" pitchFamily="34" charset="0"/>
            </a:endParaRPr>
          </a:p>
          <a:p>
            <a:endParaRPr lang="en-US" sz="2000" b="1" dirty="0">
              <a:latin typeface="Arial" panose="020B0604020202020204" pitchFamily="34" charset="0"/>
              <a:cs typeface="Arial" panose="020B0604020202020204" pitchFamily="34" charset="0"/>
            </a:endParaRPr>
          </a:p>
          <a:p>
            <a:r>
              <a:rPr lang="en-US" sz="2000" b="1" dirty="0">
                <a:latin typeface="Arial" panose="020B0604020202020204" pitchFamily="34" charset="0"/>
                <a:cs typeface="Arial" panose="020B0604020202020204" pitchFamily="34" charset="0"/>
              </a:rPr>
              <a:t>This will also enhance the motivation level of the children. </a:t>
            </a:r>
          </a:p>
        </p:txBody>
      </p:sp>
      <p:sp>
        <p:nvSpPr>
          <p:cNvPr id="4" name="AutoShape 2">
            <a:extLst>
              <a:ext uri="{FF2B5EF4-FFF2-40B4-BE49-F238E27FC236}">
                <a16:creationId xmlns:a16="http://schemas.microsoft.com/office/drawing/2014/main" id="{AE4A5127-67AA-40AE-960C-21DB20FC1289}"/>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 name="AutoShape 4">
            <a:extLst>
              <a:ext uri="{FF2B5EF4-FFF2-40B4-BE49-F238E27FC236}">
                <a16:creationId xmlns:a16="http://schemas.microsoft.com/office/drawing/2014/main" id="{510F00E0-3516-4490-AD3A-68B77E2C5A63}"/>
              </a:ext>
            </a:extLst>
          </p:cNvPr>
          <p:cNvSpPr>
            <a:spLocks noChangeAspect="1" noChangeArrowheads="1"/>
          </p:cNvSpPr>
          <p:nvPr/>
        </p:nvSpPr>
        <p:spPr bwMode="auto">
          <a:xfrm>
            <a:off x="6096000" y="34290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 name="AutoShape 6">
            <a:extLst>
              <a:ext uri="{FF2B5EF4-FFF2-40B4-BE49-F238E27FC236}">
                <a16:creationId xmlns:a16="http://schemas.microsoft.com/office/drawing/2014/main" id="{90AFC1E0-716C-496C-A3CF-050A42E32C72}"/>
              </a:ext>
            </a:extLst>
          </p:cNvPr>
          <p:cNvSpPr>
            <a:spLocks noChangeAspect="1" noChangeArrowheads="1"/>
          </p:cNvSpPr>
          <p:nvPr/>
        </p:nvSpPr>
        <p:spPr bwMode="auto">
          <a:xfrm>
            <a:off x="6248400" y="35814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 name="AutoShape 8">
            <a:extLst>
              <a:ext uri="{FF2B5EF4-FFF2-40B4-BE49-F238E27FC236}">
                <a16:creationId xmlns:a16="http://schemas.microsoft.com/office/drawing/2014/main" id="{C7EB9C28-84CE-4E3B-831E-D19308A0BA79}"/>
              </a:ext>
            </a:extLst>
          </p:cNvPr>
          <p:cNvSpPr>
            <a:spLocks noChangeAspect="1" noChangeArrowheads="1"/>
          </p:cNvSpPr>
          <p:nvPr/>
        </p:nvSpPr>
        <p:spPr bwMode="auto">
          <a:xfrm>
            <a:off x="6400800" y="37338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 name="AutoShape 10">
            <a:extLst>
              <a:ext uri="{FF2B5EF4-FFF2-40B4-BE49-F238E27FC236}">
                <a16:creationId xmlns:a16="http://schemas.microsoft.com/office/drawing/2014/main" id="{19808D7D-D456-4497-9840-59D324CE9523}"/>
              </a:ext>
            </a:extLst>
          </p:cNvPr>
          <p:cNvSpPr>
            <a:spLocks noChangeAspect="1" noChangeArrowheads="1"/>
          </p:cNvSpPr>
          <p:nvPr/>
        </p:nvSpPr>
        <p:spPr bwMode="auto">
          <a:xfrm>
            <a:off x="6553200" y="38862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6156" name="Picture 12">
            <a:extLst>
              <a:ext uri="{FF2B5EF4-FFF2-40B4-BE49-F238E27FC236}">
                <a16:creationId xmlns:a16="http://schemas.microsoft.com/office/drawing/2014/main" id="{A02EAD4F-F768-40FF-908B-1C1B175402B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9283" y="2245291"/>
            <a:ext cx="3997309" cy="3671668"/>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
        <p:nvSpPr>
          <p:cNvPr id="11" name="TextBox 10">
            <a:extLst>
              <a:ext uri="{FF2B5EF4-FFF2-40B4-BE49-F238E27FC236}">
                <a16:creationId xmlns:a16="http://schemas.microsoft.com/office/drawing/2014/main" id="{A40AD16D-B70F-4804-9DA0-58071F0FB6BC}"/>
              </a:ext>
            </a:extLst>
          </p:cNvPr>
          <p:cNvSpPr txBox="1"/>
          <p:nvPr/>
        </p:nvSpPr>
        <p:spPr>
          <a:xfrm>
            <a:off x="-9378" y="6216134"/>
            <a:ext cx="6105378" cy="369332"/>
          </a:xfrm>
          <a:prstGeom prst="rect">
            <a:avLst/>
          </a:prstGeom>
          <a:noFill/>
        </p:spPr>
        <p:txBody>
          <a:bodyPr wrap="square">
            <a:spAutoFit/>
          </a:bodyPr>
          <a:lstStyle/>
          <a:p>
            <a:pPr algn="ctr"/>
            <a:r>
              <a:rPr lang="en-US" dirty="0"/>
              <a:t>(</a:t>
            </a:r>
            <a:r>
              <a:rPr lang="en-US" dirty="0" err="1"/>
              <a:t>Wikihow</a:t>
            </a:r>
            <a:r>
              <a:rPr lang="en-US" dirty="0"/>
              <a:t>, 2020)</a:t>
            </a:r>
          </a:p>
        </p:txBody>
      </p:sp>
    </p:spTree>
    <p:extLst>
      <p:ext uri="{BB962C8B-B14F-4D97-AF65-F5344CB8AC3E}">
        <p14:creationId xmlns:p14="http://schemas.microsoft.com/office/powerpoint/2010/main" val="27585229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AE255E-183A-47AE-AECC-D06FC6500FED}"/>
              </a:ext>
            </a:extLst>
          </p:cNvPr>
          <p:cNvSpPr>
            <a:spLocks noGrp="1"/>
          </p:cNvSpPr>
          <p:nvPr>
            <p:ph type="title"/>
          </p:nvPr>
        </p:nvSpPr>
        <p:spPr/>
        <p:txBody>
          <a:bodyPr>
            <a:normAutofit/>
          </a:bodyPr>
          <a:lstStyle/>
          <a:p>
            <a:r>
              <a:rPr lang="ro-RO" sz="4000" dirty="0">
                <a:latin typeface="Arial" panose="020B0604020202020204" pitchFamily="34" charset="0"/>
                <a:cs typeface="Arial" panose="020B0604020202020204" pitchFamily="34" charset="0"/>
              </a:rPr>
              <a:t>					</a:t>
            </a:r>
            <a:r>
              <a:rPr lang="en-US" sz="4000" dirty="0">
                <a:latin typeface="Arial" panose="020B0604020202020204" pitchFamily="34" charset="0"/>
                <a:cs typeface="Arial" panose="020B0604020202020204" pitchFamily="34" charset="0"/>
              </a:rPr>
              <a:t>Conclusion</a:t>
            </a:r>
          </a:p>
        </p:txBody>
      </p:sp>
      <p:sp>
        <p:nvSpPr>
          <p:cNvPr id="3" name="Content Placeholder 2">
            <a:extLst>
              <a:ext uri="{FF2B5EF4-FFF2-40B4-BE49-F238E27FC236}">
                <a16:creationId xmlns:a16="http://schemas.microsoft.com/office/drawing/2014/main" id="{991C3750-8F13-4E74-97C4-6990B4C28A67}"/>
              </a:ext>
            </a:extLst>
          </p:cNvPr>
          <p:cNvSpPr>
            <a:spLocks noGrp="1"/>
          </p:cNvSpPr>
          <p:nvPr>
            <p:ph idx="1"/>
          </p:nvPr>
        </p:nvSpPr>
        <p:spPr>
          <a:xfrm>
            <a:off x="618978" y="2025749"/>
            <a:ext cx="5078437" cy="4015614"/>
          </a:xfrm>
        </p:spPr>
        <p:txBody>
          <a:bodyPr>
            <a:noAutofit/>
          </a:bodyPr>
          <a:lstStyle/>
          <a:p>
            <a:r>
              <a:rPr lang="en-US" sz="2000" b="1" dirty="0">
                <a:effectLst/>
                <a:latin typeface="Arial" panose="020B0604020202020204" pitchFamily="34" charset="0"/>
                <a:ea typeface="Calibri" panose="020F0502020204030204" pitchFamily="34" charset="0"/>
                <a:cs typeface="Arial" panose="020B0604020202020204" pitchFamily="34" charset="0"/>
              </a:rPr>
              <a:t>The presentation has mainly focused upon the different courses which are important for the new parents.</a:t>
            </a:r>
          </a:p>
          <a:p>
            <a:endParaRPr lang="en-US" sz="2000" b="1" dirty="0">
              <a:latin typeface="Arial" panose="020B0604020202020204" pitchFamily="34" charset="0"/>
              <a:ea typeface="Calibri" panose="020F0502020204030204" pitchFamily="34" charset="0"/>
              <a:cs typeface="Arial" panose="020B0604020202020204" pitchFamily="34" charset="0"/>
            </a:endParaRPr>
          </a:p>
          <a:p>
            <a:endParaRPr lang="en-US" sz="2000" b="1" dirty="0">
              <a:effectLst/>
              <a:latin typeface="Arial" panose="020B0604020202020204" pitchFamily="34" charset="0"/>
              <a:ea typeface="Calibri" panose="020F0502020204030204" pitchFamily="34" charset="0"/>
              <a:cs typeface="Arial" panose="020B0604020202020204" pitchFamily="34" charset="0"/>
            </a:endParaRPr>
          </a:p>
          <a:p>
            <a:endParaRPr lang="en-US" sz="2000" b="1" dirty="0">
              <a:latin typeface="Arial" panose="020B0604020202020204" pitchFamily="34" charset="0"/>
              <a:ea typeface="Calibri" panose="020F0502020204030204" pitchFamily="34" charset="0"/>
              <a:cs typeface="Arial" panose="020B0604020202020204" pitchFamily="34" charset="0"/>
            </a:endParaRPr>
          </a:p>
          <a:p>
            <a:endParaRPr lang="en-US" sz="2000" b="1" dirty="0">
              <a:effectLst/>
              <a:latin typeface="Arial" panose="020B0604020202020204" pitchFamily="34" charset="0"/>
              <a:ea typeface="Calibri" panose="020F0502020204030204" pitchFamily="34" charset="0"/>
              <a:cs typeface="Arial" panose="020B0604020202020204" pitchFamily="34" charset="0"/>
            </a:endParaRPr>
          </a:p>
          <a:p>
            <a:r>
              <a:rPr lang="en-US" sz="2000" b="1" dirty="0">
                <a:latin typeface="Arial" panose="020B0604020202020204" pitchFamily="34" charset="0"/>
                <a:ea typeface="Calibri" panose="020F0502020204030204" pitchFamily="34" charset="0"/>
                <a:cs typeface="Arial" panose="020B0604020202020204" pitchFamily="34" charset="0"/>
              </a:rPr>
              <a:t>It </a:t>
            </a:r>
            <a:r>
              <a:rPr lang="en-US" sz="2000" b="1" dirty="0">
                <a:effectLst/>
                <a:latin typeface="Arial" panose="020B0604020202020204" pitchFamily="34" charset="0"/>
                <a:ea typeface="Calibri" panose="020F0502020204030204" pitchFamily="34" charset="0"/>
                <a:cs typeface="Arial" panose="020B0604020202020204" pitchFamily="34" charset="0"/>
              </a:rPr>
              <a:t>has also included different practical activity ideas which will help the parents to parent their children properly.  </a:t>
            </a:r>
            <a:endParaRPr lang="en-US" sz="2000" b="1" dirty="0">
              <a:latin typeface="Arial" panose="020B0604020202020204" pitchFamily="34" charset="0"/>
              <a:cs typeface="Arial" panose="020B0604020202020204" pitchFamily="34" charset="0"/>
            </a:endParaRPr>
          </a:p>
        </p:txBody>
      </p:sp>
      <p:sp>
        <p:nvSpPr>
          <p:cNvPr id="4" name="AutoShape 2">
            <a:extLst>
              <a:ext uri="{FF2B5EF4-FFF2-40B4-BE49-F238E27FC236}">
                <a16:creationId xmlns:a16="http://schemas.microsoft.com/office/drawing/2014/main" id="{09F024CC-3712-4A49-B748-584201AC2120}"/>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 name="AutoShape 4">
            <a:extLst>
              <a:ext uri="{FF2B5EF4-FFF2-40B4-BE49-F238E27FC236}">
                <a16:creationId xmlns:a16="http://schemas.microsoft.com/office/drawing/2014/main" id="{110D373F-07FB-4291-9678-F5979D26BBEC}"/>
              </a:ext>
            </a:extLst>
          </p:cNvPr>
          <p:cNvSpPr>
            <a:spLocks noChangeAspect="1" noChangeArrowheads="1"/>
          </p:cNvSpPr>
          <p:nvPr/>
        </p:nvSpPr>
        <p:spPr bwMode="auto">
          <a:xfrm>
            <a:off x="6096000" y="34290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 name="AutoShape 6">
            <a:extLst>
              <a:ext uri="{FF2B5EF4-FFF2-40B4-BE49-F238E27FC236}">
                <a16:creationId xmlns:a16="http://schemas.microsoft.com/office/drawing/2014/main" id="{0CA8ED8B-D7E2-4FCE-818A-F355EDB7A52D}"/>
              </a:ext>
            </a:extLst>
          </p:cNvPr>
          <p:cNvSpPr>
            <a:spLocks noChangeAspect="1" noChangeArrowheads="1"/>
          </p:cNvSpPr>
          <p:nvPr/>
        </p:nvSpPr>
        <p:spPr bwMode="auto">
          <a:xfrm>
            <a:off x="6248400" y="35814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7176" name="Picture 8">
            <a:extLst>
              <a:ext uri="{FF2B5EF4-FFF2-40B4-BE49-F238E27FC236}">
                <a16:creationId xmlns:a16="http://schemas.microsoft.com/office/drawing/2014/main" id="{9B85916E-F817-4339-9704-8EB06B3EB50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52867" y="2529681"/>
            <a:ext cx="4839140" cy="2408238"/>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
        <p:nvSpPr>
          <p:cNvPr id="9" name="TextBox 8">
            <a:extLst>
              <a:ext uri="{FF2B5EF4-FFF2-40B4-BE49-F238E27FC236}">
                <a16:creationId xmlns:a16="http://schemas.microsoft.com/office/drawing/2014/main" id="{F7790CDA-1255-4A9B-B4BD-9DCEE1372257}"/>
              </a:ext>
            </a:extLst>
          </p:cNvPr>
          <p:cNvSpPr txBox="1"/>
          <p:nvPr/>
        </p:nvSpPr>
        <p:spPr>
          <a:xfrm>
            <a:off x="4726744" y="5693044"/>
            <a:ext cx="6105378" cy="369332"/>
          </a:xfrm>
          <a:prstGeom prst="rect">
            <a:avLst/>
          </a:prstGeom>
          <a:noFill/>
        </p:spPr>
        <p:txBody>
          <a:bodyPr wrap="square">
            <a:spAutoFit/>
          </a:bodyPr>
          <a:lstStyle/>
          <a:p>
            <a:pPr algn="ctr"/>
            <a:r>
              <a:rPr lang="en-US" dirty="0"/>
              <a:t>(</a:t>
            </a:r>
            <a:r>
              <a:rPr lang="en-US" dirty="0" err="1"/>
              <a:t>Wikihow</a:t>
            </a:r>
            <a:r>
              <a:rPr lang="en-US" dirty="0"/>
              <a:t>, 2020)</a:t>
            </a:r>
          </a:p>
        </p:txBody>
      </p:sp>
    </p:spTree>
    <p:extLst>
      <p:ext uri="{BB962C8B-B14F-4D97-AF65-F5344CB8AC3E}">
        <p14:creationId xmlns:p14="http://schemas.microsoft.com/office/powerpoint/2010/main" val="7216096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FAF4C7-5F8E-4A5D-A0DA-17A5CA065A76}"/>
              </a:ext>
            </a:extLst>
          </p:cNvPr>
          <p:cNvSpPr>
            <a:spLocks noGrp="1"/>
          </p:cNvSpPr>
          <p:nvPr>
            <p:ph type="title"/>
          </p:nvPr>
        </p:nvSpPr>
        <p:spPr>
          <a:xfrm>
            <a:off x="2241232" y="83676"/>
            <a:ext cx="8911687" cy="999536"/>
          </a:xfrm>
        </p:spPr>
        <p:txBody>
          <a:bodyPr>
            <a:normAutofit/>
          </a:bodyPr>
          <a:lstStyle/>
          <a:p>
            <a:r>
              <a:rPr lang="ro-RO" sz="4000" dirty="0">
                <a:latin typeface="Arial" panose="020B0604020202020204" pitchFamily="34" charset="0"/>
                <a:cs typeface="Arial" panose="020B0604020202020204" pitchFamily="34" charset="0"/>
              </a:rPr>
              <a:t>					</a:t>
            </a:r>
            <a:r>
              <a:rPr lang="en-US" sz="4000"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7EAF5802-055B-41D6-B7FD-5664B8181A7D}"/>
              </a:ext>
            </a:extLst>
          </p:cNvPr>
          <p:cNvSpPr>
            <a:spLocks noGrp="1"/>
          </p:cNvSpPr>
          <p:nvPr>
            <p:ph idx="1"/>
          </p:nvPr>
        </p:nvSpPr>
        <p:spPr>
          <a:xfrm>
            <a:off x="1209821" y="1364566"/>
            <a:ext cx="10550769" cy="4869324"/>
          </a:xfrm>
        </p:spPr>
        <p:txBody>
          <a:bodyPr>
            <a:normAutofit/>
          </a:bodyPr>
          <a:lstStyle/>
          <a:p>
            <a:r>
              <a:rPr lang="en-US" sz="2000" dirty="0" err="1">
                <a:effectLst/>
                <a:latin typeface="Arial" panose="020B0604020202020204" pitchFamily="34" charset="0"/>
                <a:ea typeface="Calibri" panose="020F0502020204030204" pitchFamily="34" charset="0"/>
                <a:cs typeface="Arial" panose="020B0604020202020204" pitchFamily="34" charset="0"/>
              </a:rPr>
              <a:t>Amunga</a:t>
            </a:r>
            <a:r>
              <a:rPr lang="en-US" sz="2000" dirty="0">
                <a:effectLst/>
                <a:latin typeface="Arial" panose="020B0604020202020204" pitchFamily="34" charset="0"/>
                <a:ea typeface="Calibri" panose="020F0502020204030204" pitchFamily="34" charset="0"/>
                <a:cs typeface="Arial" panose="020B0604020202020204" pitchFamily="34" charset="0"/>
              </a:rPr>
              <a:t>, J., Were, D. and </a:t>
            </a:r>
            <a:r>
              <a:rPr lang="en-US" sz="2000" dirty="0" err="1">
                <a:effectLst/>
                <a:latin typeface="Arial" panose="020B0604020202020204" pitchFamily="34" charset="0"/>
                <a:ea typeface="Calibri" panose="020F0502020204030204" pitchFamily="34" charset="0"/>
                <a:cs typeface="Arial" panose="020B0604020202020204" pitchFamily="34" charset="0"/>
              </a:rPr>
              <a:t>Ashioya</a:t>
            </a:r>
            <a:r>
              <a:rPr lang="en-US" sz="2000" dirty="0">
                <a:effectLst/>
                <a:latin typeface="Arial" panose="020B0604020202020204" pitchFamily="34" charset="0"/>
                <a:ea typeface="Calibri" panose="020F0502020204030204" pitchFamily="34" charset="0"/>
                <a:cs typeface="Arial" panose="020B0604020202020204" pitchFamily="34" charset="0"/>
              </a:rPr>
              <a:t>, I., (2020). The Teacher-Parent Nexus in the Competency Based Curriculum Success Equation in Kenya. </a:t>
            </a:r>
            <a:r>
              <a:rPr lang="en-US" sz="2000" i="1" dirty="0">
                <a:effectLst/>
                <a:latin typeface="Arial" panose="020B0604020202020204" pitchFamily="34" charset="0"/>
                <a:ea typeface="Calibri" panose="020F0502020204030204" pitchFamily="34" charset="0"/>
                <a:cs typeface="Arial" panose="020B0604020202020204" pitchFamily="34" charset="0"/>
              </a:rPr>
              <a:t>International Journal of Educational Administration and Policy Studies</a:t>
            </a:r>
            <a:r>
              <a:rPr lang="en-US" sz="2000" dirty="0">
                <a:effectLst/>
                <a:latin typeface="Arial" panose="020B0604020202020204" pitchFamily="34" charset="0"/>
                <a:ea typeface="Calibri" panose="020F0502020204030204" pitchFamily="34" charset="0"/>
                <a:cs typeface="Arial" panose="020B0604020202020204" pitchFamily="34" charset="0"/>
              </a:rPr>
              <a:t>, 12(1), pp.60-76.</a:t>
            </a:r>
          </a:p>
          <a:p>
            <a:r>
              <a:rPr lang="en-US" sz="2000" dirty="0" err="1">
                <a:latin typeface="Arial" panose="020B0604020202020204" pitchFamily="34" charset="0"/>
                <a:cs typeface="Arial" panose="020B0604020202020204" pitchFamily="34" charset="0"/>
              </a:rPr>
              <a:t>Bormanaki</a:t>
            </a:r>
            <a:r>
              <a:rPr lang="en-US" sz="2000" dirty="0">
                <a:latin typeface="Arial" panose="020B0604020202020204" pitchFamily="34" charset="0"/>
                <a:cs typeface="Arial" panose="020B0604020202020204" pitchFamily="34" charset="0"/>
              </a:rPr>
              <a:t>, H.B. and </a:t>
            </a:r>
            <a:r>
              <a:rPr lang="en-US" sz="2000" dirty="0" err="1">
                <a:latin typeface="Arial" panose="020B0604020202020204" pitchFamily="34" charset="0"/>
                <a:cs typeface="Arial" panose="020B0604020202020204" pitchFamily="34" charset="0"/>
              </a:rPr>
              <a:t>Khoshhal</a:t>
            </a:r>
            <a:r>
              <a:rPr lang="en-US" sz="2000" dirty="0">
                <a:latin typeface="Arial" panose="020B0604020202020204" pitchFamily="34" charset="0"/>
                <a:cs typeface="Arial" panose="020B0604020202020204" pitchFamily="34" charset="0"/>
              </a:rPr>
              <a:t>, Y., (2017). The Role of Equilibration in Piaget's Theory of Cognitive Development and Its Implication for Receptive Skills: A Theoretical Study. Journal of Language Teaching &amp; Research, 8(5).</a:t>
            </a:r>
          </a:p>
          <a:p>
            <a:r>
              <a:rPr lang="en-US" sz="2000" dirty="0" err="1">
                <a:latin typeface="Arial" panose="020B0604020202020204" pitchFamily="34" charset="0"/>
                <a:cs typeface="Arial" panose="020B0604020202020204" pitchFamily="34" charset="0"/>
              </a:rPr>
              <a:t>Camaioni</a:t>
            </a:r>
            <a:r>
              <a:rPr lang="en-US" sz="2000" dirty="0">
                <a:latin typeface="Arial" panose="020B0604020202020204" pitchFamily="34" charset="0"/>
                <a:cs typeface="Arial" panose="020B0604020202020204" pitchFamily="34" charset="0"/>
              </a:rPr>
              <a:t>, L., (2017). The social construction of meaning in early infant-parent and infant-peer relations. In New perspectives in early communicative development (pp. 159-170). Routledge.</a:t>
            </a:r>
          </a:p>
          <a:p>
            <a:r>
              <a:rPr lang="en-US" sz="2000" dirty="0">
                <a:latin typeface="Arial" panose="020B0604020202020204" pitchFamily="34" charset="0"/>
                <a:cs typeface="Arial" panose="020B0604020202020204" pitchFamily="34" charset="0"/>
              </a:rPr>
              <a:t>Hahn, J.S., (2021). An Applied Research Study on Improving Parental Involvement at a School in Southeastern North Carolina.</a:t>
            </a:r>
          </a:p>
        </p:txBody>
      </p:sp>
    </p:spTree>
    <p:extLst>
      <p:ext uri="{BB962C8B-B14F-4D97-AF65-F5344CB8AC3E}">
        <p14:creationId xmlns:p14="http://schemas.microsoft.com/office/powerpoint/2010/main" val="2344456665"/>
      </p:ext>
    </p:extLst>
  </p:cSld>
  <p:clrMapOvr>
    <a:masterClrMapping/>
  </p:clrMapOvr>
</p:sld>
</file>

<file path=ppt/theme/theme1.xml><?xml version="1.0" encoding="utf-8"?>
<a:theme xmlns:a="http://schemas.openxmlformats.org/drawingml/2006/main" name="Filo">
  <a:themeElements>
    <a:clrScheme name="Filo">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Filo">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Filo">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248</TotalTime>
  <Words>1455</Words>
  <Application>Microsoft Office PowerPoint</Application>
  <PresentationFormat>Widescreen</PresentationFormat>
  <Paragraphs>111</Paragraphs>
  <Slides>10</Slides>
  <Notes>8</Notes>
  <HiddenSlides>0</HiddenSlides>
  <MMClips>0</MMClips>
  <ScaleCrop>false</ScaleCrop>
  <HeadingPairs>
    <vt:vector size="6" baseType="variant">
      <vt:variant>
        <vt:lpstr>Caratteri utilizzati</vt:lpstr>
      </vt:variant>
      <vt:variant>
        <vt:i4>5</vt:i4>
      </vt:variant>
      <vt:variant>
        <vt:lpstr>Tema</vt:lpstr>
      </vt:variant>
      <vt:variant>
        <vt:i4>1</vt:i4>
      </vt:variant>
      <vt:variant>
        <vt:lpstr>Titoli diapositive</vt:lpstr>
      </vt:variant>
      <vt:variant>
        <vt:i4>10</vt:i4>
      </vt:variant>
    </vt:vector>
  </HeadingPairs>
  <TitlesOfParts>
    <vt:vector size="16" baseType="lpstr">
      <vt:lpstr>Arial</vt:lpstr>
      <vt:lpstr>Calibri</vt:lpstr>
      <vt:lpstr>Century Gothic</vt:lpstr>
      <vt:lpstr>Times New Roman</vt:lpstr>
      <vt:lpstr>Wingdings 3</vt:lpstr>
      <vt:lpstr>Filo</vt:lpstr>
      <vt:lpstr>A child’s experience between the ages of 0 – 5 years can affect the rest of their lives </vt:lpstr>
      <vt:lpstr>     Introduction </vt:lpstr>
      <vt:lpstr>Two Different Psychological Theories</vt:lpstr>
      <vt:lpstr>Piaget’s Theory of Cognitive Development</vt:lpstr>
      <vt:lpstr>Vygotsky’s Theory of Social Constructivism</vt:lpstr>
      <vt:lpstr>Practical activity ideas</vt:lpstr>
      <vt:lpstr>Example 1: Positive Parenting </vt:lpstr>
      <vt:lpstr>Example 2: Being Sensitive to the needs of the children </vt:lpstr>
      <vt:lpstr>     Conclusion</vt:lpstr>
      <vt:lpstr>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child’s experience between the ages of 0 – 5 years can affect the rest of their lives</dc:title>
  <dc:creator>Priyanka Das</dc:creator>
  <cp:lastModifiedBy>Alexandra Iulia Bizga (2018352)</cp:lastModifiedBy>
  <cp:revision>5</cp:revision>
  <dcterms:created xsi:type="dcterms:W3CDTF">2021-10-16T09:08:27Z</dcterms:created>
  <dcterms:modified xsi:type="dcterms:W3CDTF">2021-10-22T20:23:55Z</dcterms:modified>
</cp:coreProperties>
</file>