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sldIdLst>
    <p:sldId id="287" r:id="rId5"/>
    <p:sldId id="288" r:id="rId6"/>
    <p:sldId id="258" r:id="rId7"/>
    <p:sldId id="259" r:id="rId8"/>
    <p:sldId id="260" r:id="rId9"/>
    <p:sldId id="261" r:id="rId10"/>
    <p:sldId id="262" r:id="rId11"/>
    <p:sldId id="263" r:id="rId12"/>
    <p:sldId id="289" r:id="rId13"/>
    <p:sldId id="265" r:id="rId14"/>
    <p:sldId id="266" r:id="rId15"/>
    <p:sldId id="267" r:id="rId16"/>
    <p:sldId id="268" r:id="rId17"/>
    <p:sldId id="270" r:id="rId18"/>
    <p:sldId id="271" r:id="rId19"/>
    <p:sldId id="272" r:id="rId20"/>
    <p:sldId id="28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0" autoAdjust="0"/>
    <p:restoredTop sz="94660"/>
  </p:normalViewPr>
  <p:slideViewPr>
    <p:cSldViewPr snapToGrid="0">
      <p:cViewPr varScale="1">
        <p:scale>
          <a:sx n="74" d="100"/>
          <a:sy n="74" d="100"/>
        </p:scale>
        <p:origin x="77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BE7D2-36CE-449B-82A9-82654E29DF62}" type="datetimeFigureOut">
              <a:rPr lang="en-GB" smtClean="0"/>
              <a:t>09/06/2020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5290BC-5147-4724-AD1F-3EB2A7BAB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68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12C42B7-9C18-4F06-899C-945E796277E3}" type="slidenum">
              <a:rPr lang="en-GB" altLang="en-US" smtClean="0"/>
              <a:pPr eaLnBrk="1" hangingPunct="1"/>
              <a:t>4</a:t>
            </a:fld>
            <a:endParaRPr lang="en-GB" alt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54402C7-1F9B-45D7-9685-248DA3F4F874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727638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E210DC8-F844-4B27-8EC6-1760A657088D}" type="slidenum">
              <a:rPr lang="en-GB" altLang="en-US" smtClean="0"/>
              <a:pPr eaLnBrk="1" hangingPunct="1"/>
              <a:t>5</a:t>
            </a:fld>
            <a:endParaRPr lang="en-GB" alt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2EA35F2-94B1-4AC6-8C1C-5766AD5B89D5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886000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C887158-F70A-45EC-B1DC-C68671E825C5}" type="slidenum">
              <a:rPr lang="en-GB" altLang="en-US">
                <a:solidFill>
                  <a:prstClr val="black"/>
                </a:solidFill>
              </a:rPr>
              <a:pPr eaLnBrk="1" hangingPunct="1"/>
              <a:t>7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99961CBB-1E7E-4DAF-8560-05686A1B417C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3094615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debenture is the traditional name given to a loan agreement where the borrower is a company. Typically, a debenture will set out the terms of the loan: the amount borrowed, repayment terms, interest, charges securing the loan, provisions for protecting and insuring the property etc., and terms for enforcement if the company defaults.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9BA43FA-5B8A-4538-B7CF-C0E64DB9604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idx="11"/>
          </p:nvPr>
        </p:nvSpPr>
        <p:spPr/>
        <p:txBody>
          <a:bodyPr/>
          <a:lstStyle/>
          <a:p>
            <a:pPr>
              <a:defRPr/>
            </a:pPr>
            <a:fld id="{DD48863C-4C56-432C-B5A9-714FC9AE6F6D}" type="datetime5">
              <a:rPr lang="en-GB" smtClean="0"/>
              <a:t>9-Jun-20</a:t>
            </a:fld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9237489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46D3EE2-EA9C-479A-89CD-F5DE0724385D}" type="slidenum">
              <a:rPr lang="en-GB">
                <a:solidFill>
                  <a:prstClr val="black"/>
                </a:solidFill>
              </a:rPr>
              <a:pPr>
                <a:defRPr/>
              </a:pPr>
              <a:t>10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DCF78B3-EED9-4747-9606-F3CC47B40C46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118245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BFE2C84-FA77-44C8-B47B-CDBD708F2461}" type="slidenum">
              <a:rPr lang="en-GB">
                <a:solidFill>
                  <a:prstClr val="black"/>
                </a:solidFill>
              </a:rPr>
              <a:pPr>
                <a:defRPr/>
              </a:pPr>
              <a:t>11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FA7A626-36E1-43BA-8C5F-07D66C2D7B33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242540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4D19450-52BD-47DD-8528-4C98BA89DB39}" type="slidenum">
              <a:rPr lang="en-GB">
                <a:solidFill>
                  <a:prstClr val="black"/>
                </a:solidFill>
              </a:rPr>
              <a:pPr>
                <a:defRPr/>
              </a:pPr>
              <a:t>12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E7A00B85-7ECD-4092-8739-677E9F4BD269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1265869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C6351122-A5C5-4CFD-94B8-9A23A8680DA2}" type="slidenum">
              <a:rPr lang="en-GB">
                <a:solidFill>
                  <a:prstClr val="black"/>
                </a:solidFill>
              </a:rPr>
              <a:pPr>
                <a:defRPr/>
              </a:pPr>
              <a:t>13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598072FE-6002-4FBB-9ECF-BCD7C30A7598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22310885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44B3BEB-30A9-4B0B-AC55-2FD4845B51D1}" type="slidenum">
              <a:rPr lang="en-GB">
                <a:solidFill>
                  <a:prstClr val="black"/>
                </a:solidFill>
              </a:rPr>
              <a:pPr>
                <a:defRPr/>
              </a:pPr>
              <a:t>14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9B9AE013-7C3A-4D65-9D8E-8D009B9DAAA6}" type="datetime5">
              <a:rPr lang="en-GB" smtClean="0"/>
              <a:t>9-Jun-20</a:t>
            </a:fld>
            <a:endParaRPr lang="en-GB"/>
          </a:p>
        </p:txBody>
      </p:sp>
      <p:sp>
        <p:nvSpPr>
          <p:cNvPr id="3" name="Header Placeholder 2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548209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Flexible Budgets</a:t>
            </a:r>
            <a:r>
              <a:rPr lang="en-GB" dirty="0"/>
              <a:t> – budgets that take account of changing business conditions e.g. </a:t>
            </a:r>
            <a:r>
              <a:rPr lang="en-GB" i="1" dirty="0"/>
              <a:t>Agency staff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Operating Budgets</a:t>
            </a:r>
            <a:r>
              <a:rPr lang="en-GB" dirty="0"/>
              <a:t> –</a:t>
            </a:r>
            <a:r>
              <a:rPr lang="en-GB" sz="1050" i="1" dirty="0"/>
              <a:t>e.g. Food for care home residents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Objectives Based Budgets</a:t>
            </a:r>
            <a:r>
              <a:rPr lang="en-GB" dirty="0"/>
              <a:t> - </a:t>
            </a:r>
            <a:r>
              <a:rPr lang="en-GB" sz="1050" i="1" dirty="0"/>
              <a:t>e.g. Revenue based on occupancy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b="1" dirty="0">
                <a:solidFill>
                  <a:schemeClr val="accent2"/>
                </a:solidFill>
              </a:rPr>
              <a:t>Capital Budgets</a:t>
            </a:r>
            <a:r>
              <a:rPr lang="en-GB" dirty="0"/>
              <a:t> –  </a:t>
            </a:r>
            <a:r>
              <a:rPr lang="en-GB" sz="2000" i="1" dirty="0"/>
              <a:t>e.g. Buying a new care home or minibus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C7D4474-65A4-4A82-8651-44D2ECA8F885}" type="slidenum">
              <a:rPr lang="en-GB">
                <a:solidFill>
                  <a:prstClr val="black"/>
                </a:solidFill>
              </a:rPr>
              <a:pPr>
                <a:defRPr/>
              </a:pPr>
              <a:t>15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24F4FE59-7330-46D6-B7A1-75A6639BE68B}" type="datetime5">
              <a:rPr lang="en-GB" smtClean="0"/>
              <a:t>9-Jun-20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3649934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Date Placeholder 3"/>
          <p:cNvSpPr>
            <a:spLocks noGrp="1"/>
          </p:cNvSpPr>
          <p:nvPr>
            <p:ph type="dt" sz="quarter" idx="1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720EADF-629E-495A-ADC1-41C69A2180FD}" type="datetime5">
              <a:rPr lang="en-GB" smtClean="0">
                <a:solidFill>
                  <a:prstClr val="black"/>
                </a:solidFill>
              </a:rPr>
              <a:t>9-Jun-20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AC7A414B-4E8C-477F-83ED-038D7E13B137}" type="slidenum">
              <a:rPr lang="en-GB">
                <a:solidFill>
                  <a:prstClr val="black"/>
                </a:solidFill>
              </a:rPr>
              <a:pPr>
                <a:defRPr/>
              </a:pPr>
              <a:t>16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EMPL4010 Understanding Basic business finance</a:t>
            </a:r>
          </a:p>
        </p:txBody>
      </p:sp>
    </p:spTree>
    <p:extLst>
      <p:ext uri="{BB962C8B-B14F-4D97-AF65-F5344CB8AC3E}">
        <p14:creationId xmlns:p14="http://schemas.microsoft.com/office/powerpoint/2010/main" val="872303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56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430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185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33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912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032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803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61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759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228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106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712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442188"/>
            <a:ext cx="10363200" cy="1470025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CertHE Skills for the Workplace</a:t>
            </a:r>
            <a:br>
              <a:rPr lang="en-GB" altLang="en-US" dirty="0">
                <a:solidFill>
                  <a:schemeClr val="bg1">
                    <a:lumMod val="8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altLang="en-US" dirty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Module: BMSK4006</a:t>
            </a:r>
            <a:endParaRPr lang="en-GB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2391" y="3535893"/>
            <a:ext cx="9760226" cy="1752600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Managing Enterprise in 21</a:t>
            </a:r>
            <a:r>
              <a:rPr lang="en-GB" sz="4400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</a:t>
            </a:r>
            <a:r>
              <a:rPr lang="en-GB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 Century</a:t>
            </a:r>
          </a:p>
          <a:p>
            <a:endParaRPr lang="en-GB" sz="4400" dirty="0">
              <a:latin typeface="Arial Rounded MT Bold" panose="020F0704030504030204" pitchFamily="34" charset="0"/>
            </a:endParaRPr>
          </a:p>
          <a:p>
            <a:r>
              <a:rPr lang="en-GB" sz="43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SESSION 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961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30609" y="1798983"/>
            <a:ext cx="10363200" cy="1325194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br>
              <a:rPr lang="en-GB" dirty="0"/>
            </a:br>
            <a:r>
              <a:rPr lang="en-GB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Understanding Basic Business Finance</a:t>
            </a:r>
            <a:endParaRPr lang="en-GB" sz="67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870402"/>
      </p:ext>
    </p:extLst>
  </p:cSld>
  <p:clrMapOvr>
    <a:masterClrMapping/>
  </p:clrMapOvr>
  <p:transition spd="med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/>
              <a:t>Objectives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10095" y="1286068"/>
            <a:ext cx="8219256" cy="639762"/>
          </a:xfrm>
        </p:spPr>
        <p:txBody>
          <a:bodyPr/>
          <a:lstStyle/>
          <a:p>
            <a:r>
              <a:rPr lang="en-GB" dirty="0"/>
              <a:t>At the end of this presentation you will: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4196" y="2174875"/>
            <a:ext cx="9876260" cy="3951288"/>
          </a:xfrm>
        </p:spPr>
        <p:txBody>
          <a:bodyPr/>
          <a:lstStyle/>
          <a:p>
            <a:r>
              <a:rPr lang="en-GB" dirty="0"/>
              <a:t>be able to explain the importance of differentiating between running and start-up costs</a:t>
            </a:r>
          </a:p>
          <a:p>
            <a:r>
              <a:rPr lang="en-GB" dirty="0"/>
              <a:t>be  able to list the possible sources of business finance and the implications of using different sources</a:t>
            </a:r>
          </a:p>
          <a:p>
            <a:r>
              <a:rPr lang="en-GB" dirty="0"/>
              <a:t> gain a basic understanding of budgets and budgeting in a business environment</a:t>
            </a:r>
          </a:p>
          <a:p>
            <a:r>
              <a:rPr lang="en-GB" dirty="0"/>
              <a:t>Be introduced to profit &amp; loss accounting and the importance of cash flow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B637C3-75F3-4C56-9F70-ADE6F6E8FFC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08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4"/>
          <p:cNvSpPr>
            <a:spLocks noGrp="1" noChangeArrowheads="1"/>
          </p:cNvSpPr>
          <p:nvPr>
            <p:ph type="title"/>
          </p:nvPr>
        </p:nvSpPr>
        <p:spPr>
          <a:xfrm>
            <a:off x="83127" y="151501"/>
            <a:ext cx="8920925" cy="11430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Start Up and Running Costs (Definition)</a:t>
            </a:r>
          </a:p>
        </p:txBody>
      </p:sp>
      <p:sp>
        <p:nvSpPr>
          <p:cNvPr id="3076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633870" y="1292421"/>
            <a:ext cx="4038600" cy="452596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b="1" dirty="0"/>
              <a:t>   Start Up Costs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   Cost that the business has to pay to get started</a:t>
            </a:r>
          </a:p>
        </p:txBody>
      </p:sp>
      <p:sp>
        <p:nvSpPr>
          <p:cNvPr id="3077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5111943" y="1292421"/>
            <a:ext cx="4038600" cy="4525963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b="1" dirty="0"/>
              <a:t>   Running costs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/>
              <a:t>   Costs that the business has to pay every month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D55DFE-94A1-4975-9FB4-6D2AD4EA974E}" type="slidenum">
              <a:rPr lang="en-GB"/>
              <a:pPr>
                <a:defRPr/>
              </a:pPr>
              <a:t>4</a:t>
            </a:fld>
            <a:endParaRPr lang="en-GB"/>
          </a:p>
        </p:txBody>
      </p:sp>
      <p:pic>
        <p:nvPicPr>
          <p:cNvPr id="3081" name="Picture 9" descr="https://encrypted-tbn0.gstatic.com/images?q=tbn:ANd9GcQYK1b-BjCt9eX1Q42J6UmJ-ug8z9hStMlubhU493wGs9stm5Q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1551" y="1292421"/>
            <a:ext cx="3326767" cy="20792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723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6" grpId="0" build="p"/>
      <p:bldP spid="307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124691" y="260648"/>
            <a:ext cx="8944325" cy="11430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Start Up and Running Costs (Examples)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986358" y="1628801"/>
            <a:ext cx="3997122" cy="343579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b="1" dirty="0"/>
              <a:t>Start Up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Equipment</a:t>
            </a:r>
          </a:p>
          <a:p>
            <a:pPr marL="0" indent="0">
              <a:buNone/>
            </a:pPr>
            <a:r>
              <a:rPr lang="en-GB" altLang="en-US" dirty="0"/>
              <a:t>Legal fees</a:t>
            </a:r>
          </a:p>
          <a:p>
            <a:pPr marL="0" indent="0">
              <a:buNone/>
            </a:pPr>
            <a:r>
              <a:rPr lang="en-GB" altLang="en-US" dirty="0"/>
              <a:t>Fixtures fittings</a:t>
            </a:r>
          </a:p>
          <a:p>
            <a:pPr marL="0" indent="0">
              <a:buNone/>
            </a:pPr>
            <a:r>
              <a:rPr lang="en-GB" altLang="en-US" dirty="0"/>
              <a:t>Delivery van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456413" y="1628801"/>
            <a:ext cx="4223363" cy="381057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altLang="en-US" dirty="0"/>
          </a:p>
          <a:p>
            <a:pPr marL="0" indent="0" algn="ctr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b="1" dirty="0"/>
              <a:t>Running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Rent</a:t>
            </a:r>
          </a:p>
          <a:p>
            <a:pPr marL="0" indent="0">
              <a:buNone/>
            </a:pPr>
            <a:r>
              <a:rPr lang="en-GB" altLang="en-US" dirty="0"/>
              <a:t>Wages</a:t>
            </a:r>
          </a:p>
          <a:p>
            <a:pPr marL="0" indent="0">
              <a:buNone/>
            </a:pPr>
            <a:r>
              <a:rPr lang="en-GB" altLang="en-US" dirty="0"/>
              <a:t>Materials</a:t>
            </a:r>
          </a:p>
          <a:p>
            <a:pPr marL="0" indent="0">
              <a:buNone/>
            </a:pPr>
            <a:r>
              <a:rPr lang="en-GB" altLang="en-US" dirty="0"/>
              <a:t>Rent - Rates</a:t>
            </a:r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7859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build="p"/>
      <p:bldP spid="410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759" y="74021"/>
            <a:ext cx="9542300" cy="5456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2550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Sources of Finance</a:t>
            </a:r>
          </a:p>
        </p:txBody>
      </p:sp>
      <p:sp>
        <p:nvSpPr>
          <p:cNvPr id="26628" name="Rectangle 3"/>
          <p:cNvSpPr>
            <a:spLocks noGrp="1" noChangeArrowheads="1"/>
          </p:cNvSpPr>
          <p:nvPr>
            <p:ph idx="1"/>
          </p:nvPr>
        </p:nvSpPr>
        <p:spPr>
          <a:xfrm>
            <a:off x="415635" y="1600201"/>
            <a:ext cx="11363499" cy="45259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There are many ways of getting money to pay for things. 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dirty="0"/>
              <a:t>The most suitable way depends upon what you want to use the money for. </a:t>
            </a:r>
          </a:p>
          <a:p>
            <a:pPr marL="0" indent="0"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1737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276" y="209464"/>
            <a:ext cx="10972800" cy="673013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Sources of finance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C9A38E-E7DC-49F5-953D-8FB9F07DEB5A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860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46364"/>
            <a:ext cx="12192000" cy="5911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11713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30609" y="1798983"/>
            <a:ext cx="10363200" cy="1325194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br>
              <a:rPr lang="en-GB" dirty="0"/>
            </a:br>
            <a:r>
              <a:rPr lang="en-GB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Budgets &amp; Budgeting</a:t>
            </a:r>
            <a:endParaRPr lang="en-GB" sz="67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9222765"/>
      </p:ext>
    </p:extLst>
  </p:cSld>
  <p:clrMapOvr>
    <a:masterClrMapping/>
  </p:clrMapOvr>
  <p:transition spd="med"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191193" y="316820"/>
            <a:ext cx="9562407" cy="844711"/>
          </a:xfrm>
        </p:spPr>
        <p:txBody>
          <a:bodyPr/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Budgets &amp; business objectives</a:t>
            </a:r>
          </a:p>
        </p:txBody>
      </p:sp>
      <p:grpSp>
        <p:nvGrpSpPr>
          <p:cNvPr id="11268" name="Group 2"/>
          <p:cNvGrpSpPr>
            <a:grpSpLocks/>
          </p:cNvGrpSpPr>
          <p:nvPr/>
        </p:nvGrpSpPr>
        <p:grpSpPr bwMode="auto">
          <a:xfrm>
            <a:off x="340823" y="1204285"/>
            <a:ext cx="11546062" cy="4290427"/>
            <a:chOff x="1544" y="10016"/>
            <a:chExt cx="8716" cy="4050"/>
          </a:xfrm>
        </p:grpSpPr>
        <p:sp>
          <p:nvSpPr>
            <p:cNvPr id="11270" name="Text Box 3"/>
            <p:cNvSpPr txBox="1">
              <a:spLocks noChangeArrowheads="1"/>
            </p:cNvSpPr>
            <p:nvPr/>
          </p:nvSpPr>
          <p:spPr bwMode="auto">
            <a:xfrm>
              <a:off x="3780" y="10017"/>
              <a:ext cx="2887" cy="435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800" b="1" dirty="0">
                  <a:solidFill>
                    <a:srgbClr val="000000"/>
                  </a:solidFill>
                  <a:latin typeface="Calibri" pitchFamily="34" charset="0"/>
                </a:rPr>
                <a:t>Set Objectives</a:t>
              </a:r>
              <a:endParaRPr lang="en-US" altLang="en-US" sz="2800" b="1" dirty="0">
                <a:solidFill>
                  <a:prstClr val="black"/>
                </a:solidFill>
              </a:endParaRPr>
            </a:p>
          </p:txBody>
        </p:sp>
        <p:sp>
          <p:nvSpPr>
            <p:cNvPr id="11271" name="Text Box 4"/>
            <p:cNvSpPr txBox="1">
              <a:spLocks noChangeArrowheads="1"/>
            </p:cNvSpPr>
            <p:nvPr/>
          </p:nvSpPr>
          <p:spPr bwMode="auto">
            <a:xfrm>
              <a:off x="3420" y="10980"/>
              <a:ext cx="3784" cy="540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b="1" dirty="0">
                  <a:solidFill>
                    <a:srgbClr val="000000"/>
                  </a:solidFill>
                  <a:latin typeface="Calibri" pitchFamily="34" charset="0"/>
                </a:rPr>
                <a:t>Make plans based on objectives</a:t>
              </a:r>
              <a:endParaRPr lang="en-US" altLang="en-US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11272" name="Text Box 5"/>
            <p:cNvSpPr txBox="1">
              <a:spLocks noChangeArrowheads="1"/>
            </p:cNvSpPr>
            <p:nvPr/>
          </p:nvSpPr>
          <p:spPr bwMode="auto">
            <a:xfrm>
              <a:off x="3378" y="12240"/>
              <a:ext cx="4002" cy="540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b="1" dirty="0">
                  <a:solidFill>
                    <a:srgbClr val="000000"/>
                  </a:solidFill>
                  <a:latin typeface="Calibri" pitchFamily="34" charset="0"/>
                </a:rPr>
                <a:t>Carry out actions to    implement plans</a:t>
              </a:r>
              <a:endParaRPr lang="en-US" altLang="en-US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11273" name="Text Box 6"/>
            <p:cNvSpPr txBox="1">
              <a:spLocks noChangeArrowheads="1"/>
            </p:cNvSpPr>
            <p:nvPr/>
          </p:nvSpPr>
          <p:spPr bwMode="auto">
            <a:xfrm>
              <a:off x="3773" y="13320"/>
              <a:ext cx="2887" cy="435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b="1" dirty="0">
                  <a:solidFill>
                    <a:srgbClr val="000000"/>
                  </a:solidFill>
                  <a:latin typeface="Calibri" pitchFamily="34" charset="0"/>
                </a:rPr>
                <a:t>Assess results</a:t>
              </a:r>
              <a:endParaRPr lang="en-US" altLang="en-US" sz="2400" b="1" dirty="0">
                <a:solidFill>
                  <a:prstClr val="black"/>
                </a:solidFill>
              </a:endParaRPr>
            </a:p>
          </p:txBody>
        </p:sp>
        <p:sp>
          <p:nvSpPr>
            <p:cNvPr id="11274" name="AutoShape 7"/>
            <p:cNvSpPr>
              <a:spLocks noChangeArrowheads="1"/>
            </p:cNvSpPr>
            <p:nvPr/>
          </p:nvSpPr>
          <p:spPr bwMode="auto">
            <a:xfrm>
              <a:off x="7920" y="10016"/>
              <a:ext cx="1980" cy="2264"/>
            </a:xfrm>
            <a:prstGeom prst="wedgeRectCallout">
              <a:avLst>
                <a:gd name="adj1" fmla="val -74847"/>
                <a:gd name="adj2" fmla="val -2056"/>
              </a:avLst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dirty="0">
                  <a:solidFill>
                    <a:srgbClr val="000000"/>
                  </a:solidFill>
                  <a:latin typeface="Calibri" pitchFamily="34" charset="0"/>
                </a:rPr>
                <a:t>A budget is an expression of an organisation’s plans.  It serves as both a guide and standard</a:t>
              </a:r>
              <a:endParaRPr lang="en-US" altLang="en-US" sz="2400" dirty="0">
                <a:solidFill>
                  <a:prstClr val="black"/>
                </a:solidFill>
              </a:endParaRPr>
            </a:p>
          </p:txBody>
        </p:sp>
        <p:sp>
          <p:nvSpPr>
            <p:cNvPr id="11275" name="Line 8"/>
            <p:cNvSpPr>
              <a:spLocks noChangeShapeType="1"/>
            </p:cNvSpPr>
            <p:nvPr/>
          </p:nvSpPr>
          <p:spPr bwMode="auto">
            <a:xfrm>
              <a:off x="5220" y="11520"/>
              <a:ext cx="0" cy="695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76" name="Line 9"/>
            <p:cNvSpPr>
              <a:spLocks noChangeShapeType="1"/>
            </p:cNvSpPr>
            <p:nvPr/>
          </p:nvSpPr>
          <p:spPr bwMode="auto">
            <a:xfrm>
              <a:off x="5220" y="12780"/>
              <a:ext cx="0" cy="54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77" name="Text Box 10"/>
            <p:cNvSpPr txBox="1">
              <a:spLocks noChangeArrowheads="1"/>
            </p:cNvSpPr>
            <p:nvPr/>
          </p:nvSpPr>
          <p:spPr bwMode="auto">
            <a:xfrm>
              <a:off x="7592" y="13079"/>
              <a:ext cx="2422" cy="987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>
                <a:spcAft>
                  <a:spcPts val="1000"/>
                </a:spcAft>
              </a:pPr>
              <a:r>
                <a:rPr lang="en-GB" altLang="en-US" sz="2400" dirty="0">
                  <a:solidFill>
                    <a:srgbClr val="000000"/>
                  </a:solidFill>
                  <a:latin typeface="Calibri" pitchFamily="34" charset="0"/>
                </a:rPr>
                <a:t>Compare results with plans and modify if necessary</a:t>
              </a:r>
              <a:endParaRPr lang="en-US" altLang="en-US" sz="2400" dirty="0">
                <a:solidFill>
                  <a:prstClr val="black"/>
                </a:solidFill>
              </a:endParaRPr>
            </a:p>
          </p:txBody>
        </p:sp>
        <p:sp>
          <p:nvSpPr>
            <p:cNvPr id="11278" name="Line 11"/>
            <p:cNvSpPr>
              <a:spLocks noChangeShapeType="1"/>
            </p:cNvSpPr>
            <p:nvPr/>
          </p:nvSpPr>
          <p:spPr bwMode="auto">
            <a:xfrm>
              <a:off x="6660" y="13500"/>
              <a:ext cx="900" cy="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79" name="Line 12"/>
            <p:cNvSpPr>
              <a:spLocks noChangeShapeType="1"/>
            </p:cNvSpPr>
            <p:nvPr/>
          </p:nvSpPr>
          <p:spPr bwMode="auto">
            <a:xfrm flipV="1">
              <a:off x="8168" y="12639"/>
              <a:ext cx="112" cy="439"/>
            </a:xfrm>
            <a:prstGeom prst="line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80" name="Line 13"/>
            <p:cNvSpPr>
              <a:spLocks noChangeShapeType="1"/>
            </p:cNvSpPr>
            <p:nvPr/>
          </p:nvSpPr>
          <p:spPr bwMode="auto">
            <a:xfrm flipH="1">
              <a:off x="7380" y="12639"/>
              <a:ext cx="896" cy="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1281" name="AutoShape 14"/>
            <p:cNvSpPr>
              <a:spLocks/>
            </p:cNvSpPr>
            <p:nvPr/>
          </p:nvSpPr>
          <p:spPr bwMode="auto">
            <a:xfrm>
              <a:off x="3129" y="11078"/>
              <a:ext cx="249" cy="2782"/>
            </a:xfrm>
            <a:prstGeom prst="leftBrace">
              <a:avLst>
                <a:gd name="adj1" fmla="val 46553"/>
                <a:gd name="adj2" fmla="val 50000"/>
              </a:avLst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>
                <a:solidFill>
                  <a:prstClr val="black"/>
                </a:solidFill>
              </a:endParaRPr>
            </a:p>
          </p:txBody>
        </p:sp>
        <p:sp>
          <p:nvSpPr>
            <p:cNvPr id="23567" name="Text Box 15"/>
            <p:cNvSpPr txBox="1">
              <a:spLocks noChangeArrowheads="1"/>
            </p:cNvSpPr>
            <p:nvPr/>
          </p:nvSpPr>
          <p:spPr bwMode="auto">
            <a:xfrm>
              <a:off x="1544" y="11587"/>
              <a:ext cx="1585" cy="1247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spcAft>
                  <a:spcPts val="1000"/>
                </a:spcAft>
                <a:defRPr/>
              </a:pPr>
              <a:r>
                <a:rPr lang="en-GB" sz="2400" b="1" dirty="0">
                  <a:solidFill>
                    <a:srgbClr val="4F81BD">
                      <a:lumMod val="75000"/>
                    </a:srgbClr>
                  </a:solidFill>
                  <a:latin typeface="Calibri" pitchFamily="34" charset="0"/>
                </a:rPr>
                <a:t>Manager and supervisor level</a:t>
              </a:r>
              <a:endParaRPr lang="en-US" sz="2400" b="1" dirty="0">
                <a:solidFill>
                  <a:srgbClr val="4F81BD">
                    <a:lumMod val="75000"/>
                  </a:srgbClr>
                </a:solidFill>
                <a:latin typeface="Arial" pitchFamily="34" charset="0"/>
              </a:endParaRPr>
            </a:p>
          </p:txBody>
        </p:sp>
        <p:sp>
          <p:nvSpPr>
            <p:cNvPr id="23568" name="Text Box 16"/>
            <p:cNvSpPr txBox="1">
              <a:spLocks noChangeArrowheads="1"/>
            </p:cNvSpPr>
            <p:nvPr/>
          </p:nvSpPr>
          <p:spPr bwMode="auto">
            <a:xfrm>
              <a:off x="1544" y="10104"/>
              <a:ext cx="1692" cy="696"/>
            </a:xfrm>
            <a:prstGeom prst="rect">
              <a:avLst/>
            </a:prstGeom>
            <a:ln>
              <a:headEnd/>
              <a:tailEnd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spcAft>
                  <a:spcPts val="1000"/>
                </a:spcAft>
                <a:defRPr/>
              </a:pPr>
              <a:r>
                <a:rPr lang="en-GB" sz="2400" b="1" dirty="0">
                  <a:solidFill>
                    <a:srgbClr val="4F81BD">
                      <a:lumMod val="75000"/>
                    </a:srgbClr>
                  </a:solidFill>
                  <a:latin typeface="Calibri" pitchFamily="34" charset="0"/>
                </a:rPr>
                <a:t>Owner or director level</a:t>
              </a:r>
              <a:endParaRPr lang="en-US" sz="2400" b="1" dirty="0">
                <a:solidFill>
                  <a:srgbClr val="4F81BD">
                    <a:lumMod val="75000"/>
                  </a:srgbClr>
                </a:solidFill>
                <a:latin typeface="Arial" pitchFamily="34" charset="0"/>
              </a:endParaRPr>
            </a:p>
          </p:txBody>
        </p:sp>
        <p:sp>
          <p:nvSpPr>
            <p:cNvPr id="11284" name="Text Box 17"/>
            <p:cNvSpPr txBox="1">
              <a:spLocks noChangeArrowheads="1"/>
            </p:cNvSpPr>
            <p:nvPr/>
          </p:nvSpPr>
          <p:spPr bwMode="auto">
            <a:xfrm>
              <a:off x="8532" y="12600"/>
              <a:ext cx="1728" cy="360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Aft>
                  <a:spcPts val="1000"/>
                </a:spcAft>
              </a:pPr>
              <a:r>
                <a:rPr lang="en-GB" altLang="en-US" sz="2000" i="1" dirty="0">
                  <a:solidFill>
                    <a:prstClr val="black"/>
                  </a:solidFill>
                  <a:latin typeface="Calibri" pitchFamily="34" charset="0"/>
                </a:rPr>
                <a:t>Feedback loop</a:t>
              </a:r>
              <a:endParaRPr lang="en-US" altLang="en-US" sz="2000" dirty="0">
                <a:solidFill>
                  <a:prstClr val="black"/>
                </a:solidFill>
              </a:endParaRPr>
            </a:p>
          </p:txBody>
        </p:sp>
        <p:sp>
          <p:nvSpPr>
            <p:cNvPr id="11285" name="Line 18"/>
            <p:cNvSpPr>
              <a:spLocks noChangeShapeType="1"/>
            </p:cNvSpPr>
            <p:nvPr/>
          </p:nvSpPr>
          <p:spPr bwMode="auto">
            <a:xfrm>
              <a:off x="5220" y="10440"/>
              <a:ext cx="0" cy="54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5168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itle 2"/>
          <p:cNvSpPr>
            <a:spLocks noGrp="1"/>
          </p:cNvSpPr>
          <p:nvPr>
            <p:ph type="title"/>
          </p:nvPr>
        </p:nvSpPr>
        <p:spPr>
          <a:xfrm>
            <a:off x="174567" y="404664"/>
            <a:ext cx="9836208" cy="950311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purpose of budgets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0" name="Text Placeholder 1"/>
          <p:cNvSpPr>
            <a:spLocks noGrp="1"/>
          </p:cNvSpPr>
          <p:nvPr>
            <p:ph type="body" idx="1"/>
          </p:nvPr>
        </p:nvSpPr>
        <p:spPr>
          <a:xfrm>
            <a:off x="628791" y="2147139"/>
            <a:ext cx="10363200" cy="2319772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functions of budgeting is to establish an estimate of future income and expenditure on which s business can base decisions and against which a business can evaluate its performance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50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225" y="4316044"/>
            <a:ext cx="2000250" cy="1231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590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401782" y="269777"/>
            <a:ext cx="10972800" cy="1143000"/>
          </a:xfrm>
        </p:spPr>
        <p:txBody>
          <a:bodyPr/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budget essentials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57695" y="1412777"/>
            <a:ext cx="11604567" cy="4525963"/>
          </a:xfrm>
        </p:spPr>
        <p:txBody>
          <a:bodyPr rtlCol="0">
            <a:normAutofit/>
          </a:bodyPr>
          <a:lstStyle/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sets out the policies which are expected to be pursued if the business is to achieve its overall objectives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contains both quantitative and financial data</a:t>
            </a: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data is usually routinely recorded and monitored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prepared for a defined future period of time (usually 12 months) 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43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66255" y="188640"/>
            <a:ext cx="10344582" cy="813115"/>
          </a:xfrm>
        </p:spPr>
        <p:txBody>
          <a:bodyPr/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Budgets Link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74073" y="914400"/>
            <a:ext cx="11288683" cy="4663441"/>
            <a:chOff x="2627313" y="2209800"/>
            <a:chExt cx="4930775" cy="3878263"/>
          </a:xfrm>
        </p:grpSpPr>
        <p:sp>
          <p:nvSpPr>
            <p:cNvPr id="12291" name="Text Box 179"/>
            <p:cNvSpPr txBox="1">
              <a:spLocks noChangeArrowheads="1"/>
            </p:cNvSpPr>
            <p:nvPr/>
          </p:nvSpPr>
          <p:spPr bwMode="auto">
            <a:xfrm>
              <a:off x="4557017" y="5181600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STOCK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2" name="Text Box 180"/>
            <p:cNvSpPr txBox="1">
              <a:spLocks noChangeArrowheads="1"/>
            </p:cNvSpPr>
            <p:nvPr/>
          </p:nvSpPr>
          <p:spPr bwMode="auto">
            <a:xfrm>
              <a:off x="4914900" y="3000375"/>
              <a:ext cx="1524000" cy="695325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CAPITAL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EXPENDITURE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3" name="Text Box 181"/>
            <p:cNvSpPr txBox="1">
              <a:spLocks noChangeArrowheads="1"/>
            </p:cNvSpPr>
            <p:nvPr/>
          </p:nvSpPr>
          <p:spPr bwMode="auto">
            <a:xfrm>
              <a:off x="3756917" y="4267200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STAFFING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4" name="Text Box 182"/>
            <p:cNvSpPr txBox="1">
              <a:spLocks noChangeArrowheads="1"/>
            </p:cNvSpPr>
            <p:nvPr/>
          </p:nvSpPr>
          <p:spPr bwMode="auto">
            <a:xfrm>
              <a:off x="2627313" y="5516563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EXPENSES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5" name="Text Box 183"/>
            <p:cNvSpPr txBox="1">
              <a:spLocks noChangeArrowheads="1"/>
            </p:cNvSpPr>
            <p:nvPr/>
          </p:nvSpPr>
          <p:spPr bwMode="auto">
            <a:xfrm>
              <a:off x="3771900" y="2209800"/>
              <a:ext cx="10287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SALES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2296" name="Text Box 184"/>
            <p:cNvSpPr txBox="1">
              <a:spLocks noChangeArrowheads="1"/>
            </p:cNvSpPr>
            <p:nvPr/>
          </p:nvSpPr>
          <p:spPr bwMode="auto">
            <a:xfrm>
              <a:off x="3086100" y="3352800"/>
              <a:ext cx="12573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CASH BUDGET</a:t>
              </a:r>
            </a:p>
          </p:txBody>
        </p:sp>
        <p:sp>
          <p:nvSpPr>
            <p:cNvPr id="12300" name="Text Box 188"/>
            <p:cNvSpPr txBox="1">
              <a:spLocks noChangeArrowheads="1"/>
            </p:cNvSpPr>
            <p:nvPr/>
          </p:nvSpPr>
          <p:spPr bwMode="auto">
            <a:xfrm>
              <a:off x="6300788" y="5516563"/>
              <a:ext cx="1257300" cy="571500"/>
            </a:xfrm>
            <a:prstGeom prst="rect">
              <a:avLst/>
            </a:prstGeom>
            <a:solidFill>
              <a:srgbClr val="92D050"/>
            </a:solidFill>
            <a:ln>
              <a:headEnd/>
              <a:tailEnd/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>
              <a:flatTx/>
            </a:bodyPr>
            <a:lstStyle/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OVERHEAD</a:t>
              </a:r>
            </a:p>
            <a:p>
              <a:pPr algn="ctr" eaLnBrk="0" hangingPunct="0">
                <a:defRPr/>
              </a:pPr>
              <a:r>
                <a:rPr lang="en-US" sz="2000" b="1" dirty="0">
                  <a:solidFill>
                    <a:schemeClr val="tx1"/>
                  </a:solidFill>
                  <a:latin typeface="Arial" charset="0"/>
                </a:rPr>
                <a:t>BUDGET</a:t>
              </a:r>
              <a:endParaRPr lang="en-US" sz="2000" dirty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15375" name="Line 194"/>
            <p:cNvSpPr>
              <a:spLocks noChangeShapeType="1"/>
            </p:cNvSpPr>
            <p:nvPr/>
          </p:nvSpPr>
          <p:spPr bwMode="auto">
            <a:xfrm>
              <a:off x="3708400" y="5876925"/>
              <a:ext cx="2519363" cy="3175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79" name="Line 198"/>
            <p:cNvSpPr>
              <a:spLocks noChangeShapeType="1"/>
            </p:cNvSpPr>
            <p:nvPr/>
          </p:nvSpPr>
          <p:spPr bwMode="auto">
            <a:xfrm flipV="1">
              <a:off x="6743700" y="3352800"/>
              <a:ext cx="0" cy="6858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0" name="Line 199"/>
            <p:cNvSpPr>
              <a:spLocks noChangeShapeType="1"/>
            </p:cNvSpPr>
            <p:nvPr/>
          </p:nvSpPr>
          <p:spPr bwMode="auto">
            <a:xfrm flipH="1">
              <a:off x="6400800" y="3352800"/>
              <a:ext cx="3429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1" name="Line 200"/>
            <p:cNvSpPr>
              <a:spLocks noChangeShapeType="1"/>
            </p:cNvSpPr>
            <p:nvPr/>
          </p:nvSpPr>
          <p:spPr bwMode="auto">
            <a:xfrm>
              <a:off x="5600700" y="5410200"/>
              <a:ext cx="11430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2" name="Line 201"/>
            <p:cNvSpPr>
              <a:spLocks noChangeShapeType="1"/>
            </p:cNvSpPr>
            <p:nvPr/>
          </p:nvSpPr>
          <p:spPr bwMode="auto">
            <a:xfrm flipV="1">
              <a:off x="6743700" y="4112986"/>
              <a:ext cx="0" cy="129721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3" name="Line 202"/>
            <p:cNvSpPr>
              <a:spLocks noChangeShapeType="1"/>
            </p:cNvSpPr>
            <p:nvPr/>
          </p:nvSpPr>
          <p:spPr bwMode="auto">
            <a:xfrm flipH="1">
              <a:off x="3657600" y="5410200"/>
              <a:ext cx="9144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4" name="Line 203"/>
            <p:cNvSpPr>
              <a:spLocks noChangeShapeType="1"/>
            </p:cNvSpPr>
            <p:nvPr/>
          </p:nvSpPr>
          <p:spPr bwMode="auto">
            <a:xfrm flipV="1">
              <a:off x="3657600" y="3924300"/>
              <a:ext cx="0" cy="14859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5" name="Line 204"/>
            <p:cNvSpPr>
              <a:spLocks noChangeShapeType="1"/>
            </p:cNvSpPr>
            <p:nvPr/>
          </p:nvSpPr>
          <p:spPr bwMode="auto">
            <a:xfrm flipV="1">
              <a:off x="3428999" y="3924300"/>
              <a:ext cx="0" cy="159226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7" name="Line 206"/>
            <p:cNvSpPr>
              <a:spLocks noChangeShapeType="1"/>
            </p:cNvSpPr>
            <p:nvPr/>
          </p:nvSpPr>
          <p:spPr bwMode="auto">
            <a:xfrm flipH="1" flipV="1">
              <a:off x="4343400" y="3695700"/>
              <a:ext cx="2400300" cy="17716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88" name="Line 207"/>
            <p:cNvSpPr>
              <a:spLocks noChangeShapeType="1"/>
            </p:cNvSpPr>
            <p:nvPr/>
          </p:nvSpPr>
          <p:spPr bwMode="auto">
            <a:xfrm flipV="1">
              <a:off x="3886200" y="3924300"/>
              <a:ext cx="0" cy="3429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0" name="Line 209"/>
            <p:cNvSpPr>
              <a:spLocks noChangeShapeType="1"/>
            </p:cNvSpPr>
            <p:nvPr/>
          </p:nvSpPr>
          <p:spPr bwMode="auto">
            <a:xfrm flipH="1">
              <a:off x="3200400" y="2438400"/>
              <a:ext cx="571500" cy="90963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2" name="Line 211"/>
            <p:cNvSpPr>
              <a:spLocks noChangeShapeType="1"/>
            </p:cNvSpPr>
            <p:nvPr/>
          </p:nvSpPr>
          <p:spPr bwMode="auto">
            <a:xfrm flipH="1" flipV="1">
              <a:off x="3543300" y="3124200"/>
              <a:ext cx="1371600" cy="228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3" name="Line 212"/>
            <p:cNvSpPr>
              <a:spLocks noChangeShapeType="1"/>
            </p:cNvSpPr>
            <p:nvPr/>
          </p:nvSpPr>
          <p:spPr bwMode="auto">
            <a:xfrm>
              <a:off x="3543300" y="3124200"/>
              <a:ext cx="0" cy="228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  <p:sp>
          <p:nvSpPr>
            <p:cNvPr id="15394" name="Line 213"/>
            <p:cNvSpPr>
              <a:spLocks noChangeShapeType="1"/>
            </p:cNvSpPr>
            <p:nvPr/>
          </p:nvSpPr>
          <p:spPr bwMode="auto">
            <a:xfrm flipH="1" flipV="1">
              <a:off x="4343400" y="2781300"/>
              <a:ext cx="1057274" cy="240029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4012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 of budgets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91193" y="1484784"/>
            <a:ext cx="11671069" cy="4114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Show managers future actions required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Encourages forward thinking and identification of problems in advance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Provides structural frameworks on which plans can be made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Prevents unauthorised spending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Means of communicating future plans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Provide a standard or benchmark that can be measured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Assigns responsibility and accountability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Can be a motivational tool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08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268778" y="232709"/>
            <a:ext cx="10972800" cy="980584"/>
          </a:xfrm>
        </p:spPr>
        <p:txBody>
          <a:bodyPr/>
          <a:lstStyle/>
          <a:p>
            <a:pPr algn="l"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Budgets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116378" y="1483823"/>
            <a:ext cx="12011891" cy="4160520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Budgets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– budgets that take account of changing business conditions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Operating Budgets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– based on the daily operations of a business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Based Budgets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- Budgets driven by objectives set by the firm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Capital Budgets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– Plans of the relationship between capital spending and liquidity (cash) in the business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84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629" y="238056"/>
            <a:ext cx="9908067" cy="1143000"/>
          </a:xfrm>
        </p:spPr>
        <p:txBody>
          <a:bodyPr rtlCol="0">
            <a:noAutofit/>
          </a:bodyPr>
          <a:lstStyle/>
          <a:p>
            <a:pPr algn="l">
              <a:spcBef>
                <a:spcPts val="0"/>
              </a:spcBef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Monitoring and controlling budgets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9382" y="1883689"/>
            <a:ext cx="11737571" cy="3079009"/>
          </a:xfrm>
        </p:spPr>
        <p:txBody>
          <a:bodyPr/>
          <a:lstStyle/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Budgets need to be monitored and controlled on a regular basis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 budget holder must be able to monitor actual performance against budgeted amounts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Variance analysis enables managers to easily identify where increased costs or changes in planned performance are occurring and to take timely remedial action. </a:t>
            </a:r>
          </a:p>
          <a:p>
            <a:pPr marL="0" indent="0">
              <a:lnSpc>
                <a:spcPct val="80000"/>
              </a:lnSpc>
              <a:spcBef>
                <a:spcPct val="0"/>
              </a:spcBef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defRPr/>
            </a:pPr>
            <a:fld id="{18EDA0DA-5171-4BD4-93ED-3C3D5D5124ED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082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2C1C9-855D-42E7-AC42-93F6D33F6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68" y="245873"/>
            <a:ext cx="10363200" cy="1362075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7371F9-2F59-44D0-9DDF-34F81E2061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5498" y="1767494"/>
            <a:ext cx="10363200" cy="2822261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Identify costs for your venture:</a:t>
            </a:r>
          </a:p>
          <a:p>
            <a:r>
              <a:rPr lang="en-GB" sz="3600" dirty="0">
                <a:solidFill>
                  <a:schemeClr val="tx1"/>
                </a:solidFill>
              </a:rPr>
              <a:t>Direct and Indirect</a:t>
            </a:r>
          </a:p>
          <a:p>
            <a:r>
              <a:rPr lang="en-GB" sz="3600" dirty="0">
                <a:solidFill>
                  <a:schemeClr val="tx1"/>
                </a:solidFill>
              </a:rPr>
              <a:t>Fixed </a:t>
            </a:r>
            <a:r>
              <a:rPr lang="en-GB" sz="3600">
                <a:solidFill>
                  <a:schemeClr val="tx1"/>
                </a:solidFill>
              </a:rPr>
              <a:t>and </a:t>
            </a:r>
            <a:r>
              <a:rPr lang="en-GB" sz="3600" dirty="0">
                <a:solidFill>
                  <a:schemeClr val="tx1"/>
                </a:solidFill>
              </a:rPr>
              <a:t>V</a:t>
            </a:r>
            <a:r>
              <a:rPr lang="en-GB" sz="3600">
                <a:solidFill>
                  <a:schemeClr val="tx1"/>
                </a:solidFill>
              </a:rPr>
              <a:t>ariable</a:t>
            </a:r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Identify capital costs</a:t>
            </a:r>
          </a:p>
        </p:txBody>
      </p:sp>
    </p:spTree>
    <p:extLst>
      <p:ext uri="{BB962C8B-B14F-4D97-AF65-F5344CB8AC3E}">
        <p14:creationId xmlns:p14="http://schemas.microsoft.com/office/powerpoint/2010/main" val="13617970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33" ma:contentTypeDescription="Create a new document." ma:contentTypeScope="" ma:versionID="76b8256df648ee14cad47ef608274dd1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7ea0f8f56c9f6356841d684a61a4aca1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MediaServiceAutoKeyPoints" minOccurs="0"/>
                <xsd:element ref="ns4:MediaServiceKeyPoints" minOccurs="0"/>
                <xsd:element ref="ns4:Math_Settings" minOccurs="0"/>
                <xsd:element ref="ns4:Distribution_Groups" minOccurs="0"/>
                <xsd:element ref="ns4:LMS_Mappin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  <xsd:element name="MediaServiceAutoKeyPoints" ma:index="3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ath_Settings" ma:index="38" nillable="true" ma:displayName="Math Settings" ma:internalName="Math_Settings">
      <xsd:simpleType>
        <xsd:restriction base="dms:Text"/>
      </xsd:simpleType>
    </xsd:element>
    <xsd:element name="Distribution_Groups" ma:index="3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40" nillable="true" ma:displayName="LMS Mappings" ma:internalName="LMS_Mappings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Distribution_Groups xmlns="29175ae9-5035-4541-baef-9062a3a44232" xsi:nil="true"/>
    <LMS_Mappings xmlns="29175ae9-5035-4541-baef-9062a3a44232" xsi:nil="true"/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Math_Settings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Props1.xml><?xml version="1.0" encoding="utf-8"?>
<ds:datastoreItem xmlns:ds="http://schemas.openxmlformats.org/officeDocument/2006/customXml" ds:itemID="{10733545-F5DC-4A84-88F8-E8992293B3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2A7E959-E6EA-4753-9228-E22F3524CDA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CC3BC0-33EF-4764-9948-75D6573989C9}">
  <ds:schemaRefs>
    <ds:schemaRef ds:uri="http://schemas.microsoft.com/office/2006/metadata/properties"/>
    <ds:schemaRef ds:uri="http://schemas.microsoft.com/office/infopath/2007/PartnerControls"/>
    <ds:schemaRef ds:uri="29175ae9-5035-4541-baef-9062a3a4423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720</Words>
  <Application>Microsoft Office PowerPoint</Application>
  <PresentationFormat>Widescreen</PresentationFormat>
  <Paragraphs>152</Paragraphs>
  <Slides>17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Arial Rounded MT Bold</vt:lpstr>
      <vt:lpstr>Calibri</vt:lpstr>
      <vt:lpstr>Myriad Pro</vt:lpstr>
      <vt:lpstr>Times New Roman</vt:lpstr>
      <vt:lpstr>Wingdings</vt:lpstr>
      <vt:lpstr>20140311PresentationUWTSDTemplate</vt:lpstr>
      <vt:lpstr>CertHE Skills for the Workplace Module: BMSK4006</vt:lpstr>
      <vt:lpstr>  Understanding Basic Business Finance</vt:lpstr>
      <vt:lpstr>Objectives</vt:lpstr>
      <vt:lpstr>Start Up and Running Costs (Definition)</vt:lpstr>
      <vt:lpstr>Start Up and Running Costs (Examples)</vt:lpstr>
      <vt:lpstr>PowerPoint Presentation</vt:lpstr>
      <vt:lpstr>Sources of Finance</vt:lpstr>
      <vt:lpstr>Sources of finance</vt:lpstr>
      <vt:lpstr>  Budgets &amp; Budgeting</vt:lpstr>
      <vt:lpstr>Budgets &amp; business objectives</vt:lpstr>
      <vt:lpstr>The purpose of budgets</vt:lpstr>
      <vt:lpstr>The budget essentials</vt:lpstr>
      <vt:lpstr>How Budgets Link</vt:lpstr>
      <vt:lpstr>Benefit of budgets</vt:lpstr>
      <vt:lpstr>Budgets</vt:lpstr>
      <vt:lpstr>Monitoring and controlling budgets 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Julia Ault</cp:lastModifiedBy>
  <cp:revision>11</cp:revision>
  <dcterms:created xsi:type="dcterms:W3CDTF">2018-04-06T10:13:58Z</dcterms:created>
  <dcterms:modified xsi:type="dcterms:W3CDTF">2020-06-09T19:26:26Z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