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68" r:id="rId4"/>
    <p:sldId id="269" r:id="rId5"/>
    <p:sldId id="270" r:id="rId6"/>
    <p:sldId id="271" r:id="rId7"/>
    <p:sldId id="257" r:id="rId8"/>
    <p:sldId id="274" r:id="rId9"/>
    <p:sldId id="275" r:id="rId10"/>
    <p:sldId id="258" r:id="rId11"/>
    <p:sldId id="264" r:id="rId12"/>
    <p:sldId id="273" r:id="rId13"/>
    <p:sldId id="272" r:id="rId14"/>
    <p:sldId id="260" r:id="rId15"/>
    <p:sldId id="259" r:id="rId16"/>
    <p:sldId id="261" r:id="rId17"/>
    <p:sldId id="262" r:id="rId18"/>
    <p:sldId id="265" r:id="rId19"/>
    <p:sldId id="276"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9" autoAdjust="0"/>
    <p:restoredTop sz="94660"/>
  </p:normalViewPr>
  <p:slideViewPr>
    <p:cSldViewPr snapToGrid="0">
      <p:cViewPr varScale="1">
        <p:scale>
          <a:sx n="101" d="100"/>
          <a:sy n="101" d="100"/>
        </p:scale>
        <p:origin x="126"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394A302-BE27-495B-BE10-40ED7CD726A4}"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8C1388-6DB7-4670-8884-A2A3B9490287}" type="slidenum">
              <a:rPr lang="en-GB" smtClean="0"/>
              <a:t>‹#›</a:t>
            </a:fld>
            <a:endParaRPr lang="en-GB"/>
          </a:p>
        </p:txBody>
      </p:sp>
    </p:spTree>
    <p:extLst>
      <p:ext uri="{BB962C8B-B14F-4D97-AF65-F5344CB8AC3E}">
        <p14:creationId xmlns:p14="http://schemas.microsoft.com/office/powerpoint/2010/main" val="3397338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94A302-BE27-495B-BE10-40ED7CD726A4}"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8C1388-6DB7-4670-8884-A2A3B9490287}" type="slidenum">
              <a:rPr lang="en-GB" smtClean="0"/>
              <a:t>‹#›</a:t>
            </a:fld>
            <a:endParaRPr lang="en-GB"/>
          </a:p>
        </p:txBody>
      </p:sp>
    </p:spTree>
    <p:extLst>
      <p:ext uri="{BB962C8B-B14F-4D97-AF65-F5344CB8AC3E}">
        <p14:creationId xmlns:p14="http://schemas.microsoft.com/office/powerpoint/2010/main" val="69034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94A302-BE27-495B-BE10-40ED7CD726A4}"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8C1388-6DB7-4670-8884-A2A3B9490287}" type="slidenum">
              <a:rPr lang="en-GB" smtClean="0"/>
              <a:t>‹#›</a:t>
            </a:fld>
            <a:endParaRPr lang="en-GB"/>
          </a:p>
        </p:txBody>
      </p:sp>
    </p:spTree>
    <p:extLst>
      <p:ext uri="{BB962C8B-B14F-4D97-AF65-F5344CB8AC3E}">
        <p14:creationId xmlns:p14="http://schemas.microsoft.com/office/powerpoint/2010/main" val="3189642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94A302-BE27-495B-BE10-40ED7CD726A4}" type="datetimeFigureOut">
              <a:rPr lang="en-GB" smtClean="0"/>
              <a:t>22/10/2024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8C1388-6DB7-4670-8884-A2A3B9490287}" type="slidenum">
              <a:rPr lang="en-GB" smtClean="0"/>
              <a:t>‹#›</a:t>
            </a:fld>
            <a:endParaRPr lang="en-GB"/>
          </a:p>
        </p:txBody>
      </p:sp>
    </p:spTree>
    <p:extLst>
      <p:ext uri="{BB962C8B-B14F-4D97-AF65-F5344CB8AC3E}">
        <p14:creationId xmlns:p14="http://schemas.microsoft.com/office/powerpoint/2010/main" val="2736631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94A302-BE27-495B-BE10-40ED7CD726A4}" type="datetimeFigureOut">
              <a:rPr lang="en-GB" smtClean="0"/>
              <a:t>22/10/2024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8C1388-6DB7-4670-8884-A2A3B9490287}" type="slidenum">
              <a:rPr lang="en-GB" smtClean="0"/>
              <a:t>‹#›</a:t>
            </a:fld>
            <a:endParaRPr lang="en-GB"/>
          </a:p>
        </p:txBody>
      </p:sp>
    </p:spTree>
    <p:extLst>
      <p:ext uri="{BB962C8B-B14F-4D97-AF65-F5344CB8AC3E}">
        <p14:creationId xmlns:p14="http://schemas.microsoft.com/office/powerpoint/2010/main" val="1257597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394A302-BE27-495B-BE10-40ED7CD726A4}" type="datetimeFigureOut">
              <a:rPr lang="en-GB" smtClean="0"/>
              <a:t>22/10/2024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8C1388-6DB7-4670-8884-A2A3B9490287}" type="slidenum">
              <a:rPr lang="en-GB" smtClean="0"/>
              <a:t>‹#›</a:t>
            </a:fld>
            <a:endParaRPr lang="en-GB"/>
          </a:p>
        </p:txBody>
      </p:sp>
    </p:spTree>
    <p:extLst>
      <p:ext uri="{BB962C8B-B14F-4D97-AF65-F5344CB8AC3E}">
        <p14:creationId xmlns:p14="http://schemas.microsoft.com/office/powerpoint/2010/main" val="592948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94A302-BE27-495B-BE10-40ED7CD726A4}" type="datetimeFigureOut">
              <a:rPr lang="en-GB" smtClean="0"/>
              <a:t>22/10/2024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8C1388-6DB7-4670-8884-A2A3B9490287}" type="slidenum">
              <a:rPr lang="en-GB" smtClean="0"/>
              <a:t>‹#›</a:t>
            </a:fld>
            <a:endParaRPr lang="en-GB"/>
          </a:p>
        </p:txBody>
      </p:sp>
    </p:spTree>
    <p:extLst>
      <p:ext uri="{BB962C8B-B14F-4D97-AF65-F5344CB8AC3E}">
        <p14:creationId xmlns:p14="http://schemas.microsoft.com/office/powerpoint/2010/main" val="6196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394A302-BE27-495B-BE10-40ED7CD726A4}" type="datetimeFigureOut">
              <a:rPr lang="en-GB" smtClean="0"/>
              <a:t>22/10/2024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8C1388-6DB7-4670-8884-A2A3B9490287}" type="slidenum">
              <a:rPr lang="en-GB" smtClean="0"/>
              <a:t>‹#›</a:t>
            </a:fld>
            <a:endParaRPr lang="en-GB"/>
          </a:p>
        </p:txBody>
      </p:sp>
    </p:spTree>
    <p:extLst>
      <p:ext uri="{BB962C8B-B14F-4D97-AF65-F5344CB8AC3E}">
        <p14:creationId xmlns:p14="http://schemas.microsoft.com/office/powerpoint/2010/main" val="4132679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394A302-BE27-495B-BE10-40ED7CD726A4}" type="datetimeFigureOut">
              <a:rPr lang="en-GB" smtClean="0"/>
              <a:t>22/10/2024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8C1388-6DB7-4670-8884-A2A3B9490287}" type="slidenum">
              <a:rPr lang="en-GB" smtClean="0"/>
              <a:t>‹#›</a:t>
            </a:fld>
            <a:endParaRPr lang="en-GB"/>
          </a:p>
        </p:txBody>
      </p:sp>
    </p:spTree>
    <p:extLst>
      <p:ext uri="{BB962C8B-B14F-4D97-AF65-F5344CB8AC3E}">
        <p14:creationId xmlns:p14="http://schemas.microsoft.com/office/powerpoint/2010/main" val="2690979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94A302-BE27-495B-BE10-40ED7CD726A4}"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8C1388-6DB7-4670-8884-A2A3B9490287}" type="slidenum">
              <a:rPr lang="en-GB" smtClean="0"/>
              <a:t>‹#›</a:t>
            </a:fld>
            <a:endParaRPr lang="en-GB"/>
          </a:p>
        </p:txBody>
      </p:sp>
    </p:spTree>
    <p:extLst>
      <p:ext uri="{BB962C8B-B14F-4D97-AF65-F5344CB8AC3E}">
        <p14:creationId xmlns:p14="http://schemas.microsoft.com/office/powerpoint/2010/main" val="2202787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94A302-BE27-495B-BE10-40ED7CD726A4}"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8C1388-6DB7-4670-8884-A2A3B9490287}" type="slidenum">
              <a:rPr lang="en-GB" smtClean="0"/>
              <a:t>‹#›</a:t>
            </a:fld>
            <a:endParaRPr lang="en-GB"/>
          </a:p>
        </p:txBody>
      </p:sp>
    </p:spTree>
    <p:extLst>
      <p:ext uri="{BB962C8B-B14F-4D97-AF65-F5344CB8AC3E}">
        <p14:creationId xmlns:p14="http://schemas.microsoft.com/office/powerpoint/2010/main" val="4003179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94A302-BE27-495B-BE10-40ED7CD726A4}" type="datetimeFigureOut">
              <a:rPr lang="en-GB" smtClean="0"/>
              <a:t>22/10/2024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8C1388-6DB7-4670-8884-A2A3B9490287}" type="slidenum">
              <a:rPr lang="en-GB" smtClean="0"/>
              <a:t>‹#›</a:t>
            </a:fld>
            <a:endParaRPr lang="en-GB"/>
          </a:p>
        </p:txBody>
      </p:sp>
    </p:spTree>
    <p:extLst>
      <p:ext uri="{BB962C8B-B14F-4D97-AF65-F5344CB8AC3E}">
        <p14:creationId xmlns:p14="http://schemas.microsoft.com/office/powerpoint/2010/main" val="28864608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hyperlink" Target="https://www.bing.com/videos/search?q=Elmina+Castle+Slavery&amp;&amp;view=detail&amp;mid=14E9F69357895F19665B14E9F69357895F19665B&amp;&amp;FORM=VRDGAR&amp;ru=%2Fvideos%2Fsearch%3Fq%3DElmina%2BCastle%2BSlavery%26Form%3DVDRSCL%26%3D0" TargetMode="External"/><Relationship Id="rId2" Type="http://schemas.openxmlformats.org/officeDocument/2006/relationships/hyperlink" Target="https://www.bing.com/videos/search?q=elmina+castle&amp;&amp;view=detail&amp;mid=9A30ECB02CBE6B3FEA029A30ECB02CBE6B3FEA02&amp;&amp;FORM=VRDGAR&amp;ru=%2Fvideos%2Fsearch%3Fq%3Delmina%2Bcastle%26%26FORM%3DVDVVXX" TargetMode="External"/><Relationship Id="rId1" Type="http://schemas.openxmlformats.org/officeDocument/2006/relationships/slideLayout" Target="../slideLayouts/slideLayout2.xml"/><Relationship Id="rId4" Type="http://schemas.openxmlformats.org/officeDocument/2006/relationships/hyperlink" Target="https://www.youtube.com/watch?v=YBYP9RIzgP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www.sciencedirect.com/science/article/pii/S0277379118307261"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ucl.ac.uk/lb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png"/><Relationship Id="rId4" Type="http://schemas.openxmlformats.org/officeDocument/2006/relationships/image" Target="../media/image11.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hyperlink" Target="https://www.bing.com/videos/search?q=54th+Massachusetts+Regiment&amp;&amp;view=detail&amp;mid=D2791615DDF33DFF36D1D2791615DDF33DFF36D1&amp;rvsmid=EEE531A0FDEEBBE48734EEE531A0FDEEBBE48734&amp;FORM=VDRVRV"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hyperlink" Target="https://www.bing.com/videos/search?q=Rosa+Parks&amp;&amp;view=detail&amp;mid=8D5DA660EA06D1DA7CB48D5DA660EA06D1DA7CB4&amp;&amp;FORM=VRDGAR" TargetMode="Externa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www.youtube.com/watch?v=elu-6ry_2pI&amp;feature=youtu.b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2200" b="1" dirty="0">
                <a:solidFill>
                  <a:schemeClr val="accent2">
                    <a:lumMod val="50000"/>
                  </a:schemeClr>
                </a:solidFill>
              </a:rPr>
              <a:t>HPAN5020/6020</a:t>
            </a:r>
            <a:br>
              <a:rPr lang="en-GB" b="1" dirty="0">
                <a:solidFill>
                  <a:schemeClr val="accent2">
                    <a:lumMod val="50000"/>
                  </a:schemeClr>
                </a:solidFill>
              </a:rPr>
            </a:br>
            <a:r>
              <a:rPr lang="en-GB" b="1" dirty="0">
                <a:solidFill>
                  <a:schemeClr val="accent2">
                    <a:lumMod val="50000"/>
                  </a:schemeClr>
                </a:solidFill>
              </a:rPr>
              <a:t>Activism, Protest and Campaigning for Global Justice</a:t>
            </a:r>
            <a:endParaRPr lang="en-GB" dirty="0"/>
          </a:p>
        </p:txBody>
      </p:sp>
      <p:sp>
        <p:nvSpPr>
          <p:cNvPr id="5" name="Content Placeholder 4"/>
          <p:cNvSpPr>
            <a:spLocks noGrp="1"/>
          </p:cNvSpPr>
          <p:nvPr>
            <p:ph idx="1"/>
          </p:nvPr>
        </p:nvSpPr>
        <p:spPr/>
        <p:txBody>
          <a:bodyPr>
            <a:normAutofit/>
          </a:bodyPr>
          <a:lstStyle/>
          <a:p>
            <a:pPr marL="0" indent="0">
              <a:buNone/>
            </a:pPr>
            <a:r>
              <a:rPr lang="en-GB" sz="4800" b="1" dirty="0">
                <a:solidFill>
                  <a:schemeClr val="accent2">
                    <a:lumMod val="50000"/>
                  </a:schemeClr>
                </a:solidFill>
              </a:rPr>
              <a:t>Abolitionism and </a:t>
            </a:r>
            <a:r>
              <a:rPr lang="en-GB" sz="4800" b="1">
                <a:solidFill>
                  <a:schemeClr val="accent2">
                    <a:lumMod val="50000"/>
                  </a:schemeClr>
                </a:solidFill>
              </a:rPr>
              <a:t>the Legacy of Slavery</a:t>
            </a:r>
            <a:endParaRPr lang="en-GB" sz="4800" b="1" dirty="0">
              <a:solidFill>
                <a:schemeClr val="accent2">
                  <a:lumMod val="50000"/>
                </a:schemeClr>
              </a:solidFill>
            </a:endParaRPr>
          </a:p>
          <a:p>
            <a:pPr marL="0" indent="0">
              <a:buNone/>
            </a:pPr>
            <a:endParaRPr lang="en-GB" sz="4800" b="1" dirty="0">
              <a:solidFill>
                <a:schemeClr val="accent2">
                  <a:lumMod val="50000"/>
                </a:schemeClr>
              </a:solidFill>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8807" y="2495096"/>
            <a:ext cx="4996543" cy="3530025"/>
          </a:xfrm>
          <a:prstGeom prst="rect">
            <a:avLst/>
          </a:prstGeom>
        </p:spPr>
      </p:pic>
    </p:spTree>
    <p:extLst>
      <p:ext uri="{BB962C8B-B14F-4D97-AF65-F5344CB8AC3E}">
        <p14:creationId xmlns:p14="http://schemas.microsoft.com/office/powerpoint/2010/main" val="2778222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accent2">
                    <a:lumMod val="50000"/>
                  </a:schemeClr>
                </a:solidFill>
                <a:latin typeface="+mn-lt"/>
              </a:rPr>
              <a:t>The Slave Trade</a:t>
            </a:r>
            <a:br>
              <a:rPr lang="en-GB" b="1" dirty="0">
                <a:solidFill>
                  <a:schemeClr val="accent2">
                    <a:lumMod val="50000"/>
                  </a:schemeClr>
                </a:solidFill>
                <a:latin typeface="+mn-lt"/>
              </a:rPr>
            </a:br>
            <a:r>
              <a:rPr lang="en-GB" b="1" dirty="0">
                <a:solidFill>
                  <a:schemeClr val="accent2">
                    <a:lumMod val="50000"/>
                  </a:schemeClr>
                </a:solidFill>
                <a:latin typeface="+mn-lt"/>
              </a:rPr>
              <a:t>Elmina Castle, Cape Coast, Ghana</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08986" y="1679364"/>
            <a:ext cx="2391454" cy="2391454"/>
          </a:xfr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8650" y="1711801"/>
            <a:ext cx="4808700" cy="320580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26748" y="4059492"/>
            <a:ext cx="3445329" cy="2187856"/>
          </a:xfrm>
          <a:prstGeom prst="rect">
            <a:avLst/>
          </a:prstGeom>
        </p:spPr>
      </p:pic>
    </p:spTree>
    <p:extLst>
      <p:ext uri="{BB962C8B-B14F-4D97-AF65-F5344CB8AC3E}">
        <p14:creationId xmlns:p14="http://schemas.microsoft.com/office/powerpoint/2010/main" val="8242557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87602"/>
          </a:xfrm>
        </p:spPr>
        <p:txBody>
          <a:bodyPr/>
          <a:lstStyle/>
          <a:p>
            <a:r>
              <a:rPr lang="en-GB" b="1" dirty="0">
                <a:solidFill>
                  <a:schemeClr val="accent2">
                    <a:lumMod val="50000"/>
                  </a:schemeClr>
                </a:solidFill>
                <a:latin typeface="+mn-lt"/>
              </a:rPr>
              <a:t>Elmina Castle</a:t>
            </a:r>
          </a:p>
        </p:txBody>
      </p:sp>
      <p:sp>
        <p:nvSpPr>
          <p:cNvPr id="4" name="Content Placeholder 3"/>
          <p:cNvSpPr>
            <a:spLocks noGrp="1"/>
          </p:cNvSpPr>
          <p:nvPr>
            <p:ph idx="1"/>
          </p:nvPr>
        </p:nvSpPr>
        <p:spPr>
          <a:xfrm>
            <a:off x="628650" y="1825625"/>
            <a:ext cx="7783830" cy="3964162"/>
          </a:xfrm>
          <a:prstGeom prst="rect">
            <a:avLst/>
          </a:prstGeom>
        </p:spPr>
        <p:txBody>
          <a:bodyPr wrap="square">
            <a:spAutoFit/>
          </a:bodyPr>
          <a:lstStyle/>
          <a:p>
            <a:pPr marL="0" indent="0">
              <a:buNone/>
            </a:pPr>
            <a:r>
              <a:rPr lang="en-GB" dirty="0">
                <a:solidFill>
                  <a:schemeClr val="accent2">
                    <a:lumMod val="50000"/>
                  </a:schemeClr>
                </a:solidFill>
              </a:rPr>
              <a:t>Elmina Castle (4:25)</a:t>
            </a:r>
          </a:p>
          <a:p>
            <a:pPr marL="0" indent="0">
              <a:buNone/>
            </a:pPr>
            <a:r>
              <a:rPr lang="en-GB" sz="1600" dirty="0">
                <a:solidFill>
                  <a:schemeClr val="accent2">
                    <a:lumMod val="50000"/>
                  </a:schemeClr>
                </a:solidFill>
                <a:hlinkClick r:id="rId2"/>
              </a:rPr>
              <a:t>https://www.bing.com/videos/search?q=elmina+castle&amp;&amp;view=detail&amp;mid=9A30ECB02CBE6B3FEA029A30ECB02CBE6B3FEA02&amp;&amp;FORM=VRDGAR&amp;ru=%2Fvideos%2Fsearch%3Fq%3Delmina%2Bcastle%26%26FORM%3DVDVVXX</a:t>
            </a:r>
            <a:endParaRPr lang="en-GB" sz="1600" dirty="0">
              <a:solidFill>
                <a:schemeClr val="accent2">
                  <a:lumMod val="50000"/>
                </a:schemeClr>
              </a:solidFill>
            </a:endParaRPr>
          </a:p>
          <a:p>
            <a:pPr marL="0" indent="0">
              <a:buNone/>
            </a:pPr>
            <a:r>
              <a:rPr lang="en-GB">
                <a:solidFill>
                  <a:schemeClr val="accent2">
                    <a:lumMod val="50000"/>
                  </a:schemeClr>
                </a:solidFill>
              </a:rPr>
              <a:t>Elmina </a:t>
            </a:r>
            <a:r>
              <a:rPr lang="en-GB" dirty="0">
                <a:solidFill>
                  <a:schemeClr val="accent2">
                    <a:lumMod val="50000"/>
                  </a:schemeClr>
                </a:solidFill>
              </a:rPr>
              <a:t>– Chiefs’ apology (1:30)</a:t>
            </a:r>
          </a:p>
          <a:p>
            <a:pPr marL="0" indent="0">
              <a:buNone/>
            </a:pPr>
            <a:r>
              <a:rPr lang="en-GB" sz="1600" u="sng" dirty="0">
                <a:hlinkClick r:id="rId3"/>
              </a:rPr>
              <a:t>https://www.bing.com/videos/search?q=Elmina+Castle+Slavery&amp;&amp;view=detail&amp;mid=14E9F69357895F19665B14E9F69357895F19665B&amp;&amp;FORM=VRDGAR&amp;ru=%2Fvideos%2Fsearch%3Fq%3DElmina%2BCastle%2BSlavery%26Form%3DVDRSCL%26%3D0</a:t>
            </a:r>
            <a:endParaRPr lang="en-GB" sz="1600" dirty="0"/>
          </a:p>
          <a:p>
            <a:pPr marL="0" indent="0">
              <a:buNone/>
            </a:pPr>
            <a:r>
              <a:rPr lang="en-GB" dirty="0">
                <a:solidFill>
                  <a:schemeClr val="accent2">
                    <a:lumMod val="50000"/>
                  </a:schemeClr>
                </a:solidFill>
              </a:rPr>
              <a:t>Barack Obama in Ghana (2:00)</a:t>
            </a:r>
          </a:p>
          <a:p>
            <a:pPr marL="0" indent="0">
              <a:buNone/>
            </a:pPr>
            <a:r>
              <a:rPr lang="en-GB" sz="1600" dirty="0">
                <a:solidFill>
                  <a:schemeClr val="accent2">
                    <a:lumMod val="50000"/>
                  </a:schemeClr>
                </a:solidFill>
                <a:hlinkClick r:id="rId4"/>
              </a:rPr>
              <a:t>https://www.youtube.com/watch?v=YBYP9RIzgPs</a:t>
            </a:r>
            <a:endParaRPr lang="en-GB" sz="1600" dirty="0">
              <a:solidFill>
                <a:schemeClr val="accent2">
                  <a:lumMod val="50000"/>
                </a:schemeClr>
              </a:solidFill>
            </a:endParaRPr>
          </a:p>
          <a:p>
            <a:pPr marL="0" indent="0">
              <a:buNone/>
            </a:pPr>
            <a:endParaRPr lang="en-GB" dirty="0">
              <a:solidFill>
                <a:schemeClr val="accent2">
                  <a:lumMod val="50000"/>
                </a:schemeClr>
              </a:solidFill>
            </a:endParaRPr>
          </a:p>
        </p:txBody>
      </p:sp>
    </p:spTree>
    <p:extLst>
      <p:ext uri="{BB962C8B-B14F-4D97-AF65-F5344CB8AC3E}">
        <p14:creationId xmlns:p14="http://schemas.microsoft.com/office/powerpoint/2010/main" val="743056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solidFill>
                  <a:schemeClr val="accent2">
                    <a:lumMod val="50000"/>
                  </a:schemeClr>
                </a:solidFill>
                <a:latin typeface="+mn-lt"/>
              </a:rPr>
              <a:t>Atlantic demographics: depopulation and the </a:t>
            </a:r>
            <a:r>
              <a:rPr lang="en-GB" sz="3600" b="1" dirty="0" err="1">
                <a:solidFill>
                  <a:schemeClr val="accent2">
                    <a:lumMod val="50000"/>
                  </a:schemeClr>
                </a:solidFill>
                <a:latin typeface="+mn-lt"/>
              </a:rPr>
              <a:t>repeopling</a:t>
            </a:r>
            <a:r>
              <a:rPr lang="en-GB" sz="3600" b="1" dirty="0">
                <a:solidFill>
                  <a:schemeClr val="accent2">
                    <a:lumMod val="50000"/>
                  </a:schemeClr>
                </a:solidFill>
                <a:latin typeface="+mn-lt"/>
              </a:rPr>
              <a:t> of continents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774525" y="3042298"/>
            <a:ext cx="3011909" cy="1924276"/>
          </a:xfrm>
        </p:spPr>
      </p:pic>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650" y="1776954"/>
            <a:ext cx="4145875" cy="2703219"/>
          </a:xfrm>
          <a:prstGeom prst="rect">
            <a:avLst/>
          </a:prstGeom>
        </p:spPr>
      </p:pic>
      <p:sp>
        <p:nvSpPr>
          <p:cNvPr id="3" name="Rectangle 2"/>
          <p:cNvSpPr/>
          <p:nvPr/>
        </p:nvSpPr>
        <p:spPr>
          <a:xfrm>
            <a:off x="628649" y="2967335"/>
            <a:ext cx="8118535" cy="3693319"/>
          </a:xfrm>
          <a:prstGeom prst="rect">
            <a:avLst/>
          </a:prstGeom>
        </p:spPr>
        <p:txBody>
          <a:bodyPr wrap="square">
            <a:spAutoFit/>
          </a:bodyPr>
          <a:lstStyle/>
          <a:p>
            <a:endParaRPr lang="en-GB" dirty="0">
              <a:solidFill>
                <a:srgbClr val="505050"/>
              </a:solidFill>
              <a:latin typeface="Arial" panose="020B0604020202020204" pitchFamily="34" charset="0"/>
            </a:endParaRPr>
          </a:p>
          <a:p>
            <a:endParaRPr lang="en-GB" dirty="0">
              <a:solidFill>
                <a:srgbClr val="505050"/>
              </a:solidFill>
              <a:latin typeface="Arial" panose="020B0604020202020204" pitchFamily="34" charset="0"/>
            </a:endParaRPr>
          </a:p>
          <a:p>
            <a:endParaRPr lang="en-GB" dirty="0">
              <a:solidFill>
                <a:srgbClr val="505050"/>
              </a:solidFill>
              <a:latin typeface="Arial" panose="020B0604020202020204" pitchFamily="34" charset="0"/>
            </a:endParaRPr>
          </a:p>
          <a:p>
            <a:endParaRPr lang="en-GB" dirty="0">
              <a:solidFill>
                <a:srgbClr val="505050"/>
              </a:solidFill>
              <a:latin typeface="Arial" panose="020B0604020202020204" pitchFamily="34" charset="0"/>
            </a:endParaRPr>
          </a:p>
          <a:p>
            <a:endParaRPr lang="en-GB" dirty="0">
              <a:solidFill>
                <a:srgbClr val="505050"/>
              </a:solidFill>
              <a:latin typeface="Arial" panose="020B0604020202020204" pitchFamily="34" charset="0"/>
            </a:endParaRPr>
          </a:p>
          <a:p>
            <a:endParaRPr lang="en-GB" dirty="0">
              <a:solidFill>
                <a:srgbClr val="505050"/>
              </a:solidFill>
              <a:latin typeface="Arial" panose="020B0604020202020204" pitchFamily="34" charset="0"/>
            </a:endParaRPr>
          </a:p>
          <a:p>
            <a:endParaRPr lang="en-GB" dirty="0">
              <a:solidFill>
                <a:srgbClr val="505050"/>
              </a:solidFill>
              <a:latin typeface="Arial" panose="020B0604020202020204" pitchFamily="34" charset="0"/>
            </a:endParaRPr>
          </a:p>
          <a:p>
            <a:r>
              <a:rPr lang="en-GB" b="1" dirty="0">
                <a:solidFill>
                  <a:srgbClr val="505050"/>
                </a:solidFill>
                <a:latin typeface="Arial" panose="020B0604020202020204" pitchFamily="34" charset="0"/>
              </a:rPr>
              <a:t>Depopulation of the Americas:</a:t>
            </a:r>
          </a:p>
          <a:p>
            <a:r>
              <a:rPr lang="en-GB" dirty="0">
                <a:solidFill>
                  <a:srgbClr val="505050"/>
                </a:solidFill>
                <a:latin typeface="Arial" panose="020B0604020202020204" pitchFamily="34" charset="0"/>
              </a:rPr>
              <a:t>Koch, A. et al, 2019. </a:t>
            </a:r>
            <a:r>
              <a:rPr lang="en-GB" i="1" dirty="0">
                <a:solidFill>
                  <a:srgbClr val="505050"/>
                </a:solidFill>
                <a:latin typeface="Arial" panose="020B0604020202020204" pitchFamily="34" charset="0"/>
              </a:rPr>
              <a:t>Earth system impacts of the European arrival and Great Dying in the Americas after 1492 </a:t>
            </a:r>
            <a:r>
              <a:rPr lang="en-GB" dirty="0">
                <a:solidFill>
                  <a:srgbClr val="505050"/>
                </a:solidFill>
                <a:latin typeface="Arial" panose="020B0604020202020204" pitchFamily="34" charset="0"/>
              </a:rPr>
              <a:t>in Quaternary Science Reviews, Vol. 207, March 2019 p.13-36. Elsevier: </a:t>
            </a:r>
            <a:r>
              <a:rPr lang="en-GB" dirty="0">
                <a:solidFill>
                  <a:srgbClr val="505050"/>
                </a:solidFill>
                <a:latin typeface="Arial" panose="020B0604020202020204" pitchFamily="34" charset="0"/>
                <a:hlinkClick r:id="rId4"/>
              </a:rPr>
              <a:t>https://www.sciencedirect.com/science/article/pii/S0277379118307261#</a:t>
            </a:r>
            <a:r>
              <a:rPr lang="en-GB" dirty="0">
                <a:solidFill>
                  <a:srgbClr val="505050"/>
                </a:solidFill>
                <a:latin typeface="Arial" panose="020B0604020202020204" pitchFamily="34" charset="0"/>
              </a:rPr>
              <a:t>!</a:t>
            </a:r>
          </a:p>
          <a:p>
            <a:endParaRPr lang="en-GB" dirty="0"/>
          </a:p>
        </p:txBody>
      </p:sp>
    </p:spTree>
    <p:extLst>
      <p:ext uri="{BB962C8B-B14F-4D97-AF65-F5344CB8AC3E}">
        <p14:creationId xmlns:p14="http://schemas.microsoft.com/office/powerpoint/2010/main" val="2741849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The campaign for abolition</a:t>
            </a:r>
            <a:endParaRPr lang="en-GB" dirty="0">
              <a:latin typeface="+mn-lt"/>
            </a:endParaRPr>
          </a:p>
        </p:txBody>
      </p:sp>
      <p:sp>
        <p:nvSpPr>
          <p:cNvPr id="3" name="Content Placeholder 2"/>
          <p:cNvSpPr>
            <a:spLocks noGrp="1"/>
          </p:cNvSpPr>
          <p:nvPr>
            <p:ph idx="1"/>
          </p:nvPr>
        </p:nvSpPr>
        <p:spPr/>
        <p:txBody>
          <a:bodyPr/>
          <a:lstStyle/>
          <a:p>
            <a:r>
              <a:rPr lang="en-GB" dirty="0">
                <a:solidFill>
                  <a:schemeClr val="accent2">
                    <a:lumMod val="50000"/>
                  </a:schemeClr>
                </a:solidFill>
              </a:rPr>
              <a:t>Slave revolts</a:t>
            </a:r>
          </a:p>
          <a:p>
            <a:r>
              <a:rPr lang="en-GB" dirty="0">
                <a:solidFill>
                  <a:schemeClr val="accent2">
                    <a:lumMod val="50000"/>
                  </a:schemeClr>
                </a:solidFill>
              </a:rPr>
              <a:t>Religious dissent: Quakers, Methodists (and their impact on the established church – including in Lampeter)</a:t>
            </a:r>
          </a:p>
          <a:p>
            <a:r>
              <a:rPr lang="en-GB" dirty="0">
                <a:solidFill>
                  <a:schemeClr val="accent2">
                    <a:lumMod val="50000"/>
                  </a:schemeClr>
                </a:solidFill>
              </a:rPr>
              <a:t>Events in France and Saint-Domingue</a:t>
            </a:r>
          </a:p>
          <a:p>
            <a:r>
              <a:rPr lang="en-GB" dirty="0">
                <a:solidFill>
                  <a:schemeClr val="accent2">
                    <a:lumMod val="50000"/>
                  </a:schemeClr>
                </a:solidFill>
              </a:rPr>
              <a:t>Parliament and British plantation owners feared the spread of slave revolt to the British West Indies</a:t>
            </a:r>
          </a:p>
          <a:p>
            <a:endParaRPr lang="en-GB" dirty="0"/>
          </a:p>
        </p:txBody>
      </p:sp>
    </p:spTree>
    <p:extLst>
      <p:ext uri="{BB962C8B-B14F-4D97-AF65-F5344CB8AC3E}">
        <p14:creationId xmlns:p14="http://schemas.microsoft.com/office/powerpoint/2010/main" val="584259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Events in France</a:t>
            </a:r>
          </a:p>
        </p:txBody>
      </p:sp>
      <p:sp>
        <p:nvSpPr>
          <p:cNvPr id="3" name="Content Placeholder 2"/>
          <p:cNvSpPr>
            <a:spLocks noGrp="1"/>
          </p:cNvSpPr>
          <p:nvPr>
            <p:ph idx="1"/>
          </p:nvPr>
        </p:nvSpPr>
        <p:spPr>
          <a:xfrm>
            <a:off x="628650" y="1466491"/>
            <a:ext cx="7886700" cy="4710472"/>
          </a:xfrm>
        </p:spPr>
        <p:txBody>
          <a:bodyPr>
            <a:normAutofit fontScale="92500" lnSpcReduction="20000"/>
          </a:bodyPr>
          <a:lstStyle/>
          <a:p>
            <a:r>
              <a:rPr lang="en-GB" b="1" i="1" dirty="0" err="1">
                <a:solidFill>
                  <a:schemeClr val="accent2">
                    <a:lumMod val="50000"/>
                  </a:schemeClr>
                </a:solidFill>
              </a:rPr>
              <a:t>Société</a:t>
            </a:r>
            <a:r>
              <a:rPr lang="en-GB" b="1" i="1" dirty="0">
                <a:solidFill>
                  <a:schemeClr val="accent2">
                    <a:lumMod val="50000"/>
                  </a:schemeClr>
                </a:solidFill>
              </a:rPr>
              <a:t> des </a:t>
            </a:r>
            <a:r>
              <a:rPr lang="en-GB" b="1" i="1" dirty="0" err="1">
                <a:solidFill>
                  <a:schemeClr val="accent2">
                    <a:lumMod val="50000"/>
                  </a:schemeClr>
                </a:solidFill>
              </a:rPr>
              <a:t>amis</a:t>
            </a:r>
            <a:r>
              <a:rPr lang="en-GB" b="1" i="1" dirty="0">
                <a:solidFill>
                  <a:schemeClr val="accent2">
                    <a:lumMod val="50000"/>
                  </a:schemeClr>
                </a:solidFill>
              </a:rPr>
              <a:t> des Noirs:</a:t>
            </a:r>
            <a:r>
              <a:rPr lang="en-GB" dirty="0">
                <a:solidFill>
                  <a:schemeClr val="accent2">
                    <a:lumMod val="50000"/>
                  </a:schemeClr>
                </a:solidFill>
              </a:rPr>
              <a:t> Abolitionists who opposed slavery </a:t>
            </a:r>
            <a:r>
              <a:rPr lang="en-GB" b="1" dirty="0">
                <a:solidFill>
                  <a:schemeClr val="accent2">
                    <a:lumMod val="50000"/>
                  </a:schemeClr>
                </a:solidFill>
              </a:rPr>
              <a:t>and</a:t>
            </a:r>
            <a:r>
              <a:rPr lang="en-GB" dirty="0">
                <a:solidFill>
                  <a:schemeClr val="accent2">
                    <a:lumMod val="50000"/>
                  </a:schemeClr>
                </a:solidFill>
              </a:rPr>
              <a:t> the trans-Atlantic slave trade. Set up in Paris in 1788, active until 1793, led by Jacques Pierre </a:t>
            </a:r>
            <a:r>
              <a:rPr lang="en-GB" dirty="0" err="1">
                <a:solidFill>
                  <a:schemeClr val="accent2">
                    <a:lumMod val="50000"/>
                  </a:schemeClr>
                </a:solidFill>
              </a:rPr>
              <a:t>Brissot</a:t>
            </a:r>
            <a:r>
              <a:rPr lang="en-GB" dirty="0">
                <a:solidFill>
                  <a:schemeClr val="accent2">
                    <a:lumMod val="50000"/>
                  </a:schemeClr>
                </a:solidFill>
              </a:rPr>
              <a:t>, (in correspondence with Thomas Clarkson, who led the abolitionist movement in the Britain). At the beginning of 1789, the Society had 141 members. </a:t>
            </a:r>
          </a:p>
          <a:p>
            <a:r>
              <a:rPr lang="en-GB" dirty="0">
                <a:solidFill>
                  <a:schemeClr val="accent2">
                    <a:lumMod val="50000"/>
                  </a:schemeClr>
                </a:solidFill>
              </a:rPr>
              <a:t>Published anti-slavery literature and regularly spoke out in the National Assembly. </a:t>
            </a:r>
          </a:p>
          <a:p>
            <a:r>
              <a:rPr lang="en-GB" dirty="0">
                <a:solidFill>
                  <a:schemeClr val="accent2">
                    <a:lumMod val="50000"/>
                  </a:schemeClr>
                </a:solidFill>
              </a:rPr>
              <a:t>In February 1794, the National Assembly passed the Universal Emancipation decree, declaring all of France’s colonial slaves free, with “equal rights”. </a:t>
            </a:r>
          </a:p>
          <a:p>
            <a:r>
              <a:rPr lang="en-GB" dirty="0">
                <a:solidFill>
                  <a:schemeClr val="accent2">
                    <a:lumMod val="50000"/>
                  </a:schemeClr>
                </a:solidFill>
              </a:rPr>
              <a:t>This decree was reversed under Napoleon, who tried unsuccessfully to reinstitute slavery in the colonies and to regain control of Saint-Domingue.</a:t>
            </a:r>
          </a:p>
        </p:txBody>
      </p:sp>
    </p:spTree>
    <p:extLst>
      <p:ext uri="{BB962C8B-B14F-4D97-AF65-F5344CB8AC3E}">
        <p14:creationId xmlns:p14="http://schemas.microsoft.com/office/powerpoint/2010/main" val="409265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The campaign for Abolition in Britain</a:t>
            </a:r>
          </a:p>
        </p:txBody>
      </p:sp>
      <p:sp>
        <p:nvSpPr>
          <p:cNvPr id="3" name="Content Placeholder 2"/>
          <p:cNvSpPr>
            <a:spLocks noGrp="1"/>
          </p:cNvSpPr>
          <p:nvPr>
            <p:ph idx="1"/>
          </p:nvPr>
        </p:nvSpPr>
        <p:spPr/>
        <p:txBody>
          <a:bodyPr>
            <a:normAutofit fontScale="92500" lnSpcReduction="10000"/>
          </a:bodyPr>
          <a:lstStyle/>
          <a:p>
            <a:r>
              <a:rPr lang="en-GB" i="1" dirty="0">
                <a:solidFill>
                  <a:schemeClr val="accent2">
                    <a:lumMod val="50000"/>
                  </a:schemeClr>
                </a:solidFill>
              </a:rPr>
              <a:t>Abolitionists </a:t>
            </a:r>
            <a:r>
              <a:rPr lang="en-GB" dirty="0">
                <a:solidFill>
                  <a:schemeClr val="accent2">
                    <a:lumMod val="50000"/>
                  </a:schemeClr>
                </a:solidFill>
              </a:rPr>
              <a:t>v gradual emancipation/reform</a:t>
            </a:r>
          </a:p>
          <a:p>
            <a:r>
              <a:rPr lang="en-GB" dirty="0">
                <a:solidFill>
                  <a:schemeClr val="accent2">
                    <a:lumMod val="50000"/>
                  </a:schemeClr>
                </a:solidFill>
              </a:rPr>
              <a:t>1807 Ending the Slave Trade (in UK-controlled territories)</a:t>
            </a:r>
          </a:p>
          <a:p>
            <a:r>
              <a:rPr lang="en-GB" dirty="0">
                <a:solidFill>
                  <a:schemeClr val="accent2">
                    <a:lumMod val="50000"/>
                  </a:schemeClr>
                </a:solidFill>
              </a:rPr>
              <a:t>1833/4 Abolition of Slavery (in UK-controlled territories) </a:t>
            </a:r>
            <a:r>
              <a:rPr lang="en-GB" sz="2000" dirty="0">
                <a:solidFill>
                  <a:schemeClr val="accent2">
                    <a:lumMod val="50000"/>
                  </a:schemeClr>
                </a:solidFill>
              </a:rPr>
              <a:t>NB William Wilberforce d. 29 July 1833</a:t>
            </a:r>
          </a:p>
          <a:p>
            <a:r>
              <a:rPr lang="en-GB" i="1" dirty="0">
                <a:solidFill>
                  <a:schemeClr val="accent2">
                    <a:lumMod val="50000"/>
                  </a:schemeClr>
                </a:solidFill>
              </a:rPr>
              <a:t>Compensation </a:t>
            </a:r>
            <a:r>
              <a:rPr lang="en-GB" dirty="0">
                <a:solidFill>
                  <a:schemeClr val="accent2">
                    <a:lumMod val="50000"/>
                  </a:schemeClr>
                </a:solidFill>
              </a:rPr>
              <a:t>paid to </a:t>
            </a:r>
            <a:r>
              <a:rPr lang="en-GB" dirty="0" err="1">
                <a:solidFill>
                  <a:schemeClr val="accent2">
                    <a:lumMod val="50000"/>
                  </a:schemeClr>
                </a:solidFill>
              </a:rPr>
              <a:t>slaveowners</a:t>
            </a:r>
            <a:r>
              <a:rPr lang="en-GB" dirty="0">
                <a:solidFill>
                  <a:schemeClr val="accent2">
                    <a:lumMod val="50000"/>
                  </a:schemeClr>
                </a:solidFill>
              </a:rPr>
              <a:t>: See </a:t>
            </a:r>
            <a:r>
              <a:rPr lang="en-GB" dirty="0">
                <a:solidFill>
                  <a:schemeClr val="accent2">
                    <a:lumMod val="50000"/>
                  </a:schemeClr>
                </a:solidFill>
                <a:hlinkClick r:id="rId2"/>
              </a:rPr>
              <a:t>https://www.ucl.ac.uk/lbs/</a:t>
            </a:r>
            <a:endParaRPr lang="en-GB" dirty="0">
              <a:solidFill>
                <a:schemeClr val="accent2">
                  <a:lumMod val="50000"/>
                </a:schemeClr>
              </a:solidFill>
            </a:endParaRPr>
          </a:p>
          <a:p>
            <a:r>
              <a:rPr lang="en-GB" dirty="0">
                <a:solidFill>
                  <a:schemeClr val="accent2">
                    <a:lumMod val="50000"/>
                  </a:schemeClr>
                </a:solidFill>
              </a:rPr>
              <a:t>Exceptions: 10 year “phasing in”; territories of the East India Co.</a:t>
            </a:r>
          </a:p>
          <a:p>
            <a:r>
              <a:rPr lang="en-GB" dirty="0">
                <a:solidFill>
                  <a:schemeClr val="accent2">
                    <a:lumMod val="50000"/>
                  </a:schemeClr>
                </a:solidFill>
              </a:rPr>
              <a:t>Lampeter connections: Thomas Burgess and Thomas Phillips</a:t>
            </a:r>
          </a:p>
        </p:txBody>
      </p:sp>
    </p:spTree>
    <p:extLst>
      <p:ext uri="{BB962C8B-B14F-4D97-AF65-F5344CB8AC3E}">
        <p14:creationId xmlns:p14="http://schemas.microsoft.com/office/powerpoint/2010/main" val="2005868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After 1807   </a:t>
            </a:r>
          </a:p>
        </p:txBody>
      </p:sp>
      <p:sp>
        <p:nvSpPr>
          <p:cNvPr id="3" name="Content Placeholder 2"/>
          <p:cNvSpPr>
            <a:spLocks noGrp="1"/>
          </p:cNvSpPr>
          <p:nvPr>
            <p:ph idx="1"/>
          </p:nvPr>
        </p:nvSpPr>
        <p:spPr/>
        <p:txBody>
          <a:bodyPr>
            <a:normAutofit fontScale="85000" lnSpcReduction="10000"/>
          </a:bodyPr>
          <a:lstStyle/>
          <a:p>
            <a:pPr marL="0" indent="0">
              <a:buNone/>
            </a:pPr>
            <a:endParaRPr lang="en-GB" dirty="0">
              <a:solidFill>
                <a:schemeClr val="accent2">
                  <a:lumMod val="50000"/>
                </a:schemeClr>
              </a:solidFill>
            </a:endParaRPr>
          </a:p>
          <a:p>
            <a:pPr marL="0" indent="0">
              <a:buNone/>
            </a:pPr>
            <a:endParaRPr lang="en-GB" dirty="0">
              <a:solidFill>
                <a:schemeClr val="accent2">
                  <a:lumMod val="50000"/>
                </a:schemeClr>
              </a:solidFill>
            </a:endParaRPr>
          </a:p>
          <a:p>
            <a:pPr marL="0" indent="0">
              <a:buNone/>
            </a:pPr>
            <a:endParaRPr lang="en-GB" dirty="0">
              <a:solidFill>
                <a:schemeClr val="accent2">
                  <a:lumMod val="50000"/>
                </a:schemeClr>
              </a:solidFill>
            </a:endParaRPr>
          </a:p>
          <a:p>
            <a:pPr marL="0" indent="0">
              <a:buNone/>
            </a:pPr>
            <a:endParaRPr lang="en-GB" dirty="0">
              <a:solidFill>
                <a:schemeClr val="accent2">
                  <a:lumMod val="50000"/>
                </a:schemeClr>
              </a:solidFill>
            </a:endParaRPr>
          </a:p>
          <a:p>
            <a:pPr marL="0" indent="0">
              <a:buNone/>
            </a:pPr>
            <a:endParaRPr lang="en-GB" dirty="0">
              <a:solidFill>
                <a:schemeClr val="accent2">
                  <a:lumMod val="50000"/>
                </a:schemeClr>
              </a:solidFill>
            </a:endParaRPr>
          </a:p>
          <a:p>
            <a:pPr marL="0" indent="0">
              <a:buNone/>
            </a:pPr>
            <a:r>
              <a:rPr lang="en-GB" dirty="0">
                <a:solidFill>
                  <a:schemeClr val="accent2">
                    <a:lumMod val="50000"/>
                  </a:schemeClr>
                </a:solidFill>
              </a:rPr>
              <a:t>1808 The West Africa Squadron</a:t>
            </a:r>
          </a:p>
          <a:p>
            <a:pPr marL="0" indent="0">
              <a:buNone/>
            </a:pPr>
            <a:r>
              <a:rPr lang="en-GB" dirty="0">
                <a:solidFill>
                  <a:schemeClr val="accent2">
                    <a:lumMod val="50000"/>
                  </a:schemeClr>
                </a:solidFill>
              </a:rPr>
              <a:t>1815 Peace of Vienna: Castlereagh secured a “no slave trade” clause – gradual abolition and a series of bilateral treaties after 1815</a:t>
            </a:r>
          </a:p>
          <a:p>
            <a:pPr marL="0" indent="0">
              <a:buNone/>
            </a:pPr>
            <a:r>
              <a:rPr lang="en-GB" dirty="0">
                <a:solidFill>
                  <a:schemeClr val="accent2">
                    <a:lumMod val="50000"/>
                  </a:schemeClr>
                </a:solidFill>
              </a:rPr>
              <a:t>1833 Abolition of slavery – part of the great reform agitation</a:t>
            </a:r>
          </a:p>
          <a:p>
            <a:pPr marL="0" indent="0">
              <a:buNone/>
            </a:pPr>
            <a:r>
              <a:rPr lang="en-GB" dirty="0">
                <a:solidFill>
                  <a:schemeClr val="accent2">
                    <a:lumMod val="50000"/>
                  </a:schemeClr>
                </a:solidFill>
              </a:rPr>
              <a:t>1865-68 Freedmen’s Aid Societies</a:t>
            </a:r>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15546" y="714899"/>
            <a:ext cx="4899804" cy="2890207"/>
          </a:xfrm>
          <a:prstGeom prst="rect">
            <a:avLst/>
          </a:prstGeom>
        </p:spPr>
      </p:pic>
    </p:spTree>
    <p:extLst>
      <p:ext uri="{BB962C8B-B14F-4D97-AF65-F5344CB8AC3E}">
        <p14:creationId xmlns:p14="http://schemas.microsoft.com/office/powerpoint/2010/main" val="3308125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The methods of Wilberforce</a:t>
            </a:r>
          </a:p>
        </p:txBody>
      </p:sp>
      <p:sp>
        <p:nvSpPr>
          <p:cNvPr id="3" name="Content Placeholder 2"/>
          <p:cNvSpPr>
            <a:spLocks noGrp="1"/>
          </p:cNvSpPr>
          <p:nvPr>
            <p:ph idx="1"/>
          </p:nvPr>
        </p:nvSpPr>
        <p:spPr/>
        <p:txBody>
          <a:bodyPr>
            <a:normAutofit fontScale="70000" lnSpcReduction="20000"/>
          </a:bodyPr>
          <a:lstStyle/>
          <a:p>
            <a:pPr marL="0" indent="0">
              <a:buNone/>
            </a:pPr>
            <a:r>
              <a:rPr lang="en-GB" dirty="0">
                <a:solidFill>
                  <a:schemeClr val="accent2">
                    <a:lumMod val="50000"/>
                  </a:schemeClr>
                </a:solidFill>
                <a:latin typeface="Times New Roman" panose="02020603050405020304" pitchFamily="18" charset="0"/>
                <a:cs typeface="Times New Roman" panose="02020603050405020304" pitchFamily="18" charset="0"/>
              </a:rPr>
              <a:t>“Wilberforce and the anti-slavery men had introduced into English life and politics new methods of agitating and educating public opinion. The dissemination of facts and arguments; the answers to the </a:t>
            </a:r>
            <a:r>
              <a:rPr lang="en-GB" dirty="0" err="1">
                <a:solidFill>
                  <a:schemeClr val="accent2">
                    <a:lumMod val="50000"/>
                  </a:schemeClr>
                </a:solidFill>
                <a:latin typeface="Times New Roman" panose="02020603050405020304" pitchFamily="18" charset="0"/>
                <a:cs typeface="Times New Roman" panose="02020603050405020304" pitchFamily="18" charset="0"/>
              </a:rPr>
              <a:t>mis</a:t>
            </a:r>
            <a:r>
              <a:rPr lang="en-GB" dirty="0">
                <a:solidFill>
                  <a:schemeClr val="accent2">
                    <a:lumMod val="50000"/>
                  </a:schemeClr>
                </a:solidFill>
                <a:latin typeface="Times New Roman" panose="02020603050405020304" pitchFamily="18" charset="0"/>
                <a:cs typeface="Times New Roman" panose="02020603050405020304" pitchFamily="18" charset="0"/>
              </a:rPr>
              <a:t>-statements of the adversary on the pleasures of the “Middle-passage” and the happiness of negro life in the plantations; the tracts; the subscriptions; the public meetings – all these methods of propaganda were systematized by methods familiar enough today but strange and new in that age. The quiet force of the Quakers was brought out of its long hibernation and launched into public life, taking the party politicians in flank. The methods of Wilberforce were afterwards imitated by the myriad leagues and societies – political, religious, philanthropic and cultural – which have ever since been the arteries of English life. Public discussion and public agitation of every kind of question became the habit of the English people, very largely in imitation of Wilberforce’s successful campaign. Voluntary association for every conceivable sort of purpose or cause became an integral part of English social life in the Nineteenth Century, filling up many of the gaps left by the limited scope of State action.”</a:t>
            </a:r>
          </a:p>
          <a:p>
            <a:pPr marL="0" indent="0">
              <a:buNone/>
            </a:pPr>
            <a:r>
              <a:rPr lang="en-GB" dirty="0">
                <a:solidFill>
                  <a:schemeClr val="accent2">
                    <a:lumMod val="50000"/>
                  </a:schemeClr>
                </a:solidFill>
                <a:latin typeface="Times New Roman" panose="02020603050405020304" pitchFamily="18" charset="0"/>
                <a:cs typeface="Times New Roman" panose="02020603050405020304" pitchFamily="18" charset="0"/>
              </a:rPr>
              <a:t>Trevelyan, G.M., 1944. </a:t>
            </a:r>
            <a:r>
              <a:rPr lang="en-GB" i="1" dirty="0">
                <a:solidFill>
                  <a:schemeClr val="accent2">
                    <a:lumMod val="50000"/>
                  </a:schemeClr>
                </a:solidFill>
                <a:latin typeface="Times New Roman" panose="02020603050405020304" pitchFamily="18" charset="0"/>
                <a:cs typeface="Times New Roman" panose="02020603050405020304" pitchFamily="18" charset="0"/>
              </a:rPr>
              <a:t>English Social History: A Survey of Six Centuries, Chaucer to Queen Victoria</a:t>
            </a:r>
            <a:r>
              <a:rPr lang="en-GB" dirty="0">
                <a:solidFill>
                  <a:schemeClr val="accent2">
                    <a:lumMod val="50000"/>
                  </a:schemeClr>
                </a:solidFill>
                <a:latin typeface="Times New Roman" panose="02020603050405020304" pitchFamily="18" charset="0"/>
                <a:cs typeface="Times New Roman" panose="02020603050405020304" pitchFamily="18" charset="0"/>
              </a:rPr>
              <a:t>. London: Longmans. p. 501.</a:t>
            </a:r>
          </a:p>
          <a:p>
            <a:pPr marL="0" indent="0">
              <a:buNone/>
            </a:pPr>
            <a:endParaRPr lang="en-GB" dirty="0"/>
          </a:p>
        </p:txBody>
      </p:sp>
    </p:spTree>
    <p:extLst>
      <p:ext uri="{BB962C8B-B14F-4D97-AF65-F5344CB8AC3E}">
        <p14:creationId xmlns:p14="http://schemas.microsoft.com/office/powerpoint/2010/main" val="3568157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Abolition in USA</a:t>
            </a:r>
          </a:p>
        </p:txBody>
      </p:sp>
      <p:sp>
        <p:nvSpPr>
          <p:cNvPr id="3" name="Content Placeholder 2"/>
          <p:cNvSpPr>
            <a:spLocks noGrp="1"/>
          </p:cNvSpPr>
          <p:nvPr>
            <p:ph idx="1"/>
          </p:nvPr>
        </p:nvSpPr>
        <p:spPr/>
        <p:txBody>
          <a:bodyPr>
            <a:normAutofit fontScale="77500" lnSpcReduction="20000"/>
          </a:bodyPr>
          <a:lstStyle/>
          <a:p>
            <a:r>
              <a:rPr lang="en-GB" dirty="0">
                <a:solidFill>
                  <a:schemeClr val="accent2">
                    <a:lumMod val="50000"/>
                  </a:schemeClr>
                </a:solidFill>
              </a:rPr>
              <a:t>“Cursed from birth”: the republic and slavery</a:t>
            </a:r>
          </a:p>
          <a:p>
            <a:r>
              <a:rPr lang="en-GB" dirty="0">
                <a:solidFill>
                  <a:schemeClr val="accent2">
                    <a:lumMod val="50000"/>
                  </a:schemeClr>
                </a:solidFill>
              </a:rPr>
              <a:t>A long history of slave revolts</a:t>
            </a:r>
          </a:p>
          <a:p>
            <a:r>
              <a:rPr lang="en-GB" dirty="0">
                <a:solidFill>
                  <a:schemeClr val="accent2">
                    <a:lumMod val="50000"/>
                  </a:schemeClr>
                </a:solidFill>
              </a:rPr>
              <a:t>Black freedom and the British lines 1776-1783</a:t>
            </a:r>
          </a:p>
          <a:p>
            <a:r>
              <a:rPr lang="en-GB" dirty="0">
                <a:solidFill>
                  <a:schemeClr val="accent2">
                    <a:lumMod val="50000"/>
                  </a:schemeClr>
                </a:solidFill>
              </a:rPr>
              <a:t>The 20 year moratorium (no changes to the </a:t>
            </a:r>
          </a:p>
          <a:p>
            <a:pPr marL="0" indent="0">
              <a:buNone/>
            </a:pPr>
            <a:r>
              <a:rPr lang="en-GB" dirty="0">
                <a:solidFill>
                  <a:schemeClr val="accent2">
                    <a:lumMod val="50000"/>
                  </a:schemeClr>
                </a:solidFill>
              </a:rPr>
              <a:t>    status of slavery) 1788-1808</a:t>
            </a:r>
          </a:p>
          <a:p>
            <a:pPr marL="0" indent="0">
              <a:buNone/>
            </a:pPr>
            <a:endParaRPr lang="en-GB" dirty="0">
              <a:solidFill>
                <a:schemeClr val="accent2">
                  <a:lumMod val="50000"/>
                </a:schemeClr>
              </a:solidFill>
            </a:endParaRPr>
          </a:p>
          <a:p>
            <a:pPr marL="0" indent="0">
              <a:buNone/>
            </a:pPr>
            <a:r>
              <a:rPr lang="en-GB" b="1" dirty="0">
                <a:solidFill>
                  <a:schemeClr val="accent2">
                    <a:lumMod val="50000"/>
                  </a:schemeClr>
                </a:solidFill>
              </a:rPr>
              <a:t>The </a:t>
            </a:r>
            <a:r>
              <a:rPr lang="en-GB" b="1" i="1" dirty="0">
                <a:solidFill>
                  <a:schemeClr val="accent2">
                    <a:lumMod val="50000"/>
                  </a:schemeClr>
                </a:solidFill>
              </a:rPr>
              <a:t>Ethiopian Regiment </a:t>
            </a:r>
            <a:r>
              <a:rPr lang="en-GB" b="1" dirty="0">
                <a:solidFill>
                  <a:schemeClr val="accent2">
                    <a:lumMod val="50000"/>
                  </a:schemeClr>
                </a:solidFill>
              </a:rPr>
              <a:t>and </a:t>
            </a:r>
            <a:r>
              <a:rPr lang="en-GB" b="1" i="1" dirty="0">
                <a:solidFill>
                  <a:schemeClr val="accent2">
                    <a:lumMod val="50000"/>
                  </a:schemeClr>
                </a:solidFill>
              </a:rPr>
              <a:t>Black Loyalists</a:t>
            </a:r>
          </a:p>
          <a:p>
            <a:pPr marL="0" indent="0">
              <a:buNone/>
            </a:pPr>
            <a:r>
              <a:rPr lang="en-GB" dirty="0">
                <a:solidFill>
                  <a:schemeClr val="accent2">
                    <a:lumMod val="50000"/>
                  </a:schemeClr>
                </a:solidFill>
              </a:rPr>
              <a:t>British commanders in the American War of Independence declared that slaves who came over to the British side would receive their freedom. </a:t>
            </a:r>
          </a:p>
          <a:p>
            <a:pPr marL="0" indent="0">
              <a:buNone/>
            </a:pPr>
            <a:r>
              <a:rPr lang="en-GB" dirty="0">
                <a:solidFill>
                  <a:schemeClr val="accent2">
                    <a:lumMod val="50000"/>
                  </a:schemeClr>
                </a:solidFill>
              </a:rPr>
              <a:t>Dunmore’s “Ethiopian Regiment” was made up of ex-slaves. After the war, many of these freed slaves went to Nova Scotia, British Honduras and other safe havens to escape re-enslavement.</a:t>
            </a:r>
          </a:p>
          <a:p>
            <a:pPr marL="0" indent="0">
              <a:buNone/>
            </a:pPr>
            <a:endParaRPr lang="en-GB" dirty="0"/>
          </a:p>
          <a:p>
            <a:endParaRPr lang="en-GB" dirty="0"/>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4867" y="706466"/>
            <a:ext cx="1869478" cy="3298591"/>
          </a:xfrm>
          <a:prstGeom prst="rect">
            <a:avLst/>
          </a:prstGeom>
        </p:spPr>
      </p:pic>
    </p:spTree>
    <p:extLst>
      <p:ext uri="{BB962C8B-B14F-4D97-AF65-F5344CB8AC3E}">
        <p14:creationId xmlns:p14="http://schemas.microsoft.com/office/powerpoint/2010/main" val="1043338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Thomas Peters, </a:t>
            </a:r>
            <a:r>
              <a:rPr lang="en-GB" b="1" i="1" dirty="0">
                <a:solidFill>
                  <a:schemeClr val="accent2">
                    <a:lumMod val="50000"/>
                  </a:schemeClr>
                </a:solidFill>
                <a:latin typeface="+mn-lt"/>
              </a:rPr>
              <a:t>John</a:t>
            </a:r>
            <a:r>
              <a:rPr lang="en-GB" b="1" dirty="0">
                <a:solidFill>
                  <a:schemeClr val="accent2">
                    <a:lumMod val="50000"/>
                  </a:schemeClr>
                </a:solidFill>
                <a:latin typeface="+mn-lt"/>
              </a:rPr>
              <a:t> Clarkson  and Sierra Leone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312" y="1690689"/>
            <a:ext cx="3438353" cy="2750682"/>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312" y="4564107"/>
            <a:ext cx="3561437" cy="2177054"/>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78335" y="4441371"/>
            <a:ext cx="2142951" cy="2231778"/>
          </a:xfrm>
          <a:prstGeom prst="rect">
            <a:avLst/>
          </a:prstGeom>
        </p:spPr>
      </p:pic>
      <p:pic>
        <p:nvPicPr>
          <p:cNvPr id="8" name="Picture 7"/>
          <p:cNvPicPr>
            <a:picLocks noChangeAspect="1"/>
          </p:cNvPicPr>
          <p:nvPr/>
        </p:nvPicPr>
        <p:blipFill>
          <a:blip r:embed="rId5"/>
          <a:stretch>
            <a:fillRect/>
          </a:stretch>
        </p:blipFill>
        <p:spPr>
          <a:xfrm>
            <a:off x="4495800" y="3352800"/>
            <a:ext cx="152400" cy="152400"/>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878335" y="1403121"/>
            <a:ext cx="3104873" cy="2882852"/>
          </a:xfrm>
          <a:prstGeom prst="rect">
            <a:avLst/>
          </a:prstGeom>
        </p:spPr>
      </p:pic>
      <p:sp>
        <p:nvSpPr>
          <p:cNvPr id="3" name="TextBox 2">
            <a:extLst>
              <a:ext uri="{FF2B5EF4-FFF2-40B4-BE49-F238E27FC236}">
                <a16:creationId xmlns:a16="http://schemas.microsoft.com/office/drawing/2014/main" id="{4387A22E-476D-167F-389A-4E2B4202B9C4}"/>
              </a:ext>
            </a:extLst>
          </p:cNvPr>
          <p:cNvSpPr txBox="1"/>
          <p:nvPr/>
        </p:nvSpPr>
        <p:spPr>
          <a:xfrm>
            <a:off x="4878335" y="3352800"/>
            <a:ext cx="3731021" cy="3139321"/>
          </a:xfrm>
          <a:prstGeom prst="rect">
            <a:avLst/>
          </a:prstGeom>
          <a:noFill/>
        </p:spPr>
        <p:txBody>
          <a:bodyPr wrap="non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Thomas Peters</a:t>
            </a:r>
          </a:p>
        </p:txBody>
      </p:sp>
    </p:spTree>
    <p:extLst>
      <p:ext uri="{BB962C8B-B14F-4D97-AF65-F5344CB8AC3E}">
        <p14:creationId xmlns:p14="http://schemas.microsoft.com/office/powerpoint/2010/main" val="219615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Abolition in USA </a:t>
            </a:r>
            <a:r>
              <a:rPr lang="en-GB" sz="2000" b="1" dirty="0">
                <a:solidFill>
                  <a:schemeClr val="accent2">
                    <a:lumMod val="50000"/>
                  </a:schemeClr>
                </a:solidFill>
                <a:latin typeface="+mn-lt"/>
              </a:rPr>
              <a:t>(continued)</a:t>
            </a:r>
            <a:endParaRPr lang="en-GB" sz="2000" b="1" dirty="0">
              <a:latin typeface="+mn-lt"/>
            </a:endParaRPr>
          </a:p>
        </p:txBody>
      </p:sp>
      <p:sp>
        <p:nvSpPr>
          <p:cNvPr id="3" name="Content Placeholder 2"/>
          <p:cNvSpPr>
            <a:spLocks noGrp="1"/>
          </p:cNvSpPr>
          <p:nvPr>
            <p:ph idx="1"/>
          </p:nvPr>
        </p:nvSpPr>
        <p:spPr/>
        <p:txBody>
          <a:bodyPr/>
          <a:lstStyle/>
          <a:p>
            <a:r>
              <a:rPr lang="en-GB" dirty="0">
                <a:solidFill>
                  <a:schemeClr val="accent2">
                    <a:lumMod val="50000"/>
                  </a:schemeClr>
                </a:solidFill>
              </a:rPr>
              <a:t>Northern States and Southern States: The Missouri Compromise (1820)</a:t>
            </a:r>
          </a:p>
          <a:p>
            <a:r>
              <a:rPr lang="en-GB" dirty="0">
                <a:solidFill>
                  <a:schemeClr val="accent2">
                    <a:lumMod val="50000"/>
                  </a:schemeClr>
                </a:solidFill>
              </a:rPr>
              <a:t>The </a:t>
            </a:r>
            <a:r>
              <a:rPr lang="en-GB" i="1" dirty="0">
                <a:solidFill>
                  <a:schemeClr val="accent2">
                    <a:lumMod val="50000"/>
                  </a:schemeClr>
                </a:solidFill>
              </a:rPr>
              <a:t>Amistad</a:t>
            </a:r>
            <a:r>
              <a:rPr lang="en-GB" dirty="0">
                <a:solidFill>
                  <a:schemeClr val="accent2">
                    <a:lumMod val="50000"/>
                  </a:schemeClr>
                </a:solidFill>
              </a:rPr>
              <a:t> case 1839-41</a:t>
            </a:r>
          </a:p>
          <a:p>
            <a:r>
              <a:rPr lang="en-GB" dirty="0">
                <a:solidFill>
                  <a:schemeClr val="accent2">
                    <a:lumMod val="50000"/>
                  </a:schemeClr>
                </a:solidFill>
              </a:rPr>
              <a:t>John Calhoun – spokesman for slaveholding</a:t>
            </a:r>
          </a:p>
          <a:p>
            <a:r>
              <a:rPr lang="en-GB" dirty="0">
                <a:solidFill>
                  <a:schemeClr val="accent2">
                    <a:lumMod val="50000"/>
                  </a:schemeClr>
                </a:solidFill>
              </a:rPr>
              <a:t>Colonisation – sending free blacks to Liberia</a:t>
            </a:r>
          </a:p>
          <a:p>
            <a:r>
              <a:rPr lang="en-GB" dirty="0">
                <a:solidFill>
                  <a:schemeClr val="accent2">
                    <a:lumMod val="50000"/>
                  </a:schemeClr>
                </a:solidFill>
              </a:rPr>
              <a:t>Civil War 1861-1865</a:t>
            </a:r>
          </a:p>
          <a:p>
            <a:r>
              <a:rPr lang="en-GB" dirty="0">
                <a:solidFill>
                  <a:schemeClr val="accent2">
                    <a:lumMod val="50000"/>
                  </a:schemeClr>
                </a:solidFill>
              </a:rPr>
              <a:t>The Emancipation Declaration </a:t>
            </a:r>
            <a:r>
              <a:rPr lang="en-GB">
                <a:solidFill>
                  <a:schemeClr val="accent2">
                    <a:lumMod val="50000"/>
                  </a:schemeClr>
                </a:solidFill>
              </a:rPr>
              <a:t>(1862) </a:t>
            </a:r>
            <a:r>
              <a:rPr lang="en-GB" dirty="0">
                <a:solidFill>
                  <a:schemeClr val="accent2">
                    <a:lumMod val="50000"/>
                  </a:schemeClr>
                </a:solidFill>
              </a:rPr>
              <a:t>and the Thirteenth Amendment (1865)</a:t>
            </a:r>
          </a:p>
          <a:p>
            <a:endParaRPr lang="en-GB" dirty="0"/>
          </a:p>
        </p:txBody>
      </p:sp>
    </p:spTree>
    <p:extLst>
      <p:ext uri="{BB962C8B-B14F-4D97-AF65-F5344CB8AC3E}">
        <p14:creationId xmlns:p14="http://schemas.microsoft.com/office/powerpoint/2010/main" val="14132360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The Thirteenth Amendment</a:t>
            </a:r>
          </a:p>
        </p:txBody>
      </p:sp>
      <p:sp>
        <p:nvSpPr>
          <p:cNvPr id="3" name="Content Placeholder 2"/>
          <p:cNvSpPr>
            <a:spLocks noGrp="1"/>
          </p:cNvSpPr>
          <p:nvPr>
            <p:ph idx="1"/>
          </p:nvPr>
        </p:nvSpPr>
        <p:spPr>
          <a:xfrm>
            <a:off x="628650" y="1825625"/>
            <a:ext cx="3788075" cy="4351338"/>
          </a:xfrm>
        </p:spPr>
        <p:txBody>
          <a:bodyPr/>
          <a:lstStyle/>
          <a:p>
            <a:pPr marL="0" indent="0">
              <a:buNone/>
            </a:pPr>
            <a:r>
              <a:rPr lang="en-GB" sz="2000" dirty="0">
                <a:solidFill>
                  <a:schemeClr val="accent2">
                    <a:lumMod val="50000"/>
                  </a:schemeClr>
                </a:solidFill>
              </a:rPr>
              <a:t>"Neither slavery nor involuntary servitude, except as a punishment for crime whereof the party shall have been duly convicted, shall exist within the United States, or any place subject to their jurisdiction." </a:t>
            </a:r>
          </a:p>
          <a:p>
            <a:pPr marL="0" indent="0">
              <a:buNone/>
            </a:pPr>
            <a:r>
              <a:rPr lang="en-GB" sz="2000" dirty="0">
                <a:solidFill>
                  <a:schemeClr val="accent2">
                    <a:lumMod val="50000"/>
                  </a:schemeClr>
                </a:solidFill>
              </a:rPr>
              <a:t>The 13th Amendment was passed by Congress on January 31, 1865, and ratified by the states on December 6, 1865.</a:t>
            </a:r>
          </a:p>
          <a:p>
            <a:pPr marL="0" indent="0">
              <a:buNone/>
            </a:pPr>
            <a:endParaRPr lang="en-GB" sz="2000" dirty="0"/>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1825626"/>
            <a:ext cx="3312543" cy="4408422"/>
          </a:xfrm>
          <a:prstGeom prst="rect">
            <a:avLst/>
          </a:prstGeom>
        </p:spPr>
      </p:pic>
    </p:spTree>
    <p:extLst>
      <p:ext uri="{BB962C8B-B14F-4D97-AF65-F5344CB8AC3E}">
        <p14:creationId xmlns:p14="http://schemas.microsoft.com/office/powerpoint/2010/main" val="594743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sz="2700" b="1" dirty="0">
                <a:solidFill>
                  <a:schemeClr val="accent2">
                    <a:lumMod val="50000"/>
                  </a:schemeClr>
                </a:solidFill>
                <a:latin typeface="+mn-lt"/>
              </a:rPr>
              <a:t>Segregation in Uniform:</a:t>
            </a:r>
            <a:br>
              <a:rPr lang="en-GB" sz="2700" b="1" dirty="0">
                <a:solidFill>
                  <a:schemeClr val="accent2">
                    <a:lumMod val="50000"/>
                  </a:schemeClr>
                </a:solidFill>
                <a:latin typeface="+mn-lt"/>
              </a:rPr>
            </a:br>
            <a:r>
              <a:rPr lang="en-GB" b="1" dirty="0">
                <a:solidFill>
                  <a:schemeClr val="accent2">
                    <a:lumMod val="50000"/>
                  </a:schemeClr>
                </a:solidFill>
                <a:latin typeface="+mn-lt"/>
              </a:rPr>
              <a:t>The 54</a:t>
            </a:r>
            <a:r>
              <a:rPr lang="en-GB" b="1" baseline="30000" dirty="0">
                <a:solidFill>
                  <a:schemeClr val="accent2">
                    <a:lumMod val="50000"/>
                  </a:schemeClr>
                </a:solidFill>
                <a:latin typeface="+mn-lt"/>
              </a:rPr>
              <a:t>th</a:t>
            </a:r>
            <a:r>
              <a:rPr lang="en-GB" b="1" dirty="0">
                <a:solidFill>
                  <a:schemeClr val="accent2">
                    <a:lumMod val="50000"/>
                  </a:schemeClr>
                </a:solidFill>
                <a:latin typeface="+mn-lt"/>
              </a:rPr>
              <a:t> Massachusetts Volunteer Infantry Regiment</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sz="1200" dirty="0">
                <a:hlinkClick r:id="rId2"/>
              </a:rPr>
              <a:t>https://www.bing.com/videos/search?q=54th+Massachusetts+Regiment&amp;&amp;view=detail&amp;mid=D2791615DDF33DFF36D1D2791615DDF33DFF36D1&amp;rvsmid=EEE531A0FDEEBBE48734EEE531A0FDEEBBE48734&amp;FORM=VDRVRV</a:t>
            </a:r>
            <a:endParaRPr lang="en-GB" sz="1200" dirty="0"/>
          </a:p>
          <a:p>
            <a:pPr marL="0" indent="0">
              <a:buNone/>
            </a:pPr>
            <a:endParaRPr lang="en-GB" sz="12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650" y="2367642"/>
            <a:ext cx="5442857" cy="4082143"/>
          </a:xfrm>
          <a:prstGeom prst="rect">
            <a:avLst/>
          </a:prstGeom>
        </p:spPr>
      </p:pic>
    </p:spTree>
    <p:extLst>
      <p:ext uri="{BB962C8B-B14F-4D97-AF65-F5344CB8AC3E}">
        <p14:creationId xmlns:p14="http://schemas.microsoft.com/office/powerpoint/2010/main" val="18046973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Unfinished business</a:t>
            </a:r>
          </a:p>
        </p:txBody>
      </p:sp>
      <p:sp>
        <p:nvSpPr>
          <p:cNvPr id="3" name="Content Placeholder 2"/>
          <p:cNvSpPr>
            <a:spLocks noGrp="1"/>
          </p:cNvSpPr>
          <p:nvPr>
            <p:ph idx="1"/>
          </p:nvPr>
        </p:nvSpPr>
        <p:spPr/>
        <p:txBody>
          <a:bodyPr>
            <a:normAutofit fontScale="92500"/>
          </a:bodyPr>
          <a:lstStyle/>
          <a:p>
            <a:r>
              <a:rPr lang="en-GB" dirty="0">
                <a:solidFill>
                  <a:schemeClr val="accent2">
                    <a:lumMod val="50000"/>
                  </a:schemeClr>
                </a:solidFill>
              </a:rPr>
              <a:t>Reconstruction, Jim Crow and unfinished business</a:t>
            </a:r>
          </a:p>
          <a:p>
            <a:r>
              <a:rPr lang="en-GB" dirty="0">
                <a:solidFill>
                  <a:schemeClr val="accent2">
                    <a:lumMod val="50000"/>
                  </a:schemeClr>
                </a:solidFill>
              </a:rPr>
              <a:t>Black soldiers in 2 world wars (segregation in uniform)</a:t>
            </a:r>
          </a:p>
          <a:p>
            <a:r>
              <a:rPr lang="en-GB" dirty="0">
                <a:solidFill>
                  <a:schemeClr val="accent2">
                    <a:lumMod val="50000"/>
                  </a:schemeClr>
                </a:solidFill>
              </a:rPr>
              <a:t>The Civil Rights movement of the 1960s</a:t>
            </a:r>
          </a:p>
          <a:p>
            <a:r>
              <a:rPr lang="en-GB" dirty="0">
                <a:solidFill>
                  <a:schemeClr val="accent2">
                    <a:lumMod val="50000"/>
                  </a:schemeClr>
                </a:solidFill>
              </a:rPr>
              <a:t>The Great March on Washington 1963</a:t>
            </a:r>
          </a:p>
          <a:p>
            <a:r>
              <a:rPr lang="en-GB" dirty="0">
                <a:solidFill>
                  <a:schemeClr val="accent2">
                    <a:lumMod val="50000"/>
                  </a:schemeClr>
                </a:solidFill>
              </a:rPr>
              <a:t>Rosa Parks and Martin Luther King</a:t>
            </a:r>
          </a:p>
          <a:p>
            <a:r>
              <a:rPr lang="en-GB" dirty="0">
                <a:solidFill>
                  <a:schemeClr val="accent2">
                    <a:lumMod val="50000"/>
                  </a:schemeClr>
                </a:solidFill>
              </a:rPr>
              <a:t>Desegregation</a:t>
            </a:r>
          </a:p>
          <a:p>
            <a:r>
              <a:rPr lang="en-GB" dirty="0">
                <a:solidFill>
                  <a:schemeClr val="accent2">
                    <a:lumMod val="50000"/>
                  </a:schemeClr>
                </a:solidFill>
              </a:rPr>
              <a:t>More unfinished business</a:t>
            </a:r>
          </a:p>
          <a:p>
            <a:r>
              <a:rPr lang="en-GB" dirty="0">
                <a:solidFill>
                  <a:schemeClr val="accent2">
                    <a:lumMod val="50000"/>
                  </a:schemeClr>
                </a:solidFill>
              </a:rPr>
              <a:t>Black Lives Matter</a:t>
            </a:r>
          </a:p>
          <a:p>
            <a:r>
              <a:rPr lang="en-GB" dirty="0">
                <a:solidFill>
                  <a:schemeClr val="accent2">
                    <a:lumMod val="50000"/>
                  </a:schemeClr>
                </a:solidFill>
              </a:rPr>
              <a:t>Legacies of slavery - racism</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0183810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accent2">
                    <a:lumMod val="50000"/>
                  </a:schemeClr>
                </a:solidFill>
                <a:latin typeface="+mn-lt"/>
              </a:rPr>
              <a:t>The Tuskegee Airmen – continued segregation in the US forces</a:t>
            </a:r>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348787" y="1825625"/>
            <a:ext cx="6446426" cy="4351338"/>
          </a:xfrm>
        </p:spPr>
      </p:pic>
    </p:spTree>
    <p:extLst>
      <p:ext uri="{BB962C8B-B14F-4D97-AF65-F5344CB8AC3E}">
        <p14:creationId xmlns:p14="http://schemas.microsoft.com/office/powerpoint/2010/main" val="591191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accent2">
                    <a:lumMod val="50000"/>
                  </a:schemeClr>
                </a:solidFill>
                <a:latin typeface="+mn-lt"/>
              </a:rPr>
              <a:t>Rosa Parks </a:t>
            </a:r>
            <a:br>
              <a:rPr lang="en-GB" b="1" dirty="0">
                <a:solidFill>
                  <a:schemeClr val="accent2">
                    <a:lumMod val="50000"/>
                  </a:schemeClr>
                </a:solidFill>
                <a:latin typeface="+mn-lt"/>
              </a:rPr>
            </a:br>
            <a:r>
              <a:rPr lang="en-GB" sz="2800" b="1" dirty="0">
                <a:solidFill>
                  <a:schemeClr val="accent2">
                    <a:lumMod val="50000"/>
                  </a:schemeClr>
                </a:solidFill>
                <a:latin typeface="+mn-lt"/>
              </a:rPr>
              <a:t>1913-2005 b. Tuskegee, Alabama</a:t>
            </a:r>
          </a:p>
        </p:txBody>
      </p:sp>
      <p:sp>
        <p:nvSpPr>
          <p:cNvPr id="3" name="Content Placeholder 2"/>
          <p:cNvSpPr>
            <a:spLocks noGrp="1"/>
          </p:cNvSpPr>
          <p:nvPr>
            <p:ph idx="1"/>
          </p:nvPr>
        </p:nvSpPr>
        <p:spPr/>
        <p:txBody>
          <a:bodyPr>
            <a:normAutofit/>
          </a:bodyPr>
          <a:lstStyle/>
          <a:p>
            <a:pPr marL="0" indent="0">
              <a:buNone/>
            </a:pPr>
            <a:r>
              <a:rPr lang="en-GB" sz="1600" dirty="0">
                <a:hlinkClick r:id="rId2"/>
              </a:rPr>
              <a:t>https://www.bing.com/videos/search?q=Rosa+Parks&amp;&amp;view=detail&amp;mid=8D5DA660EA06D1DA7CB48D5DA660EA06D1DA7CB4&amp;&amp;FORM=VRDGAR</a:t>
            </a:r>
            <a:endParaRPr lang="en-GB" sz="1600" dirty="0"/>
          </a:p>
          <a:p>
            <a:pPr marL="0" indent="0">
              <a:buNone/>
            </a:pPr>
            <a:endParaRPr lang="en-GB" sz="16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4700" y="2458357"/>
            <a:ext cx="2794000" cy="3378200"/>
          </a:xfrm>
          <a:prstGeom prst="rect">
            <a:avLst/>
          </a:prstGeom>
        </p:spPr>
      </p:pic>
      <p:pic>
        <p:nvPicPr>
          <p:cNvPr id="6" name="Picture 5"/>
          <p:cNvPicPr>
            <a:picLocks noChangeAspect="1"/>
          </p:cNvPicPr>
          <p:nvPr/>
        </p:nvPicPr>
        <p:blipFill>
          <a:blip r:embed="rId4"/>
          <a:stretch>
            <a:fillRect/>
          </a:stretch>
        </p:blipFill>
        <p:spPr>
          <a:xfrm>
            <a:off x="3754971" y="2458357"/>
            <a:ext cx="4450136" cy="2358572"/>
          </a:xfrm>
          <a:prstGeom prst="rect">
            <a:avLst/>
          </a:prstGeom>
        </p:spPr>
      </p:pic>
    </p:spTree>
    <p:extLst>
      <p:ext uri="{BB962C8B-B14F-4D97-AF65-F5344CB8AC3E}">
        <p14:creationId xmlns:p14="http://schemas.microsoft.com/office/powerpoint/2010/main" val="28806038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The Civil Rights Movement of the 1960s</a:t>
            </a:r>
          </a:p>
        </p:txBody>
      </p:sp>
      <p:pic>
        <p:nvPicPr>
          <p:cNvPr id="4" name="March on Washington - MAHALIA JACKSON sings two hymns">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260475" y="1835150"/>
            <a:ext cx="5858782" cy="3849215"/>
          </a:xfrm>
        </p:spPr>
      </p:pic>
    </p:spTree>
    <p:extLst>
      <p:ext uri="{BB962C8B-B14F-4D97-AF65-F5344CB8AC3E}">
        <p14:creationId xmlns:p14="http://schemas.microsoft.com/office/powerpoint/2010/main" val="25472105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280C2-4F10-A3A2-80EF-5995FEE8B6F5}"/>
              </a:ext>
            </a:extLst>
          </p:cNvPr>
          <p:cNvSpPr>
            <a:spLocks noGrp="1"/>
          </p:cNvSpPr>
          <p:nvPr>
            <p:ph type="title"/>
          </p:nvPr>
        </p:nvSpPr>
        <p:spPr/>
        <p:txBody>
          <a:bodyPr/>
          <a:lstStyle/>
          <a:p>
            <a:r>
              <a:rPr lang="en-GB" b="1" dirty="0">
                <a:latin typeface="+mn-lt"/>
              </a:rPr>
              <a:t>Prof. Vincent Brown on </a:t>
            </a:r>
            <a:r>
              <a:rPr lang="en-GB" b="1" dirty="0" err="1">
                <a:latin typeface="+mn-lt"/>
              </a:rPr>
              <a:t>Tacky’s</a:t>
            </a:r>
            <a:r>
              <a:rPr lang="en-GB" b="1" dirty="0">
                <a:latin typeface="+mn-lt"/>
              </a:rPr>
              <a:t> Revolt in Jamaica, 1760-61</a:t>
            </a:r>
          </a:p>
        </p:txBody>
      </p:sp>
      <p:sp>
        <p:nvSpPr>
          <p:cNvPr id="3" name="Content Placeholder 2">
            <a:extLst>
              <a:ext uri="{FF2B5EF4-FFF2-40B4-BE49-F238E27FC236}">
                <a16:creationId xmlns:a16="http://schemas.microsoft.com/office/drawing/2014/main" id="{1066FDA5-640B-5CFA-A150-A8E0F8A393C9}"/>
              </a:ext>
            </a:extLst>
          </p:cNvPr>
          <p:cNvSpPr>
            <a:spLocks noGrp="1"/>
          </p:cNvSpPr>
          <p:nvPr>
            <p:ph idx="1"/>
          </p:nvPr>
        </p:nvSpPr>
        <p:spPr/>
        <p:txBody>
          <a:bodyPr>
            <a:normAutofit lnSpcReduction="10000"/>
          </a:bodyPr>
          <a:lstStyle/>
          <a:p>
            <a:pPr>
              <a:lnSpc>
                <a:spcPct val="107000"/>
              </a:lnSpc>
              <a:spcAft>
                <a:spcPts val="800"/>
              </a:spcAft>
            </a:pPr>
            <a:endParaRPr lang="en-GB" sz="1800" b="1" kern="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a:p>
            <a:pPr marL="0" indent="0">
              <a:lnSpc>
                <a:spcPct val="107000"/>
              </a:lnSpc>
              <a:spcAft>
                <a:spcPts val="800"/>
              </a:spcAft>
              <a:buNone/>
            </a:pPr>
            <a:endParaRPr lang="en-GB" sz="1800" b="1" kern="1800" dirty="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a:lnSpc>
                <a:spcPct val="107000"/>
              </a:lnSpc>
              <a:spcAft>
                <a:spcPts val="800"/>
              </a:spcAft>
            </a:pPr>
            <a:endParaRPr lang="en-GB" sz="1800" b="1" kern="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a:p>
            <a:pPr>
              <a:lnSpc>
                <a:spcPct val="107000"/>
              </a:lnSpc>
              <a:spcAft>
                <a:spcPts val="800"/>
              </a:spcAft>
            </a:pPr>
            <a:endParaRPr lang="en-GB" sz="1800" b="1" kern="1800" dirty="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a:lnSpc>
                <a:spcPct val="107000"/>
              </a:lnSpc>
              <a:spcAft>
                <a:spcPts val="800"/>
              </a:spcAft>
            </a:pPr>
            <a:r>
              <a:rPr lang="en-GB" sz="1800" b="1" kern="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Story of an Atlantic War: The 2020/21 Race and Resistance Annual Lecture – focusing on </a:t>
            </a:r>
            <a:r>
              <a:rPr lang="en-GB" sz="1800" b="1" kern="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Tacky’s</a:t>
            </a:r>
            <a:r>
              <a:rPr lang="en-GB" sz="1800" b="1" kern="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Revolt in Jamaica, 1760-61 </a:t>
            </a:r>
            <a:r>
              <a:rPr lang="en-GB" sz="1600" dirty="0">
                <a:effectLst/>
                <a:latin typeface="Calibri" panose="020F0502020204030204" pitchFamily="34" charset="0"/>
                <a:ea typeface="Calibri" panose="020F0502020204030204" pitchFamily="34" charset="0"/>
                <a:cs typeface="Times New Roman" panose="02020603050405020304" pitchFamily="18" charset="0"/>
              </a:rPr>
              <a:t>(Vincent Brown’s lecture runs from 4:00 mins into the video until 28:00 – followed by Q&amp;A)</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Prof. Vincent Brown (Harvard University) re: his book: Brown, V. (2020)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Tacky’s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Revolt:The</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story of an Atlantic slave war</a:t>
            </a:r>
            <a:r>
              <a:rPr lang="en-GB" sz="1800" dirty="0">
                <a:effectLst/>
                <a:latin typeface="Calibri" panose="020F0502020204030204" pitchFamily="34" charset="0"/>
                <a:ea typeface="Calibri" panose="020F0502020204030204" pitchFamily="34" charset="0"/>
                <a:cs typeface="Times New Roman" panose="02020603050405020304" pitchFamily="18" charset="0"/>
              </a:rPr>
              <a:t>. Harvard: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Belknap</a:t>
            </a:r>
            <a:r>
              <a:rPr lang="en-GB" sz="1800" dirty="0">
                <a:effectLst/>
                <a:latin typeface="Calibri" panose="020F0502020204030204" pitchFamily="34" charset="0"/>
                <a:ea typeface="Calibri" panose="020F0502020204030204" pitchFamily="34" charset="0"/>
                <a:cs typeface="Times New Roman" panose="02020603050405020304" pitchFamily="18" charset="0"/>
              </a:rPr>
              <a:t> Press</a:t>
            </a:r>
          </a:p>
          <a:p>
            <a:pPr>
              <a:lnSpc>
                <a:spcPct val="107000"/>
              </a:lnSpc>
              <a:spcAft>
                <a:spcPts val="800"/>
              </a:spcAft>
            </a:pP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https://www.youtube.com/watch?v=elu-6ry_2pI&amp;feature=youtu.be</a:t>
            </a: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1026" name="Picture 2" descr="Tacky's uprising was a war, says Harvard professor | Loop Jamaica">
            <a:extLst>
              <a:ext uri="{FF2B5EF4-FFF2-40B4-BE49-F238E27FC236}">
                <a16:creationId xmlns:a16="http://schemas.microsoft.com/office/drawing/2014/main" id="{185C0793-9A47-CB6C-CA1B-A6C977722F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591" y="1929653"/>
            <a:ext cx="3405467" cy="1907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04989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180</TotalTime>
  <Words>1265</Words>
  <Application>Microsoft Office PowerPoint</Application>
  <PresentationFormat>On-screen Show (4:3)</PresentationFormat>
  <Paragraphs>107</Paragraphs>
  <Slides>19</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Times New Roman</vt:lpstr>
      <vt:lpstr>Office Theme</vt:lpstr>
      <vt:lpstr>HPAN5020/6020 Activism, Protest and Campaigning for Global Justice</vt:lpstr>
      <vt:lpstr>The Slave Trade Elmina Castle, Cape Coast, Ghana</vt:lpstr>
      <vt:lpstr>Elmina Castle</vt:lpstr>
      <vt:lpstr>Atlantic demographics: depopulation and the repeopling of continents</vt:lpstr>
      <vt:lpstr>The campaign for abolition</vt:lpstr>
      <vt:lpstr>Events in France</vt:lpstr>
      <vt:lpstr>The campaign for Abolition in Britain</vt:lpstr>
      <vt:lpstr>After 1807   </vt:lpstr>
      <vt:lpstr>The methods of Wilberforce</vt:lpstr>
      <vt:lpstr>Abolition in USA</vt:lpstr>
      <vt:lpstr>Thomas Peters, John Clarkson  and Sierra Leone</vt:lpstr>
      <vt:lpstr>Abolition in USA (continued)</vt:lpstr>
      <vt:lpstr>The Thirteenth Amendment</vt:lpstr>
      <vt:lpstr> Segregation in Uniform: The 54th Massachusetts Volunteer Infantry Regiment </vt:lpstr>
      <vt:lpstr>Unfinished business</vt:lpstr>
      <vt:lpstr>The Tuskegee Airmen – continued segregation in the US forces</vt:lpstr>
      <vt:lpstr>Rosa Parks  1913-2005 b. Tuskegee, Alabama</vt:lpstr>
      <vt:lpstr>The Civil Rights Movement of the 1960s</vt:lpstr>
      <vt:lpstr>Prof. Vincent Brown on Tacky’s Revolt in Jamaica, 1760-61</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HPAN5020/6020 Activism, Protest and Campaigning for Global Justice</dc:title>
  <dc:creator>Andy Bevan</dc:creator>
  <cp:lastModifiedBy>Andy Bevan</cp:lastModifiedBy>
  <cp:revision>42</cp:revision>
  <dcterms:created xsi:type="dcterms:W3CDTF">2019-01-21T13:52:20Z</dcterms:created>
  <dcterms:modified xsi:type="dcterms:W3CDTF">2024-10-22T13:14:02Z</dcterms:modified>
</cp:coreProperties>
</file>