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8" r:id="rId2"/>
    <p:sldMasterId id="2147483700" r:id="rId3"/>
  </p:sldMasterIdLst>
  <p:notesMasterIdLst>
    <p:notesMasterId r:id="rId25"/>
  </p:notesMasterIdLst>
  <p:sldIdLst>
    <p:sldId id="380" r:id="rId4"/>
    <p:sldId id="717" r:id="rId5"/>
    <p:sldId id="715" r:id="rId6"/>
    <p:sldId id="453" r:id="rId7"/>
    <p:sldId id="699" r:id="rId8"/>
    <p:sldId id="718" r:id="rId9"/>
    <p:sldId id="257" r:id="rId10"/>
    <p:sldId id="719" r:id="rId11"/>
    <p:sldId id="707" r:id="rId12"/>
    <p:sldId id="721" r:id="rId13"/>
    <p:sldId id="724" r:id="rId14"/>
    <p:sldId id="723" r:id="rId15"/>
    <p:sldId id="659" r:id="rId16"/>
    <p:sldId id="705" r:id="rId17"/>
    <p:sldId id="722" r:id="rId18"/>
    <p:sldId id="706" r:id="rId19"/>
    <p:sldId id="725" r:id="rId20"/>
    <p:sldId id="703" r:id="rId21"/>
    <p:sldId id="713" r:id="rId22"/>
    <p:sldId id="378" r:id="rId23"/>
    <p:sldId id="71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226ABE-66BE-40FE-8705-E875F63E5466}" v="230" dt="2025-08-26T18:31:40.189"/>
    <p1510:client id="{A09204FB-A7A5-4103-AF20-F92F5DCBB08B}" v="312" dt="2025-08-25T23:54:36.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712" autoAdjust="0"/>
    <p:restoredTop sz="94660"/>
  </p:normalViewPr>
  <p:slideViewPr>
    <p:cSldViewPr snapToGrid="0">
      <p:cViewPr varScale="1">
        <p:scale>
          <a:sx n="106" d="100"/>
          <a:sy n="106" d="100"/>
        </p:scale>
        <p:origin x="63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oshima Dugguh" userId="0fbc176b-922c-4ffb-abdd-26ea6e164066" providerId="ADAL" clId="{88226ABE-66BE-40FE-8705-E875F63E5466}"/>
    <pc:docChg chg="undo custSel addSld delSld modSld sldOrd">
      <pc:chgData name="Dooshima Dugguh" userId="0fbc176b-922c-4ffb-abdd-26ea6e164066" providerId="ADAL" clId="{88226ABE-66BE-40FE-8705-E875F63E5466}" dt="2025-08-26T18:41:40.375" v="941"/>
      <pc:docMkLst>
        <pc:docMk/>
      </pc:docMkLst>
      <pc:sldChg chg="modSp">
        <pc:chgData name="Dooshima Dugguh" userId="0fbc176b-922c-4ffb-abdd-26ea6e164066" providerId="ADAL" clId="{88226ABE-66BE-40FE-8705-E875F63E5466}" dt="2025-08-26T18:18:06.810" v="490" actId="20577"/>
        <pc:sldMkLst>
          <pc:docMk/>
          <pc:sldMk cId="0" sldId="257"/>
        </pc:sldMkLst>
        <pc:spChg chg="mod">
          <ac:chgData name="Dooshima Dugguh" userId="0fbc176b-922c-4ffb-abdd-26ea6e164066" providerId="ADAL" clId="{88226ABE-66BE-40FE-8705-E875F63E5466}" dt="2025-08-26T18:18:06.810" v="490" actId="20577"/>
          <ac:spMkLst>
            <pc:docMk/>
            <pc:sldMk cId="0" sldId="257"/>
            <ac:spMk id="42" creationId="{00000000-0000-0000-0000-000000000000}"/>
          </ac:spMkLst>
        </pc:spChg>
      </pc:sldChg>
      <pc:sldChg chg="del">
        <pc:chgData name="Dooshima Dugguh" userId="0fbc176b-922c-4ffb-abdd-26ea6e164066" providerId="ADAL" clId="{88226ABE-66BE-40FE-8705-E875F63E5466}" dt="2025-08-26T18:27:53.609" v="580" actId="47"/>
        <pc:sldMkLst>
          <pc:docMk/>
          <pc:sldMk cId="2263811192" sldId="267"/>
        </pc:sldMkLst>
      </pc:sldChg>
      <pc:sldChg chg="ord">
        <pc:chgData name="Dooshima Dugguh" userId="0fbc176b-922c-4ffb-abdd-26ea6e164066" providerId="ADAL" clId="{88226ABE-66BE-40FE-8705-E875F63E5466}" dt="2025-08-26T18:41:40.375" v="941"/>
        <pc:sldMkLst>
          <pc:docMk/>
          <pc:sldMk cId="3225489244" sldId="659"/>
        </pc:sldMkLst>
      </pc:sldChg>
      <pc:sldChg chg="modSp">
        <pc:chgData name="Dooshima Dugguh" userId="0fbc176b-922c-4ffb-abdd-26ea6e164066" providerId="ADAL" clId="{88226ABE-66BE-40FE-8705-E875F63E5466}" dt="2025-08-26T15:49:15.622" v="6" actId="20577"/>
        <pc:sldMkLst>
          <pc:docMk/>
          <pc:sldMk cId="1778780918" sldId="705"/>
        </pc:sldMkLst>
        <pc:spChg chg="mod">
          <ac:chgData name="Dooshima Dugguh" userId="0fbc176b-922c-4ffb-abdd-26ea6e164066" providerId="ADAL" clId="{88226ABE-66BE-40FE-8705-E875F63E5466}" dt="2025-08-26T15:49:15.622" v="6" actId="20577"/>
          <ac:spMkLst>
            <pc:docMk/>
            <pc:sldMk cId="1778780918" sldId="705"/>
            <ac:spMk id="5" creationId="{CA8B3765-1EF6-0A99-A3CA-67D51D92F626}"/>
          </ac:spMkLst>
        </pc:spChg>
      </pc:sldChg>
      <pc:sldChg chg="modSp mod">
        <pc:chgData name="Dooshima Dugguh" userId="0fbc176b-922c-4ffb-abdd-26ea6e164066" providerId="ADAL" clId="{88226ABE-66BE-40FE-8705-E875F63E5466}" dt="2025-08-26T15:50:18.673" v="45" actId="20577"/>
        <pc:sldMkLst>
          <pc:docMk/>
          <pc:sldMk cId="2789136352" sldId="706"/>
        </pc:sldMkLst>
        <pc:spChg chg="mod">
          <ac:chgData name="Dooshima Dugguh" userId="0fbc176b-922c-4ffb-abdd-26ea6e164066" providerId="ADAL" clId="{88226ABE-66BE-40FE-8705-E875F63E5466}" dt="2025-08-26T15:50:18.673" v="45" actId="20577"/>
          <ac:spMkLst>
            <pc:docMk/>
            <pc:sldMk cId="2789136352" sldId="706"/>
            <ac:spMk id="3" creationId="{7034F253-DC48-3834-906B-110443D65AB8}"/>
          </ac:spMkLst>
        </pc:spChg>
      </pc:sldChg>
      <pc:sldChg chg="modSp add">
        <pc:chgData name="Dooshima Dugguh" userId="0fbc176b-922c-4ffb-abdd-26ea6e164066" providerId="ADAL" clId="{88226ABE-66BE-40FE-8705-E875F63E5466}" dt="2025-08-26T18:31:40.186" v="897" actId="20577"/>
        <pc:sldMkLst>
          <pc:docMk/>
          <pc:sldMk cId="1157088512" sldId="707"/>
        </pc:sldMkLst>
        <pc:spChg chg="mod">
          <ac:chgData name="Dooshima Dugguh" userId="0fbc176b-922c-4ffb-abdd-26ea6e164066" providerId="ADAL" clId="{88226ABE-66BE-40FE-8705-E875F63E5466}" dt="2025-08-26T18:31:40.186" v="897" actId="20577"/>
          <ac:spMkLst>
            <pc:docMk/>
            <pc:sldMk cId="1157088512" sldId="707"/>
            <ac:spMk id="5" creationId="{CA8B3765-1EF6-0A99-A3CA-67D51D92F626}"/>
          </ac:spMkLst>
        </pc:spChg>
      </pc:sldChg>
      <pc:sldChg chg="addSp delSp modSp mod modAnim">
        <pc:chgData name="Dooshima Dugguh" userId="0fbc176b-922c-4ffb-abdd-26ea6e164066" providerId="ADAL" clId="{88226ABE-66BE-40FE-8705-E875F63E5466}" dt="2025-08-26T18:27:32.088" v="579" actId="1076"/>
        <pc:sldMkLst>
          <pc:docMk/>
          <pc:sldMk cId="3736167708" sldId="719"/>
        </pc:sldMkLst>
        <pc:spChg chg="mod">
          <ac:chgData name="Dooshima Dugguh" userId="0fbc176b-922c-4ffb-abdd-26ea6e164066" providerId="ADAL" clId="{88226ABE-66BE-40FE-8705-E875F63E5466}" dt="2025-08-26T18:26:51.818" v="576" actId="20577"/>
          <ac:spMkLst>
            <pc:docMk/>
            <pc:sldMk cId="3736167708" sldId="719"/>
            <ac:spMk id="2" creationId="{B03F3EDD-565F-0D33-8411-4A6075E11DBE}"/>
          </ac:spMkLst>
        </pc:spChg>
        <pc:spChg chg="add del mod">
          <ac:chgData name="Dooshima Dugguh" userId="0fbc176b-922c-4ffb-abdd-26ea6e164066" providerId="ADAL" clId="{88226ABE-66BE-40FE-8705-E875F63E5466}" dt="2025-08-26T18:26:35.711" v="573"/>
          <ac:spMkLst>
            <pc:docMk/>
            <pc:sldMk cId="3736167708" sldId="719"/>
            <ac:spMk id="4" creationId="{6D9891F5-C89D-FECE-5421-D42E564FBC97}"/>
          </ac:spMkLst>
        </pc:spChg>
        <pc:picChg chg="add mod">
          <ac:chgData name="Dooshima Dugguh" userId="0fbc176b-922c-4ffb-abdd-26ea6e164066" providerId="ADAL" clId="{88226ABE-66BE-40FE-8705-E875F63E5466}" dt="2025-08-26T18:27:32.088" v="579" actId="1076"/>
          <ac:picMkLst>
            <pc:docMk/>
            <pc:sldMk cId="3736167708" sldId="719"/>
            <ac:picMk id="6" creationId="{A3A021BE-F64D-2DE3-A0C7-D58C5BC5ECDF}"/>
          </ac:picMkLst>
        </pc:picChg>
        <pc:picChg chg="mod">
          <ac:chgData name="Dooshima Dugguh" userId="0fbc176b-922c-4ffb-abdd-26ea6e164066" providerId="ADAL" clId="{88226ABE-66BE-40FE-8705-E875F63E5466}" dt="2025-08-26T18:27:12.786" v="577" actId="14100"/>
          <ac:picMkLst>
            <pc:docMk/>
            <pc:sldMk cId="3736167708" sldId="719"/>
            <ac:picMk id="7" creationId="{ECD92E08-AF15-029A-BFB1-1CBE5578A002}"/>
          </ac:picMkLst>
        </pc:picChg>
      </pc:sldChg>
      <pc:sldChg chg="delSp modSp mod">
        <pc:chgData name="Dooshima Dugguh" userId="0fbc176b-922c-4ffb-abdd-26ea6e164066" providerId="ADAL" clId="{88226ABE-66BE-40FE-8705-E875F63E5466}" dt="2025-08-26T18:33:15.222" v="929" actId="13900"/>
        <pc:sldMkLst>
          <pc:docMk/>
          <pc:sldMk cId="970590424" sldId="721"/>
        </pc:sldMkLst>
        <pc:spChg chg="del mod">
          <ac:chgData name="Dooshima Dugguh" userId="0fbc176b-922c-4ffb-abdd-26ea6e164066" providerId="ADAL" clId="{88226ABE-66BE-40FE-8705-E875F63E5466}" dt="2025-08-26T18:31:49.887" v="899" actId="478"/>
          <ac:spMkLst>
            <pc:docMk/>
            <pc:sldMk cId="970590424" sldId="721"/>
            <ac:spMk id="2" creationId="{7D780D09-05D1-9FCA-1563-27385EE08FDF}"/>
          </ac:spMkLst>
        </pc:spChg>
        <pc:spChg chg="mod">
          <ac:chgData name="Dooshima Dugguh" userId="0fbc176b-922c-4ffb-abdd-26ea6e164066" providerId="ADAL" clId="{88226ABE-66BE-40FE-8705-E875F63E5466}" dt="2025-08-26T18:33:15.222" v="929" actId="13900"/>
          <ac:spMkLst>
            <pc:docMk/>
            <pc:sldMk cId="970590424" sldId="721"/>
            <ac:spMk id="3" creationId="{281D4B54-5253-9AAB-4C24-B1306313B9E3}"/>
          </ac:spMkLst>
        </pc:spChg>
      </pc:sldChg>
      <pc:sldChg chg="modSp mod">
        <pc:chgData name="Dooshima Dugguh" userId="0fbc176b-922c-4ffb-abdd-26ea6e164066" providerId="ADAL" clId="{88226ABE-66BE-40FE-8705-E875F63E5466}" dt="2025-08-26T15:49:43.032" v="18" actId="6549"/>
        <pc:sldMkLst>
          <pc:docMk/>
          <pc:sldMk cId="220379488" sldId="722"/>
        </pc:sldMkLst>
        <pc:spChg chg="mod">
          <ac:chgData name="Dooshima Dugguh" userId="0fbc176b-922c-4ffb-abdd-26ea6e164066" providerId="ADAL" clId="{88226ABE-66BE-40FE-8705-E875F63E5466}" dt="2025-08-26T15:49:43.032" v="18" actId="6549"/>
          <ac:spMkLst>
            <pc:docMk/>
            <pc:sldMk cId="220379488" sldId="722"/>
            <ac:spMk id="6" creationId="{AE19B172-AE16-C681-9903-2FB6676BFE8D}"/>
          </ac:spMkLst>
        </pc:spChg>
      </pc:sldChg>
      <pc:sldChg chg="add">
        <pc:chgData name="Dooshima Dugguh" userId="0fbc176b-922c-4ffb-abdd-26ea6e164066" providerId="ADAL" clId="{88226ABE-66BE-40FE-8705-E875F63E5466}" dt="2025-08-26T17:41:31.183" v="46" actId="2890"/>
        <pc:sldMkLst>
          <pc:docMk/>
          <pc:sldMk cId="333291372" sldId="723"/>
        </pc:sldMkLst>
      </pc:sldChg>
      <pc:sldChg chg="modSp add mod">
        <pc:chgData name="Dooshima Dugguh" userId="0fbc176b-922c-4ffb-abdd-26ea6e164066" providerId="ADAL" clId="{88226ABE-66BE-40FE-8705-E875F63E5466}" dt="2025-08-26T18:35:33.396" v="938" actId="20577"/>
        <pc:sldMkLst>
          <pc:docMk/>
          <pc:sldMk cId="323112932" sldId="724"/>
        </pc:sldMkLst>
        <pc:spChg chg="mod">
          <ac:chgData name="Dooshima Dugguh" userId="0fbc176b-922c-4ffb-abdd-26ea6e164066" providerId="ADAL" clId="{88226ABE-66BE-40FE-8705-E875F63E5466}" dt="2025-08-26T17:47:47.651" v="374" actId="20577"/>
          <ac:spMkLst>
            <pc:docMk/>
            <pc:sldMk cId="323112932" sldId="724"/>
            <ac:spMk id="2" creationId="{243C0DFC-09B0-E9E1-B5D9-0FF5D3BB26FD}"/>
          </ac:spMkLst>
        </pc:spChg>
        <pc:spChg chg="mod">
          <ac:chgData name="Dooshima Dugguh" userId="0fbc176b-922c-4ffb-abdd-26ea6e164066" providerId="ADAL" clId="{88226ABE-66BE-40FE-8705-E875F63E5466}" dt="2025-08-26T18:35:33.396" v="938" actId="20577"/>
          <ac:spMkLst>
            <pc:docMk/>
            <pc:sldMk cId="323112932" sldId="724"/>
            <ac:spMk id="3" creationId="{0AAC7882-041C-B797-D27E-1AA8669B3FCF}"/>
          </ac:spMkLst>
        </pc:spChg>
      </pc:sldChg>
      <pc:sldChg chg="add">
        <pc:chgData name="Dooshima Dugguh" userId="0fbc176b-922c-4ffb-abdd-26ea6e164066" providerId="ADAL" clId="{88226ABE-66BE-40FE-8705-E875F63E5466}" dt="2025-08-26T18:41:30.687" v="939" actId="2890"/>
        <pc:sldMkLst>
          <pc:docMk/>
          <pc:sldMk cId="3500625821" sldId="725"/>
        </pc:sldMkLst>
      </pc:sldChg>
    </pc:docChg>
  </pc:docChgLst>
  <pc:docChgLst>
    <pc:chgData name="Dooshima Dugguh" userId="0fbc176b-922c-4ffb-abdd-26ea6e164066" providerId="ADAL" clId="{A09204FB-A7A5-4103-AF20-F92F5DCBB08B}"/>
    <pc:docChg chg="undo custSel addSld delSld modSld sldOrd">
      <pc:chgData name="Dooshima Dugguh" userId="0fbc176b-922c-4ffb-abdd-26ea6e164066" providerId="ADAL" clId="{A09204FB-A7A5-4103-AF20-F92F5DCBB08B}" dt="2025-08-25T23:56:01.710" v="1258" actId="47"/>
      <pc:docMkLst>
        <pc:docMk/>
      </pc:docMkLst>
      <pc:sldChg chg="modSp add">
        <pc:chgData name="Dooshima Dugguh" userId="0fbc176b-922c-4ffb-abdd-26ea6e164066" providerId="ADAL" clId="{A09204FB-A7A5-4103-AF20-F92F5DCBB08B}" dt="2025-08-25T19:32:04.874" v="160" actId="20577"/>
        <pc:sldMkLst>
          <pc:docMk/>
          <pc:sldMk cId="0" sldId="257"/>
        </pc:sldMkLst>
        <pc:spChg chg="mod">
          <ac:chgData name="Dooshima Dugguh" userId="0fbc176b-922c-4ffb-abdd-26ea6e164066" providerId="ADAL" clId="{A09204FB-A7A5-4103-AF20-F92F5DCBB08B}" dt="2025-08-25T19:32:04.874" v="160" actId="20577"/>
          <ac:spMkLst>
            <pc:docMk/>
            <pc:sldMk cId="0" sldId="257"/>
            <ac:spMk id="42" creationId="{00000000-0000-0000-0000-000000000000}"/>
          </ac:spMkLst>
        </pc:spChg>
      </pc:sldChg>
      <pc:sldChg chg="modSp add">
        <pc:chgData name="Dooshima Dugguh" userId="0fbc176b-922c-4ffb-abdd-26ea6e164066" providerId="ADAL" clId="{A09204FB-A7A5-4103-AF20-F92F5DCBB08B}" dt="2025-08-25T23:54:36.714" v="1243" actId="207"/>
        <pc:sldMkLst>
          <pc:docMk/>
          <pc:sldMk cId="2263811192" sldId="267"/>
        </pc:sldMkLst>
        <pc:graphicFrameChg chg="mod">
          <ac:chgData name="Dooshima Dugguh" userId="0fbc176b-922c-4ffb-abdd-26ea6e164066" providerId="ADAL" clId="{A09204FB-A7A5-4103-AF20-F92F5DCBB08B}" dt="2025-08-25T23:54:36.714" v="1243" actId="207"/>
          <ac:graphicFrameMkLst>
            <pc:docMk/>
            <pc:sldMk cId="2263811192" sldId="267"/>
            <ac:graphicFrameMk id="6" creationId="{A6177A92-1131-409C-70DA-E5586916646A}"/>
          </ac:graphicFrameMkLst>
        </pc:graphicFrameChg>
      </pc:sldChg>
      <pc:sldChg chg="modSp mod">
        <pc:chgData name="Dooshima Dugguh" userId="0fbc176b-922c-4ffb-abdd-26ea6e164066" providerId="ADAL" clId="{A09204FB-A7A5-4103-AF20-F92F5DCBB08B}" dt="2025-08-25T23:52:43.593" v="1238" actId="20577"/>
        <pc:sldMkLst>
          <pc:docMk/>
          <pc:sldMk cId="3408955283" sldId="380"/>
        </pc:sldMkLst>
        <pc:spChg chg="mod">
          <ac:chgData name="Dooshima Dugguh" userId="0fbc176b-922c-4ffb-abdd-26ea6e164066" providerId="ADAL" clId="{A09204FB-A7A5-4103-AF20-F92F5DCBB08B}" dt="2025-08-25T23:52:43.593" v="1238" actId="20577"/>
          <ac:spMkLst>
            <pc:docMk/>
            <pc:sldMk cId="3408955283" sldId="380"/>
            <ac:spMk id="2" creationId="{00000000-0000-0000-0000-000000000000}"/>
          </ac:spMkLst>
        </pc:spChg>
      </pc:sldChg>
      <pc:sldChg chg="modSp mod modAnim">
        <pc:chgData name="Dooshima Dugguh" userId="0fbc176b-922c-4ffb-abdd-26ea6e164066" providerId="ADAL" clId="{A09204FB-A7A5-4103-AF20-F92F5DCBB08B}" dt="2025-08-25T18:57:17.987" v="42" actId="20577"/>
        <pc:sldMkLst>
          <pc:docMk/>
          <pc:sldMk cId="3857163908" sldId="453"/>
        </pc:sldMkLst>
        <pc:spChg chg="mod">
          <ac:chgData name="Dooshima Dugguh" userId="0fbc176b-922c-4ffb-abdd-26ea6e164066" providerId="ADAL" clId="{A09204FB-A7A5-4103-AF20-F92F5DCBB08B}" dt="2025-08-25T18:57:17.987" v="42" actId="20577"/>
          <ac:spMkLst>
            <pc:docMk/>
            <pc:sldMk cId="3857163908" sldId="453"/>
            <ac:spMk id="3" creationId="{3E1ED1AD-5676-948C-DA37-F7E612F4AB74}"/>
          </ac:spMkLst>
        </pc:spChg>
      </pc:sldChg>
      <pc:sldChg chg="modSp">
        <pc:chgData name="Dooshima Dugguh" userId="0fbc176b-922c-4ffb-abdd-26ea6e164066" providerId="ADAL" clId="{A09204FB-A7A5-4103-AF20-F92F5DCBB08B}" dt="2025-08-25T23:52:33.719" v="1226" actId="20577"/>
        <pc:sldMkLst>
          <pc:docMk/>
          <pc:sldMk cId="551831320" sldId="699"/>
        </pc:sldMkLst>
        <pc:spChg chg="mod">
          <ac:chgData name="Dooshima Dugguh" userId="0fbc176b-922c-4ffb-abdd-26ea6e164066" providerId="ADAL" clId="{A09204FB-A7A5-4103-AF20-F92F5DCBB08B}" dt="2025-08-25T23:52:33.719" v="1226" actId="20577"/>
          <ac:spMkLst>
            <pc:docMk/>
            <pc:sldMk cId="551831320" sldId="699"/>
            <ac:spMk id="3" creationId="{92550952-BE6B-46D5-B01D-0D952675AE8F}"/>
          </ac:spMkLst>
        </pc:spChg>
      </pc:sldChg>
      <pc:sldChg chg="delSp modSp add mod ord">
        <pc:chgData name="Dooshima Dugguh" userId="0fbc176b-922c-4ffb-abdd-26ea6e164066" providerId="ADAL" clId="{A09204FB-A7A5-4103-AF20-F92F5DCBB08B}" dt="2025-08-25T23:51:01.518" v="1208" actId="20577"/>
        <pc:sldMkLst>
          <pc:docMk/>
          <pc:sldMk cId="1778780918" sldId="705"/>
        </pc:sldMkLst>
        <pc:spChg chg="mod">
          <ac:chgData name="Dooshima Dugguh" userId="0fbc176b-922c-4ffb-abdd-26ea6e164066" providerId="ADAL" clId="{A09204FB-A7A5-4103-AF20-F92F5DCBB08B}" dt="2025-08-25T23:42:25.948" v="940" actId="1076"/>
          <ac:spMkLst>
            <pc:docMk/>
            <pc:sldMk cId="1778780918" sldId="705"/>
            <ac:spMk id="2" creationId="{7F618FE0-BCB7-24F4-AEDA-5E612FB68335}"/>
          </ac:spMkLst>
        </pc:spChg>
        <pc:spChg chg="mod">
          <ac:chgData name="Dooshima Dugguh" userId="0fbc176b-922c-4ffb-abdd-26ea6e164066" providerId="ADAL" clId="{A09204FB-A7A5-4103-AF20-F92F5DCBB08B}" dt="2025-08-25T23:51:01.518" v="1208" actId="20577"/>
          <ac:spMkLst>
            <pc:docMk/>
            <pc:sldMk cId="1778780918" sldId="705"/>
            <ac:spMk id="5" creationId="{CA8B3765-1EF6-0A99-A3CA-67D51D92F626}"/>
          </ac:spMkLst>
        </pc:spChg>
        <pc:picChg chg="del">
          <ac:chgData name="Dooshima Dugguh" userId="0fbc176b-922c-4ffb-abdd-26ea6e164066" providerId="ADAL" clId="{A09204FB-A7A5-4103-AF20-F92F5DCBB08B}" dt="2025-08-25T19:25:09.611" v="95" actId="478"/>
          <ac:picMkLst>
            <pc:docMk/>
            <pc:sldMk cId="1778780918" sldId="705"/>
            <ac:picMk id="8" creationId="{44A64A4F-2D12-106C-B554-CFB0322E36CD}"/>
          </ac:picMkLst>
        </pc:picChg>
      </pc:sldChg>
      <pc:sldChg chg="modSp add mod">
        <pc:chgData name="Dooshima Dugguh" userId="0fbc176b-922c-4ffb-abdd-26ea6e164066" providerId="ADAL" clId="{A09204FB-A7A5-4103-AF20-F92F5DCBB08B}" dt="2025-08-25T23:41:29.101" v="929" actId="20577"/>
        <pc:sldMkLst>
          <pc:docMk/>
          <pc:sldMk cId="2789136352" sldId="706"/>
        </pc:sldMkLst>
        <pc:spChg chg="mod">
          <ac:chgData name="Dooshima Dugguh" userId="0fbc176b-922c-4ffb-abdd-26ea6e164066" providerId="ADAL" clId="{A09204FB-A7A5-4103-AF20-F92F5DCBB08B}" dt="2025-08-25T23:41:29.101" v="929" actId="20577"/>
          <ac:spMkLst>
            <pc:docMk/>
            <pc:sldMk cId="2789136352" sldId="706"/>
            <ac:spMk id="3" creationId="{7034F253-DC48-3834-906B-110443D65AB8}"/>
          </ac:spMkLst>
        </pc:spChg>
      </pc:sldChg>
      <pc:sldChg chg="modSp">
        <pc:chgData name="Dooshima Dugguh" userId="0fbc176b-922c-4ffb-abdd-26ea6e164066" providerId="ADAL" clId="{A09204FB-A7A5-4103-AF20-F92F5DCBB08B}" dt="2025-08-25T23:52:14.051" v="1215" actId="20577"/>
        <pc:sldMkLst>
          <pc:docMk/>
          <pc:sldMk cId="4049962763" sldId="715"/>
        </pc:sldMkLst>
        <pc:spChg chg="mod">
          <ac:chgData name="Dooshima Dugguh" userId="0fbc176b-922c-4ffb-abdd-26ea6e164066" providerId="ADAL" clId="{A09204FB-A7A5-4103-AF20-F92F5DCBB08B}" dt="2025-08-25T23:52:14.051" v="1215" actId="20577"/>
          <ac:spMkLst>
            <pc:docMk/>
            <pc:sldMk cId="4049962763" sldId="715"/>
            <ac:spMk id="3" creationId="{56BA4F57-B9A0-350D-3265-1534C8C89C85}"/>
          </ac:spMkLst>
        </pc:spChg>
      </pc:sldChg>
      <pc:sldChg chg="add del">
        <pc:chgData name="Dooshima Dugguh" userId="0fbc176b-922c-4ffb-abdd-26ea6e164066" providerId="ADAL" clId="{A09204FB-A7A5-4103-AF20-F92F5DCBB08B}" dt="2025-08-25T23:56:01.710" v="1258" actId="47"/>
        <pc:sldMkLst>
          <pc:docMk/>
          <pc:sldMk cId="885691704" sldId="716"/>
        </pc:sldMkLst>
      </pc:sldChg>
      <pc:sldChg chg="add del">
        <pc:chgData name="Dooshima Dugguh" userId="0fbc176b-922c-4ffb-abdd-26ea6e164066" providerId="ADAL" clId="{A09204FB-A7A5-4103-AF20-F92F5DCBB08B}" dt="2025-08-25T19:30:53.881" v="97" actId="47"/>
        <pc:sldMkLst>
          <pc:docMk/>
          <pc:sldMk cId="3658497779" sldId="717"/>
        </pc:sldMkLst>
      </pc:sldChg>
      <pc:sldChg chg="modSp add">
        <pc:chgData name="Dooshima Dugguh" userId="0fbc176b-922c-4ffb-abdd-26ea6e164066" providerId="ADAL" clId="{A09204FB-A7A5-4103-AF20-F92F5DCBB08B}" dt="2025-08-25T19:31:33.823" v="138" actId="6549"/>
        <pc:sldMkLst>
          <pc:docMk/>
          <pc:sldMk cId="1994899111" sldId="718"/>
        </pc:sldMkLst>
        <pc:spChg chg="mod">
          <ac:chgData name="Dooshima Dugguh" userId="0fbc176b-922c-4ffb-abdd-26ea6e164066" providerId="ADAL" clId="{A09204FB-A7A5-4103-AF20-F92F5DCBB08B}" dt="2025-08-25T19:31:33.823" v="138" actId="6549"/>
          <ac:spMkLst>
            <pc:docMk/>
            <pc:sldMk cId="1994899111" sldId="718"/>
            <ac:spMk id="2" creationId="{7F87017C-E9A9-0820-EBA5-D2B598E4CF71}"/>
          </ac:spMkLst>
        </pc:spChg>
      </pc:sldChg>
      <pc:sldChg chg="add">
        <pc:chgData name="Dooshima Dugguh" userId="0fbc176b-922c-4ffb-abdd-26ea6e164066" providerId="ADAL" clId="{A09204FB-A7A5-4103-AF20-F92F5DCBB08B}" dt="2025-08-25T19:30:44.893" v="96"/>
        <pc:sldMkLst>
          <pc:docMk/>
          <pc:sldMk cId="3736167708" sldId="719"/>
        </pc:sldMkLst>
      </pc:sldChg>
      <pc:sldChg chg="modSp add del mod ord">
        <pc:chgData name="Dooshima Dugguh" userId="0fbc176b-922c-4ffb-abdd-26ea6e164066" providerId="ADAL" clId="{A09204FB-A7A5-4103-AF20-F92F5DCBB08B}" dt="2025-08-25T23:36:20.958" v="622" actId="47"/>
        <pc:sldMkLst>
          <pc:docMk/>
          <pc:sldMk cId="1151848826" sldId="720"/>
        </pc:sldMkLst>
        <pc:spChg chg="mod">
          <ac:chgData name="Dooshima Dugguh" userId="0fbc176b-922c-4ffb-abdd-26ea6e164066" providerId="ADAL" clId="{A09204FB-A7A5-4103-AF20-F92F5DCBB08B}" dt="2025-08-25T23:26:06.299" v="323" actId="21"/>
          <ac:spMkLst>
            <pc:docMk/>
            <pc:sldMk cId="1151848826" sldId="720"/>
            <ac:spMk id="3" creationId="{195CC386-5F60-21E6-11E4-A9715AAAE45B}"/>
          </ac:spMkLst>
        </pc:spChg>
      </pc:sldChg>
      <pc:sldChg chg="modSp new mod">
        <pc:chgData name="Dooshima Dugguh" userId="0fbc176b-922c-4ffb-abdd-26ea6e164066" providerId="ADAL" clId="{A09204FB-A7A5-4103-AF20-F92F5DCBB08B}" dt="2025-08-25T23:55:07.254" v="1257" actId="20577"/>
        <pc:sldMkLst>
          <pc:docMk/>
          <pc:sldMk cId="970590424" sldId="721"/>
        </pc:sldMkLst>
        <pc:spChg chg="mod">
          <ac:chgData name="Dooshima Dugguh" userId="0fbc176b-922c-4ffb-abdd-26ea6e164066" providerId="ADAL" clId="{A09204FB-A7A5-4103-AF20-F92F5DCBB08B}" dt="2025-08-25T23:25:49.073" v="321" actId="20577"/>
          <ac:spMkLst>
            <pc:docMk/>
            <pc:sldMk cId="970590424" sldId="721"/>
            <ac:spMk id="2" creationId="{7D780D09-05D1-9FCA-1563-27385EE08FDF}"/>
          </ac:spMkLst>
        </pc:spChg>
        <pc:spChg chg="mod">
          <ac:chgData name="Dooshima Dugguh" userId="0fbc176b-922c-4ffb-abdd-26ea6e164066" providerId="ADAL" clId="{A09204FB-A7A5-4103-AF20-F92F5DCBB08B}" dt="2025-08-25T23:55:07.254" v="1257" actId="20577"/>
          <ac:spMkLst>
            <pc:docMk/>
            <pc:sldMk cId="970590424" sldId="721"/>
            <ac:spMk id="3" creationId="{281D4B54-5253-9AAB-4C24-B1306313B9E3}"/>
          </ac:spMkLst>
        </pc:spChg>
      </pc:sldChg>
      <pc:sldChg chg="addSp modSp add mod modAnim">
        <pc:chgData name="Dooshima Dugguh" userId="0fbc176b-922c-4ffb-abdd-26ea6e164066" providerId="ADAL" clId="{A09204FB-A7A5-4103-AF20-F92F5DCBB08B}" dt="2025-08-25T23:49:45.966" v="1181" actId="14100"/>
        <pc:sldMkLst>
          <pc:docMk/>
          <pc:sldMk cId="220379488" sldId="722"/>
        </pc:sldMkLst>
        <pc:spChg chg="mod">
          <ac:chgData name="Dooshima Dugguh" userId="0fbc176b-922c-4ffb-abdd-26ea6e164066" providerId="ADAL" clId="{A09204FB-A7A5-4103-AF20-F92F5DCBB08B}" dt="2025-08-25T23:47:22.795" v="1085" actId="14100"/>
          <ac:spMkLst>
            <pc:docMk/>
            <pc:sldMk cId="220379488" sldId="722"/>
            <ac:spMk id="2" creationId="{3CA1A439-906D-4EEF-1B83-CCDC20871F3A}"/>
          </ac:spMkLst>
        </pc:spChg>
        <pc:spChg chg="mod">
          <ac:chgData name="Dooshima Dugguh" userId="0fbc176b-922c-4ffb-abdd-26ea6e164066" providerId="ADAL" clId="{A09204FB-A7A5-4103-AF20-F92F5DCBB08B}" dt="2025-08-25T23:47:03.992" v="1079" actId="20577"/>
          <ac:spMkLst>
            <pc:docMk/>
            <pc:sldMk cId="220379488" sldId="722"/>
            <ac:spMk id="5" creationId="{C2340B1C-79A5-8C2C-C758-B726564898ED}"/>
          </ac:spMkLst>
        </pc:spChg>
        <pc:spChg chg="add mod">
          <ac:chgData name="Dooshima Dugguh" userId="0fbc176b-922c-4ffb-abdd-26ea6e164066" providerId="ADAL" clId="{A09204FB-A7A5-4103-AF20-F92F5DCBB08B}" dt="2025-08-25T23:49:45.966" v="1181" actId="14100"/>
          <ac:spMkLst>
            <pc:docMk/>
            <pc:sldMk cId="220379488" sldId="722"/>
            <ac:spMk id="6" creationId="{AE19B172-AE16-C681-9903-2FB6676BFE8D}"/>
          </ac:spMkLst>
        </pc:spChg>
        <pc:picChg chg="mod">
          <ac:chgData name="Dooshima Dugguh" userId="0fbc176b-922c-4ffb-abdd-26ea6e164066" providerId="ADAL" clId="{A09204FB-A7A5-4103-AF20-F92F5DCBB08B}" dt="2025-08-25T23:46:05.454" v="1071" actId="1076"/>
          <ac:picMkLst>
            <pc:docMk/>
            <pc:sldMk cId="220379488" sldId="722"/>
            <ac:picMk id="4" creationId="{96B6CC44-B5BF-AF2C-24B4-D7D5BE56EC32}"/>
          </ac:picMkLst>
        </pc:picChg>
      </pc:sldChg>
    </pc:docChg>
  </pc:docChgLst>
  <pc:docChgLst>
    <pc:chgData name="Dooshima Dugguh" userId="0fbc176b-922c-4ffb-abdd-26ea6e164066" providerId="ADAL" clId="{57D53A30-FC3C-4C4F-8D05-09A1B0654557}"/>
    <pc:docChg chg="custSel delSld modSld">
      <pc:chgData name="Dooshima Dugguh" userId="0fbc176b-922c-4ffb-abdd-26ea6e164066" providerId="ADAL" clId="{57D53A30-FC3C-4C4F-8D05-09A1B0654557}" dt="2025-07-23T16:17:17.279" v="116" actId="47"/>
      <pc:docMkLst>
        <pc:docMk/>
      </pc:docMkLst>
      <pc:sldChg chg="del">
        <pc:chgData name="Dooshima Dugguh" userId="0fbc176b-922c-4ffb-abdd-26ea6e164066" providerId="ADAL" clId="{57D53A30-FC3C-4C4F-8D05-09A1B0654557}" dt="2025-07-08T16:46:11.537" v="1" actId="2696"/>
        <pc:sldMkLst>
          <pc:docMk/>
          <pc:sldMk cId="0" sldId="257"/>
        </pc:sldMkLst>
      </pc:sldChg>
      <pc:sldChg chg="del">
        <pc:chgData name="Dooshima Dugguh" userId="0fbc176b-922c-4ffb-abdd-26ea6e164066" providerId="ADAL" clId="{57D53A30-FC3C-4C4F-8D05-09A1B0654557}" dt="2025-07-08T16:45:07.074" v="0" actId="2696"/>
        <pc:sldMkLst>
          <pc:docMk/>
          <pc:sldMk cId="2263811192" sldId="267"/>
        </pc:sldMkLst>
      </pc:sldChg>
      <pc:sldChg chg="modSp mod modAnim">
        <pc:chgData name="Dooshima Dugguh" userId="0fbc176b-922c-4ffb-abdd-26ea6e164066" providerId="ADAL" clId="{57D53A30-FC3C-4C4F-8D05-09A1B0654557}" dt="2025-07-23T16:16:56.649" v="115" actId="20577"/>
        <pc:sldMkLst>
          <pc:docMk/>
          <pc:sldMk cId="3857163908" sldId="453"/>
        </pc:sldMkLst>
        <pc:spChg chg="mod">
          <ac:chgData name="Dooshima Dugguh" userId="0fbc176b-922c-4ffb-abdd-26ea6e164066" providerId="ADAL" clId="{57D53A30-FC3C-4C4F-8D05-09A1B0654557}" dt="2025-07-23T16:16:56.649" v="115" actId="20577"/>
          <ac:spMkLst>
            <pc:docMk/>
            <pc:sldMk cId="3857163908" sldId="453"/>
            <ac:spMk id="3" creationId="{3E1ED1AD-5676-948C-DA37-F7E612F4AB74}"/>
          </ac:spMkLst>
        </pc:spChg>
      </pc:sldChg>
      <pc:sldChg chg="del">
        <pc:chgData name="Dooshima Dugguh" userId="0fbc176b-922c-4ffb-abdd-26ea6e164066" providerId="ADAL" clId="{57D53A30-FC3C-4C4F-8D05-09A1B0654557}" dt="2025-07-08T16:45:07.074" v="0" actId="2696"/>
        <pc:sldMkLst>
          <pc:docMk/>
          <pc:sldMk cId="3325722154" sldId="683"/>
        </pc:sldMkLst>
      </pc:sldChg>
      <pc:sldChg chg="del">
        <pc:chgData name="Dooshima Dugguh" userId="0fbc176b-922c-4ffb-abdd-26ea6e164066" providerId="ADAL" clId="{57D53A30-FC3C-4C4F-8D05-09A1B0654557}" dt="2025-07-08T16:45:07.074" v="0" actId="2696"/>
        <pc:sldMkLst>
          <pc:docMk/>
          <pc:sldMk cId="2257791160" sldId="689"/>
        </pc:sldMkLst>
      </pc:sldChg>
      <pc:sldChg chg="del">
        <pc:chgData name="Dooshima Dugguh" userId="0fbc176b-922c-4ffb-abdd-26ea6e164066" providerId="ADAL" clId="{57D53A30-FC3C-4C4F-8D05-09A1B0654557}" dt="2025-07-08T16:46:11.537" v="1" actId="2696"/>
        <pc:sldMkLst>
          <pc:docMk/>
          <pc:sldMk cId="1994899111" sldId="705"/>
        </pc:sldMkLst>
      </pc:sldChg>
      <pc:sldChg chg="del">
        <pc:chgData name="Dooshima Dugguh" userId="0fbc176b-922c-4ffb-abdd-26ea6e164066" providerId="ADAL" clId="{57D53A30-FC3C-4C4F-8D05-09A1B0654557}" dt="2025-07-08T16:45:07.074" v="0" actId="2696"/>
        <pc:sldMkLst>
          <pc:docMk/>
          <pc:sldMk cId="3736167708" sldId="706"/>
        </pc:sldMkLst>
      </pc:sldChg>
      <pc:sldChg chg="del">
        <pc:chgData name="Dooshima Dugguh" userId="0fbc176b-922c-4ffb-abdd-26ea6e164066" providerId="ADAL" clId="{57D53A30-FC3C-4C4F-8D05-09A1B0654557}" dt="2025-07-08T16:45:07.074" v="0" actId="2696"/>
        <pc:sldMkLst>
          <pc:docMk/>
          <pc:sldMk cId="2294047933" sldId="708"/>
        </pc:sldMkLst>
      </pc:sldChg>
      <pc:sldChg chg="del">
        <pc:chgData name="Dooshima Dugguh" userId="0fbc176b-922c-4ffb-abdd-26ea6e164066" providerId="ADAL" clId="{57D53A30-FC3C-4C4F-8D05-09A1B0654557}" dt="2025-07-08T16:45:07.074" v="0" actId="2696"/>
        <pc:sldMkLst>
          <pc:docMk/>
          <pc:sldMk cId="2550081228" sldId="709"/>
        </pc:sldMkLst>
      </pc:sldChg>
      <pc:sldChg chg="del">
        <pc:chgData name="Dooshima Dugguh" userId="0fbc176b-922c-4ffb-abdd-26ea6e164066" providerId="ADAL" clId="{57D53A30-FC3C-4C4F-8D05-09A1B0654557}" dt="2025-07-23T16:17:17.279" v="116" actId="47"/>
        <pc:sldMkLst>
          <pc:docMk/>
          <pc:sldMk cId="3951851425" sldId="712"/>
        </pc:sldMkLst>
      </pc:sldChg>
      <pc:sldMasterChg chg="delSldLayout">
        <pc:chgData name="Dooshima Dugguh" userId="0fbc176b-922c-4ffb-abdd-26ea6e164066" providerId="ADAL" clId="{57D53A30-FC3C-4C4F-8D05-09A1B0654557}" dt="2025-07-08T16:46:11.537" v="1" actId="2696"/>
        <pc:sldMasterMkLst>
          <pc:docMk/>
          <pc:sldMasterMk cId="3704055918" sldId="2147483688"/>
        </pc:sldMasterMkLst>
        <pc:sldLayoutChg chg="del">
          <pc:chgData name="Dooshima Dugguh" userId="0fbc176b-922c-4ffb-abdd-26ea6e164066" providerId="ADAL" clId="{57D53A30-FC3C-4C4F-8D05-09A1B0654557}" dt="2025-07-08T16:46:11.537" v="1" actId="2696"/>
          <pc:sldLayoutMkLst>
            <pc:docMk/>
            <pc:sldMasterMk cId="3704055918" sldId="2147483688"/>
            <pc:sldLayoutMk cId="1163109468" sldId="214748370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187363-DB05-4A26-90BB-1EC4A5D73129}" type="datetimeFigureOut">
              <a:rPr lang="en-GB" smtClean="0"/>
              <a:t>08/10/2025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DDF0E-A469-4A40-92DA-E7F1A8CD24C9}" type="slidenum">
              <a:rPr lang="en-GB" smtClean="0"/>
              <a:t>‹#›</a:t>
            </a:fld>
            <a:endParaRPr lang="en-GB"/>
          </a:p>
        </p:txBody>
      </p:sp>
    </p:spTree>
    <p:extLst>
      <p:ext uri="{BB962C8B-B14F-4D97-AF65-F5344CB8AC3E}">
        <p14:creationId xmlns:p14="http://schemas.microsoft.com/office/powerpoint/2010/main" val="1358607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1676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A7D74D-7A5D-4357-A3F6-790CAE32F9B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195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17931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all paragraphs contain all elements….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AC793B-4BAF-49C9-AF7A-932BC17112F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9419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PEEL: Point evidence explanation link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99985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7667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80292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BB118B-F30A-B97E-5F55-B03F49F41E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18EB08-00C2-2296-ABEC-5057F97CFF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4075E9-547C-E39E-8CFB-9B05465B40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EC0F937-19B6-D9FD-1591-11D5B9B41D1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980963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08/10/2025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70759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6240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33771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59695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89814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87657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34426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31920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16687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12212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23112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10/08/2025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443537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08/10/2025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730376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08/10/2025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30582313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08/10/2025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9089654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08/10/2025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8911147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08/10/2025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30486567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08/10/2025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13563827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08/10/2025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15589450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08/10/2025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2192944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08/10/2025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33004007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08/10/2025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9229647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08/10/2025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2776269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08/10/2025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25408842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08/10/2025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1090271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08/10/2025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9480184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08/10/2025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8147736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08/10/2025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18800718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08/10/2025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21653043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08/10/2025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009534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08/10/2025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39058913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08/10/2025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0375437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08/10/2025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4506647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08/10/2025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32483298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609563" y="273353"/>
            <a:ext cx="10971684" cy="1145009"/>
          </a:xfrm>
          <a:prstGeom prst="rect">
            <a:avLst/>
          </a:prstGeom>
        </p:spPr>
        <p:txBody>
          <a:bodyPr lIns="0" tIns="0" rIns="0" bIns="0" anchor="ctr"/>
          <a:lstStyle/>
          <a:p>
            <a:pPr algn="ctr"/>
            <a:endParaRPr lang="en-GB" sz="3991" b="0" strike="noStrike" spc="-1">
              <a:solidFill>
                <a:srgbClr val="000000"/>
              </a:solidFill>
              <a:uFill>
                <a:solidFill>
                  <a:srgbClr val="FFFFFF"/>
                </a:solidFill>
              </a:uFill>
              <a:latin typeface="Arial"/>
            </a:endParaRPr>
          </a:p>
        </p:txBody>
      </p:sp>
      <p:sp>
        <p:nvSpPr>
          <p:cNvPr id="8" name="PlaceHolder 2"/>
          <p:cNvSpPr>
            <a:spLocks noGrp="1"/>
          </p:cNvSpPr>
          <p:nvPr>
            <p:ph type="body"/>
          </p:nvPr>
        </p:nvSpPr>
        <p:spPr>
          <a:xfrm>
            <a:off x="609563" y="1604841"/>
            <a:ext cx="10971684" cy="3977484"/>
          </a:xfrm>
          <a:prstGeom prst="rect">
            <a:avLst/>
          </a:prstGeom>
        </p:spPr>
        <p:txBody>
          <a:bodyPr lIns="0" tIns="0" rIns="0" bIns="0"/>
          <a:lstStyle/>
          <a:p>
            <a:endParaRPr lang="en-GB" sz="2903" b="0" strike="noStrike" spc="-1">
              <a:solidFill>
                <a:srgbClr val="000000"/>
              </a:solidFill>
              <a:uFill>
                <a:solidFill>
                  <a:srgbClr val="FFFFFF"/>
                </a:solidFill>
              </a:uFill>
              <a:latin typeface="Arial"/>
            </a:endParaRPr>
          </a:p>
        </p:txBody>
      </p:sp>
    </p:spTree>
    <p:extLst>
      <p:ext uri="{BB962C8B-B14F-4D97-AF65-F5344CB8AC3E}">
        <p14:creationId xmlns:p14="http://schemas.microsoft.com/office/powerpoint/2010/main" val="1487439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526567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08/10/2025</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3704055918"/>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08/10/2025</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1030051855"/>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astrivervillage.com/Custom-build-kernel-for-Raspberry-Pi/index.html"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hyperlink" Target="https://youtu.be/VCbiyhnizKE?feature=shared"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s://www.virtuallibrary.info/peel-paragraph-writing.html" TargetMode="Externa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youtu.be/lMRTtUrSFOc?feature=shared"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hyperlink" Target="https://myport.port.ac.uk/study-skills/written-assignments/writing-flow-and-coherence%20Accessed%2028/07/24" TargetMode="External"/><Relationship Id="rId2" Type="http://schemas.openxmlformats.org/officeDocument/2006/relationships/hyperlink" Target="https://ijecm.co.uk/wp-content/uploads/2014/01/114.pdf%20Accessed%2028/07/24" TargetMode="External"/><Relationship Id="rId1" Type="http://schemas.openxmlformats.org/officeDocument/2006/relationships/slideLayout" Target="../slideLayouts/slideLayout2.xml"/><Relationship Id="rId4" Type="http://schemas.openxmlformats.org/officeDocument/2006/relationships/hyperlink" Target="https://libguides.staffs.ac.uk/academic_writing/linking"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pixabay.com/es/emoticono-sonrisa-emoji-feliz-2120024/"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9536" y="908720"/>
            <a:ext cx="8352928" cy="4824536"/>
          </a:xfrm>
        </p:spPr>
        <p:txBody>
          <a:bodyPr>
            <a:normAutofit/>
          </a:bodyPr>
          <a:lstStyle/>
          <a:p>
            <a:r>
              <a:rPr lang="en-GB" altLang="en-US" sz="2400" dirty="0"/>
              <a:t>Certificate of Higher Education</a:t>
            </a:r>
            <a:br>
              <a:rPr lang="en-GB" altLang="en-US" sz="2400" dirty="0"/>
            </a:br>
            <a:r>
              <a:rPr lang="en-GB" altLang="en-US" sz="2400" dirty="0"/>
              <a:t>Business Skills for the Workplace</a:t>
            </a:r>
            <a:br>
              <a:rPr lang="en-GB" altLang="en-US" sz="2400" dirty="0"/>
            </a:br>
            <a:br>
              <a:rPr lang="en-GB" altLang="en-US" sz="2400" dirty="0"/>
            </a:br>
            <a:r>
              <a:rPr lang="en-GB" sz="2800" b="1">
                <a:solidFill>
                  <a:schemeClr val="accent2">
                    <a:lumMod val="20000"/>
                    <a:lumOff val="80000"/>
                  </a:schemeClr>
                </a:solidFill>
              </a:rPr>
              <a:t>Academic Skills -LCLM 4001</a:t>
            </a:r>
            <a:br>
              <a:rPr lang="en-GB" sz="28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rgbClr val="92D050"/>
                </a:solidFill>
              </a:rPr>
              <a:t>Session 5:</a:t>
            </a:r>
            <a:br>
              <a:rPr lang="en-GB" sz="3200" b="1" dirty="0">
                <a:solidFill>
                  <a:srgbClr val="92D050"/>
                </a:solidFill>
              </a:rPr>
            </a:br>
            <a:r>
              <a:rPr lang="en-GB" sz="3200" b="1" dirty="0">
                <a:solidFill>
                  <a:srgbClr val="92D050"/>
                </a:solidFill>
              </a:rPr>
              <a:t>Developing Academic Paragraphs</a:t>
            </a:r>
            <a:br>
              <a:rPr lang="en-GB" sz="3200" b="1" dirty="0">
                <a:solidFill>
                  <a:srgbClr val="92D050"/>
                </a:solidFill>
              </a:rPr>
            </a:br>
            <a:r>
              <a:rPr lang="en-GB" sz="3200" b="1" dirty="0">
                <a:solidFill>
                  <a:srgbClr val="92D050"/>
                </a:solidFill>
              </a:rPr>
              <a:t> and </a:t>
            </a:r>
            <a:br>
              <a:rPr lang="en-GB" sz="3200" b="1" dirty="0">
                <a:solidFill>
                  <a:srgbClr val="92D050"/>
                </a:solidFill>
              </a:rPr>
            </a:br>
            <a:r>
              <a:rPr lang="en-GB" sz="3200" b="1" dirty="0">
                <a:solidFill>
                  <a:srgbClr val="92D050"/>
                </a:solidFill>
              </a:rPr>
              <a:t>Quiz</a:t>
            </a:r>
            <a:endParaRPr lang="en-GB" altLang="en-US" sz="3200" b="1" dirty="0">
              <a:solidFill>
                <a:srgbClr val="92D05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92F2BC5-5784-E886-1F6E-EE5FC1E48BAF}"/>
              </a:ext>
            </a:extLst>
          </p:cNvPr>
          <p:cNvPicPr>
            <a:picLocks noChangeAspect="1"/>
          </p:cNvPicPr>
          <p:nvPr/>
        </p:nvPicPr>
        <p:blipFill>
          <a:blip r:embed="rId3"/>
          <a:stretch>
            <a:fillRect/>
          </a:stretch>
        </p:blipFill>
        <p:spPr>
          <a:xfrm>
            <a:off x="1384663" y="0"/>
            <a:ext cx="9548947" cy="5669280"/>
          </a:xfrm>
          <a:prstGeom prst="rect">
            <a:avLst/>
          </a:prstGeom>
        </p:spPr>
      </p:pic>
    </p:spTree>
    <p:extLst>
      <p:ext uri="{BB962C8B-B14F-4D97-AF65-F5344CB8AC3E}">
        <p14:creationId xmlns:p14="http://schemas.microsoft.com/office/powerpoint/2010/main" val="2488744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pPr algn="l"/>
            <a:r>
              <a:rPr lang="en-GB" b="1" dirty="0"/>
              <a:t>Last week’s recap</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a:xfrm>
            <a:off x="609599" y="1607954"/>
            <a:ext cx="10972799" cy="4013199"/>
          </a:xfrm>
        </p:spPr>
        <p:txBody>
          <a:bodyPr>
            <a:normAutofit/>
          </a:bodyPr>
          <a:lstStyle/>
          <a:p>
            <a:pPr marL="0" indent="0">
              <a:buNone/>
            </a:pPr>
            <a:r>
              <a:rPr lang="en-GB" b="1" dirty="0"/>
              <a:t>Las week we discussed</a:t>
            </a:r>
          </a:p>
          <a:p>
            <a:pPr marL="0" indent="0">
              <a:lnSpc>
                <a:spcPct val="90000"/>
              </a:lnSpc>
              <a:buNone/>
              <a:defRPr/>
            </a:pPr>
            <a:br>
              <a:rPr lang="en-GB" sz="1400" b="1" dirty="0"/>
            </a:br>
            <a:endParaRPr lang="en-GB" sz="1400" b="1" dirty="0"/>
          </a:p>
          <a:p>
            <a:r>
              <a:rPr lang="en-US" dirty="0"/>
              <a:t>Referencing</a:t>
            </a:r>
          </a:p>
          <a:p>
            <a:r>
              <a:rPr lang="en-US" dirty="0"/>
              <a:t>Importance of referencing</a:t>
            </a:r>
          </a:p>
          <a:p>
            <a:r>
              <a:rPr lang="en-US" dirty="0"/>
              <a:t>Academic Misconduct</a:t>
            </a:r>
            <a:endParaRPr lang="en-GB" dirty="0"/>
          </a:p>
          <a:p>
            <a:r>
              <a:rPr lang="en-GB" dirty="0"/>
              <a:t>Types of Referencing styles</a:t>
            </a:r>
          </a:p>
          <a:p>
            <a:r>
              <a:rPr lang="en-GB" dirty="0"/>
              <a:t>Explored the Library </a:t>
            </a:r>
            <a:r>
              <a:rPr lang="en-GB" dirty="0" err="1"/>
              <a:t>Infoskills</a:t>
            </a:r>
            <a:endParaRPr lang="en-GB" dirty="0">
              <a:highlight>
                <a:srgbClr val="FFFF00"/>
              </a:highlight>
            </a:endParaRPr>
          </a:p>
        </p:txBody>
      </p:sp>
    </p:spTree>
    <p:extLst>
      <p:ext uri="{BB962C8B-B14F-4D97-AF65-F5344CB8AC3E}">
        <p14:creationId xmlns:p14="http://schemas.microsoft.com/office/powerpoint/2010/main" val="404996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 calcmode="lin" valueType="num">
                                      <p:cBhvr additive="base">
                                        <p:cTn id="3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283F-25FD-7A23-8FDE-F383F255C20E}"/>
              </a:ext>
            </a:extLst>
          </p:cNvPr>
          <p:cNvSpPr>
            <a:spLocks noGrp="1"/>
          </p:cNvSpPr>
          <p:nvPr>
            <p:ph type="title"/>
          </p:nvPr>
        </p:nvSpPr>
        <p:spPr/>
        <p:txBody>
          <a:bodyPr>
            <a:normAutofit/>
          </a:bodyPr>
          <a:lstStyle/>
          <a:p>
            <a:r>
              <a:rPr lang="en-GB" sz="3800" b="1" dirty="0"/>
              <a:t>Today’s session </a:t>
            </a:r>
          </a:p>
        </p:txBody>
      </p:sp>
      <p:sp>
        <p:nvSpPr>
          <p:cNvPr id="3" name="Content Placeholder 2">
            <a:extLst>
              <a:ext uri="{FF2B5EF4-FFF2-40B4-BE49-F238E27FC236}">
                <a16:creationId xmlns:a16="http://schemas.microsoft.com/office/drawing/2014/main" id="{3E1ED1AD-5676-948C-DA37-F7E612F4AB74}"/>
              </a:ext>
            </a:extLst>
          </p:cNvPr>
          <p:cNvSpPr>
            <a:spLocks noGrp="1"/>
          </p:cNvSpPr>
          <p:nvPr>
            <p:ph idx="1"/>
          </p:nvPr>
        </p:nvSpPr>
        <p:spPr>
          <a:xfrm>
            <a:off x="630505" y="1336822"/>
            <a:ext cx="10972800" cy="3917032"/>
          </a:xfrm>
        </p:spPr>
        <p:txBody>
          <a:bodyPr>
            <a:normAutofit/>
          </a:bodyPr>
          <a:lstStyle/>
          <a:p>
            <a:pPr marL="0" indent="0">
              <a:buNone/>
            </a:pPr>
            <a:r>
              <a:rPr lang="en-GB" sz="4800" dirty="0"/>
              <a:t>Shall be divided into 3 parts</a:t>
            </a:r>
          </a:p>
          <a:p>
            <a:endParaRPr lang="en-GB" dirty="0"/>
          </a:p>
          <a:p>
            <a:pPr marL="514350" indent="-514350">
              <a:buFont typeface="+mj-lt"/>
              <a:buAutoNum type="arabicPeriod"/>
            </a:pPr>
            <a:r>
              <a:rPr lang="en-US" dirty="0"/>
              <a:t>Academic Writing 2- Developing Paragraphs</a:t>
            </a:r>
          </a:p>
          <a:p>
            <a:pPr marL="514350" indent="-514350">
              <a:buFont typeface="+mj-lt"/>
              <a:buAutoNum type="arabicPeriod"/>
            </a:pPr>
            <a:r>
              <a:rPr lang="en-GB" dirty="0"/>
              <a:t>20- Minutes to revise (Week 1- Week 4 to help you prepare for the quiz)</a:t>
            </a:r>
          </a:p>
          <a:p>
            <a:pPr marL="0" indent="0">
              <a:buNone/>
            </a:pPr>
            <a:r>
              <a:rPr lang="en-GB" dirty="0"/>
              <a:t>3. Complete task 1 – Quiz Assessment (45mins)</a:t>
            </a:r>
          </a:p>
        </p:txBody>
      </p:sp>
      <p:pic>
        <p:nvPicPr>
          <p:cNvPr id="4" name="Picture 3" descr="A logo of a book&#10;&#10;Description automatically generated">
            <a:extLst>
              <a:ext uri="{FF2B5EF4-FFF2-40B4-BE49-F238E27FC236}">
                <a16:creationId xmlns:a16="http://schemas.microsoft.com/office/drawing/2014/main" id="{49D092AC-2B38-6BB4-F000-2394B36FF7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857163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1</a:t>
            </a:r>
          </a:p>
          <a:p>
            <a:pPr marL="0" indent="0" algn="ctr">
              <a:buNone/>
            </a:pPr>
            <a:r>
              <a:rPr lang="en-GB" sz="5400" b="1" dirty="0"/>
              <a:t>Developing Academic Paragraphs</a:t>
            </a:r>
          </a:p>
        </p:txBody>
      </p:sp>
    </p:spTree>
    <p:extLst>
      <p:ext uri="{BB962C8B-B14F-4D97-AF65-F5344CB8AC3E}">
        <p14:creationId xmlns:p14="http://schemas.microsoft.com/office/powerpoint/2010/main" val="551831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What is a Paragraph?</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fontScale="92500" lnSpcReduction="10000"/>
          </a:bodyPr>
          <a:lstStyle/>
          <a:p>
            <a:pPr marL="97967" indent="0" eaLnBrk="0" fontAlgn="base" hangingPunct="0">
              <a:spcBef>
                <a:spcPct val="0"/>
              </a:spcBef>
              <a:spcAft>
                <a:spcPct val="0"/>
              </a:spcAft>
              <a:buClr>
                <a:srgbClr val="000000"/>
              </a:buClr>
              <a:buSzPct val="45000"/>
              <a:buNone/>
            </a:pPr>
            <a:r>
              <a:rPr lang="en-GB" dirty="0"/>
              <a:t>A paragraph is a series of sentences that are organised, coherent, and are related to a single topic.</a:t>
            </a:r>
            <a:endParaRPr lang="en-GB" sz="2800" dirty="0"/>
          </a:p>
          <a:p>
            <a:pPr marL="97967" indent="0" eaLnBrk="0" fontAlgn="base" hangingPunct="0">
              <a:spcBef>
                <a:spcPct val="0"/>
              </a:spcBef>
              <a:spcAft>
                <a:spcPct val="0"/>
              </a:spcAft>
              <a:buClr>
                <a:srgbClr val="000000"/>
              </a:buClr>
              <a:buSzPct val="45000"/>
              <a:buNone/>
            </a:pPr>
            <a:endParaRPr lang="en-GB" sz="2800" spc="-1" dirty="0">
              <a:solidFill>
                <a:srgbClr val="000000"/>
              </a:solidFill>
              <a:uFill>
                <a:solidFill>
                  <a:srgbClr val="FFFFFF"/>
                </a:solidFill>
              </a:uFill>
              <a:latin typeface="Arial"/>
              <a:cs typeface="Arial" panose="020B0604020202020204" pitchFamily="34" charset="0"/>
            </a:endParaRPr>
          </a:p>
          <a:p>
            <a:pPr marL="555167" indent="-457200" eaLnBrk="0" fontAlgn="base" hangingPunct="0">
              <a:spcBef>
                <a:spcPct val="0"/>
              </a:spcBef>
              <a:spcAft>
                <a:spcPct val="0"/>
              </a:spcAft>
              <a:buClr>
                <a:srgbClr val="000000"/>
              </a:buClr>
              <a:buSzPct val="45000"/>
              <a:buFontTx/>
              <a:buChar char="-"/>
            </a:pPr>
            <a:r>
              <a:rPr lang="en-GB" sz="2800" spc="-1" dirty="0">
                <a:solidFill>
                  <a:srgbClr val="000000"/>
                </a:solidFill>
                <a:uFill>
                  <a:solidFill>
                    <a:srgbClr val="FFFFFF"/>
                  </a:solidFill>
                </a:uFill>
                <a:latin typeface="Arial"/>
                <a:cs typeface="Arial" panose="020B0604020202020204" pitchFamily="34" charset="0"/>
              </a:rPr>
              <a:t>Together, the sentences explain one of the writer’s </a:t>
            </a:r>
            <a:r>
              <a:rPr lang="en-GB" sz="2800" b="1" spc="-1" dirty="0">
                <a:solidFill>
                  <a:srgbClr val="000000"/>
                </a:solidFill>
                <a:uFill>
                  <a:solidFill>
                    <a:srgbClr val="FFFFFF"/>
                  </a:solidFill>
                </a:uFill>
                <a:latin typeface="Arial"/>
                <a:cs typeface="Arial" panose="020B0604020202020204" pitchFamily="34" charset="0"/>
              </a:rPr>
              <a:t>main ideas </a:t>
            </a:r>
            <a:r>
              <a:rPr lang="en-GB" sz="2800" spc="-1" dirty="0">
                <a:solidFill>
                  <a:srgbClr val="000000"/>
                </a:solidFill>
                <a:uFill>
                  <a:solidFill>
                    <a:srgbClr val="FFFFFF"/>
                  </a:solidFill>
                </a:uFill>
                <a:latin typeface="Arial"/>
                <a:cs typeface="Arial" panose="020B0604020202020204" pitchFamily="34" charset="0"/>
              </a:rPr>
              <a:t>about the topic.</a:t>
            </a:r>
          </a:p>
          <a:p>
            <a:pPr marL="555167" indent="-457200" eaLnBrk="0" fontAlgn="base" hangingPunct="0">
              <a:spcBef>
                <a:spcPct val="0"/>
              </a:spcBef>
              <a:spcAft>
                <a:spcPct val="0"/>
              </a:spcAft>
              <a:buClr>
                <a:srgbClr val="000000"/>
              </a:buClr>
              <a:buSzPct val="45000"/>
              <a:buFontTx/>
              <a:buChar char="-"/>
            </a:pPr>
            <a:endParaRPr lang="en-GB" sz="2800" spc="-1" dirty="0">
              <a:solidFill>
                <a:srgbClr val="000000"/>
              </a:solidFill>
              <a:uFill>
                <a:solidFill>
                  <a:srgbClr val="FFFFFF"/>
                </a:solidFill>
              </a:uFill>
              <a:latin typeface="Arial"/>
              <a:cs typeface="Arial" panose="020B0604020202020204" pitchFamily="34" charset="0"/>
            </a:endParaRPr>
          </a:p>
          <a:p>
            <a:pPr marL="555167" indent="-457200" eaLnBrk="0" fontAlgn="base" hangingPunct="0">
              <a:spcBef>
                <a:spcPct val="0"/>
              </a:spcBef>
              <a:spcAft>
                <a:spcPct val="0"/>
              </a:spcAft>
              <a:buClr>
                <a:srgbClr val="000000"/>
              </a:buClr>
              <a:buSzPct val="45000"/>
              <a:buFontTx/>
              <a:buChar char="-"/>
            </a:pPr>
            <a:r>
              <a:rPr lang="en-GB" sz="2800" b="1" spc="-1" dirty="0">
                <a:solidFill>
                  <a:srgbClr val="000000"/>
                </a:solidFill>
                <a:uFill>
                  <a:solidFill>
                    <a:srgbClr val="FFFFFF"/>
                  </a:solidFill>
                </a:uFill>
                <a:latin typeface="Arial"/>
                <a:cs typeface="Arial" panose="020B0604020202020204" pitchFamily="34" charset="0"/>
              </a:rPr>
              <a:t>All</a:t>
            </a:r>
            <a:r>
              <a:rPr lang="en-GB" sz="2800" spc="-1" dirty="0">
                <a:solidFill>
                  <a:srgbClr val="000000"/>
                </a:solidFill>
                <a:uFill>
                  <a:solidFill>
                    <a:srgbClr val="FFFFFF"/>
                  </a:solidFill>
                </a:uFill>
                <a:latin typeface="Arial"/>
                <a:cs typeface="Arial" panose="020B0604020202020204" pitchFamily="34" charset="0"/>
              </a:rPr>
              <a:t> the sentences in one paragraph </a:t>
            </a:r>
            <a:r>
              <a:rPr lang="en-GB" sz="2800" b="1" spc="-1" dirty="0">
                <a:solidFill>
                  <a:srgbClr val="000000"/>
                </a:solidFill>
                <a:uFill>
                  <a:solidFill>
                    <a:srgbClr val="FFFFFF"/>
                  </a:solidFill>
                </a:uFill>
                <a:latin typeface="Arial"/>
                <a:cs typeface="Arial" panose="020B0604020202020204" pitchFamily="34" charset="0"/>
              </a:rPr>
              <a:t>relate to the same idea</a:t>
            </a:r>
            <a:r>
              <a:rPr lang="en-GB" sz="2800" spc="-1" dirty="0">
                <a:solidFill>
                  <a:srgbClr val="000000"/>
                </a:solidFill>
                <a:uFill>
                  <a:solidFill>
                    <a:srgbClr val="FFFFFF"/>
                  </a:solidFill>
                </a:uFill>
                <a:latin typeface="Arial"/>
                <a:cs typeface="Arial" panose="020B0604020202020204" pitchFamily="34" charset="0"/>
              </a:rPr>
              <a:t>.</a:t>
            </a:r>
          </a:p>
          <a:p>
            <a:pPr marL="555167" indent="-457200" eaLnBrk="0" fontAlgn="base" hangingPunct="0">
              <a:spcBef>
                <a:spcPct val="0"/>
              </a:spcBef>
              <a:spcAft>
                <a:spcPct val="0"/>
              </a:spcAft>
              <a:buClr>
                <a:srgbClr val="000000"/>
              </a:buClr>
              <a:buSzPct val="45000"/>
              <a:buFontTx/>
              <a:buChar char="-"/>
            </a:pPr>
            <a:endParaRPr lang="en-GB" sz="2800" spc="-1" dirty="0">
              <a:solidFill>
                <a:srgbClr val="000000"/>
              </a:solidFill>
              <a:uFill>
                <a:solidFill>
                  <a:srgbClr val="FFFFFF"/>
                </a:solidFill>
              </a:uFill>
              <a:latin typeface="Arial"/>
              <a:cs typeface="Arial" panose="020B0604020202020204" pitchFamily="34" charset="0"/>
            </a:endParaRPr>
          </a:p>
          <a:p>
            <a:pPr marL="97967" indent="0" eaLnBrk="0" fontAlgn="base" hangingPunct="0">
              <a:spcBef>
                <a:spcPct val="0"/>
              </a:spcBef>
              <a:spcAft>
                <a:spcPct val="0"/>
              </a:spcAft>
              <a:buClr>
                <a:srgbClr val="000000"/>
              </a:buClr>
              <a:buSzPct val="45000"/>
              <a:buNone/>
            </a:pPr>
            <a:r>
              <a:rPr lang="en-GB" sz="2800" spc="-1" dirty="0">
                <a:solidFill>
                  <a:srgbClr val="000000"/>
                </a:solidFill>
                <a:uFill>
                  <a:solidFill>
                    <a:srgbClr val="FFFFFF"/>
                  </a:solidFill>
                </a:uFill>
                <a:latin typeface="Arial"/>
                <a:cs typeface="Arial" panose="020B0604020202020204" pitchFamily="34" charset="0"/>
              </a:rPr>
              <a:t>- Each paragraph discusses a </a:t>
            </a:r>
            <a:r>
              <a:rPr lang="en-GB" sz="2800" b="1" spc="-1" dirty="0">
                <a:solidFill>
                  <a:srgbClr val="000000"/>
                </a:solidFill>
                <a:uFill>
                  <a:solidFill>
                    <a:srgbClr val="FFFFFF"/>
                  </a:solidFill>
                </a:uFill>
                <a:latin typeface="Arial"/>
                <a:cs typeface="Arial" panose="020B0604020202020204" pitchFamily="34" charset="0"/>
              </a:rPr>
              <a:t>different idea or a different aspect</a:t>
            </a:r>
            <a:r>
              <a:rPr lang="en-GB" sz="2800" spc="-1" dirty="0">
                <a:solidFill>
                  <a:srgbClr val="000000"/>
                </a:solidFill>
                <a:uFill>
                  <a:solidFill>
                    <a:srgbClr val="FFFFFF"/>
                  </a:solidFill>
                </a:uFill>
                <a:latin typeface="Arial"/>
                <a:cs typeface="Arial" panose="020B0604020202020204" pitchFamily="34" charset="0"/>
              </a:rPr>
              <a:t> of the topic.</a:t>
            </a:r>
          </a:p>
          <a:p>
            <a:pPr marL="0" indent="0">
              <a:buNone/>
            </a:pPr>
            <a:endParaRPr lang="en-GB" sz="2800" dirty="0"/>
          </a:p>
          <a:p>
            <a:pPr marL="0" indent="0">
              <a:buNone/>
            </a:pPr>
            <a:endParaRPr lang="en-GB" sz="2800" dirty="0"/>
          </a:p>
        </p:txBody>
      </p:sp>
      <p:pic>
        <p:nvPicPr>
          <p:cNvPr id="6" name="Picture 5" descr="A toy figures with building blocks&#10;&#10;Description automatically generated with medium confidence">
            <a:extLst>
              <a:ext uri="{FF2B5EF4-FFF2-40B4-BE49-F238E27FC236}">
                <a16:creationId xmlns:a16="http://schemas.microsoft.com/office/drawing/2014/main" id="{BD4AFB9E-E14F-D986-3FC0-41086573D4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68926" y="461638"/>
            <a:ext cx="1604379" cy="955999"/>
          </a:xfrm>
          <a:prstGeom prst="rect">
            <a:avLst/>
          </a:prstGeom>
        </p:spPr>
      </p:pic>
    </p:spTree>
    <p:extLst>
      <p:ext uri="{BB962C8B-B14F-4D97-AF65-F5344CB8AC3E}">
        <p14:creationId xmlns:p14="http://schemas.microsoft.com/office/powerpoint/2010/main" val="199489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Shape 1"/>
          <p:cNvSpPr txBox="1"/>
          <p:nvPr/>
        </p:nvSpPr>
        <p:spPr>
          <a:xfrm>
            <a:off x="1981173" y="273684"/>
            <a:ext cx="8228763" cy="1144888"/>
          </a:xfrm>
          <a:prstGeom prst="rect">
            <a:avLst/>
          </a:prstGeom>
          <a:noFill/>
          <a:ln>
            <a:noFill/>
          </a:ln>
        </p:spPr>
        <p:txBody>
          <a:bodyPr lIns="0" tIns="0" rIns="0" bIns="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rPr>
              <a:t>Elements of a paragraph</a:t>
            </a:r>
          </a:p>
        </p:txBody>
      </p:sp>
      <p:sp>
        <p:nvSpPr>
          <p:cNvPr id="42" name="TextShape 2"/>
          <p:cNvSpPr txBox="1"/>
          <p:nvPr/>
        </p:nvSpPr>
        <p:spPr>
          <a:xfrm>
            <a:off x="932155" y="1605034"/>
            <a:ext cx="10058400" cy="3977067"/>
          </a:xfrm>
          <a:prstGeom prst="rect">
            <a:avLst/>
          </a:prstGeom>
          <a:noFill/>
          <a:ln>
            <a:noFill/>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Most</a:t>
            </a:r>
            <a:r>
              <a:rPr kumimoji="0" lang="en-GB" sz="3200" b="0" i="0" u="none" strike="noStrike" kern="1200" cap="none" spc="0" normalizeH="0" noProof="0" dirty="0">
                <a:ln>
                  <a:noFill/>
                </a:ln>
                <a:solidFill>
                  <a:srgbClr val="000000"/>
                </a:solidFill>
                <a:effectLst/>
                <a:uLnTx/>
                <a:uFillTx/>
                <a:latin typeface="Myriad Pro"/>
                <a:ea typeface="+mn-ea"/>
                <a:cs typeface="+mn-cs"/>
              </a:rPr>
              <a:t> </a:t>
            </a:r>
            <a:r>
              <a:rPr lang="en-GB" sz="3200" dirty="0">
                <a:solidFill>
                  <a:srgbClr val="000000"/>
                </a:solidFill>
                <a:latin typeface="Myriad Pro"/>
              </a:rPr>
              <a:t>academic p</a:t>
            </a:r>
            <a:r>
              <a:rPr kumimoji="0" lang="en-GB" sz="3200" b="0" i="0" u="none" strike="noStrike" kern="1200" cap="none" spc="0" normalizeH="0" baseline="0" noProof="0" dirty="0" err="1">
                <a:ln>
                  <a:noFill/>
                </a:ln>
                <a:solidFill>
                  <a:srgbClr val="000000"/>
                </a:solidFill>
                <a:effectLst/>
                <a:uLnTx/>
                <a:uFillTx/>
                <a:latin typeface="Myriad Pro"/>
                <a:ea typeface="+mn-ea"/>
                <a:cs typeface="+mn-cs"/>
              </a:rPr>
              <a:t>aragraphs</a:t>
            </a:r>
            <a:r>
              <a:rPr kumimoji="0" lang="en-GB" sz="3200" b="0" i="0" u="none" strike="noStrike" kern="1200" cap="none" spc="0" normalizeH="0" baseline="0" noProof="0" dirty="0">
                <a:ln>
                  <a:noFill/>
                </a:ln>
                <a:solidFill>
                  <a:srgbClr val="000000"/>
                </a:solidFill>
                <a:effectLst/>
                <a:uLnTx/>
                <a:uFillTx/>
                <a:latin typeface="Myriad Pro"/>
                <a:ea typeface="+mn-ea"/>
                <a:cs typeface="+mn-cs"/>
              </a:rPr>
              <a:t> must contain: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srgbClr val="000000"/>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A Topic sentence/Main Point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Explanation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Evaluation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Conclusion/Link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additive="base">
                                        <p:cTn id="7" dur="500" fill="hold"/>
                                        <p:tgtEl>
                                          <p:spTgt spid="41"/>
                                        </p:tgtEl>
                                        <p:attrNameLst>
                                          <p:attrName>ppt_x</p:attrName>
                                        </p:attrNameLst>
                                      </p:cBhvr>
                                      <p:tavLst>
                                        <p:tav tm="0">
                                          <p:val>
                                            <p:strVal val="#ppt_x"/>
                                          </p:val>
                                        </p:tav>
                                        <p:tav tm="100000">
                                          <p:val>
                                            <p:strVal val="#ppt_x"/>
                                          </p:val>
                                        </p:tav>
                                      </p:tavLst>
                                    </p:anim>
                                    <p:anim calcmode="lin" valueType="num">
                                      <p:cBhvr additive="base">
                                        <p:cTn id="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2">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2">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2">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339229" y="29854"/>
            <a:ext cx="11138265" cy="1260093"/>
          </a:xfrm>
        </p:spPr>
        <p:txBody>
          <a:bodyPr>
            <a:normAutofit/>
          </a:bodyPr>
          <a:lstStyle/>
          <a:p>
            <a:r>
              <a:rPr lang="en-GB" sz="2400" b="1" dirty="0"/>
              <a:t>The PEEL/TEEL paragraph structure: </a:t>
            </a:r>
            <a:r>
              <a:rPr lang="en-GB" sz="2400" dirty="0">
                <a:hlinkClick r:id="rId3"/>
              </a:rPr>
              <a:t>Click this link to play the video explaining the PEEL/TEEL Paragraph Structure</a:t>
            </a:r>
            <a:br>
              <a:rPr lang="en-GB" sz="2400" dirty="0"/>
            </a:br>
            <a:endParaRPr lang="en-GB" sz="2400" b="1" dirty="0"/>
          </a:p>
        </p:txBody>
      </p:sp>
      <p:pic>
        <p:nvPicPr>
          <p:cNvPr id="7" name="Content Placeholder 6" descr="Text, whiteboard&#10;&#10;Description automatically generated">
            <a:extLst>
              <a:ext uri="{FF2B5EF4-FFF2-40B4-BE49-F238E27FC236}">
                <a16:creationId xmlns:a16="http://schemas.microsoft.com/office/drawing/2014/main" id="{ECD92E08-AF15-029A-BFB1-1CBE5578A002}"/>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39229" y="2124297"/>
            <a:ext cx="5551208" cy="3277043"/>
          </a:xfrm>
          <a:prstGeom prst="rect">
            <a:avLst/>
          </a:prstGeom>
          <a:ln w="88900" cap="sq" cmpd="thickThin">
            <a:solidFill>
              <a:srgbClr val="9E2240"/>
            </a:solidFill>
            <a:prstDash val="solid"/>
            <a:miter lim="800000"/>
          </a:ln>
          <a:effectLst>
            <a:innerShdw blurRad="76200">
              <a:srgbClr val="000000"/>
            </a:innerShdw>
          </a:effectLst>
        </p:spPr>
      </p:pic>
      <p:pic>
        <p:nvPicPr>
          <p:cNvPr id="6" name="Picture 5">
            <a:extLst>
              <a:ext uri="{FF2B5EF4-FFF2-40B4-BE49-F238E27FC236}">
                <a16:creationId xmlns:a16="http://schemas.microsoft.com/office/drawing/2014/main" id="{A3A021BE-F64D-2DE3-A0C7-D58C5BC5ECDF}"/>
              </a:ext>
            </a:extLst>
          </p:cNvPr>
          <p:cNvPicPr>
            <a:picLocks noChangeAspect="1"/>
          </p:cNvPicPr>
          <p:nvPr/>
        </p:nvPicPr>
        <p:blipFill>
          <a:blip r:embed="rId6"/>
          <a:stretch>
            <a:fillRect/>
          </a:stretch>
        </p:blipFill>
        <p:spPr>
          <a:xfrm>
            <a:off x="6414977" y="1974594"/>
            <a:ext cx="5437794" cy="3343420"/>
          </a:xfrm>
          <a:prstGeom prst="rect">
            <a:avLst/>
          </a:prstGeom>
        </p:spPr>
      </p:pic>
    </p:spTree>
    <p:extLst>
      <p:ext uri="{BB962C8B-B14F-4D97-AF65-F5344CB8AC3E}">
        <p14:creationId xmlns:p14="http://schemas.microsoft.com/office/powerpoint/2010/main" val="37361677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Activity 1</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598552" y="1277636"/>
            <a:ext cx="11226504" cy="4394446"/>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ctr"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Following the video you </a:t>
            </a:r>
            <a:r>
              <a:rPr kumimoji="0" lang="en-US" altLang="en-US" sz="3200" b="0" i="0" u="none" strike="noStrike" kern="1200" cap="none" spc="0" normalizeH="0" baseline="0" noProof="0" dirty="0" err="1">
                <a:ln>
                  <a:noFill/>
                </a:ln>
                <a:solidFill>
                  <a:prstClr val="black"/>
                </a:solidFill>
                <a:effectLst/>
                <a:uLnTx/>
                <a:uFillTx/>
                <a:latin typeface="Myriad Pro"/>
                <a:ea typeface="+mj-ea"/>
                <a:cs typeface="+mj-cs"/>
              </a:rPr>
              <a:t>hav</a:t>
            </a:r>
            <a:r>
              <a:rPr lang="en-US" altLang="en-US" sz="3200" dirty="0">
                <a:solidFill>
                  <a:prstClr val="black"/>
                </a:solidFill>
                <a:latin typeface="Myriad Pro"/>
              </a:rPr>
              <a:t>e just watched, attempt to identify the PEEL and TEEL</a:t>
            </a: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 sentences in the paragraph provided</a:t>
            </a:r>
            <a:r>
              <a:rPr lang="en-US" altLang="en-US" sz="3200" dirty="0">
                <a:solidFill>
                  <a:prstClr val="black"/>
                </a:solidFill>
                <a:latin typeface="Myriad Pro"/>
              </a:rPr>
              <a:t> in the next slide. </a:t>
            </a:r>
          </a:p>
          <a:p>
            <a:pPr marL="0" marR="0" lvl="0" indent="0" algn="ctr" defTabSz="914400" rtl="0" eaLnBrk="1" fontAlgn="auto" latinLnBrk="0" hangingPunct="1">
              <a:lnSpc>
                <a:spcPct val="90000"/>
              </a:lnSpc>
              <a:spcBef>
                <a:spcPct val="20000"/>
              </a:spcBef>
              <a:spcAft>
                <a:spcPts val="0"/>
              </a:spcAft>
              <a:buClrTx/>
              <a:buSzTx/>
              <a:buFontTx/>
              <a:buNone/>
              <a:tabLst/>
              <a:defRPr/>
            </a:pPr>
            <a:endParaRPr kumimoji="0" lang="en-US" altLang="en-US" sz="2000" b="0" i="0" u="none" strike="noStrike" kern="1200" cap="none" spc="0" normalizeH="0" baseline="0" noProof="0" dirty="0">
              <a:ln>
                <a:noFill/>
              </a:ln>
              <a:solidFill>
                <a:prstClr val="black"/>
              </a:solidFill>
              <a:effectLst/>
              <a:highlight>
                <a:srgbClr val="00FFFF"/>
              </a:highlight>
              <a:uLnTx/>
              <a:uFillTx/>
              <a:latin typeface="Myriad Pro"/>
            </a:endParaRPr>
          </a:p>
          <a:p>
            <a:pPr marL="0" marR="0" lvl="0" indent="0" algn="ctr" defTabSz="914400" rtl="0" eaLnBrk="1" fontAlgn="auto" latinLnBrk="0" hangingPunct="1">
              <a:lnSpc>
                <a:spcPct val="90000"/>
              </a:lnSpc>
              <a:spcBef>
                <a:spcPct val="20000"/>
              </a:spcBef>
              <a:spcAft>
                <a:spcPts val="0"/>
              </a:spcAft>
              <a:buClrTx/>
              <a:buSzTx/>
              <a:buFontTx/>
              <a:buNone/>
              <a:tabLst/>
              <a:defRPr/>
            </a:pPr>
            <a:endParaRPr lang="en-US" altLang="en-US" sz="2000" dirty="0">
              <a:solidFill>
                <a:prstClr val="black"/>
              </a:solidFill>
              <a:highlight>
                <a:srgbClr val="00FFFF"/>
              </a:highlight>
              <a:latin typeface="Myriad Pro"/>
            </a:endParaRPr>
          </a:p>
          <a:p>
            <a:pPr>
              <a:lnSpc>
                <a:spcPct val="90000"/>
              </a:lnSpc>
              <a:spcBef>
                <a:spcPct val="20000"/>
              </a:spcBef>
              <a:defRPr/>
            </a:pPr>
            <a:r>
              <a:rPr lang="en-GB" sz="2000" dirty="0">
                <a:highlight>
                  <a:srgbClr val="00FFFF"/>
                </a:highlight>
              </a:rPr>
              <a:t>(</a:t>
            </a:r>
            <a:r>
              <a:rPr lang="en-US" sz="2000" dirty="0">
                <a:highlight>
                  <a:srgbClr val="00FFFF"/>
                </a:highlight>
              </a:rPr>
              <a:t>There are additional resources on Moodle Week 5 where you can learn more about paragraph structures</a:t>
            </a:r>
            <a:r>
              <a:rPr lang="en-GB" sz="2000" dirty="0">
                <a:highlight>
                  <a:srgbClr val="00FFFF"/>
                </a:highlight>
              </a:rPr>
              <a:t>)</a:t>
            </a:r>
            <a:endParaRPr lang="en-US" sz="2000" dirty="0">
              <a:highlight>
                <a:srgbClr val="00FFFF"/>
              </a:highlight>
            </a:endParaRPr>
          </a:p>
          <a:p>
            <a:pPr marL="0" marR="0" lvl="0" indent="0" algn="ctr"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12225" y="332656"/>
            <a:ext cx="1551241" cy="944980"/>
          </a:xfrm>
          <a:prstGeom prst="rect">
            <a:avLst/>
          </a:prstGeom>
          <a:solidFill>
            <a:srgbClr val="FFFFFF"/>
          </a:solidFill>
        </p:spPr>
      </p:pic>
    </p:spTree>
    <p:extLst>
      <p:ext uri="{BB962C8B-B14F-4D97-AF65-F5344CB8AC3E}">
        <p14:creationId xmlns:p14="http://schemas.microsoft.com/office/powerpoint/2010/main" val="1157088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1D4B54-5253-9AAB-4C24-B1306313B9E3}"/>
              </a:ext>
            </a:extLst>
          </p:cNvPr>
          <p:cNvSpPr>
            <a:spLocks noGrp="1"/>
          </p:cNvSpPr>
          <p:nvPr>
            <p:ph idx="1"/>
          </p:nvPr>
        </p:nvSpPr>
        <p:spPr>
          <a:xfrm>
            <a:off x="609600" y="393406"/>
            <a:ext cx="10972800" cy="5123828"/>
          </a:xfrm>
          <a:solidFill>
            <a:schemeClr val="accent6">
              <a:lumMod val="20000"/>
              <a:lumOff val="80000"/>
            </a:schemeClr>
          </a:solidFill>
        </p:spPr>
        <p:txBody>
          <a:bodyPr>
            <a:normAutofit fontScale="77500" lnSpcReduction="20000"/>
          </a:bodyPr>
          <a:lstStyle/>
          <a:p>
            <a:pPr marL="0" indent="0">
              <a:buNone/>
            </a:pPr>
            <a:endParaRPr lang="en-GB" dirty="0"/>
          </a:p>
          <a:p>
            <a:pPr marL="0" indent="0" algn="just">
              <a:buNone/>
            </a:pPr>
            <a:r>
              <a:rPr lang="en-GB" dirty="0"/>
              <a:t>Effective time management is one of the most important skills for university students to develop. Managing time well allows students to balance academic work, personal commitments, and rest without becoming overwhelmed. With structured schedules, students can allocate time for reading, research, writing, and revision in a realistic manner.</a:t>
            </a:r>
            <a:br>
              <a:rPr lang="en-GB" dirty="0"/>
            </a:br>
            <a:r>
              <a:rPr lang="en-GB" dirty="0"/>
              <a:t>According to Macan et al. (1990), students who actively plan their time tend to perform better academically and experience lower stress levels. This is because time management reduces the tendency to procrastinate, which often leads to rushed assignments and poor-quality work.</a:t>
            </a:r>
            <a:br>
              <a:rPr lang="en-GB" dirty="0"/>
            </a:br>
            <a:r>
              <a:rPr lang="en-GB" dirty="0"/>
              <a:t>Additionally, a study by </a:t>
            </a:r>
            <a:r>
              <a:rPr lang="en-GB" dirty="0" err="1"/>
              <a:t>Häfner</a:t>
            </a:r>
            <a:r>
              <a:rPr lang="en-GB" dirty="0"/>
              <a:t> et al. (2014) found that time management training significantly improved students’ ability to meet deadlines. For example, using planners or digital tools such as Google Calendar helps students visualise deadlines and daily tasks. Overall, by prioritising effective time management, students can improve both their academic performance and personal quality of life.</a:t>
            </a:r>
          </a:p>
        </p:txBody>
      </p:sp>
    </p:spTree>
    <p:extLst>
      <p:ext uri="{BB962C8B-B14F-4D97-AF65-F5344CB8AC3E}">
        <p14:creationId xmlns:p14="http://schemas.microsoft.com/office/powerpoint/2010/main" val="970590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C59934-2ACE-D676-68CC-D0C32167FD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3C0DFC-09B0-E9E1-B5D9-0FF5D3BB26FD}"/>
              </a:ext>
            </a:extLst>
          </p:cNvPr>
          <p:cNvSpPr>
            <a:spLocks noGrp="1"/>
          </p:cNvSpPr>
          <p:nvPr>
            <p:ph type="title"/>
          </p:nvPr>
        </p:nvSpPr>
        <p:spPr>
          <a:xfrm>
            <a:off x="524540" y="93884"/>
            <a:ext cx="10972800" cy="1143000"/>
          </a:xfrm>
        </p:spPr>
        <p:txBody>
          <a:bodyPr>
            <a:normAutofit/>
          </a:bodyPr>
          <a:lstStyle/>
          <a:p>
            <a:r>
              <a:rPr lang="en-GB" dirty="0"/>
              <a:t>Suggested answer</a:t>
            </a:r>
          </a:p>
        </p:txBody>
      </p:sp>
      <p:sp>
        <p:nvSpPr>
          <p:cNvPr id="3" name="Content Placeholder 2">
            <a:extLst>
              <a:ext uri="{FF2B5EF4-FFF2-40B4-BE49-F238E27FC236}">
                <a16:creationId xmlns:a16="http://schemas.microsoft.com/office/drawing/2014/main" id="{0AAC7882-041C-B797-D27E-1AA8669B3FCF}"/>
              </a:ext>
            </a:extLst>
          </p:cNvPr>
          <p:cNvSpPr>
            <a:spLocks noGrp="1"/>
          </p:cNvSpPr>
          <p:nvPr>
            <p:ph idx="1"/>
          </p:nvPr>
        </p:nvSpPr>
        <p:spPr>
          <a:xfrm>
            <a:off x="609600" y="1417638"/>
            <a:ext cx="10972800" cy="4099595"/>
          </a:xfrm>
        </p:spPr>
        <p:txBody>
          <a:bodyPr>
            <a:normAutofit fontScale="70000" lnSpcReduction="20000"/>
          </a:bodyPr>
          <a:lstStyle/>
          <a:p>
            <a:pPr marL="0" indent="0" algn="just">
              <a:buNone/>
            </a:pPr>
            <a:r>
              <a:rPr lang="en-GB" dirty="0"/>
              <a:t>Effective time management is one of the most important skills for university students to develop </a:t>
            </a:r>
            <a:r>
              <a:rPr lang="en-GB" dirty="0">
                <a:highlight>
                  <a:srgbClr val="00FFFF"/>
                </a:highlight>
              </a:rPr>
              <a:t>(</a:t>
            </a:r>
            <a:r>
              <a:rPr lang="en-GB" dirty="0" err="1">
                <a:highlight>
                  <a:srgbClr val="00FFFF"/>
                </a:highlight>
              </a:rPr>
              <a:t>Tpc</a:t>
            </a:r>
            <a:r>
              <a:rPr lang="en-GB" dirty="0">
                <a:highlight>
                  <a:srgbClr val="00FFFF"/>
                </a:highlight>
              </a:rPr>
              <a:t>). </a:t>
            </a:r>
            <a:r>
              <a:rPr lang="en-GB" dirty="0">
                <a:solidFill>
                  <a:srgbClr val="FF0000"/>
                </a:solidFill>
              </a:rPr>
              <a:t>Managing time well allows students to balance academic work, personal commitments, and rest without becoming overwhelmed. With structured schedules, students can allocate time for reading, research, writing, and revision in a realistic manner </a:t>
            </a:r>
            <a:r>
              <a:rPr lang="en-GB" dirty="0">
                <a:solidFill>
                  <a:srgbClr val="FF0000"/>
                </a:solidFill>
                <a:highlight>
                  <a:srgbClr val="00FFFF"/>
                </a:highlight>
              </a:rPr>
              <a:t>(</a:t>
            </a:r>
            <a:r>
              <a:rPr lang="en-GB" dirty="0" err="1">
                <a:solidFill>
                  <a:srgbClr val="FF0000"/>
                </a:solidFill>
                <a:highlight>
                  <a:srgbClr val="00FFFF"/>
                </a:highlight>
              </a:rPr>
              <a:t>Expl</a:t>
            </a:r>
            <a:r>
              <a:rPr lang="en-GB" dirty="0">
                <a:solidFill>
                  <a:srgbClr val="FF0000"/>
                </a:solidFill>
                <a:highlight>
                  <a:srgbClr val="00FFFF"/>
                </a:highlight>
              </a:rPr>
              <a:t>).</a:t>
            </a:r>
          </a:p>
          <a:p>
            <a:pPr marL="0" indent="0" algn="just">
              <a:buNone/>
            </a:pPr>
            <a:r>
              <a:rPr lang="en-GB" dirty="0">
                <a:solidFill>
                  <a:srgbClr val="00B050"/>
                </a:solidFill>
              </a:rPr>
              <a:t>According to Macan et al. (1990), students who actively plan their time tend to perform better academically and experience lower stress levels </a:t>
            </a:r>
            <a:r>
              <a:rPr lang="en-GB" dirty="0">
                <a:solidFill>
                  <a:srgbClr val="00B050"/>
                </a:solidFill>
                <a:highlight>
                  <a:srgbClr val="00FFFF"/>
                </a:highlight>
              </a:rPr>
              <a:t>(</a:t>
            </a:r>
            <a:r>
              <a:rPr lang="en-GB" dirty="0" err="1">
                <a:solidFill>
                  <a:srgbClr val="00B050"/>
                </a:solidFill>
                <a:highlight>
                  <a:srgbClr val="00FFFF"/>
                </a:highlight>
              </a:rPr>
              <a:t>Evd</a:t>
            </a:r>
            <a:r>
              <a:rPr lang="en-GB" dirty="0">
                <a:solidFill>
                  <a:srgbClr val="00B050"/>
                </a:solidFill>
                <a:highlight>
                  <a:srgbClr val="00FFFF"/>
                </a:highlight>
              </a:rPr>
              <a:t>.). </a:t>
            </a:r>
            <a:r>
              <a:rPr lang="en-GB" dirty="0">
                <a:solidFill>
                  <a:srgbClr val="FF0000"/>
                </a:solidFill>
              </a:rPr>
              <a:t>This is because time management reduces the tendency to procrastinate, which often leads to rushed assignments and poor-quality work</a:t>
            </a:r>
            <a:r>
              <a:rPr lang="en-GB" dirty="0"/>
              <a:t> </a:t>
            </a:r>
            <a:r>
              <a:rPr lang="en-GB" dirty="0">
                <a:solidFill>
                  <a:srgbClr val="FF0000"/>
                </a:solidFill>
                <a:highlight>
                  <a:srgbClr val="00FFFF"/>
                </a:highlight>
              </a:rPr>
              <a:t>(</a:t>
            </a:r>
            <a:r>
              <a:rPr lang="en-GB" dirty="0" err="1">
                <a:solidFill>
                  <a:srgbClr val="FF0000"/>
                </a:solidFill>
                <a:highlight>
                  <a:srgbClr val="00FFFF"/>
                </a:highlight>
              </a:rPr>
              <a:t>Expl</a:t>
            </a:r>
            <a:r>
              <a:rPr lang="en-GB" dirty="0">
                <a:solidFill>
                  <a:srgbClr val="FF0000"/>
                </a:solidFill>
                <a:highlight>
                  <a:srgbClr val="00FFFF"/>
                </a:highlight>
              </a:rPr>
              <a:t>). </a:t>
            </a:r>
            <a:r>
              <a:rPr lang="en-GB" dirty="0">
                <a:solidFill>
                  <a:srgbClr val="00B050"/>
                </a:solidFill>
              </a:rPr>
              <a:t>Additionally, a study by </a:t>
            </a:r>
            <a:r>
              <a:rPr lang="en-GB" dirty="0" err="1">
                <a:solidFill>
                  <a:srgbClr val="00B050"/>
                </a:solidFill>
              </a:rPr>
              <a:t>Häfner</a:t>
            </a:r>
            <a:r>
              <a:rPr lang="en-GB" dirty="0">
                <a:solidFill>
                  <a:srgbClr val="00B050"/>
                </a:solidFill>
              </a:rPr>
              <a:t> et al. (2014) found that time management training significantly improved students’ ability to meet deadlines </a:t>
            </a:r>
            <a:r>
              <a:rPr lang="en-GB" dirty="0">
                <a:solidFill>
                  <a:srgbClr val="00B050"/>
                </a:solidFill>
                <a:highlight>
                  <a:srgbClr val="00FFFF"/>
                </a:highlight>
              </a:rPr>
              <a:t>(</a:t>
            </a:r>
            <a:r>
              <a:rPr lang="en-GB" dirty="0" err="1">
                <a:solidFill>
                  <a:srgbClr val="00B050"/>
                </a:solidFill>
                <a:highlight>
                  <a:srgbClr val="00FFFF"/>
                </a:highlight>
              </a:rPr>
              <a:t>Evd</a:t>
            </a:r>
            <a:r>
              <a:rPr lang="en-GB" dirty="0">
                <a:solidFill>
                  <a:srgbClr val="00B050"/>
                </a:solidFill>
                <a:highlight>
                  <a:srgbClr val="00FFFF"/>
                </a:highlight>
              </a:rPr>
              <a:t>.). </a:t>
            </a:r>
            <a:r>
              <a:rPr lang="en-GB" dirty="0">
                <a:solidFill>
                  <a:srgbClr val="00B0F0"/>
                </a:solidFill>
              </a:rPr>
              <a:t>For example, using planners or digital tools such as Google Calendar helps students visualise deadlines and daily tasks</a:t>
            </a:r>
            <a:r>
              <a:rPr lang="en-GB" dirty="0">
                <a:solidFill>
                  <a:srgbClr val="00B050"/>
                </a:solidFill>
                <a:highlight>
                  <a:srgbClr val="00FFFF"/>
                </a:highlight>
              </a:rPr>
              <a:t> (</a:t>
            </a:r>
            <a:r>
              <a:rPr lang="en-GB" dirty="0" err="1">
                <a:solidFill>
                  <a:srgbClr val="00B050"/>
                </a:solidFill>
                <a:highlight>
                  <a:srgbClr val="00FFFF"/>
                </a:highlight>
              </a:rPr>
              <a:t>Exmp</a:t>
            </a:r>
            <a:r>
              <a:rPr lang="en-GB" dirty="0">
                <a:solidFill>
                  <a:srgbClr val="00B050"/>
                </a:solidFill>
                <a:highlight>
                  <a:srgbClr val="00FFFF"/>
                </a:highlight>
              </a:rPr>
              <a:t>.).</a:t>
            </a:r>
          </a:p>
          <a:p>
            <a:pPr marL="0" indent="0" algn="just">
              <a:buNone/>
            </a:pPr>
            <a:r>
              <a:rPr lang="en-GB" dirty="0">
                <a:solidFill>
                  <a:srgbClr val="7030A0"/>
                </a:solidFill>
              </a:rPr>
              <a:t>Overall, by prioritising effective time management, students can improve both their academic performance and personal quality of life (Conclusion/link).</a:t>
            </a:r>
          </a:p>
        </p:txBody>
      </p:sp>
    </p:spTree>
    <p:extLst>
      <p:ext uri="{BB962C8B-B14F-4D97-AF65-F5344CB8AC3E}">
        <p14:creationId xmlns:p14="http://schemas.microsoft.com/office/powerpoint/2010/main" val="323112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9EBFE-CCF7-8614-6C70-77C25E6926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16F914-0F48-2B37-0855-527B1F09BC18}"/>
              </a:ext>
            </a:extLst>
          </p:cNvPr>
          <p:cNvSpPr>
            <a:spLocks noGrp="1"/>
          </p:cNvSpPr>
          <p:nvPr>
            <p:ph type="title"/>
          </p:nvPr>
        </p:nvSpPr>
        <p:spPr/>
        <p:txBody>
          <a:bodyPr/>
          <a:lstStyle/>
          <a:p>
            <a:r>
              <a:rPr lang="en-GB" dirty="0"/>
              <a:t>Exceptions</a:t>
            </a:r>
          </a:p>
        </p:txBody>
      </p:sp>
      <p:sp>
        <p:nvSpPr>
          <p:cNvPr id="3" name="Content Placeholder 2">
            <a:extLst>
              <a:ext uri="{FF2B5EF4-FFF2-40B4-BE49-F238E27FC236}">
                <a16:creationId xmlns:a16="http://schemas.microsoft.com/office/drawing/2014/main" id="{64636D7F-FD34-3048-FC08-33AA73AB4A4F}"/>
              </a:ext>
            </a:extLst>
          </p:cNvPr>
          <p:cNvSpPr>
            <a:spLocks noGrp="1"/>
          </p:cNvSpPr>
          <p:nvPr>
            <p:ph idx="1"/>
          </p:nvPr>
        </p:nvSpPr>
        <p:spPr/>
        <p:txBody>
          <a:bodyPr>
            <a:normAutofit fontScale="92500" lnSpcReduction="10000"/>
          </a:bodyPr>
          <a:lstStyle/>
          <a:p>
            <a:r>
              <a:rPr lang="en-GB" dirty="0"/>
              <a:t>It is worth noting that not all academic paragraphs align with the TEEL and PEEL formats as seen above. Some paragraphs follow this simple TSCL format:</a:t>
            </a:r>
          </a:p>
          <a:p>
            <a:pPr marL="0" indent="0">
              <a:buNone/>
            </a:pPr>
            <a:r>
              <a:rPr lang="en-GB" dirty="0"/>
              <a:t>	-Topic sentence (main idea)</a:t>
            </a:r>
          </a:p>
          <a:p>
            <a:pPr marL="0" indent="0">
              <a:buNone/>
            </a:pPr>
            <a:r>
              <a:rPr lang="en-GB" dirty="0"/>
              <a:t>	-Supporting sentences</a:t>
            </a:r>
          </a:p>
          <a:p>
            <a:pPr marL="0" indent="0">
              <a:buNone/>
            </a:pPr>
            <a:r>
              <a:rPr lang="en-GB" dirty="0"/>
              <a:t>	-Conclusion/Link</a:t>
            </a:r>
          </a:p>
          <a:p>
            <a:pPr marL="0" indent="0">
              <a:buNone/>
            </a:pPr>
            <a:r>
              <a:rPr lang="en-GB" dirty="0"/>
              <a:t>Watch this video for clarity - </a:t>
            </a:r>
            <a:r>
              <a:rPr lang="en-GB" dirty="0">
                <a:hlinkClick r:id="rId2"/>
              </a:rPr>
              <a:t>Video illustrating how to write a simple paragraph in the TSCL format</a:t>
            </a:r>
            <a:endParaRPr lang="en-GB" dirty="0"/>
          </a:p>
        </p:txBody>
      </p:sp>
    </p:spTree>
    <p:extLst>
      <p:ext uri="{BB962C8B-B14F-4D97-AF65-F5344CB8AC3E}">
        <p14:creationId xmlns:p14="http://schemas.microsoft.com/office/powerpoint/2010/main" val="333291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Break</a:t>
            </a:r>
          </a:p>
        </p:txBody>
      </p:sp>
    </p:spTree>
    <p:extLst>
      <p:ext uri="{BB962C8B-B14F-4D97-AF65-F5344CB8AC3E}">
        <p14:creationId xmlns:p14="http://schemas.microsoft.com/office/powerpoint/2010/main" val="3225489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194391" y="381612"/>
            <a:ext cx="8229600" cy="1143000"/>
          </a:xfrm>
        </p:spPr>
        <p:txBody>
          <a:bodyPr vert="horz" lIns="91440" tIns="45720" rIns="91440" bIns="45720" rtlCol="0" anchor="ctr">
            <a:normAutofit/>
          </a:bodyPr>
          <a:lstStyle/>
          <a:p>
            <a:r>
              <a:rPr lang="en-GB" b="1" dirty="0"/>
              <a:t>Activity 1- 20mins</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223282" y="1573568"/>
            <a:ext cx="11504430" cy="3989040"/>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514350" marR="0" lvl="0" indent="-514350" algn="l" defTabSz="914400" rtl="0" eaLnBrk="1" fontAlgn="auto" latinLnBrk="0" hangingPunct="1">
              <a:lnSpc>
                <a:spcPct val="90000"/>
              </a:lnSpc>
              <a:spcBef>
                <a:spcPct val="20000"/>
              </a:spcBef>
              <a:spcAft>
                <a:spcPts val="0"/>
              </a:spcAft>
              <a:buClrTx/>
              <a:buSzTx/>
              <a:buFont typeface="+mj-lt"/>
              <a:buAutoNum type="arabicPeriod"/>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Return to the Moodle page week 5</a:t>
            </a:r>
          </a:p>
          <a:p>
            <a:pPr marL="514350" marR="0" lvl="0" indent="-514350" algn="l" defTabSz="914400" rtl="0" eaLnBrk="1" fontAlgn="auto" latinLnBrk="0" hangingPunct="1">
              <a:lnSpc>
                <a:spcPct val="90000"/>
              </a:lnSpc>
              <a:spcBef>
                <a:spcPct val="20000"/>
              </a:spcBef>
              <a:spcAft>
                <a:spcPts val="0"/>
              </a:spcAft>
              <a:buClrTx/>
              <a:buSzTx/>
              <a:buFont typeface="+mj-lt"/>
              <a:buAutoNum type="arabicPeriod"/>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2. Find the Academic Phrase bank document.</a:t>
            </a: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3. Study the academic phrases provided and how they</a:t>
            </a:r>
            <a:r>
              <a:rPr kumimoji="0" lang="en-US" altLang="en-US" sz="3200" b="0" i="0" u="none" strike="noStrike" kern="1200" cap="none" spc="0" normalizeH="0" noProof="0" dirty="0">
                <a:ln>
                  <a:noFill/>
                </a:ln>
                <a:solidFill>
                  <a:prstClr val="black"/>
                </a:solidFill>
                <a:effectLst/>
                <a:uLnTx/>
                <a:uFillTx/>
                <a:latin typeface="Myriad Pro"/>
                <a:ea typeface="+mj-ea"/>
                <a:cs typeface="+mj-cs"/>
              </a:rPr>
              <a:t> can be used</a:t>
            </a: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a:t>
            </a: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a:p>
            <a:pPr marL="342900" marR="0" lvl="1"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4" name="Picture 4" descr="Group Work - Meaning, Benefits, and Implementation | Marketing91">
            <a:extLst>
              <a:ext uri="{FF2B5EF4-FFF2-40B4-BE49-F238E27FC236}">
                <a16:creationId xmlns:a16="http://schemas.microsoft.com/office/drawing/2014/main" id="{7FE91292-8DD6-01DD-30DC-23A3E0B1689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407789" y="410621"/>
            <a:ext cx="1551241" cy="1084982"/>
          </a:xfrm>
          <a:prstGeom prst="rect">
            <a:avLst/>
          </a:prstGeom>
          <a:solidFill>
            <a:srgbClr val="FFFFFF"/>
          </a:solidFill>
        </p:spPr>
      </p:pic>
    </p:spTree>
    <p:extLst>
      <p:ext uri="{BB962C8B-B14F-4D97-AF65-F5344CB8AC3E}">
        <p14:creationId xmlns:p14="http://schemas.microsoft.com/office/powerpoint/2010/main" val="1778780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16513-C99A-F870-9D34-87BF34DEA5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A1A439-906D-4EEF-1B83-CCDC20871F3A}"/>
              </a:ext>
            </a:extLst>
          </p:cNvPr>
          <p:cNvSpPr>
            <a:spLocks noGrp="1"/>
          </p:cNvSpPr>
          <p:nvPr>
            <p:ph type="title"/>
          </p:nvPr>
        </p:nvSpPr>
        <p:spPr>
          <a:xfrm>
            <a:off x="340242" y="381611"/>
            <a:ext cx="9654363" cy="1340813"/>
          </a:xfrm>
        </p:spPr>
        <p:txBody>
          <a:bodyPr vert="horz" lIns="91440" tIns="45720" rIns="91440" bIns="45720" rtlCol="0" anchor="ctr">
            <a:normAutofit/>
          </a:bodyPr>
          <a:lstStyle/>
          <a:p>
            <a:pPr algn="l"/>
            <a:r>
              <a:rPr lang="en-GB" b="1" dirty="0"/>
              <a:t>Activity 2- 20mins</a:t>
            </a:r>
          </a:p>
        </p:txBody>
      </p:sp>
      <p:sp>
        <p:nvSpPr>
          <p:cNvPr id="5" name="Title 1">
            <a:extLst>
              <a:ext uri="{FF2B5EF4-FFF2-40B4-BE49-F238E27FC236}">
                <a16:creationId xmlns:a16="http://schemas.microsoft.com/office/drawing/2014/main" id="{C2340B1C-79A5-8C2C-C758-B726564898ED}"/>
              </a:ext>
            </a:extLst>
          </p:cNvPr>
          <p:cNvSpPr txBox="1">
            <a:spLocks/>
          </p:cNvSpPr>
          <p:nvPr/>
        </p:nvSpPr>
        <p:spPr>
          <a:xfrm>
            <a:off x="244547" y="1722424"/>
            <a:ext cx="11504430" cy="3989040"/>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800" dirty="0"/>
          </a:p>
        </p:txBody>
      </p:sp>
      <p:pic>
        <p:nvPicPr>
          <p:cNvPr id="4" name="Picture 4" descr="Group Work - Meaning, Benefits, and Implementation | Marketing91">
            <a:extLst>
              <a:ext uri="{FF2B5EF4-FFF2-40B4-BE49-F238E27FC236}">
                <a16:creationId xmlns:a16="http://schemas.microsoft.com/office/drawing/2014/main" id="{96B6CC44-B5BF-AF2C-24B4-D7D5BE56EC3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0197736" y="381612"/>
            <a:ext cx="1551241" cy="1084982"/>
          </a:xfrm>
          <a:prstGeom prst="rect">
            <a:avLst/>
          </a:prstGeom>
          <a:solidFill>
            <a:srgbClr val="FFFFFF"/>
          </a:solidFill>
        </p:spPr>
      </p:pic>
      <p:sp>
        <p:nvSpPr>
          <p:cNvPr id="6" name="TextBox 5">
            <a:extLst>
              <a:ext uri="{FF2B5EF4-FFF2-40B4-BE49-F238E27FC236}">
                <a16:creationId xmlns:a16="http://schemas.microsoft.com/office/drawing/2014/main" id="{AE19B172-AE16-C681-9903-2FB6676BFE8D}"/>
              </a:ext>
            </a:extLst>
          </p:cNvPr>
          <p:cNvSpPr txBox="1"/>
          <p:nvPr/>
        </p:nvSpPr>
        <p:spPr>
          <a:xfrm>
            <a:off x="659219" y="1679592"/>
            <a:ext cx="10430538" cy="3539430"/>
          </a:xfrm>
          <a:prstGeom prst="rect">
            <a:avLst/>
          </a:prstGeom>
          <a:noFill/>
        </p:spPr>
        <p:txBody>
          <a:bodyPr wrap="square">
            <a:spAutoFit/>
          </a:bodyPr>
          <a:lstStyle/>
          <a:p>
            <a:r>
              <a:rPr lang="en-US" altLang="en-US" sz="3200" dirty="0">
                <a:solidFill>
                  <a:prstClr val="black"/>
                </a:solidFill>
              </a:rPr>
              <a:t>Choose any of the topics provided in the next slides and develop a paragraph of 12 sentences in the TSCL format. </a:t>
            </a:r>
          </a:p>
          <a:p>
            <a:endParaRPr lang="en-US" altLang="en-US" sz="3200" dirty="0">
              <a:solidFill>
                <a:prstClr val="black"/>
              </a:solidFill>
            </a:endParaRPr>
          </a:p>
          <a:p>
            <a:r>
              <a:rPr lang="en-US" altLang="en-US" sz="3200" dirty="0">
                <a:solidFill>
                  <a:prstClr val="black"/>
                </a:solidFill>
              </a:rPr>
              <a:t>Ensure that you include the appropriate academic phrases you have just learned.</a:t>
            </a:r>
            <a:br>
              <a:rPr lang="en-US" altLang="en-US" sz="3200" dirty="0">
                <a:solidFill>
                  <a:prstClr val="black"/>
                </a:solidFill>
              </a:rPr>
            </a:br>
            <a:br>
              <a:rPr lang="en-GB" sz="3200" b="1" dirty="0"/>
            </a:br>
            <a:endParaRPr lang="en-GB" sz="3200" dirty="0"/>
          </a:p>
        </p:txBody>
      </p:sp>
    </p:spTree>
    <p:extLst>
      <p:ext uri="{BB962C8B-B14F-4D97-AF65-F5344CB8AC3E}">
        <p14:creationId xmlns:p14="http://schemas.microsoft.com/office/powerpoint/2010/main" val="220379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nodePh="1">
                                  <p:stCondLst>
                                    <p:cond delay="0"/>
                                  </p:stCondLst>
                                  <p:endCondLst>
                                    <p:cond evt="begin" delay="0">
                                      <p:tn val="15"/>
                                    </p:cond>
                                  </p:end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34F253-DC48-3834-906B-110443D65AB8}"/>
              </a:ext>
            </a:extLst>
          </p:cNvPr>
          <p:cNvSpPr>
            <a:spLocks noGrp="1"/>
          </p:cNvSpPr>
          <p:nvPr>
            <p:ph idx="1"/>
          </p:nvPr>
        </p:nvSpPr>
        <p:spPr>
          <a:xfrm>
            <a:off x="609600" y="154857"/>
            <a:ext cx="10972800" cy="5380703"/>
          </a:xfrm>
        </p:spPr>
        <p:txBody>
          <a:bodyPr>
            <a:noAutofit/>
          </a:bodyPr>
          <a:lstStyle/>
          <a:p>
            <a:r>
              <a:rPr lang="en-GB" sz="3600" dirty="0"/>
              <a:t>Challenges of commuting to school as an adult student? </a:t>
            </a:r>
          </a:p>
          <a:p>
            <a:endParaRPr lang="en-GB" sz="3600" dirty="0"/>
          </a:p>
          <a:p>
            <a:r>
              <a:rPr lang="en-GB" sz="3600" dirty="0"/>
              <a:t>Using social media to improve business growth in today’s business world.</a:t>
            </a:r>
          </a:p>
          <a:p>
            <a:pPr marL="0" indent="0">
              <a:buNone/>
            </a:pPr>
            <a:endParaRPr lang="en-GB" sz="3600" dirty="0"/>
          </a:p>
          <a:p>
            <a:r>
              <a:rPr lang="en-GB" sz="3600" dirty="0"/>
              <a:t>Strategies for managing stress to enhance academic performance. </a:t>
            </a:r>
          </a:p>
        </p:txBody>
      </p:sp>
    </p:spTree>
    <p:extLst>
      <p:ext uri="{BB962C8B-B14F-4D97-AF65-F5344CB8AC3E}">
        <p14:creationId xmlns:p14="http://schemas.microsoft.com/office/powerpoint/2010/main" val="2789136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FEB46-3115-B756-7167-55651EF245B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723CC8-EE0F-DD4A-BB90-494CCF1CD42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Break</a:t>
            </a:r>
          </a:p>
        </p:txBody>
      </p:sp>
    </p:spTree>
    <p:extLst>
      <p:ext uri="{BB962C8B-B14F-4D97-AF65-F5344CB8AC3E}">
        <p14:creationId xmlns:p14="http://schemas.microsoft.com/office/powerpoint/2010/main" val="350062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627321" y="188641"/>
            <a:ext cx="10887739" cy="5328593"/>
          </a:xfrm>
          <a:solidFill>
            <a:schemeClr val="accent5"/>
          </a:solidFill>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2</a:t>
            </a:r>
          </a:p>
          <a:p>
            <a:pPr marL="0" indent="0" algn="ctr">
              <a:buNone/>
            </a:pPr>
            <a:r>
              <a:rPr lang="en-GB" sz="5400" b="1" dirty="0"/>
              <a:t>Pre-quiz revision </a:t>
            </a:r>
          </a:p>
          <a:p>
            <a:pPr marL="0" indent="0" algn="ctr">
              <a:buNone/>
            </a:pPr>
            <a:r>
              <a:rPr lang="en-GB" sz="5400" b="1" dirty="0"/>
              <a:t>and </a:t>
            </a:r>
          </a:p>
          <a:p>
            <a:pPr marL="0" indent="0" algn="ctr">
              <a:buNone/>
            </a:pPr>
            <a:r>
              <a:rPr lang="en-GB" sz="5400" b="1" dirty="0"/>
              <a:t>Quiz</a:t>
            </a:r>
          </a:p>
        </p:txBody>
      </p:sp>
    </p:spTree>
    <p:extLst>
      <p:ext uri="{BB962C8B-B14F-4D97-AF65-F5344CB8AC3E}">
        <p14:creationId xmlns:p14="http://schemas.microsoft.com/office/powerpoint/2010/main" val="3021648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a:xfrm>
            <a:off x="609601" y="203617"/>
            <a:ext cx="10972800" cy="861704"/>
          </a:xfrm>
        </p:spPr>
        <p:txBody>
          <a:bodyPr/>
          <a:lstStyle/>
          <a:p>
            <a:r>
              <a:rPr lang="en-GB" b="1" dirty="0"/>
              <a:t>Summary</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710215" y="1417638"/>
            <a:ext cx="10972799" cy="3950716"/>
          </a:xfrm>
          <a:noFill/>
          <a:effectLst>
            <a:softEdge rad="127000"/>
          </a:effectLst>
        </p:spPr>
        <p:txBody>
          <a:bodyPr>
            <a:normAutofit fontScale="92500" lnSpcReduction="20000"/>
          </a:bodyPr>
          <a:lstStyle/>
          <a:p>
            <a:pPr marL="0" indent="0">
              <a:buNone/>
            </a:pPr>
            <a:endParaRPr lang="en-GB" dirty="0"/>
          </a:p>
          <a:p>
            <a:pPr marL="0" indent="0">
              <a:buNone/>
            </a:pPr>
            <a:r>
              <a:rPr lang="en-GB" dirty="0"/>
              <a:t>Completed Task1 </a:t>
            </a:r>
          </a:p>
          <a:p>
            <a:pPr marL="0" indent="0">
              <a:buNone/>
            </a:pPr>
            <a:endParaRPr lang="en-GB" dirty="0"/>
          </a:p>
          <a:p>
            <a:pPr marL="0" indent="0">
              <a:buNone/>
            </a:pPr>
            <a:r>
              <a:rPr lang="en-GB" dirty="0"/>
              <a:t>Discussed Essay structure</a:t>
            </a:r>
          </a:p>
          <a:p>
            <a:pPr marL="0" indent="0">
              <a:buNone/>
            </a:pPr>
            <a:endParaRPr lang="en-GB" dirty="0"/>
          </a:p>
          <a:p>
            <a:pPr marL="0" indent="0">
              <a:buNone/>
            </a:pPr>
            <a:r>
              <a:rPr lang="en-GB" dirty="0"/>
              <a:t>Building paragraphs (PEEL and TEEL structures)</a:t>
            </a:r>
          </a:p>
          <a:p>
            <a:pPr marL="0" indent="0">
              <a:buNone/>
            </a:pPr>
            <a:endParaRPr lang="en-GB" dirty="0"/>
          </a:p>
          <a:p>
            <a:pPr marL="0" indent="0">
              <a:buNone/>
            </a:pPr>
            <a:r>
              <a:rPr lang="en-GB" dirty="0"/>
              <a:t>Visiting the library, finding and using suitable resources</a:t>
            </a:r>
          </a:p>
          <a:p>
            <a:pPr marL="0" indent="0">
              <a:buNone/>
            </a:pPr>
            <a:endParaRPr lang="en-GB" dirty="0"/>
          </a:p>
          <a:p>
            <a:pPr marL="0" indent="0">
              <a:buNone/>
            </a:pPr>
            <a:endParaRPr lang="en-GB" dirty="0"/>
          </a:p>
          <a:p>
            <a:pPr marL="0" indent="0">
              <a:buNone/>
            </a:pPr>
            <a:endParaRPr lang="en-GB" sz="2800" b="1" dirty="0"/>
          </a:p>
          <a:p>
            <a:pPr marL="0" indent="0">
              <a:buNone/>
            </a:pPr>
            <a:endParaRPr lang="en-GB" sz="2800" b="1" dirty="0">
              <a:solidFill>
                <a:srgbClr val="FF0000"/>
              </a:solidFill>
            </a:endParaRPr>
          </a:p>
        </p:txBody>
      </p:sp>
      <p:pic>
        <p:nvPicPr>
          <p:cNvPr id="5" name="Picture 4">
            <a:extLst>
              <a:ext uri="{FF2B5EF4-FFF2-40B4-BE49-F238E27FC236}">
                <a16:creationId xmlns:a16="http://schemas.microsoft.com/office/drawing/2014/main" id="{E6A1ECD5-7733-95EC-D5C9-1E3CA4DEBC41}"/>
              </a:ext>
            </a:extLst>
          </p:cNvPr>
          <p:cNvPicPr>
            <a:picLocks noChangeAspect="1"/>
          </p:cNvPicPr>
          <p:nvPr/>
        </p:nvPicPr>
        <p:blipFill>
          <a:blip r:embed="rId2"/>
          <a:stretch>
            <a:fillRect/>
          </a:stretch>
        </p:blipFill>
        <p:spPr>
          <a:xfrm>
            <a:off x="10365306" y="2921597"/>
            <a:ext cx="1426588" cy="1475360"/>
          </a:xfrm>
          <a:prstGeom prst="rect">
            <a:avLst/>
          </a:prstGeom>
        </p:spPr>
      </p:pic>
    </p:spTree>
    <p:extLst>
      <p:ext uri="{BB962C8B-B14F-4D97-AF65-F5344CB8AC3E}">
        <p14:creationId xmlns:p14="http://schemas.microsoft.com/office/powerpoint/2010/main" val="3138359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sz="2000" dirty="0"/>
              <a:t>Dugguh, S.I. (2013) ‘Innovation and Business Success In Nigeria: From Intuition to Process’. </a:t>
            </a:r>
            <a:r>
              <a:rPr lang="en-GB" sz="2000" i="1" dirty="0"/>
              <a:t>Management International Journal of Economics, Commerce and Management</a:t>
            </a:r>
            <a:r>
              <a:rPr lang="en-GB" sz="2000" dirty="0"/>
              <a:t>. Vol.1, Issue 1. p. 1-13 Available at: </a:t>
            </a:r>
            <a:r>
              <a:rPr lang="en-GB" sz="2000" u="sng" dirty="0">
                <a:hlinkClick r:id="rId2"/>
              </a:rPr>
              <a:t>https://ijecm.co.uk/wp-content/uploads/2014/01/114.pdf</a:t>
            </a:r>
            <a:r>
              <a:rPr lang="en-GB" sz="2000" dirty="0">
                <a:hlinkClick r:id="rId2"/>
              </a:rPr>
              <a:t> Accessed 28/07/24</a:t>
            </a:r>
            <a:r>
              <a:rPr lang="en-GB" sz="2000" dirty="0"/>
              <a:t>.</a:t>
            </a:r>
          </a:p>
          <a:p>
            <a:r>
              <a:rPr lang="en-GB" sz="2000" dirty="0"/>
              <a:t>University of Portsmouth.  (2024) ‘Writing, flow, and coherence’. Available at: </a:t>
            </a:r>
            <a:r>
              <a:rPr lang="en-GB" sz="2000" dirty="0">
                <a:hlinkClick r:id="rId3"/>
              </a:rPr>
              <a:t>https://myport.port.ac.uk/study-skills/written-assignments/writing-flow-and-coherence Accessed 28/07/24</a:t>
            </a:r>
            <a:r>
              <a:rPr lang="en-GB" sz="2000" dirty="0"/>
              <a:t>.</a:t>
            </a:r>
          </a:p>
          <a:p>
            <a:r>
              <a:rPr lang="en-GB" sz="2000" dirty="0"/>
              <a:t>University of Staffordshire. (2024) Academic Writing. Available at:  </a:t>
            </a:r>
            <a:r>
              <a:rPr lang="en-GB" sz="2000" dirty="0">
                <a:hlinkClick r:id="rId4"/>
              </a:rPr>
              <a:t>https://libguides.staffs.ac.uk/academic_writing/linking</a:t>
            </a:r>
            <a:r>
              <a:rPr lang="en-GB" sz="2000" dirty="0"/>
              <a:t> Accessed 18/07/24</a:t>
            </a:r>
          </a:p>
          <a:p>
            <a:endParaRPr lang="en-GB" sz="1400" dirty="0"/>
          </a:p>
        </p:txBody>
      </p:sp>
    </p:spTree>
    <p:extLst>
      <p:ext uri="{BB962C8B-B14F-4D97-AF65-F5344CB8AC3E}">
        <p14:creationId xmlns:p14="http://schemas.microsoft.com/office/powerpoint/2010/main" val="1605493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76FFB-6672-D702-C959-9A032D4620E4}"/>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CEB71CEE-5ED5-2148-39D2-CAE20519FCB0}"/>
              </a:ext>
            </a:extLst>
          </p:cNvPr>
          <p:cNvSpPr>
            <a:spLocks noGrp="1"/>
          </p:cNvSpPr>
          <p:nvPr>
            <p:ph idx="1"/>
          </p:nvPr>
        </p:nvSpPr>
        <p:spPr/>
        <p:txBody>
          <a:bodyPr/>
          <a:lstStyle/>
          <a:p>
            <a:pPr marL="0" indent="0">
              <a:buNone/>
            </a:pPr>
            <a:r>
              <a:rPr lang="en-GB" dirty="0"/>
              <a:t>We will look at </a:t>
            </a:r>
          </a:p>
          <a:p>
            <a:r>
              <a:rPr lang="en-GB" dirty="0"/>
              <a:t>Summarising</a:t>
            </a:r>
          </a:p>
          <a:p>
            <a:r>
              <a:rPr lang="en-GB" dirty="0"/>
              <a:t>Paraphrasing </a:t>
            </a:r>
          </a:p>
          <a:p>
            <a:r>
              <a:rPr lang="en-GB"/>
              <a:t>Using Turnitin</a:t>
            </a:r>
            <a:endParaRPr lang="en-GB" dirty="0"/>
          </a:p>
          <a:p>
            <a:pPr marL="0" indent="0">
              <a:buNone/>
            </a:pPr>
            <a:endParaRPr lang="en-GB" dirty="0"/>
          </a:p>
          <a:p>
            <a:pPr marL="0" indent="0">
              <a:buNone/>
            </a:pPr>
            <a:r>
              <a:rPr lang="en-GB" dirty="0"/>
              <a:t>Don’t forget to revise </a:t>
            </a:r>
          </a:p>
        </p:txBody>
      </p:sp>
      <p:pic>
        <p:nvPicPr>
          <p:cNvPr id="5" name="Picture 4" descr="A yellow smiley face with black background&#10;&#10;Description automatically generated">
            <a:extLst>
              <a:ext uri="{FF2B5EF4-FFF2-40B4-BE49-F238E27FC236}">
                <a16:creationId xmlns:a16="http://schemas.microsoft.com/office/drawing/2014/main" id="{CB5B821E-25BD-A1F0-92D6-D72DD6F012E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76220" y="3429000"/>
            <a:ext cx="1728192" cy="1766842"/>
          </a:xfrm>
          <a:prstGeom prst="rect">
            <a:avLst/>
          </a:prstGeom>
        </p:spPr>
      </p:pic>
    </p:spTree>
    <p:extLst>
      <p:ext uri="{BB962C8B-B14F-4D97-AF65-F5344CB8AC3E}">
        <p14:creationId xmlns:p14="http://schemas.microsoft.com/office/powerpoint/2010/main" val="1744361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4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985</Words>
  <Application>Microsoft Office PowerPoint</Application>
  <PresentationFormat>Widescreen</PresentationFormat>
  <Paragraphs>113</Paragraphs>
  <Slides>21</Slides>
  <Notes>8</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21</vt:i4>
      </vt:variant>
    </vt:vector>
  </HeadingPairs>
  <TitlesOfParts>
    <vt:vector size="28" baseType="lpstr">
      <vt:lpstr>Myriad Pro</vt:lpstr>
      <vt:lpstr>Aptos</vt:lpstr>
      <vt:lpstr>Arial</vt:lpstr>
      <vt:lpstr>Calibri</vt:lpstr>
      <vt:lpstr>20140311PresentationUWTSDTemplate</vt:lpstr>
      <vt:lpstr>3_20140311PresentationUWTSDTemplate</vt:lpstr>
      <vt:lpstr>4_20140311PresentationUWTSDTemplate</vt:lpstr>
      <vt:lpstr>Certificate of Higher Education Business Skills for the Workplace  Academic Skills -LCLM 4001  Session 5: Developing Academic Paragraphs  and  Quiz</vt:lpstr>
      <vt:lpstr>PowerPoint Presentation</vt:lpstr>
      <vt:lpstr>Last week’s recap</vt:lpstr>
      <vt:lpstr>Today’s session </vt:lpstr>
      <vt:lpstr>PowerPoint Presentation</vt:lpstr>
      <vt:lpstr>What is a Paragraph?</vt:lpstr>
      <vt:lpstr>PowerPoint Presentation</vt:lpstr>
      <vt:lpstr>The PEEL/TEEL paragraph structure: Click this link to play the video explaining the PEEL/TEEL Paragraph Structure </vt:lpstr>
      <vt:lpstr>Activity 1</vt:lpstr>
      <vt:lpstr>PowerPoint Presentation</vt:lpstr>
      <vt:lpstr>Suggested answer</vt:lpstr>
      <vt:lpstr>Exceptions</vt:lpstr>
      <vt:lpstr>PowerPoint Presentation</vt:lpstr>
      <vt:lpstr>Activity 1- 20mins</vt:lpstr>
      <vt:lpstr>Activity 2- 20mins</vt:lpstr>
      <vt:lpstr>PowerPoint Presentation</vt:lpstr>
      <vt:lpstr>PowerPoint Presentation</vt:lpstr>
      <vt:lpstr>PowerPoint Presentation</vt:lpstr>
      <vt:lpstr>Summary</vt:lpstr>
      <vt:lpstr>References</vt:lpstr>
      <vt:lpstr>Next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Lilian Dooshima Dugguh</dc:creator>
  <cp:lastModifiedBy>Dooshima Dugguh</cp:lastModifiedBy>
  <cp:revision>12</cp:revision>
  <dcterms:created xsi:type="dcterms:W3CDTF">2025-01-08T14:32:14Z</dcterms:created>
  <dcterms:modified xsi:type="dcterms:W3CDTF">2025-10-08T13:00:42Z</dcterms:modified>
</cp:coreProperties>
</file>