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397" r:id="rId3"/>
    <p:sldId id="402" r:id="rId4"/>
    <p:sldId id="415" r:id="rId5"/>
    <p:sldId id="414" r:id="rId6"/>
    <p:sldId id="413" r:id="rId7"/>
    <p:sldId id="417" r:id="rId8"/>
    <p:sldId id="418" r:id="rId9"/>
    <p:sldId id="420" r:id="rId10"/>
    <p:sldId id="419" r:id="rId11"/>
    <p:sldId id="403" r:id="rId12"/>
    <p:sldId id="400" r:id="rId13"/>
    <p:sldId id="401" r:id="rId14"/>
    <p:sldId id="416" r:id="rId15"/>
    <p:sldId id="399" r:id="rId16"/>
    <p:sldId id="404" r:id="rId17"/>
    <p:sldId id="405" r:id="rId18"/>
    <p:sldId id="406" r:id="rId19"/>
    <p:sldId id="407" r:id="rId20"/>
    <p:sldId id="408" r:id="rId21"/>
    <p:sldId id="409" r:id="rId22"/>
    <p:sldId id="410" r:id="rId23"/>
    <p:sldId id="386" r:id="rId24"/>
    <p:sldId id="411" r:id="rId25"/>
    <p:sldId id="412" r:id="rId26"/>
    <p:sldId id="396" r:id="rId27"/>
    <p:sldId id="292" r:id="rId28"/>
    <p:sldId id="351" r:id="rId29"/>
    <p:sldId id="353" r:id="rId30"/>
    <p:sldId id="350" r:id="rId31"/>
    <p:sldId id="363" r:id="rId32"/>
    <p:sldId id="356" r:id="rId33"/>
    <p:sldId id="357" r:id="rId34"/>
    <p:sldId id="358" r:id="rId35"/>
    <p:sldId id="359" r:id="rId36"/>
    <p:sldId id="360" r:id="rId37"/>
    <p:sldId id="421" r:id="rId38"/>
    <p:sldId id="422"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80" d="100"/>
          <a:sy n="80" d="100"/>
        </p:scale>
        <p:origin x="68" y="-6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10AA8C-8F5E-4635-81EC-6A14ED48EE15}" type="datetimeFigureOut">
              <a:rPr lang="en-GB" smtClean="0"/>
              <a:t>08/07/2026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5B53FC-932B-4265-81BB-F0AE29A2139A}" type="slidenum">
              <a:rPr lang="en-GB" smtClean="0"/>
              <a:t>‹#›</a:t>
            </a:fld>
            <a:endParaRPr lang="en-GB"/>
          </a:p>
        </p:txBody>
      </p:sp>
    </p:spTree>
    <p:extLst>
      <p:ext uri="{BB962C8B-B14F-4D97-AF65-F5344CB8AC3E}">
        <p14:creationId xmlns:p14="http://schemas.microsoft.com/office/powerpoint/2010/main" val="29570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CF19F1-F3CE-4752-A372-4A5EA2E26743}" type="slidenum">
              <a:rPr lang="en-GB" smtClean="0"/>
              <a:t>1</a:t>
            </a:fld>
            <a:endParaRPr lang="en-GB"/>
          </a:p>
        </p:txBody>
      </p:sp>
    </p:spTree>
    <p:extLst>
      <p:ext uri="{BB962C8B-B14F-4D97-AF65-F5344CB8AC3E}">
        <p14:creationId xmlns:p14="http://schemas.microsoft.com/office/powerpoint/2010/main" val="1701823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15B89-4556-ACDD-8427-3924067DD8F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5995823-AF50-585C-DC87-1A648C41F4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D19F1EE-35CA-9555-8224-325728263322}"/>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5" name="Footer Placeholder 4">
            <a:extLst>
              <a:ext uri="{FF2B5EF4-FFF2-40B4-BE49-F238E27FC236}">
                <a16:creationId xmlns:a16="http://schemas.microsoft.com/office/drawing/2014/main" id="{E86314F2-142E-ED02-C87C-9E7E1B4BDB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B65F7E-F4BB-6E6C-0308-326032C5E3FB}"/>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907144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EF965-E686-D8B8-F2C8-2CD2B923541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A49B1F4-2187-C89F-FB12-0A626E80FFD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B407B9-FE8D-E2D5-6A8B-976634C4E019}"/>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5" name="Footer Placeholder 4">
            <a:extLst>
              <a:ext uri="{FF2B5EF4-FFF2-40B4-BE49-F238E27FC236}">
                <a16:creationId xmlns:a16="http://schemas.microsoft.com/office/drawing/2014/main" id="{F4307503-68BD-4CB0-F3BA-1E7CE14430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CFE1C3-2BCC-C36A-94A7-FB0100C98F71}"/>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697926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0C40A-D570-FBC4-28EC-6B547F6FF23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636823F-F6A6-68FA-17E9-F945AA60937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371B02-9E93-4DBC-02EB-1ACC43AB30AC}"/>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5" name="Footer Placeholder 4">
            <a:extLst>
              <a:ext uri="{FF2B5EF4-FFF2-40B4-BE49-F238E27FC236}">
                <a16:creationId xmlns:a16="http://schemas.microsoft.com/office/drawing/2014/main" id="{018E6416-BFDC-6814-1072-149056CF28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BECD01-17A0-6910-4F77-030515ADCA09}"/>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1150448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8C559-D31E-4BD9-7CE1-FB322BE4092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91329A-67C0-8B32-24D4-615EE8B26C3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0E71001-3D14-9C8A-4277-D1CF10F62C1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BA36497-6B3D-9142-2C55-5AB75FDB753A}"/>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6" name="Footer Placeholder 5">
            <a:extLst>
              <a:ext uri="{FF2B5EF4-FFF2-40B4-BE49-F238E27FC236}">
                <a16:creationId xmlns:a16="http://schemas.microsoft.com/office/drawing/2014/main" id="{1990A120-4E47-6A19-1689-D11248A4C3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9C696D-EACD-3B30-60CA-2A044E7B57F1}"/>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1022575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E5547-1400-4A29-D074-E2D434C0636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62CA335-0549-7CB9-CFF0-6CE9BAC270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C86A8F6-B2D0-5D84-AB3B-8B3C24D856E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5A44119-C702-CBC3-0777-0E5855DBE3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A4B11DB-381E-A908-3A9E-E933EC205F4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BD58CDA-A7E8-729C-D041-FF50F739CBB7}"/>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8" name="Footer Placeholder 7">
            <a:extLst>
              <a:ext uri="{FF2B5EF4-FFF2-40B4-BE49-F238E27FC236}">
                <a16:creationId xmlns:a16="http://schemas.microsoft.com/office/drawing/2014/main" id="{994A3787-B739-9B84-0DB8-4479D2BF45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88791E-E205-C45F-83B7-4041EA659AFA}"/>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737956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28D22-2027-2EA8-765E-23BCFA9E1B1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C1A0FF1-11C6-FB29-97F4-C6D051BC0F75}"/>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4" name="Footer Placeholder 3">
            <a:extLst>
              <a:ext uri="{FF2B5EF4-FFF2-40B4-BE49-F238E27FC236}">
                <a16:creationId xmlns:a16="http://schemas.microsoft.com/office/drawing/2014/main" id="{B891D6CC-865B-30D2-5CC9-8EEA8A7FBB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D4D100-F7FC-12D0-D4FA-E581F33EC265}"/>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3309125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3326F6-87AD-422F-80E9-181622EB7BC2}"/>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3" name="Footer Placeholder 2">
            <a:extLst>
              <a:ext uri="{FF2B5EF4-FFF2-40B4-BE49-F238E27FC236}">
                <a16:creationId xmlns:a16="http://schemas.microsoft.com/office/drawing/2014/main" id="{7ACA4F60-3AF7-E1F8-5A59-1D348D1AF0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B79689-94C2-83B5-1DE0-32BA1C9CD57D}"/>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235989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4C1A6-18C1-A88C-DFE4-36FC65875F7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21DE540-DC9F-390F-1869-EA4320A99B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1E81ED4-4E7B-6F88-9AD3-313BD0AB9E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47E24B-2563-4588-16BB-87CFB49E65D9}"/>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6" name="Footer Placeholder 5">
            <a:extLst>
              <a:ext uri="{FF2B5EF4-FFF2-40B4-BE49-F238E27FC236}">
                <a16:creationId xmlns:a16="http://schemas.microsoft.com/office/drawing/2014/main" id="{BF916FB5-762C-5D00-595C-85ABA0540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56580A-6E1E-F173-1D3A-358965BAF75D}"/>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227110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CAC94-75AB-0215-FCAD-826228C9ED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1E3D642-DF72-225C-69B1-51E5791933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DF2917-9286-F3E0-5075-76D27E12FF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C12098-FFD8-1C23-3D83-440158146957}"/>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6" name="Footer Placeholder 5">
            <a:extLst>
              <a:ext uri="{FF2B5EF4-FFF2-40B4-BE49-F238E27FC236}">
                <a16:creationId xmlns:a16="http://schemas.microsoft.com/office/drawing/2014/main" id="{D2675031-675D-E75C-1215-BF38DB3F4F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B553BC-AB98-3667-7281-57D7FA625460}"/>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3952416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F7440-BC94-C6FF-42E6-EA5AEC2BB62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7ABD2D7-4F77-ACCD-0A3F-5230670B266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0D88DC-A5E4-5A05-26A9-68D8A2D5EA14}"/>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5" name="Footer Placeholder 4">
            <a:extLst>
              <a:ext uri="{FF2B5EF4-FFF2-40B4-BE49-F238E27FC236}">
                <a16:creationId xmlns:a16="http://schemas.microsoft.com/office/drawing/2014/main" id="{9CA9F7DA-EECA-5371-EBCB-964073E426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3A8C9D-17F5-9B97-99B7-9E3F6D0C34A3}"/>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4291026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EE0697-D201-E1E2-1BC2-17AA6A82B90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8E431F8-B97D-7212-5261-1BBA154CEF2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5EEC49-7067-F01A-F2B4-DC3228AB1E65}"/>
              </a:ext>
            </a:extLst>
          </p:cNvPr>
          <p:cNvSpPr>
            <a:spLocks noGrp="1"/>
          </p:cNvSpPr>
          <p:nvPr>
            <p:ph type="dt" sz="half" idx="10"/>
          </p:nvPr>
        </p:nvSpPr>
        <p:spPr/>
        <p:txBody>
          <a:bodyPr/>
          <a:lstStyle/>
          <a:p>
            <a:fld id="{37361C5D-81FB-4B45-9455-EEFDCC3CC5F9}" type="datetimeFigureOut">
              <a:rPr lang="en-GB" smtClean="0"/>
              <a:t>08/07/2026</a:t>
            </a:fld>
            <a:endParaRPr lang="en-GB"/>
          </a:p>
        </p:txBody>
      </p:sp>
      <p:sp>
        <p:nvSpPr>
          <p:cNvPr id="5" name="Footer Placeholder 4">
            <a:extLst>
              <a:ext uri="{FF2B5EF4-FFF2-40B4-BE49-F238E27FC236}">
                <a16:creationId xmlns:a16="http://schemas.microsoft.com/office/drawing/2014/main" id="{42ADD009-279C-894F-03EE-03EA5962B5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AD141B-35F1-88B3-8072-59A9109E5827}"/>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3851846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328FB4-671A-50EF-A8B3-A4F95CEBC5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E39F177-D6DD-4EAB-63A7-69770E3F55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C0F186-DE12-6653-B2A3-575EE7D6EC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361C5D-81FB-4B45-9455-EEFDCC3CC5F9}" type="datetimeFigureOut">
              <a:rPr lang="en-GB" smtClean="0"/>
              <a:t>08/07/2026</a:t>
            </a:fld>
            <a:endParaRPr lang="en-GB"/>
          </a:p>
        </p:txBody>
      </p:sp>
      <p:sp>
        <p:nvSpPr>
          <p:cNvPr id="5" name="Footer Placeholder 4">
            <a:extLst>
              <a:ext uri="{FF2B5EF4-FFF2-40B4-BE49-F238E27FC236}">
                <a16:creationId xmlns:a16="http://schemas.microsoft.com/office/drawing/2014/main" id="{8662E7EE-5DA9-33E1-B2FB-8BD7F0877C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642ECA2-AC52-A17B-98A7-88E1C3B003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22A7AB0-149E-4DBB-A1DD-CBBE59D3B1BF}" type="slidenum">
              <a:rPr lang="en-GB" smtClean="0"/>
              <a:t>‹#›</a:t>
            </a:fld>
            <a:endParaRPr lang="en-GB"/>
          </a:p>
        </p:txBody>
      </p:sp>
    </p:spTree>
    <p:extLst>
      <p:ext uri="{BB962C8B-B14F-4D97-AF65-F5344CB8AC3E}">
        <p14:creationId xmlns:p14="http://schemas.microsoft.com/office/powerpoint/2010/main" val="25573252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9DF25-B3A8-CB9C-812D-C113913A4D8C}"/>
              </a:ext>
            </a:extLst>
          </p:cNvPr>
          <p:cNvSpPr>
            <a:spLocks noGrp="1"/>
          </p:cNvSpPr>
          <p:nvPr>
            <p:ph type="ctrTitle"/>
          </p:nvPr>
        </p:nvSpPr>
        <p:spPr/>
        <p:txBody>
          <a:bodyPr/>
          <a:lstStyle/>
          <a:p>
            <a:r>
              <a:rPr lang="en-GB" dirty="0"/>
              <a:t>Power and Inequality</a:t>
            </a:r>
          </a:p>
        </p:txBody>
      </p:sp>
      <p:sp>
        <p:nvSpPr>
          <p:cNvPr id="3" name="Subtitle 2">
            <a:extLst>
              <a:ext uri="{FF2B5EF4-FFF2-40B4-BE49-F238E27FC236}">
                <a16:creationId xmlns:a16="http://schemas.microsoft.com/office/drawing/2014/main" id="{E9FAE5D8-3285-AF2F-38A9-ED909FEBF013}"/>
              </a:ext>
            </a:extLst>
          </p:cNvPr>
          <p:cNvSpPr>
            <a:spLocks noGrp="1"/>
          </p:cNvSpPr>
          <p:nvPr>
            <p:ph type="subTitle" idx="1"/>
          </p:nvPr>
        </p:nvSpPr>
        <p:spPr/>
        <p:txBody>
          <a:bodyPr>
            <a:normAutofit/>
          </a:bodyPr>
          <a:lstStyle/>
          <a:p>
            <a:r>
              <a:rPr lang="en-GB" sz="3200" dirty="0"/>
              <a:t>Lecture 6: The Breakdown of Empire and the Rise of Self-Determination</a:t>
            </a:r>
          </a:p>
          <a:p>
            <a:endParaRPr lang="en-GB" sz="3200" dirty="0"/>
          </a:p>
        </p:txBody>
      </p:sp>
    </p:spTree>
    <p:extLst>
      <p:ext uri="{BB962C8B-B14F-4D97-AF65-F5344CB8AC3E}">
        <p14:creationId xmlns:p14="http://schemas.microsoft.com/office/powerpoint/2010/main" val="4231618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6A19A2-42A3-D969-37B2-17FC5E0458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6551DC-EE48-74DD-8E8A-CAD992AB91C9}"/>
              </a:ext>
            </a:extLst>
          </p:cNvPr>
          <p:cNvSpPr>
            <a:spLocks noGrp="1"/>
          </p:cNvSpPr>
          <p:nvPr>
            <p:ph type="title"/>
          </p:nvPr>
        </p:nvSpPr>
        <p:spPr/>
        <p:txBody>
          <a:bodyPr/>
          <a:lstStyle/>
          <a:p>
            <a:pPr algn="ctr"/>
            <a:r>
              <a:rPr lang="en-GB" dirty="0"/>
              <a:t>In the aftermath of the French and American Revolutions</a:t>
            </a:r>
          </a:p>
        </p:txBody>
      </p:sp>
      <p:sp>
        <p:nvSpPr>
          <p:cNvPr id="3" name="Content Placeholder 2">
            <a:extLst>
              <a:ext uri="{FF2B5EF4-FFF2-40B4-BE49-F238E27FC236}">
                <a16:creationId xmlns:a16="http://schemas.microsoft.com/office/drawing/2014/main" id="{77198B0A-1905-93B9-9C0A-9BA086FCE441}"/>
              </a:ext>
            </a:extLst>
          </p:cNvPr>
          <p:cNvSpPr>
            <a:spLocks noGrp="1"/>
          </p:cNvSpPr>
          <p:nvPr>
            <p:ph idx="1"/>
          </p:nvPr>
        </p:nvSpPr>
        <p:spPr/>
        <p:txBody>
          <a:bodyPr>
            <a:normAutofit fontScale="77500" lnSpcReduction="20000"/>
          </a:bodyPr>
          <a:lstStyle/>
          <a:p>
            <a:r>
              <a:rPr lang="en-GB" dirty="0"/>
              <a:t>In 1900, only one part of the world had thrown off rule by foreign kings and  emperors. </a:t>
            </a:r>
          </a:p>
          <a:p>
            <a:r>
              <a:rPr lang="en-GB" dirty="0"/>
              <a:t>Combining armed revolution with a philosophy of democracy and natural rights, after 1776 the peoples of the lands south of Canada quickly established their liberty from European control. </a:t>
            </a:r>
          </a:p>
          <a:p>
            <a:r>
              <a:rPr lang="en-GB" dirty="0"/>
              <a:t>Soon after the British armies were  driven out by the thirteen colonies, a revolt by slaves and freedmen ended French  power in Haiti. </a:t>
            </a:r>
          </a:p>
          <a:p>
            <a:r>
              <a:rPr lang="en-GB" dirty="0"/>
              <a:t>In the years between 1810 and 1826, virtually all of Latin America  fought successfully for independence from Spain and Portugal. Popular movements  led by powerful colonial-born whites, or Creoles, overthrew Spanish armies and  substituted constitutional regimes for dynastic control by European monarchs. </a:t>
            </a:r>
          </a:p>
          <a:p>
            <a:r>
              <a:rPr lang="en-GB" dirty="0"/>
              <a:t>In  the following decades, new rulers worked to build national identities within the  boundaries that resulted from the anticolonial wars and local conflicts within  Central and South America. </a:t>
            </a:r>
          </a:p>
        </p:txBody>
      </p:sp>
    </p:spTree>
    <p:extLst>
      <p:ext uri="{BB962C8B-B14F-4D97-AF65-F5344CB8AC3E}">
        <p14:creationId xmlns:p14="http://schemas.microsoft.com/office/powerpoint/2010/main" val="2215191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F63422-C58A-C8F0-AC2E-24F5A491E5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5E9268-B70D-929B-1680-7309CAD961FF}"/>
              </a:ext>
            </a:extLst>
          </p:cNvPr>
          <p:cNvSpPr>
            <a:spLocks noGrp="1"/>
          </p:cNvSpPr>
          <p:nvPr>
            <p:ph type="title"/>
          </p:nvPr>
        </p:nvSpPr>
        <p:spPr/>
        <p:txBody>
          <a:bodyPr/>
          <a:lstStyle/>
          <a:p>
            <a:pPr algn="ctr"/>
            <a:r>
              <a:rPr lang="en-GB" dirty="0"/>
              <a:t>In the aftermath of the French and American Revolutions</a:t>
            </a:r>
          </a:p>
        </p:txBody>
      </p:sp>
      <p:sp>
        <p:nvSpPr>
          <p:cNvPr id="3" name="Content Placeholder 2">
            <a:extLst>
              <a:ext uri="{FF2B5EF4-FFF2-40B4-BE49-F238E27FC236}">
                <a16:creationId xmlns:a16="http://schemas.microsoft.com/office/drawing/2014/main" id="{6AC264F7-3666-169A-0257-37B0F15934C1}"/>
              </a:ext>
            </a:extLst>
          </p:cNvPr>
          <p:cNvSpPr>
            <a:spLocks noGrp="1"/>
          </p:cNvSpPr>
          <p:nvPr>
            <p:ph idx="1"/>
          </p:nvPr>
        </p:nvSpPr>
        <p:spPr/>
        <p:txBody>
          <a:bodyPr>
            <a:normAutofit fontScale="77500" lnSpcReduction="20000"/>
          </a:bodyPr>
          <a:lstStyle/>
          <a:p>
            <a:r>
              <a:rPr lang="en-GB" dirty="0"/>
              <a:t>By 1900, nationalism had successfully defeated the claims of empire in the  Americas and in some parts of Europe, and it was gaining recruits in colonies  around the world. </a:t>
            </a:r>
          </a:p>
          <a:p>
            <a:r>
              <a:rPr lang="en-GB" dirty="0"/>
              <a:t>In the United States, political rhetoric linked nationalism and  democracy, making these two ideologies available for use against the empires  of the world. To champion nationalism at home but imperialism abroad was  an inconsistent position, and ultimately Europe and the United States found it  an indefensible one. </a:t>
            </a:r>
          </a:p>
          <a:p>
            <a:r>
              <a:rPr lang="en-GB" dirty="0"/>
              <a:t>Within multiethnic Britain, Russia, Austria-Hungary, and  the Ottoman state, nationalists had moved beyond loyalty to their dynastic rulers,  and by 1900 they were seeking independence for their particular group or territory.  </a:t>
            </a:r>
          </a:p>
          <a:p>
            <a:r>
              <a:rPr lang="en-GB" dirty="0"/>
              <a:t>Ethnic nationalism energized many Serbs, Armenians, Hungarians, and Lebanese.  Active nationalist organizations operated in Ireland, Egypt, and in India. The contest of strength between nationalism and imperialism lasted for most of the twentieth  century, producing murderous conflicts. By 1900, it was well launched. </a:t>
            </a:r>
          </a:p>
        </p:txBody>
      </p:sp>
    </p:spTree>
    <p:extLst>
      <p:ext uri="{BB962C8B-B14F-4D97-AF65-F5344CB8AC3E}">
        <p14:creationId xmlns:p14="http://schemas.microsoft.com/office/powerpoint/2010/main" val="3035180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F1245-2FEE-00D7-7FB6-E5261C98E5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55A4C8-6B5D-5672-F805-10B8399A07C4}"/>
              </a:ext>
            </a:extLst>
          </p:cNvPr>
          <p:cNvSpPr>
            <a:spLocks noGrp="1"/>
          </p:cNvSpPr>
          <p:nvPr>
            <p:ph type="title"/>
          </p:nvPr>
        </p:nvSpPr>
        <p:spPr/>
        <p:txBody>
          <a:bodyPr/>
          <a:lstStyle/>
          <a:p>
            <a:pPr algn="ctr"/>
            <a:r>
              <a:rPr lang="en-GB" dirty="0"/>
              <a:t>Empires in 1900</a:t>
            </a:r>
          </a:p>
        </p:txBody>
      </p:sp>
      <p:sp>
        <p:nvSpPr>
          <p:cNvPr id="3" name="Content Placeholder 2">
            <a:extLst>
              <a:ext uri="{FF2B5EF4-FFF2-40B4-BE49-F238E27FC236}">
                <a16:creationId xmlns:a16="http://schemas.microsoft.com/office/drawing/2014/main" id="{D4EC5C19-FE54-AC06-0814-98DF151EEAD0}"/>
              </a:ext>
            </a:extLst>
          </p:cNvPr>
          <p:cNvSpPr>
            <a:spLocks noGrp="1"/>
          </p:cNvSpPr>
          <p:nvPr>
            <p:ph idx="1"/>
          </p:nvPr>
        </p:nvSpPr>
        <p:spPr/>
        <p:txBody>
          <a:bodyPr>
            <a:normAutofit fontScale="92500" lnSpcReduction="20000"/>
          </a:bodyPr>
          <a:lstStyle/>
          <a:p>
            <a:r>
              <a:rPr lang="en-GB" dirty="0"/>
              <a:t>Two sorts of empires coexisted in 1900. The territorial empires of Russia,  China, Austria-Hungary, and the Ottomans had been built over centuries by  the conquest of lands and peoples surrounding a core region. In these states,  hereditary monarchs ruled autocratically over their subjects, whatever those  subjects’ ethnicity or religion might be. By 1920 each of these empires had  been dismantled by the dual impacts of war and revolution. </a:t>
            </a:r>
          </a:p>
          <a:p>
            <a:r>
              <a:rPr lang="en-GB" dirty="0"/>
              <a:t>A second type of  empire had emerged during the eighteenth and nineteenth centuries as the result  of European conquest of land in the Americas, Asia, and Africa. In these </a:t>
            </a:r>
            <a:r>
              <a:rPr lang="en-GB" dirty="0" err="1"/>
              <a:t>sealinked</a:t>
            </a:r>
            <a:r>
              <a:rPr lang="en-GB" dirty="0"/>
              <a:t> empires, Western and Central European countries—Britain, France, the Netherlands, Belgium, Germany, and Portugal—exercised political authority over  territories on other continents. </a:t>
            </a:r>
            <a:endParaRPr lang="en-GB" sz="2000" dirty="0"/>
          </a:p>
        </p:txBody>
      </p:sp>
    </p:spTree>
    <p:extLst>
      <p:ext uri="{BB962C8B-B14F-4D97-AF65-F5344CB8AC3E}">
        <p14:creationId xmlns:p14="http://schemas.microsoft.com/office/powerpoint/2010/main" val="2673691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D9C5F3-A827-7A28-5A97-AF4FDD404A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B42789-F24E-D957-EB91-A4FCA887C8A0}"/>
              </a:ext>
            </a:extLst>
          </p:cNvPr>
          <p:cNvSpPr>
            <a:spLocks noGrp="1"/>
          </p:cNvSpPr>
          <p:nvPr>
            <p:ph type="title"/>
          </p:nvPr>
        </p:nvSpPr>
        <p:spPr/>
        <p:txBody>
          <a:bodyPr/>
          <a:lstStyle/>
          <a:p>
            <a:pPr algn="ctr"/>
            <a:r>
              <a:rPr lang="en-GB" dirty="0"/>
              <a:t>Empires in 1900</a:t>
            </a:r>
          </a:p>
        </p:txBody>
      </p:sp>
      <p:sp>
        <p:nvSpPr>
          <p:cNvPr id="3" name="Content Placeholder 2">
            <a:extLst>
              <a:ext uri="{FF2B5EF4-FFF2-40B4-BE49-F238E27FC236}">
                <a16:creationId xmlns:a16="http://schemas.microsoft.com/office/drawing/2014/main" id="{DD72A894-1063-9803-F50E-C842A7B3C7F5}"/>
              </a:ext>
            </a:extLst>
          </p:cNvPr>
          <p:cNvSpPr>
            <a:spLocks noGrp="1"/>
          </p:cNvSpPr>
          <p:nvPr>
            <p:ph idx="1"/>
          </p:nvPr>
        </p:nvSpPr>
        <p:spPr/>
        <p:txBody>
          <a:bodyPr>
            <a:normAutofit lnSpcReduction="10000"/>
          </a:bodyPr>
          <a:lstStyle/>
          <a:p>
            <a:r>
              <a:rPr lang="en-GB" dirty="0"/>
              <a:t>Political relationships within these empires had a  dual character, however. Although the colonial powers had organized representative institutions at home and held elections in which a range of political parties  contested policies, they denied these same freedoms to most populations overseas.  </a:t>
            </a:r>
          </a:p>
          <a:p>
            <a:r>
              <a:rPr lang="en-GB" dirty="0"/>
              <a:t>At home, residents were citizens; in the colonies, they were subjects. This double  standard defined colonial relations in the twentieth century. </a:t>
            </a:r>
          </a:p>
          <a:p>
            <a:r>
              <a:rPr lang="en-GB" dirty="0"/>
              <a:t>Europeans invoked  differences of race, culture, and education to justify the inequalities of the colonial  condition, which were designed to maintain the prestige of the controlling power. </a:t>
            </a:r>
            <a:endParaRPr lang="en-GB" sz="2000" dirty="0"/>
          </a:p>
        </p:txBody>
      </p:sp>
    </p:spTree>
    <p:extLst>
      <p:ext uri="{BB962C8B-B14F-4D97-AF65-F5344CB8AC3E}">
        <p14:creationId xmlns:p14="http://schemas.microsoft.com/office/powerpoint/2010/main" val="3315647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98D57D-C562-FE6D-1FA6-CC1508A7C2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0F4C88-7DCB-4BB7-6242-B65D4F0C6123}"/>
              </a:ext>
            </a:extLst>
          </p:cNvPr>
          <p:cNvSpPr>
            <a:spLocks noGrp="1"/>
          </p:cNvSpPr>
          <p:nvPr>
            <p:ph type="title"/>
          </p:nvPr>
        </p:nvSpPr>
        <p:spPr/>
        <p:txBody>
          <a:bodyPr/>
          <a:lstStyle/>
          <a:p>
            <a:pPr algn="ctr"/>
            <a:r>
              <a:rPr lang="en-GB" dirty="0"/>
              <a:t>Empires in 1900</a:t>
            </a:r>
          </a:p>
        </p:txBody>
      </p:sp>
      <p:sp>
        <p:nvSpPr>
          <p:cNvPr id="3" name="Content Placeholder 2">
            <a:extLst>
              <a:ext uri="{FF2B5EF4-FFF2-40B4-BE49-F238E27FC236}">
                <a16:creationId xmlns:a16="http://schemas.microsoft.com/office/drawing/2014/main" id="{DCE1FF13-44BE-722F-C9B0-8298ADAB8182}"/>
              </a:ext>
            </a:extLst>
          </p:cNvPr>
          <p:cNvSpPr>
            <a:spLocks noGrp="1"/>
          </p:cNvSpPr>
          <p:nvPr>
            <p:ph idx="1"/>
          </p:nvPr>
        </p:nvSpPr>
        <p:spPr/>
        <p:txBody>
          <a:bodyPr>
            <a:normAutofit fontScale="92500" lnSpcReduction="10000"/>
          </a:bodyPr>
          <a:lstStyle/>
          <a:p>
            <a:r>
              <a:rPr lang="en-GB" dirty="0"/>
              <a:t>European countries dominated the international system of the later nineteenth  century. Europe was the core of a world in which the Americas, Africa, and Asia  then counted as the periphery. Nevertheless, certain places on that periphery exercised a great deal of independence. </a:t>
            </a:r>
          </a:p>
          <a:p>
            <a:r>
              <a:rPr lang="en-GB" dirty="0"/>
              <a:t>During the nineteenth century, the United States  progressed from being a weak former colony to being a potential superpower and  rival, staking out the Americas as its first sphere of influence. </a:t>
            </a:r>
          </a:p>
          <a:p>
            <a:r>
              <a:rPr lang="en-GB" dirty="0"/>
              <a:t>Moreover, even within the European empires,  the methods of indirect rule and the limited resources of governments necessarily  left much initiative in the hands of local elites and distant populations. European  domination did not mean tight European control.  </a:t>
            </a:r>
          </a:p>
        </p:txBody>
      </p:sp>
    </p:spTree>
    <p:extLst>
      <p:ext uri="{BB962C8B-B14F-4D97-AF65-F5344CB8AC3E}">
        <p14:creationId xmlns:p14="http://schemas.microsoft.com/office/powerpoint/2010/main" val="2234130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0DA226-FD6C-BEC5-7C22-2143C72C02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B83B4F-4605-0F1C-EB89-3CC216E7F1DC}"/>
              </a:ext>
            </a:extLst>
          </p:cNvPr>
          <p:cNvSpPr>
            <a:spLocks noGrp="1"/>
          </p:cNvSpPr>
          <p:nvPr>
            <p:ph type="title"/>
          </p:nvPr>
        </p:nvSpPr>
        <p:spPr/>
        <p:txBody>
          <a:bodyPr/>
          <a:lstStyle/>
          <a:p>
            <a:pPr algn="ctr"/>
            <a:r>
              <a:rPr lang="en-GB" dirty="0"/>
              <a:t>Empires in 1900</a:t>
            </a:r>
          </a:p>
        </p:txBody>
      </p:sp>
      <p:sp>
        <p:nvSpPr>
          <p:cNvPr id="3" name="Content Placeholder 2">
            <a:extLst>
              <a:ext uri="{FF2B5EF4-FFF2-40B4-BE49-F238E27FC236}">
                <a16:creationId xmlns:a16="http://schemas.microsoft.com/office/drawing/2014/main" id="{C700A29B-79ED-09A7-E380-842E8AFD5F10}"/>
              </a:ext>
            </a:extLst>
          </p:cNvPr>
          <p:cNvSpPr>
            <a:spLocks noGrp="1"/>
          </p:cNvSpPr>
          <p:nvPr>
            <p:ph idx="1"/>
          </p:nvPr>
        </p:nvSpPr>
        <p:spPr/>
        <p:txBody>
          <a:bodyPr>
            <a:normAutofit fontScale="92500" lnSpcReduction="20000"/>
          </a:bodyPr>
          <a:lstStyle/>
          <a:p>
            <a:r>
              <a:rPr lang="en-GB" dirty="0"/>
              <a:t>In 1900 the Ottoman, Russian, and Qing empires were in varying degrees of  decline. In the mid nineteenth century, the leaders of these empires realized the  importance of naval power. But a lack of capital for investment and a lack of native  expertise kept their naval development programs from succeeding. </a:t>
            </a:r>
          </a:p>
          <a:p>
            <a:r>
              <a:rPr lang="en-GB" dirty="0"/>
              <a:t>The Ottomans in  the nineteenth century had made some progress with naval deployment, but they were  dependent on Europe to build modern ships for them.</a:t>
            </a:r>
          </a:p>
          <a:p>
            <a:r>
              <a:rPr lang="en-GB" dirty="0"/>
              <a:t>The land-based empires all drew most of their wealth from agriculture. They  had experienced their greatest expansion in the 1700s, both in terms of the absolute increase in the amount of land they controlled and in terms of improvements  in agricultural techniques that made the land more productive.</a:t>
            </a:r>
          </a:p>
        </p:txBody>
      </p:sp>
    </p:spTree>
    <p:extLst>
      <p:ext uri="{BB962C8B-B14F-4D97-AF65-F5344CB8AC3E}">
        <p14:creationId xmlns:p14="http://schemas.microsoft.com/office/powerpoint/2010/main" val="1667394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28DA76-F767-09E0-2C69-444F579D34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A705D3-A6A0-4688-9AD9-A8FBD576D93B}"/>
              </a:ext>
            </a:extLst>
          </p:cNvPr>
          <p:cNvSpPr>
            <a:spLocks noGrp="1"/>
          </p:cNvSpPr>
          <p:nvPr>
            <p:ph type="title"/>
          </p:nvPr>
        </p:nvSpPr>
        <p:spPr/>
        <p:txBody>
          <a:bodyPr/>
          <a:lstStyle/>
          <a:p>
            <a:pPr algn="ctr"/>
            <a:r>
              <a:rPr lang="en-GB" dirty="0"/>
              <a:t>Empires in 1900</a:t>
            </a:r>
          </a:p>
        </p:txBody>
      </p:sp>
      <p:sp>
        <p:nvSpPr>
          <p:cNvPr id="3" name="Content Placeholder 2">
            <a:extLst>
              <a:ext uri="{FF2B5EF4-FFF2-40B4-BE49-F238E27FC236}">
                <a16:creationId xmlns:a16="http://schemas.microsoft.com/office/drawing/2014/main" id="{74860753-EED7-B065-8669-BC68905D5184}"/>
              </a:ext>
            </a:extLst>
          </p:cNvPr>
          <p:cNvSpPr>
            <a:spLocks noGrp="1"/>
          </p:cNvSpPr>
          <p:nvPr>
            <p:ph idx="1"/>
          </p:nvPr>
        </p:nvSpPr>
        <p:spPr/>
        <p:txBody>
          <a:bodyPr>
            <a:normAutofit fontScale="70000" lnSpcReduction="20000"/>
          </a:bodyPr>
          <a:lstStyle/>
          <a:p>
            <a:endParaRPr lang="en-GB" dirty="0"/>
          </a:p>
          <a:p>
            <a:r>
              <a:rPr lang="en-GB" dirty="0"/>
              <a:t>The European practice, in the middle and late nineteenth century,  of imposing predatory treaties upon these empires by using the threat of invasion  or bombardment from the sea was called gunboat diplomacy, and in many cases it  was more advantageous to European imperialists than the colonization of foreign  lands would have been. </a:t>
            </a:r>
          </a:p>
          <a:p>
            <a:r>
              <a:rPr lang="en-GB" dirty="0"/>
              <a:t>Though both the Qing and Ottoman empires had reservoirs of great wealth,  neither empire had reformed its tax system so that it could exploit this wealth for  purposes of industrialization or military modernization. </a:t>
            </a:r>
          </a:p>
          <a:p>
            <a:r>
              <a:rPr lang="en-GB" dirty="0"/>
              <a:t>For that, both empires  went heavily into debt to Britain, France, Belgium, Prussia, and other European  powers. To protect their interests, the Europeans sided with these traditional governments against rebels or nationalists who would not repay the loans. </a:t>
            </a:r>
          </a:p>
          <a:p>
            <a:r>
              <a:rPr lang="en-GB" dirty="0"/>
              <a:t>When the  governments themselves could not repay, the debts were sometimes forgiven in  exchange for greater trade privileges awarded to the European creditors. </a:t>
            </a:r>
          </a:p>
          <a:p>
            <a:r>
              <a:rPr lang="en-GB" dirty="0"/>
              <a:t>Once the Ottoman and Qing  empires were debtors of the European powers, they were also their clients.  </a:t>
            </a:r>
          </a:p>
          <a:p>
            <a:endParaRPr lang="en-GB" dirty="0"/>
          </a:p>
        </p:txBody>
      </p:sp>
    </p:spTree>
    <p:extLst>
      <p:ext uri="{BB962C8B-B14F-4D97-AF65-F5344CB8AC3E}">
        <p14:creationId xmlns:p14="http://schemas.microsoft.com/office/powerpoint/2010/main" val="3566283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F0E59B-B27B-2DCE-73AF-16085A1F41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66B0B7-8870-7288-4A33-2D52CAA1300E}"/>
              </a:ext>
            </a:extLst>
          </p:cNvPr>
          <p:cNvSpPr>
            <a:spLocks noGrp="1"/>
          </p:cNvSpPr>
          <p:nvPr>
            <p:ph type="title"/>
          </p:nvPr>
        </p:nvSpPr>
        <p:spPr/>
        <p:txBody>
          <a:bodyPr/>
          <a:lstStyle/>
          <a:p>
            <a:pPr algn="ctr"/>
            <a:r>
              <a:rPr lang="en-GB" dirty="0"/>
              <a:t>Empires in 1900</a:t>
            </a:r>
          </a:p>
        </p:txBody>
      </p:sp>
      <p:sp>
        <p:nvSpPr>
          <p:cNvPr id="3" name="Content Placeholder 2">
            <a:extLst>
              <a:ext uri="{FF2B5EF4-FFF2-40B4-BE49-F238E27FC236}">
                <a16:creationId xmlns:a16="http://schemas.microsoft.com/office/drawing/2014/main" id="{63DBCE31-DE4C-A957-9B81-C90D1648A894}"/>
              </a:ext>
            </a:extLst>
          </p:cNvPr>
          <p:cNvSpPr>
            <a:spLocks noGrp="1"/>
          </p:cNvSpPr>
          <p:nvPr>
            <p:ph idx="1"/>
          </p:nvPr>
        </p:nvSpPr>
        <p:spPr/>
        <p:txBody>
          <a:bodyPr>
            <a:normAutofit fontScale="70000" lnSpcReduction="20000"/>
          </a:bodyPr>
          <a:lstStyle/>
          <a:p>
            <a:r>
              <a:rPr lang="en-GB" dirty="0"/>
              <a:t>The collapse of the land-based empires continued into the second decade of the  twentieth century</a:t>
            </a:r>
          </a:p>
          <a:p>
            <a:r>
              <a:rPr lang="en-GB" dirty="0"/>
              <a:t>Groups within the imperial borders noted and exploited the weakness of these old imperial regimes as early as, or earlier than, foreign imperialists. The results were  dispiriting and sometimes disabling internal troubles, ranging from rebellion to civil  war. In all the land-based empires, secessionist movements like that of the Armenians in the Ottoman Empire—advocating the use of the local vernacular for  newspapers and </a:t>
            </a:r>
            <a:r>
              <a:rPr lang="en-GB" dirty="0" err="1"/>
              <a:t>theater</a:t>
            </a:r>
            <a:r>
              <a:rPr lang="en-GB" dirty="0"/>
              <a:t>, self-government, and some political protections—appeared.  </a:t>
            </a:r>
          </a:p>
          <a:p>
            <a:r>
              <a:rPr lang="en-GB" dirty="0"/>
              <a:t>In the Russian Empire, Ukrainian nationalism emerged, as well as movements for  independence in the Caucasus and among the Tartars of Central Asia. </a:t>
            </a:r>
          </a:p>
          <a:p>
            <a:r>
              <a:rPr lang="en-GB" dirty="0"/>
              <a:t>Before the  fall of the Qing Empire, Mongolia and Tibet established their independence. </a:t>
            </a:r>
          </a:p>
          <a:p>
            <a:r>
              <a:rPr lang="en-GB" dirty="0"/>
              <a:t>By the 1880s, peoples under the control of the Ottoman Empire, such as  the Arabs, Turks, Kurds, and Croats, had perceived that the empire was dissolving. To varying degrees, they succeeded in forming groups that advocated independent national governments for themselves.</a:t>
            </a:r>
          </a:p>
          <a:p>
            <a:endParaRPr lang="en-GB" dirty="0"/>
          </a:p>
        </p:txBody>
      </p:sp>
    </p:spTree>
    <p:extLst>
      <p:ext uri="{BB962C8B-B14F-4D97-AF65-F5344CB8AC3E}">
        <p14:creationId xmlns:p14="http://schemas.microsoft.com/office/powerpoint/2010/main" val="2985335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B44E9C-6F9C-959D-A1DB-3AFECF9C6C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22A336-E005-75D3-9B11-FC3004634645}"/>
              </a:ext>
            </a:extLst>
          </p:cNvPr>
          <p:cNvSpPr>
            <a:spLocks noGrp="1"/>
          </p:cNvSpPr>
          <p:nvPr>
            <p:ph type="title"/>
          </p:nvPr>
        </p:nvSpPr>
        <p:spPr/>
        <p:txBody>
          <a:bodyPr/>
          <a:lstStyle/>
          <a:p>
            <a:pPr algn="ctr"/>
            <a:r>
              <a:rPr lang="en-GB" dirty="0"/>
              <a:t>Empires in 1900</a:t>
            </a:r>
          </a:p>
        </p:txBody>
      </p:sp>
      <p:sp>
        <p:nvSpPr>
          <p:cNvPr id="3" name="Content Placeholder 2">
            <a:extLst>
              <a:ext uri="{FF2B5EF4-FFF2-40B4-BE49-F238E27FC236}">
                <a16:creationId xmlns:a16="http://schemas.microsoft.com/office/drawing/2014/main" id="{895AD80E-E1FA-0181-8B85-915FB6CFB261}"/>
              </a:ext>
            </a:extLst>
          </p:cNvPr>
          <p:cNvSpPr>
            <a:spLocks noGrp="1"/>
          </p:cNvSpPr>
          <p:nvPr>
            <p:ph idx="1"/>
          </p:nvPr>
        </p:nvSpPr>
        <p:spPr/>
        <p:txBody>
          <a:bodyPr>
            <a:normAutofit/>
          </a:bodyPr>
          <a:lstStyle/>
          <a:p>
            <a:r>
              <a:rPr lang="en-GB" dirty="0"/>
              <a:t>The Ottoman and Qing empires were dominated and to a certain extent restructured by newly dominant European powers, but Russia was treated differently.  </a:t>
            </a:r>
          </a:p>
          <a:p>
            <a:r>
              <a:rPr lang="en-GB" dirty="0"/>
              <a:t>The primary strategy of Britain and France in the nineteenth century was to  impede Russia’s expansion and its acquisition of strategically or commercially  advantageous ports in the Black Sea.</a:t>
            </a:r>
          </a:p>
        </p:txBody>
      </p:sp>
    </p:spTree>
    <p:extLst>
      <p:ext uri="{BB962C8B-B14F-4D97-AF65-F5344CB8AC3E}">
        <p14:creationId xmlns:p14="http://schemas.microsoft.com/office/powerpoint/2010/main" val="3277129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A386E3-4154-A090-900C-A8E6BFFD4B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423F88-C53C-789A-1F50-6364A8061A73}"/>
              </a:ext>
            </a:extLst>
          </p:cNvPr>
          <p:cNvSpPr>
            <a:spLocks noGrp="1"/>
          </p:cNvSpPr>
          <p:nvPr>
            <p:ph type="title"/>
          </p:nvPr>
        </p:nvSpPr>
        <p:spPr/>
        <p:txBody>
          <a:bodyPr/>
          <a:lstStyle/>
          <a:p>
            <a:pPr algn="ctr"/>
            <a:r>
              <a:rPr lang="en-GB" dirty="0"/>
              <a:t>Empires in 1900</a:t>
            </a:r>
          </a:p>
        </p:txBody>
      </p:sp>
      <p:sp>
        <p:nvSpPr>
          <p:cNvPr id="3" name="Content Placeholder 2">
            <a:extLst>
              <a:ext uri="{FF2B5EF4-FFF2-40B4-BE49-F238E27FC236}">
                <a16:creationId xmlns:a16="http://schemas.microsoft.com/office/drawing/2014/main" id="{538B9789-48CE-CA54-5A40-8F8FBDFAB8CF}"/>
              </a:ext>
            </a:extLst>
          </p:cNvPr>
          <p:cNvSpPr>
            <a:spLocks noGrp="1"/>
          </p:cNvSpPr>
          <p:nvPr>
            <p:ph idx="1"/>
          </p:nvPr>
        </p:nvSpPr>
        <p:spPr/>
        <p:txBody>
          <a:bodyPr>
            <a:normAutofit/>
          </a:bodyPr>
          <a:lstStyle/>
          <a:p>
            <a:r>
              <a:rPr lang="en-GB" dirty="0"/>
              <a:t>In the twentieth century it was rivalry among empires—made all the more acute by Japan’s entry into the empire game and China’s temporary lapse out—that dragged imperial powers and their subjects around the world into two world wars. </a:t>
            </a:r>
          </a:p>
          <a:p>
            <a:r>
              <a:rPr lang="en-GB" dirty="0"/>
              <a:t>The devastating consequences of this </a:t>
            </a:r>
            <a:r>
              <a:rPr lang="en-GB" dirty="0" err="1"/>
              <a:t>interempire</a:t>
            </a:r>
            <a:r>
              <a:rPr lang="en-GB" dirty="0"/>
              <a:t> conflict, as well as the volatile notions of sovereignty nourished within and among empires, set the stage for the dissolution of colonial empires from the 1940s through the 1960s, as well as interstate and intrastate wars and internal power struggles well into the 21</a:t>
            </a:r>
            <a:r>
              <a:rPr lang="en-GB" baseline="30000" dirty="0"/>
              <a:t>st</a:t>
            </a:r>
            <a:r>
              <a:rPr lang="en-GB" dirty="0"/>
              <a:t> century.</a:t>
            </a:r>
          </a:p>
          <a:p>
            <a:endParaRPr lang="en-GB" dirty="0"/>
          </a:p>
        </p:txBody>
      </p:sp>
    </p:spTree>
    <p:extLst>
      <p:ext uri="{BB962C8B-B14F-4D97-AF65-F5344CB8AC3E}">
        <p14:creationId xmlns:p14="http://schemas.microsoft.com/office/powerpoint/2010/main" val="12485368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CE95A0-E835-8E7F-72D1-0823EE8C09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C4069A-2CD9-F21D-2780-8023B74047C5}"/>
              </a:ext>
            </a:extLst>
          </p:cNvPr>
          <p:cNvSpPr>
            <a:spLocks noGrp="1"/>
          </p:cNvSpPr>
          <p:nvPr>
            <p:ph type="title"/>
          </p:nvPr>
        </p:nvSpPr>
        <p:spPr/>
        <p:txBody>
          <a:bodyPr/>
          <a:lstStyle/>
          <a:p>
            <a:pPr algn="ctr"/>
            <a:r>
              <a:rPr lang="en-GB" dirty="0"/>
              <a:t>Nationalism in the aftermath of the French and American Revolutions</a:t>
            </a:r>
          </a:p>
        </p:txBody>
      </p:sp>
      <p:sp>
        <p:nvSpPr>
          <p:cNvPr id="3" name="Content Placeholder 2">
            <a:extLst>
              <a:ext uri="{FF2B5EF4-FFF2-40B4-BE49-F238E27FC236}">
                <a16:creationId xmlns:a16="http://schemas.microsoft.com/office/drawing/2014/main" id="{608C30FD-F80C-D5E1-F57F-9FB215062340}"/>
              </a:ext>
            </a:extLst>
          </p:cNvPr>
          <p:cNvSpPr>
            <a:spLocks noGrp="1"/>
          </p:cNvSpPr>
          <p:nvPr>
            <p:ph idx="1"/>
          </p:nvPr>
        </p:nvSpPr>
        <p:spPr/>
        <p:txBody>
          <a:bodyPr>
            <a:normAutofit/>
          </a:bodyPr>
          <a:lstStyle/>
          <a:p>
            <a:r>
              <a:rPr lang="en-GB" dirty="0"/>
              <a:t>Nationalism is the feeling of  loyalty to and belonging within a nation, which has arisen historically under different sorts of conditions. </a:t>
            </a:r>
          </a:p>
          <a:p>
            <a:r>
              <a:rPr lang="en-GB" dirty="0"/>
              <a:t>By the late nineteenth century, nationalist sentiments had arisen all over the world; however, they had been most effectively  </a:t>
            </a:r>
            <a:r>
              <a:rPr lang="en-GB" dirty="0" err="1"/>
              <a:t>channeled</a:t>
            </a:r>
            <a:r>
              <a:rPr lang="en-GB" dirty="0"/>
              <a:t> and strongly expressed in the nation-states of Europe.</a:t>
            </a:r>
          </a:p>
          <a:p>
            <a:endParaRPr lang="en-GB" dirty="0"/>
          </a:p>
        </p:txBody>
      </p:sp>
    </p:spTree>
    <p:extLst>
      <p:ext uri="{BB962C8B-B14F-4D97-AF65-F5344CB8AC3E}">
        <p14:creationId xmlns:p14="http://schemas.microsoft.com/office/powerpoint/2010/main" val="1880908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CC3829-2605-DA50-441B-21F6F4B837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DD9106-6DC8-8C3F-902D-EADD434BABBB}"/>
              </a:ext>
            </a:extLst>
          </p:cNvPr>
          <p:cNvSpPr>
            <a:spLocks noGrp="1"/>
          </p:cNvSpPr>
          <p:nvPr>
            <p:ph type="title"/>
          </p:nvPr>
        </p:nvSpPr>
        <p:spPr/>
        <p:txBody>
          <a:bodyPr/>
          <a:lstStyle/>
          <a:p>
            <a:pPr algn="ctr"/>
            <a:r>
              <a:rPr lang="en-GB" dirty="0"/>
              <a:t>Nationalism in the aftermath of the French and American Revolutions</a:t>
            </a:r>
          </a:p>
        </p:txBody>
      </p:sp>
      <p:sp>
        <p:nvSpPr>
          <p:cNvPr id="3" name="Content Placeholder 2">
            <a:extLst>
              <a:ext uri="{FF2B5EF4-FFF2-40B4-BE49-F238E27FC236}">
                <a16:creationId xmlns:a16="http://schemas.microsoft.com/office/drawing/2014/main" id="{07938550-F7FE-8DBE-BA46-433D4EB77624}"/>
              </a:ext>
            </a:extLst>
          </p:cNvPr>
          <p:cNvSpPr>
            <a:spLocks noGrp="1"/>
          </p:cNvSpPr>
          <p:nvPr>
            <p:ph idx="1"/>
          </p:nvPr>
        </p:nvSpPr>
        <p:spPr/>
        <p:txBody>
          <a:bodyPr>
            <a:normAutofit/>
          </a:bodyPr>
          <a:lstStyle/>
          <a:p>
            <a:r>
              <a:rPr lang="en-GB" dirty="0"/>
              <a:t>Nation-states promised homogeneity, but empires bred differences.  The promise of national self-government could not be kept when states were not  willing to rearrange their boundaries or to cede territory to accommodate the wishes  of minorities. </a:t>
            </a:r>
          </a:p>
          <a:p>
            <a:r>
              <a:rPr lang="en-GB" dirty="0"/>
              <a:t>One of the major problems of the twentieth century, easily visible in  1900, was the tension between the claims of nationalism and the claims of ethnicity  and culture.  </a:t>
            </a:r>
          </a:p>
          <a:p>
            <a:endParaRPr lang="en-GB" dirty="0"/>
          </a:p>
        </p:txBody>
      </p:sp>
    </p:spTree>
    <p:extLst>
      <p:ext uri="{BB962C8B-B14F-4D97-AF65-F5344CB8AC3E}">
        <p14:creationId xmlns:p14="http://schemas.microsoft.com/office/powerpoint/2010/main" val="40513672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B0D0B-60C3-618D-D747-28F785EC28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862E02-DD3C-6051-CA76-F4B715FC1362}"/>
              </a:ext>
            </a:extLst>
          </p:cNvPr>
          <p:cNvSpPr>
            <a:spLocks noGrp="1"/>
          </p:cNvSpPr>
          <p:nvPr>
            <p:ph type="title"/>
          </p:nvPr>
        </p:nvSpPr>
        <p:spPr/>
        <p:txBody>
          <a:bodyPr/>
          <a:lstStyle/>
          <a:p>
            <a:pPr algn="ctr"/>
            <a:r>
              <a:rPr lang="en-GB" dirty="0"/>
              <a:t>The Socialist Congress of 1900</a:t>
            </a:r>
          </a:p>
        </p:txBody>
      </p:sp>
      <p:sp>
        <p:nvSpPr>
          <p:cNvPr id="3" name="Content Placeholder 2">
            <a:extLst>
              <a:ext uri="{FF2B5EF4-FFF2-40B4-BE49-F238E27FC236}">
                <a16:creationId xmlns:a16="http://schemas.microsoft.com/office/drawing/2014/main" id="{EEFCCA80-DF46-ED5B-DC8C-538151101B8D}"/>
              </a:ext>
            </a:extLst>
          </p:cNvPr>
          <p:cNvSpPr>
            <a:spLocks noGrp="1"/>
          </p:cNvSpPr>
          <p:nvPr>
            <p:ph idx="1"/>
          </p:nvPr>
        </p:nvSpPr>
        <p:spPr/>
        <p:txBody>
          <a:bodyPr>
            <a:normAutofit fontScale="92500" lnSpcReduction="10000"/>
          </a:bodyPr>
          <a:lstStyle/>
          <a:p>
            <a:r>
              <a:rPr lang="en-GB" sz="2400" dirty="0"/>
              <a:t>In September 1900, more than a thousand delegates from twenty countries came to  the Socialist Congress, where they hotly debated questions of social policy and  political tactics. </a:t>
            </a:r>
          </a:p>
          <a:p>
            <a:r>
              <a:rPr lang="en-GB" sz="2400" dirty="0"/>
              <a:t>In general, they advocated collective or governmental control of the means of production of goods, and they called for economic cooperation instead  of the competition of capitalism. </a:t>
            </a:r>
          </a:p>
          <a:p>
            <a:r>
              <a:rPr lang="en-GB" sz="2400" dirty="0"/>
              <a:t>Angered by the poverty that they saw around them,  socialists argued that income had to be redistributed and social privileges ended. The  question of whether violence should be used to capture control of nation-states  divided socialists deeply. </a:t>
            </a:r>
          </a:p>
          <a:p>
            <a:r>
              <a:rPr lang="en-GB" sz="2400" dirty="0"/>
              <a:t>Many were inspired by the writings of the German socialist  and theoretician Karl Marx, who called for the workers of the world to unite and to  overthrow rule by aristocrats and the bourgeoisie, or middle classes.  </a:t>
            </a:r>
          </a:p>
        </p:txBody>
      </p:sp>
    </p:spTree>
    <p:extLst>
      <p:ext uri="{BB962C8B-B14F-4D97-AF65-F5344CB8AC3E}">
        <p14:creationId xmlns:p14="http://schemas.microsoft.com/office/powerpoint/2010/main" val="4264385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C86873-B2C7-0C68-6A02-A11243B0AF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C3B8AE-6E9F-C2F3-8067-38A026DC5F2C}"/>
              </a:ext>
            </a:extLst>
          </p:cNvPr>
          <p:cNvSpPr>
            <a:spLocks noGrp="1"/>
          </p:cNvSpPr>
          <p:nvPr>
            <p:ph type="title"/>
          </p:nvPr>
        </p:nvSpPr>
        <p:spPr/>
        <p:txBody>
          <a:bodyPr/>
          <a:lstStyle/>
          <a:p>
            <a:pPr algn="ctr"/>
            <a:r>
              <a:rPr lang="en-GB" dirty="0"/>
              <a:t>Nationalism and the minority problem</a:t>
            </a:r>
          </a:p>
        </p:txBody>
      </p:sp>
      <p:sp>
        <p:nvSpPr>
          <p:cNvPr id="3" name="Content Placeholder 2">
            <a:extLst>
              <a:ext uri="{FF2B5EF4-FFF2-40B4-BE49-F238E27FC236}">
                <a16:creationId xmlns:a16="http://schemas.microsoft.com/office/drawing/2014/main" id="{90744A19-9546-D3B1-3303-06C62D979AC0}"/>
              </a:ext>
            </a:extLst>
          </p:cNvPr>
          <p:cNvSpPr>
            <a:spLocks noGrp="1"/>
          </p:cNvSpPr>
          <p:nvPr>
            <p:ph idx="1"/>
          </p:nvPr>
        </p:nvSpPr>
        <p:spPr/>
        <p:txBody>
          <a:bodyPr>
            <a:normAutofit/>
          </a:bodyPr>
          <a:lstStyle/>
          <a:p>
            <a:r>
              <a:rPr lang="en-GB" sz="2000" dirty="0"/>
              <a:t>When new states are created, two problems emerge: boundaries and minorities.</a:t>
            </a:r>
          </a:p>
          <a:p>
            <a:r>
              <a:rPr lang="en-GB" sz="2000" dirty="0"/>
              <a:t> How should the territories ruled </a:t>
            </a:r>
            <a:r>
              <a:rPr lang="en-GB" sz="2000" dirty="0" err="1"/>
              <a:t>by“the</a:t>
            </a:r>
            <a:r>
              <a:rPr lang="en-GB" sz="2000" dirty="0"/>
              <a:t> </a:t>
            </a:r>
            <a:r>
              <a:rPr lang="en-GB" sz="2000" dirty="0" err="1"/>
              <a:t>people”be</a:t>
            </a:r>
            <a:r>
              <a:rPr lang="en-GB" sz="2000" dirty="0"/>
              <a:t> demarcated on the  ground? In a world in which individuals spoke different languages and accepted  various ethnic, caste, and tribal identities, what </a:t>
            </a:r>
            <a:r>
              <a:rPr lang="en-GB" sz="2000" dirty="0" err="1"/>
              <a:t>constituted“a</a:t>
            </a:r>
            <a:r>
              <a:rPr lang="en-GB" sz="2000" dirty="0"/>
              <a:t> nation”? </a:t>
            </a:r>
          </a:p>
          <a:p>
            <a:r>
              <a:rPr lang="en-GB" sz="2000" dirty="0"/>
              <a:t>Others saw minorities as outsiders  who threatened the nation and therefore had to be treated differently. The  minority problem, of course, was related to the boundary problem. </a:t>
            </a:r>
          </a:p>
          <a:p>
            <a:r>
              <a:rPr lang="en-GB" sz="2000" dirty="0"/>
              <a:t>Should  land be the defining characteristic of a nation, or should it be shaped around  particular inhabitants? </a:t>
            </a:r>
          </a:p>
          <a:p>
            <a:r>
              <a:rPr lang="en-GB" sz="2000" dirty="0"/>
              <a:t>What should be done if the potential members of </a:t>
            </a:r>
            <a:r>
              <a:rPr lang="en-GB" sz="2000" dirty="0" err="1"/>
              <a:t>different“nations”live</a:t>
            </a:r>
            <a:r>
              <a:rPr lang="en-GB" sz="2000" dirty="0"/>
              <a:t> intermixed with one another, as they did, and do today, in much  of Latin America, Africa, Asia, Europe, and the United States? </a:t>
            </a:r>
          </a:p>
          <a:p>
            <a:r>
              <a:rPr lang="en-GB" sz="2000" dirty="0"/>
              <a:t>What should be done  </a:t>
            </a:r>
            <a:r>
              <a:rPr lang="en-GB" sz="2000" dirty="0" err="1"/>
              <a:t>about“nations”whose</a:t>
            </a:r>
            <a:r>
              <a:rPr lang="en-GB" sz="2000" dirty="0"/>
              <a:t> members are scattered among multiple countries? </a:t>
            </a:r>
          </a:p>
        </p:txBody>
      </p:sp>
    </p:spTree>
    <p:extLst>
      <p:ext uri="{BB962C8B-B14F-4D97-AF65-F5344CB8AC3E}">
        <p14:creationId xmlns:p14="http://schemas.microsoft.com/office/powerpoint/2010/main" val="3699667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7C73DA-6416-95AD-E6F6-F5DDFA7B84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E7FACA-2D5C-2C5A-D873-39C5630FA90E}"/>
              </a:ext>
            </a:extLst>
          </p:cNvPr>
          <p:cNvSpPr>
            <a:spLocks noGrp="1"/>
          </p:cNvSpPr>
          <p:nvPr>
            <p:ph type="title"/>
          </p:nvPr>
        </p:nvSpPr>
        <p:spPr/>
        <p:txBody>
          <a:bodyPr/>
          <a:lstStyle/>
          <a:p>
            <a:pPr algn="ctr"/>
            <a:r>
              <a:rPr lang="en-GB" dirty="0"/>
              <a:t>A World of Change in 1900</a:t>
            </a:r>
          </a:p>
        </p:txBody>
      </p:sp>
      <p:sp>
        <p:nvSpPr>
          <p:cNvPr id="3" name="Content Placeholder 2">
            <a:extLst>
              <a:ext uri="{FF2B5EF4-FFF2-40B4-BE49-F238E27FC236}">
                <a16:creationId xmlns:a16="http://schemas.microsoft.com/office/drawing/2014/main" id="{2A49C082-092A-A2BA-E0DB-C0382E5ABA0A}"/>
              </a:ext>
            </a:extLst>
          </p:cNvPr>
          <p:cNvSpPr>
            <a:spLocks noGrp="1"/>
          </p:cNvSpPr>
          <p:nvPr>
            <p:ph idx="1"/>
          </p:nvPr>
        </p:nvSpPr>
        <p:spPr/>
        <p:txBody>
          <a:bodyPr>
            <a:normAutofit fontScale="92500" lnSpcReduction="10000"/>
          </a:bodyPr>
          <a:lstStyle/>
          <a:p>
            <a:r>
              <a:rPr lang="en-GB" dirty="0"/>
              <a:t>The wealth of nations can be measured in several ways—production, population,  land, and natural resources, for example. </a:t>
            </a:r>
          </a:p>
          <a:p>
            <a:r>
              <a:rPr lang="en-GB" dirty="0"/>
              <a:t>Because comparable economic statistics  for much of the world are not available before recent decades, it is impossible to  compare the relative wealth of nations in 1900 with any precision. </a:t>
            </a:r>
          </a:p>
          <a:p>
            <a:r>
              <a:rPr lang="en-GB" dirty="0"/>
              <a:t>Yet estimates  of the gross domestic product, the total value of the goods and services produced  by a state, in the early twentieth century easily identify a few economic giants:  Britain, France, Germany, the United States, China, and Russia. </a:t>
            </a:r>
          </a:p>
          <a:p>
            <a:r>
              <a:rPr lang="en-GB" dirty="0"/>
              <a:t>If population is  taken into account and per capita wealth is measured, European countries, along  with the United States, Australia, and Argentina, led the pack in 1900. </a:t>
            </a:r>
          </a:p>
        </p:txBody>
      </p:sp>
    </p:spTree>
    <p:extLst>
      <p:ext uri="{BB962C8B-B14F-4D97-AF65-F5344CB8AC3E}">
        <p14:creationId xmlns:p14="http://schemas.microsoft.com/office/powerpoint/2010/main" val="25255081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2A997E-B6CB-2251-F0DA-F6873FFAE4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8506F2-DE27-8FCB-D54F-00481EAB8672}"/>
              </a:ext>
            </a:extLst>
          </p:cNvPr>
          <p:cNvSpPr>
            <a:spLocks noGrp="1"/>
          </p:cNvSpPr>
          <p:nvPr>
            <p:ph type="title"/>
          </p:nvPr>
        </p:nvSpPr>
        <p:spPr/>
        <p:txBody>
          <a:bodyPr/>
          <a:lstStyle/>
          <a:p>
            <a:pPr algn="ctr"/>
            <a:r>
              <a:rPr lang="en-GB" dirty="0"/>
              <a:t>A World of Change in 1900</a:t>
            </a:r>
          </a:p>
        </p:txBody>
      </p:sp>
      <p:sp>
        <p:nvSpPr>
          <p:cNvPr id="3" name="Content Placeholder 2">
            <a:extLst>
              <a:ext uri="{FF2B5EF4-FFF2-40B4-BE49-F238E27FC236}">
                <a16:creationId xmlns:a16="http://schemas.microsoft.com/office/drawing/2014/main" id="{A913F493-0ED7-91F4-7F26-6B1FA90134C9}"/>
              </a:ext>
            </a:extLst>
          </p:cNvPr>
          <p:cNvSpPr>
            <a:spLocks noGrp="1"/>
          </p:cNvSpPr>
          <p:nvPr>
            <p:ph idx="1"/>
          </p:nvPr>
        </p:nvSpPr>
        <p:spPr/>
        <p:txBody>
          <a:bodyPr>
            <a:normAutofit/>
          </a:bodyPr>
          <a:lstStyle/>
          <a:p>
            <a:r>
              <a:rPr lang="en-GB" dirty="0"/>
              <a:t>In Asia,  large populations meant low average incomes, but even there production was rising faster than the size of the population. In the early twentieth century, needed  resources were growing faster than the world population. </a:t>
            </a:r>
          </a:p>
          <a:p>
            <a:r>
              <a:rPr lang="en-GB" dirty="0"/>
              <a:t>Certainly many people  were poor and many went hungry, but widespread economic development meant  that on average the amount of the world’s goods potentially available to each person was rising. </a:t>
            </a:r>
          </a:p>
          <a:p>
            <a:r>
              <a:rPr lang="en-GB" dirty="0"/>
              <a:t>The problem of distribution of goods was as important as the level  of production.  </a:t>
            </a:r>
          </a:p>
        </p:txBody>
      </p:sp>
    </p:spTree>
    <p:extLst>
      <p:ext uri="{BB962C8B-B14F-4D97-AF65-F5344CB8AC3E}">
        <p14:creationId xmlns:p14="http://schemas.microsoft.com/office/powerpoint/2010/main" val="2001591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C1136F-00F7-6B23-53D1-BF205F8BE0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95E5C7-9963-F4E0-9915-884058F71749}"/>
              </a:ext>
            </a:extLst>
          </p:cNvPr>
          <p:cNvSpPr>
            <a:spLocks noGrp="1"/>
          </p:cNvSpPr>
          <p:nvPr>
            <p:ph type="title"/>
          </p:nvPr>
        </p:nvSpPr>
        <p:spPr/>
        <p:txBody>
          <a:bodyPr/>
          <a:lstStyle/>
          <a:p>
            <a:pPr algn="ctr"/>
            <a:r>
              <a:rPr lang="en-GB" dirty="0"/>
              <a:t>A World of Change in 1900</a:t>
            </a:r>
          </a:p>
        </p:txBody>
      </p:sp>
      <p:sp>
        <p:nvSpPr>
          <p:cNvPr id="3" name="Content Placeholder 2">
            <a:extLst>
              <a:ext uri="{FF2B5EF4-FFF2-40B4-BE49-F238E27FC236}">
                <a16:creationId xmlns:a16="http://schemas.microsoft.com/office/drawing/2014/main" id="{A537997E-37E1-8A90-8007-121CA4C2FA18}"/>
              </a:ext>
            </a:extLst>
          </p:cNvPr>
          <p:cNvSpPr>
            <a:spLocks noGrp="1"/>
          </p:cNvSpPr>
          <p:nvPr>
            <p:ph idx="1"/>
          </p:nvPr>
        </p:nvSpPr>
        <p:spPr/>
        <p:txBody>
          <a:bodyPr>
            <a:normAutofit/>
          </a:bodyPr>
          <a:lstStyle/>
          <a:p>
            <a:r>
              <a:rPr lang="en-GB" dirty="0"/>
              <a:t>Population is an essential resource for a society. As workers, soldiers, taxpayers,  and parents, people provide the goods and services that are needed to keep states  strong. </a:t>
            </a:r>
          </a:p>
          <a:p>
            <a:r>
              <a:rPr lang="en-GB" dirty="0"/>
              <a:t>Demographers estimate that there were about 1.6 billion people living on  the earth in 1900, about a third the number there are in the world today. Well  over half of them resided in Asia. </a:t>
            </a:r>
          </a:p>
          <a:p>
            <a:r>
              <a:rPr lang="en-GB" dirty="0"/>
              <a:t>During the nineteenth century, Africa’s share of  the world’s population decreased, while that of the Americas and Europe  increased sharply. </a:t>
            </a:r>
          </a:p>
        </p:txBody>
      </p:sp>
    </p:spTree>
    <p:extLst>
      <p:ext uri="{BB962C8B-B14F-4D97-AF65-F5344CB8AC3E}">
        <p14:creationId xmlns:p14="http://schemas.microsoft.com/office/powerpoint/2010/main" val="39560109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CBA115-D8D3-9C70-D1A7-44A1C4D7A6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87507C-11A5-CA3B-0D90-4D534B831D9C}"/>
              </a:ext>
            </a:extLst>
          </p:cNvPr>
          <p:cNvSpPr>
            <a:spLocks noGrp="1"/>
          </p:cNvSpPr>
          <p:nvPr>
            <p:ph type="title"/>
          </p:nvPr>
        </p:nvSpPr>
        <p:spPr/>
        <p:txBody>
          <a:bodyPr/>
          <a:lstStyle/>
          <a:p>
            <a:pPr algn="ctr"/>
            <a:r>
              <a:rPr lang="en-GB" dirty="0"/>
              <a:t>A World of Change in 1900</a:t>
            </a:r>
          </a:p>
        </p:txBody>
      </p:sp>
      <p:sp>
        <p:nvSpPr>
          <p:cNvPr id="3" name="Content Placeholder 2">
            <a:extLst>
              <a:ext uri="{FF2B5EF4-FFF2-40B4-BE49-F238E27FC236}">
                <a16:creationId xmlns:a16="http://schemas.microsoft.com/office/drawing/2014/main" id="{5F59ACBD-D833-ED50-33CB-8A717D5F1CA9}"/>
              </a:ext>
            </a:extLst>
          </p:cNvPr>
          <p:cNvSpPr>
            <a:spLocks noGrp="1"/>
          </p:cNvSpPr>
          <p:nvPr>
            <p:ph idx="1"/>
          </p:nvPr>
        </p:nvSpPr>
        <p:spPr/>
        <p:txBody>
          <a:bodyPr>
            <a:normAutofit fontScale="92500" lnSpcReduction="20000"/>
          </a:bodyPr>
          <a:lstStyle/>
          <a:p>
            <a:r>
              <a:rPr lang="en-GB" dirty="0"/>
              <a:t>The industrializing regions managed to reproduce their populations more successfully than those whose economies were based primarily on agriculture and trade.  These rising numbers represented a growth in human capital. </a:t>
            </a:r>
          </a:p>
          <a:p>
            <a:r>
              <a:rPr lang="en-GB" dirty="0"/>
              <a:t>At this time, the  industrialized states began to invest much more heavily in their populations, in  the belief that healthy, educated citizens made states strong. </a:t>
            </a:r>
          </a:p>
          <a:p>
            <a:r>
              <a:rPr lang="en-GB" dirty="0"/>
              <a:t>Where states provided clean water supplies and efficient sewage disposal, people lived longer.  Cities such as Paris, London, and Philadelphia had hospitals, public baths, and  medical clinics for the poor. City governments inspected housing, immunized  children, and quarantined the sick so that by 1900 the major cities in North  America and Western Europe had higher birth rates than death rates.</a:t>
            </a:r>
          </a:p>
        </p:txBody>
      </p:sp>
    </p:spTree>
    <p:extLst>
      <p:ext uri="{BB962C8B-B14F-4D97-AF65-F5344CB8AC3E}">
        <p14:creationId xmlns:p14="http://schemas.microsoft.com/office/powerpoint/2010/main" val="5334098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B8F59-5C54-E192-EEF8-A870436357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629967-E824-7E7E-0547-C4EF8B817815}"/>
              </a:ext>
            </a:extLst>
          </p:cNvPr>
          <p:cNvSpPr>
            <a:spLocks noGrp="1"/>
          </p:cNvSpPr>
          <p:nvPr>
            <p:ph type="title"/>
          </p:nvPr>
        </p:nvSpPr>
        <p:spPr/>
        <p:txBody>
          <a:bodyPr/>
          <a:lstStyle/>
          <a:p>
            <a:pPr algn="ctr"/>
            <a:r>
              <a:rPr lang="en-GB" dirty="0"/>
              <a:t>A World of Change in 1900</a:t>
            </a:r>
          </a:p>
        </p:txBody>
      </p:sp>
      <p:sp>
        <p:nvSpPr>
          <p:cNvPr id="3" name="Content Placeholder 2">
            <a:extLst>
              <a:ext uri="{FF2B5EF4-FFF2-40B4-BE49-F238E27FC236}">
                <a16:creationId xmlns:a16="http://schemas.microsoft.com/office/drawing/2014/main" id="{E2239621-AD31-598C-E15E-B4B77B3AA989}"/>
              </a:ext>
            </a:extLst>
          </p:cNvPr>
          <p:cNvSpPr>
            <a:spLocks noGrp="1"/>
          </p:cNvSpPr>
          <p:nvPr>
            <p:ph idx="1"/>
          </p:nvPr>
        </p:nvSpPr>
        <p:spPr/>
        <p:txBody>
          <a:bodyPr>
            <a:normAutofit fontScale="77500" lnSpcReduction="20000"/>
          </a:bodyPr>
          <a:lstStyle/>
          <a:p>
            <a:r>
              <a:rPr lang="en-GB" dirty="0"/>
              <a:t>European governments brought some of these technologies to the large cities of  their empires. </a:t>
            </a:r>
          </a:p>
          <a:p>
            <a:r>
              <a:rPr lang="en-GB" dirty="0"/>
              <a:t>The British built a sewage system in Calcutta and huge reservoirs  in Hong Kong, and the French made similar efforts in the capitals of Senegal  and Morocco. </a:t>
            </a:r>
          </a:p>
          <a:p>
            <a:r>
              <a:rPr lang="en-GB" dirty="0"/>
              <a:t>Nevertheless, the vast expansion of public health and sanitation  services brought by imperial governments went primarily to European settlers,  who generally lived apart from local populations. </a:t>
            </a:r>
          </a:p>
          <a:p>
            <a:r>
              <a:rPr lang="en-GB" dirty="0"/>
              <a:t>In Kampala, Uganda, British officials used tax money to supply water, roads, and sewers to the urban areas they controlled; the sections of the city that were administered by the chief of the  Buganda people had neither services nor taxes. </a:t>
            </a:r>
          </a:p>
          <a:p>
            <a:r>
              <a:rPr lang="en-GB" dirty="0"/>
              <a:t>Since most Africans were too poor  to pay the British city taxes or to build homes that met British building codes,  income differences increased racial segregation. Death rates were also much higher  in the </a:t>
            </a:r>
            <a:r>
              <a:rPr lang="en-GB" dirty="0" err="1"/>
              <a:t>Bugandan</a:t>
            </a:r>
            <a:r>
              <a:rPr lang="en-GB" dirty="0"/>
              <a:t> sections of the town, largely because of differences in sanitation.  </a:t>
            </a:r>
          </a:p>
        </p:txBody>
      </p:sp>
    </p:spTree>
    <p:extLst>
      <p:ext uri="{BB962C8B-B14F-4D97-AF65-F5344CB8AC3E}">
        <p14:creationId xmlns:p14="http://schemas.microsoft.com/office/powerpoint/2010/main" val="35169507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8EAC53-9242-0504-A515-F607DF7FC6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7A3040-B4AF-7850-4575-4055C5588E88}"/>
              </a:ext>
            </a:extLst>
          </p:cNvPr>
          <p:cNvSpPr>
            <a:spLocks noGrp="1"/>
          </p:cNvSpPr>
          <p:nvPr>
            <p:ph type="title"/>
          </p:nvPr>
        </p:nvSpPr>
        <p:spPr/>
        <p:txBody>
          <a:bodyPr/>
          <a:lstStyle/>
          <a:p>
            <a:pPr algn="ctr"/>
            <a:r>
              <a:rPr lang="en-GB" dirty="0"/>
              <a:t>A World of Change in 1900</a:t>
            </a:r>
          </a:p>
        </p:txBody>
      </p:sp>
      <p:sp>
        <p:nvSpPr>
          <p:cNvPr id="3" name="Content Placeholder 2">
            <a:extLst>
              <a:ext uri="{FF2B5EF4-FFF2-40B4-BE49-F238E27FC236}">
                <a16:creationId xmlns:a16="http://schemas.microsoft.com/office/drawing/2014/main" id="{BAFE6DD1-F676-A66E-DF17-CDE5AFEC608F}"/>
              </a:ext>
            </a:extLst>
          </p:cNvPr>
          <p:cNvSpPr>
            <a:spLocks noGrp="1"/>
          </p:cNvSpPr>
          <p:nvPr>
            <p:ph idx="1"/>
          </p:nvPr>
        </p:nvSpPr>
        <p:spPr/>
        <p:txBody>
          <a:bodyPr>
            <a:normAutofit fontScale="92500" lnSpcReduction="10000"/>
          </a:bodyPr>
          <a:lstStyle/>
          <a:p>
            <a:r>
              <a:rPr lang="en-GB" dirty="0"/>
              <a:t>The international economy was thriving at the turn of the century.</a:t>
            </a:r>
          </a:p>
          <a:p>
            <a:r>
              <a:rPr lang="en-GB" dirty="0"/>
              <a:t>A widening circle of investment,  production, distribution, and exchange linked the continents together ever more  tightly.  </a:t>
            </a:r>
          </a:p>
          <a:p>
            <a:r>
              <a:rPr lang="en-GB" dirty="0"/>
              <a:t>At this time the core of the world’s industrial enterprise was in Europe: in the  north of Britain and France, in Belgium, in the Ruhr area of the German Empire, and in Berlin. </a:t>
            </a:r>
          </a:p>
          <a:p>
            <a:r>
              <a:rPr lang="en-GB" dirty="0"/>
              <a:t>Textile and metallurgical production had been transformed in these  areas, starting in England in the later eighteenth century. A series of inventions—  steam engines, spinning machines, mechanical looms, and new styles of smelting  furnaces—led to mass production of cheap textiles, coal, and cast iron, which  soon flooded world markets.</a:t>
            </a:r>
          </a:p>
        </p:txBody>
      </p:sp>
    </p:spTree>
    <p:extLst>
      <p:ext uri="{BB962C8B-B14F-4D97-AF65-F5344CB8AC3E}">
        <p14:creationId xmlns:p14="http://schemas.microsoft.com/office/powerpoint/2010/main" val="2214631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3C0182-C83B-0F61-707B-9FB6EC2FD7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B4BFA7-1B63-0A0C-D94E-02C207ED6867}"/>
              </a:ext>
            </a:extLst>
          </p:cNvPr>
          <p:cNvSpPr>
            <a:spLocks noGrp="1"/>
          </p:cNvSpPr>
          <p:nvPr>
            <p:ph type="title"/>
          </p:nvPr>
        </p:nvSpPr>
        <p:spPr/>
        <p:txBody>
          <a:bodyPr/>
          <a:lstStyle/>
          <a:p>
            <a:pPr algn="ctr"/>
            <a:r>
              <a:rPr lang="en-GB" dirty="0"/>
              <a:t>A World of Change in 1900</a:t>
            </a:r>
          </a:p>
        </p:txBody>
      </p:sp>
      <p:sp>
        <p:nvSpPr>
          <p:cNvPr id="3" name="Content Placeholder 2">
            <a:extLst>
              <a:ext uri="{FF2B5EF4-FFF2-40B4-BE49-F238E27FC236}">
                <a16:creationId xmlns:a16="http://schemas.microsoft.com/office/drawing/2014/main" id="{6AA83912-4CB2-205A-FE8F-FAF0A894BFD3}"/>
              </a:ext>
            </a:extLst>
          </p:cNvPr>
          <p:cNvSpPr>
            <a:spLocks noGrp="1"/>
          </p:cNvSpPr>
          <p:nvPr>
            <p:ph idx="1"/>
          </p:nvPr>
        </p:nvSpPr>
        <p:spPr/>
        <p:txBody>
          <a:bodyPr>
            <a:normAutofit/>
          </a:bodyPr>
          <a:lstStyle/>
          <a:p>
            <a:r>
              <a:rPr lang="en-GB" dirty="0"/>
              <a:t>The term globalization accurately describes the </a:t>
            </a:r>
            <a:r>
              <a:rPr lang="en-GB" dirty="0" err="1"/>
              <a:t>multicentered</a:t>
            </a:r>
            <a:r>
              <a:rPr lang="en-GB" dirty="0"/>
              <a:t> world economy of the late nineteenth century. </a:t>
            </a:r>
          </a:p>
          <a:p>
            <a:r>
              <a:rPr lang="en-GB" dirty="0"/>
              <a:t>Integrated by the combination of free trade, imperialism, and industrialization, states and colonies around  the world were tightly linked to one another. </a:t>
            </a:r>
          </a:p>
          <a:p>
            <a:r>
              <a:rPr lang="en-GB" dirty="0"/>
              <a:t>Economic exchanges reinforced  political and cultural ones produced by mass migration and the export of religions, constitutions, and laws. </a:t>
            </a:r>
          </a:p>
        </p:txBody>
      </p:sp>
    </p:spTree>
    <p:extLst>
      <p:ext uri="{BB962C8B-B14F-4D97-AF65-F5344CB8AC3E}">
        <p14:creationId xmlns:p14="http://schemas.microsoft.com/office/powerpoint/2010/main" val="29976167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A59C3A-8166-9F57-2F6F-4117A87788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766DF9-B432-DCCB-ABF3-93DC9FF190D6}"/>
              </a:ext>
            </a:extLst>
          </p:cNvPr>
          <p:cNvSpPr>
            <a:spLocks noGrp="1"/>
          </p:cNvSpPr>
          <p:nvPr>
            <p:ph type="title"/>
          </p:nvPr>
        </p:nvSpPr>
        <p:spPr/>
        <p:txBody>
          <a:bodyPr/>
          <a:lstStyle/>
          <a:p>
            <a:pPr algn="ctr"/>
            <a:r>
              <a:rPr lang="en-GB" dirty="0"/>
              <a:t>A World of Change in 1900</a:t>
            </a:r>
          </a:p>
        </p:txBody>
      </p:sp>
      <p:sp>
        <p:nvSpPr>
          <p:cNvPr id="3" name="Content Placeholder 2">
            <a:extLst>
              <a:ext uri="{FF2B5EF4-FFF2-40B4-BE49-F238E27FC236}">
                <a16:creationId xmlns:a16="http://schemas.microsoft.com/office/drawing/2014/main" id="{47F1EAF0-F59A-582B-27DE-2DF93CA3A27C}"/>
              </a:ext>
            </a:extLst>
          </p:cNvPr>
          <p:cNvSpPr>
            <a:spLocks noGrp="1"/>
          </p:cNvSpPr>
          <p:nvPr>
            <p:ph idx="1"/>
          </p:nvPr>
        </p:nvSpPr>
        <p:spPr/>
        <p:txBody>
          <a:bodyPr>
            <a:normAutofit fontScale="77500" lnSpcReduction="20000"/>
          </a:bodyPr>
          <a:lstStyle/>
          <a:p>
            <a:r>
              <a:rPr lang="en-GB" dirty="0"/>
              <a:t>Technological change on a global scale had been the hallmark of the  nineteenth century, when industrialization had transformed parts of Europe,  Russia, Japan, and North America. In those countries an economic revolution  had taken place. </a:t>
            </a:r>
          </a:p>
          <a:p>
            <a:r>
              <a:rPr lang="en-GB" dirty="0"/>
              <a:t>When fossil fuels such as coal and oil replaced animals and  humans as sources of power, it made possible a vast expansion of production.  </a:t>
            </a:r>
          </a:p>
          <a:p>
            <a:r>
              <a:rPr lang="en-GB" dirty="0"/>
              <a:t>Large factories replaced many small-scale workshops. </a:t>
            </a:r>
          </a:p>
          <a:p>
            <a:r>
              <a:rPr lang="en-GB" dirty="0"/>
              <a:t>Wages rose, drawing migrants  into rapidly expanding cities to fill new jobs. </a:t>
            </a:r>
          </a:p>
          <a:p>
            <a:r>
              <a:rPr lang="en-GB" dirty="0"/>
              <a:t>A wealth of increasingly cheaper  consumer goods increased standards of living for ordinary workers. Opportunities  changed for both women and men as technology transformed the nature of work in  offices, plants, and homes.  </a:t>
            </a:r>
          </a:p>
          <a:p>
            <a:r>
              <a:rPr lang="en-GB" dirty="0"/>
              <a:t>Technological change also had powerful and unintended environmental  impacts. Steam engines and motorcars triggered dramatic increases in energy consumption. An abundance of coal, oil, and natural gas provided cheap power, and  humans began to use more and more energy. </a:t>
            </a:r>
          </a:p>
        </p:txBody>
      </p:sp>
    </p:spTree>
    <p:extLst>
      <p:ext uri="{BB962C8B-B14F-4D97-AF65-F5344CB8AC3E}">
        <p14:creationId xmlns:p14="http://schemas.microsoft.com/office/powerpoint/2010/main" val="35383987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747567-E497-2C57-293A-291CA8AAE3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5AA6F8-0866-8B17-6FB8-2D5A6F62BBB3}"/>
              </a:ext>
            </a:extLst>
          </p:cNvPr>
          <p:cNvSpPr>
            <a:spLocks noGrp="1"/>
          </p:cNvSpPr>
          <p:nvPr>
            <p:ph type="title"/>
          </p:nvPr>
        </p:nvSpPr>
        <p:spPr/>
        <p:txBody>
          <a:bodyPr/>
          <a:lstStyle/>
          <a:p>
            <a:pPr algn="ctr"/>
            <a:r>
              <a:rPr lang="en-GB" dirty="0"/>
              <a:t>A World of Change in 1900</a:t>
            </a:r>
          </a:p>
        </p:txBody>
      </p:sp>
      <p:sp>
        <p:nvSpPr>
          <p:cNvPr id="3" name="Content Placeholder 2">
            <a:extLst>
              <a:ext uri="{FF2B5EF4-FFF2-40B4-BE49-F238E27FC236}">
                <a16:creationId xmlns:a16="http://schemas.microsoft.com/office/drawing/2014/main" id="{B96012BE-F1F2-DC22-ABA4-1BDDEFEC217C}"/>
              </a:ext>
            </a:extLst>
          </p:cNvPr>
          <p:cNvSpPr>
            <a:spLocks noGrp="1"/>
          </p:cNvSpPr>
          <p:nvPr>
            <p:ph idx="1"/>
          </p:nvPr>
        </p:nvSpPr>
        <p:spPr/>
        <p:txBody>
          <a:bodyPr>
            <a:normAutofit fontScale="85000" lnSpcReduction="20000"/>
          </a:bodyPr>
          <a:lstStyle/>
          <a:p>
            <a:r>
              <a:rPr lang="en-GB" dirty="0"/>
              <a:t>Internal combustion engines, and  the vehicles they powered, revolutionized transportation—and much more.  Their ceaseless hunger for fuel helped  make petroleum a critical global resource. Their manufacture demanded  capital, abundant quantities of steel,  glass, and rubber, and networks of  roads and service stations. </a:t>
            </a:r>
          </a:p>
          <a:p>
            <a:r>
              <a:rPr lang="en-GB" dirty="0"/>
              <a:t>Automobiles  thus came to drive economic growth,  most dramatically the United States  in the 1920s, Germany in the 1960s,  and Japan in the 1970s. Automobiles  thus gave rise to many of the world’s  largest corporations during the twentieth century and supplied livelihoods  to millions of workers. </a:t>
            </a:r>
          </a:p>
          <a:p>
            <a:r>
              <a:rPr lang="en-GB" dirty="0"/>
              <a:t>They also </a:t>
            </a:r>
            <a:r>
              <a:rPr lang="en-GB" dirty="0" err="1"/>
              <a:t>catalyzed</a:t>
            </a:r>
            <a:r>
              <a:rPr lang="en-GB" dirty="0"/>
              <a:t> social change—affording  their owners new mobility, new leisure  pursuits, and even new sites for courtship. </a:t>
            </a:r>
          </a:p>
          <a:p>
            <a:r>
              <a:rPr lang="en-GB" dirty="0"/>
              <a:t>The changes came with substantial  costs. Exhaust gases fouled the air, asphalt  highways and parking lots scarred landscapes, and automobile accidents became  a major cause of premature death in industrial societies.  </a:t>
            </a:r>
          </a:p>
        </p:txBody>
      </p:sp>
    </p:spTree>
    <p:extLst>
      <p:ext uri="{BB962C8B-B14F-4D97-AF65-F5344CB8AC3E}">
        <p14:creationId xmlns:p14="http://schemas.microsoft.com/office/powerpoint/2010/main" val="37479185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813FDF-8665-FF67-6923-DED95769BE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4C5762-48E3-791B-7575-1BA58D7CC200}"/>
              </a:ext>
            </a:extLst>
          </p:cNvPr>
          <p:cNvSpPr>
            <a:spLocks noGrp="1"/>
          </p:cNvSpPr>
          <p:nvPr>
            <p:ph type="title"/>
          </p:nvPr>
        </p:nvSpPr>
        <p:spPr/>
        <p:txBody>
          <a:bodyPr/>
          <a:lstStyle/>
          <a:p>
            <a:pPr algn="ctr"/>
            <a:r>
              <a:rPr lang="en-GB" dirty="0"/>
              <a:t>A World of Change in 1900</a:t>
            </a:r>
          </a:p>
        </p:txBody>
      </p:sp>
      <p:sp>
        <p:nvSpPr>
          <p:cNvPr id="3" name="Content Placeholder 2">
            <a:extLst>
              <a:ext uri="{FF2B5EF4-FFF2-40B4-BE49-F238E27FC236}">
                <a16:creationId xmlns:a16="http://schemas.microsoft.com/office/drawing/2014/main" id="{9C43F45F-9EE2-AA4B-F306-9AFDE41CCFC1}"/>
              </a:ext>
            </a:extLst>
          </p:cNvPr>
          <p:cNvSpPr>
            <a:spLocks noGrp="1"/>
          </p:cNvSpPr>
          <p:nvPr>
            <p:ph idx="1"/>
          </p:nvPr>
        </p:nvSpPr>
        <p:spPr/>
        <p:txBody>
          <a:bodyPr>
            <a:normAutofit fontScale="92500" lnSpcReduction="20000"/>
          </a:bodyPr>
          <a:lstStyle/>
          <a:p>
            <a:r>
              <a:rPr lang="en-GB" dirty="0"/>
              <a:t>By 1900, the world was unified by communications technology and by the relentless desire of many Europeans to see the peoples of the earth and to write about  them. </a:t>
            </a:r>
          </a:p>
          <a:p>
            <a:r>
              <a:rPr lang="en-GB" dirty="0"/>
              <a:t>Everywhere distances had shrunk as governments or private corporations built railroads  and canals. By 1914, the best and fastest steamers could speed from London to  Calcutta via the Suez Canal in two weeks. </a:t>
            </a:r>
          </a:p>
          <a:p>
            <a:r>
              <a:rPr lang="en-GB" dirty="0"/>
              <a:t>The availability of cheap steel and the  continued refinement of steam engines led to lighter, larger, and faster ships,  which were cheaper to run. As the cost of transporting goods and people fell,  circles of trade and movement widened. </a:t>
            </a:r>
          </a:p>
          <a:p>
            <a:r>
              <a:rPr lang="en-GB" dirty="0"/>
              <a:t>Telegraph and telephone lines multiplied  to speed up the exchange of information over land. </a:t>
            </a:r>
          </a:p>
        </p:txBody>
      </p:sp>
    </p:spTree>
    <p:extLst>
      <p:ext uri="{BB962C8B-B14F-4D97-AF65-F5344CB8AC3E}">
        <p14:creationId xmlns:p14="http://schemas.microsoft.com/office/powerpoint/2010/main" val="13504789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8ADF4D-2638-8702-C39E-EFDA6ADAA7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011757-C080-98BD-8F5C-E73BCD3F5A5E}"/>
              </a:ext>
            </a:extLst>
          </p:cNvPr>
          <p:cNvSpPr>
            <a:spLocks noGrp="1"/>
          </p:cNvSpPr>
          <p:nvPr>
            <p:ph type="title"/>
          </p:nvPr>
        </p:nvSpPr>
        <p:spPr/>
        <p:txBody>
          <a:bodyPr/>
          <a:lstStyle/>
          <a:p>
            <a:pPr algn="ctr"/>
            <a:r>
              <a:rPr lang="en-GB" dirty="0"/>
              <a:t>A World of Change in 1900</a:t>
            </a:r>
          </a:p>
        </p:txBody>
      </p:sp>
      <p:sp>
        <p:nvSpPr>
          <p:cNvPr id="3" name="Content Placeholder 2">
            <a:extLst>
              <a:ext uri="{FF2B5EF4-FFF2-40B4-BE49-F238E27FC236}">
                <a16:creationId xmlns:a16="http://schemas.microsoft.com/office/drawing/2014/main" id="{9184D23F-026D-26E3-BFA8-3E693608DA02}"/>
              </a:ext>
            </a:extLst>
          </p:cNvPr>
          <p:cNvSpPr>
            <a:spLocks noGrp="1"/>
          </p:cNvSpPr>
          <p:nvPr>
            <p:ph idx="1"/>
          </p:nvPr>
        </p:nvSpPr>
        <p:spPr/>
        <p:txBody>
          <a:bodyPr>
            <a:normAutofit/>
          </a:bodyPr>
          <a:lstStyle/>
          <a:p>
            <a:r>
              <a:rPr lang="en-GB" dirty="0"/>
              <a:t>In the twentieth century, the boundaries of the nation-state became increasingly irrelevant to social movements and social processes. </a:t>
            </a:r>
          </a:p>
          <a:p>
            <a:r>
              <a:rPr lang="en-GB" dirty="0"/>
              <a:t>Borders do not stop the flow of ideas and peoples. </a:t>
            </a:r>
          </a:p>
          <a:p>
            <a:r>
              <a:rPr lang="en-GB" dirty="0"/>
              <a:t>Commodities are produced internationally and  move easily among continents. </a:t>
            </a:r>
          </a:p>
        </p:txBody>
      </p:sp>
    </p:spTree>
    <p:extLst>
      <p:ext uri="{BB962C8B-B14F-4D97-AF65-F5344CB8AC3E}">
        <p14:creationId xmlns:p14="http://schemas.microsoft.com/office/powerpoint/2010/main" val="4978111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a:xfrm>
            <a:off x="838200" y="500062"/>
            <a:ext cx="10515600" cy="1325563"/>
          </a:xfrm>
        </p:spPr>
        <p:txBody>
          <a:bodyPr/>
          <a:lstStyle/>
          <a:p>
            <a:pPr algn="ctr"/>
            <a:r>
              <a:rPr lang="en-GB" dirty="0"/>
              <a:t>WWI</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p:txBody>
          <a:bodyPr>
            <a:normAutofit/>
          </a:bodyPr>
          <a:lstStyle/>
          <a:p>
            <a:pPr>
              <a:lnSpc>
                <a:spcPct val="107000"/>
              </a:lnSpc>
              <a:spcBef>
                <a:spcPts val="0"/>
              </a:spcBef>
              <a:spcAft>
                <a:spcPts val="800"/>
              </a:spcAft>
            </a:pPr>
            <a:r>
              <a:rPr lang="en-GB" sz="2600" kern="100" dirty="0">
                <a:effectLst/>
                <a:ea typeface="Aptos" panose="020B0004020202020204" pitchFamily="34" charset="0"/>
                <a:cs typeface="Times New Roman" panose="02020603050405020304" pitchFamily="18" charset="0"/>
              </a:rPr>
              <a:t>Things began to change during WWI. After the “Great War” of 1914-1918</a:t>
            </a:r>
          </a:p>
          <a:p>
            <a:pPr>
              <a:lnSpc>
                <a:spcPct val="107000"/>
              </a:lnSpc>
              <a:spcBef>
                <a:spcPts val="0"/>
              </a:spcBef>
              <a:spcAft>
                <a:spcPts val="800"/>
              </a:spcAft>
            </a:pPr>
            <a:r>
              <a:rPr lang="en-GB" sz="2600" kern="100" dirty="0">
                <a:ea typeface="Aptos" panose="020B0004020202020204" pitchFamily="34" charset="0"/>
                <a:cs typeface="Times New Roman" panose="02020603050405020304" pitchFamily="18" charset="0"/>
              </a:rPr>
              <a:t>T</a:t>
            </a:r>
            <a:r>
              <a:rPr lang="en-GB" sz="2600" kern="100" dirty="0">
                <a:effectLst/>
                <a:ea typeface="Aptos" panose="020B0004020202020204" pitchFamily="34" charset="0"/>
                <a:cs typeface="Times New Roman" panose="02020603050405020304" pitchFamily="18" charset="0"/>
              </a:rPr>
              <a:t>here was a concerted effort to restrict state use of force to </a:t>
            </a:r>
            <a:r>
              <a:rPr lang="en-GB" sz="2600" kern="100" dirty="0" err="1">
                <a:effectLst/>
                <a:ea typeface="Aptos" panose="020B0004020202020204" pitchFamily="34" charset="0"/>
                <a:cs typeface="Times New Roman" panose="02020603050405020304" pitchFamily="18" charset="0"/>
              </a:rPr>
              <a:t>self-defense</a:t>
            </a:r>
            <a:r>
              <a:rPr lang="en-GB" sz="2600" kern="100" dirty="0">
                <a:effectLst/>
                <a:ea typeface="Aptos" panose="020B0004020202020204" pitchFamily="34" charset="0"/>
                <a:cs typeface="Times New Roman" panose="02020603050405020304" pitchFamily="18" charset="0"/>
              </a:rPr>
              <a:t> and to outlaw the aggressive first use of force. </a:t>
            </a:r>
          </a:p>
          <a:p>
            <a:pPr>
              <a:lnSpc>
                <a:spcPct val="107000"/>
              </a:lnSpc>
              <a:spcBef>
                <a:spcPts val="0"/>
              </a:spcBef>
              <a:spcAft>
                <a:spcPts val="800"/>
              </a:spcAft>
            </a:pPr>
            <a:r>
              <a:rPr lang="en-GB" sz="2600" kern="100" dirty="0">
                <a:effectLst/>
                <a:ea typeface="Aptos" panose="020B0004020202020204" pitchFamily="34" charset="0"/>
                <a:cs typeface="Times New Roman" panose="02020603050405020304" pitchFamily="18" charset="0"/>
              </a:rPr>
              <a:t>This left open the question of the use of force for other purposes, such as to protect human rights within the domestic jurisdiction of another sovereign state. </a:t>
            </a:r>
          </a:p>
          <a:p>
            <a:pPr marL="0" indent="0">
              <a:buNone/>
            </a:pPr>
            <a:endParaRPr lang="en-GB" sz="3600" kern="100" dirty="0">
              <a:ea typeface="Aptos" panose="020B0004020202020204" pitchFamily="34" charset="0"/>
              <a:cs typeface="Times New Roman" panose="02020603050405020304" pitchFamily="18" charset="0"/>
            </a:endParaRPr>
          </a:p>
          <a:p>
            <a:pPr marL="0" indent="0">
              <a:buNone/>
            </a:pPr>
            <a:endParaRPr lang="en-GB" sz="3600" dirty="0"/>
          </a:p>
        </p:txBody>
      </p:sp>
    </p:spTree>
    <p:extLst>
      <p:ext uri="{BB962C8B-B14F-4D97-AF65-F5344CB8AC3E}">
        <p14:creationId xmlns:p14="http://schemas.microsoft.com/office/powerpoint/2010/main" val="3047580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a:xfrm>
            <a:off x="838200" y="500062"/>
            <a:ext cx="10515600" cy="1325563"/>
          </a:xfrm>
        </p:spPr>
        <p:txBody>
          <a:bodyPr/>
          <a:lstStyle/>
          <a:p>
            <a:pPr algn="ctr"/>
            <a:r>
              <a:rPr lang="en-GB" dirty="0"/>
              <a:t>WWI</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p:txBody>
          <a:bodyPr>
            <a:normAutofit fontScale="92500" lnSpcReduction="20000"/>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war, which had begun in August 1914, lasted more than four years and left many millions dead.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war saw the collapse of several major empires: The Russian empire of the Romanovs, the Austro-Hungarian empire of the Hapsburgs, the Ottoman Empire, and the German empire under the Hohenzollerns.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It delivered serious blows to Britain and France, both of which suffered great losses, human and economic, that left them far weaker than they had been before the war.</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 The United States, on the other hand, was the one major power to emerge from the war more powerful, economically, militarily, and politically. Its material and financial resources had underpinned the Allied war effort, its entry into the war in April 1917 appeared to have tipped the scales in </a:t>
            </a:r>
            <a:r>
              <a:rPr lang="en-GB" sz="2400" kern="100" dirty="0" err="1">
                <a:effectLst/>
                <a:ea typeface="Aptos" panose="020B0004020202020204" pitchFamily="34" charset="0"/>
                <a:cs typeface="Times New Roman" panose="02020603050405020304" pitchFamily="18" charset="0"/>
              </a:rPr>
              <a:t>favor</a:t>
            </a:r>
            <a:r>
              <a:rPr lang="en-GB" sz="2400" kern="100" dirty="0">
                <a:effectLst/>
                <a:ea typeface="Aptos" panose="020B0004020202020204" pitchFamily="34" charset="0"/>
                <a:cs typeface="Times New Roman" panose="02020603050405020304" pitchFamily="18" charset="0"/>
              </a:rPr>
              <a:t> of the Allies, and finally, the armistice agreement had been based on the principles outlined in Wilson’s famed Fourteen Points. </a:t>
            </a:r>
          </a:p>
          <a:p>
            <a:pPr marL="0" indent="0">
              <a:buNone/>
            </a:pPr>
            <a:endParaRPr lang="en-GB" sz="3600" kern="100" dirty="0">
              <a:ea typeface="Aptos" panose="020B0004020202020204" pitchFamily="34" charset="0"/>
              <a:cs typeface="Times New Roman" panose="02020603050405020304" pitchFamily="18" charset="0"/>
            </a:endParaRPr>
          </a:p>
          <a:p>
            <a:pPr marL="0" indent="0">
              <a:buNone/>
            </a:pPr>
            <a:endParaRPr lang="en-GB" sz="3600" dirty="0"/>
          </a:p>
        </p:txBody>
      </p:sp>
    </p:spTree>
    <p:extLst>
      <p:ext uri="{BB962C8B-B14F-4D97-AF65-F5344CB8AC3E}">
        <p14:creationId xmlns:p14="http://schemas.microsoft.com/office/powerpoint/2010/main" val="40900805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B7D48-9597-5C25-5CC2-CC4FF0EBCF84}"/>
              </a:ext>
            </a:extLst>
          </p:cNvPr>
          <p:cNvSpPr>
            <a:spLocks noGrp="1"/>
          </p:cNvSpPr>
          <p:nvPr>
            <p:ph type="title"/>
          </p:nvPr>
        </p:nvSpPr>
        <p:spPr/>
        <p:txBody>
          <a:bodyPr/>
          <a:lstStyle/>
          <a:p>
            <a:pPr algn="ctr"/>
            <a:r>
              <a:rPr lang="en-GB" dirty="0"/>
              <a:t>Woodrow Wilson’s Fourteen Points</a:t>
            </a:r>
          </a:p>
        </p:txBody>
      </p:sp>
      <p:sp>
        <p:nvSpPr>
          <p:cNvPr id="3" name="Content Placeholder 2">
            <a:extLst>
              <a:ext uri="{FF2B5EF4-FFF2-40B4-BE49-F238E27FC236}">
                <a16:creationId xmlns:a16="http://schemas.microsoft.com/office/drawing/2014/main" id="{4E83C527-B6F7-65A0-6E8F-6065F64FC2F8}"/>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Wilson proposed a plan for post-war peace, most famously in the address he gave before Congress on January 8, 1918, which became known around the world as the “Fourteen Points.”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Fourteen Points were Wilson’s vision for rebuilding the postwar world and was the basis of his negotiating position at Versailles.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victors in the war, he maintained, should repudiate secret deals and make a generous peace, demanding neither large territorial gains nor huge reparations from the defeated.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To minimize future conflicts, they should acknowledge the power of nationalism by aligning international borders with lines of ethnic division and by giving the inhabitants of disputed territories an opportunity to choose their own futures.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Most important, they should create a League of Nations that would promote human welfare, adjudicate international disputes, and if necessary, coerce respect for international law through the collective action of its members states.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It also included proposals for the freedom of the seas and free trade.  </a:t>
            </a:r>
          </a:p>
          <a:p>
            <a:pPr marL="0" indent="0">
              <a:buNone/>
            </a:pPr>
            <a:endParaRPr lang="en-GB" dirty="0"/>
          </a:p>
        </p:txBody>
      </p:sp>
    </p:spTree>
    <p:extLst>
      <p:ext uri="{BB962C8B-B14F-4D97-AF65-F5344CB8AC3E}">
        <p14:creationId xmlns:p14="http://schemas.microsoft.com/office/powerpoint/2010/main" val="40486786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8C4F1-CCF9-9E3F-A327-DC05F9EC9D00}"/>
              </a:ext>
            </a:extLst>
          </p:cNvPr>
          <p:cNvSpPr>
            <a:spLocks noGrp="1"/>
          </p:cNvSpPr>
          <p:nvPr>
            <p:ph type="title"/>
          </p:nvPr>
        </p:nvSpPr>
        <p:spPr/>
        <p:txBody>
          <a:bodyPr/>
          <a:lstStyle/>
          <a:p>
            <a:pPr algn="ctr"/>
            <a:r>
              <a:rPr lang="en-GB" dirty="0"/>
              <a:t>The concept of national self-determination</a:t>
            </a:r>
          </a:p>
        </p:txBody>
      </p:sp>
      <p:sp>
        <p:nvSpPr>
          <p:cNvPr id="3" name="Content Placeholder 2">
            <a:extLst>
              <a:ext uri="{FF2B5EF4-FFF2-40B4-BE49-F238E27FC236}">
                <a16:creationId xmlns:a16="http://schemas.microsoft.com/office/drawing/2014/main" id="{0048081E-2850-FC72-2DC6-993C1E59B9D1}"/>
              </a:ext>
            </a:extLst>
          </p:cNvPr>
          <p:cNvSpPr>
            <a:spLocks noGrp="1"/>
          </p:cNvSpPr>
          <p:nvPr>
            <p:ph idx="1"/>
          </p:nvPr>
        </p:nvSpPr>
        <p:spPr/>
        <p:txBody>
          <a:bodyPr>
            <a:normAutofit fontScale="92500" lnSpcReduction="20000"/>
          </a:bodyPr>
          <a:lstStyle/>
          <a:p>
            <a:r>
              <a:rPr lang="en-GB" kern="100" dirty="0">
                <a:ea typeface="Aptos" panose="020B0004020202020204" pitchFamily="34" charset="0"/>
                <a:cs typeface="Times New Roman" panose="02020603050405020304" pitchFamily="18" charset="0"/>
              </a:rPr>
              <a:t>In</a:t>
            </a:r>
            <a:r>
              <a:rPr lang="en-GB" sz="2800" kern="100" dirty="0">
                <a:effectLst/>
                <a:ea typeface="Aptos" panose="020B0004020202020204" pitchFamily="34" charset="0"/>
                <a:cs typeface="Times New Roman" panose="02020603050405020304" pitchFamily="18" charset="0"/>
              </a:rPr>
              <a:t> an effort to safeguard peace and prevent future conflict in the post-war world, Woodrow Wilson proposed the idea of national self-determination, the notion that nations- groups of people united by common descent, history, and/or culture, should have the right to establish statehood and govern themselves.  </a:t>
            </a:r>
          </a:p>
          <a:p>
            <a:r>
              <a:rPr lang="en-GB" dirty="0"/>
              <a:t>Woodrow Wilson’s program for lasting peace rested on two ideas that he saw as complementary: self-determination and international law. All peoples, he maintained, have a right to govern themselves. And nations have common interests, such as preventing aggression, maintaining peace, and fostering conditions of prosperity, which are best protected by lawful authority.</a:t>
            </a:r>
          </a:p>
          <a:p>
            <a:r>
              <a:rPr lang="en-GB" dirty="0"/>
              <a:t>Wilson’s principles owed much to the American experience of federal union, in which a national government coordinated and checked the </a:t>
            </a:r>
            <a:r>
              <a:rPr lang="en-GB" dirty="0" err="1"/>
              <a:t>behavior</a:t>
            </a:r>
            <a:r>
              <a:rPr lang="en-GB" dirty="0"/>
              <a:t> of states that had their own institutions and interests. </a:t>
            </a:r>
          </a:p>
          <a:p>
            <a:endParaRPr lang="en-GB" sz="2800" kern="100" dirty="0">
              <a:effectLst/>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343255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ook cover with a purple and white background&#10;&#10;Description automatically generated">
            <a:extLst>
              <a:ext uri="{FF2B5EF4-FFF2-40B4-BE49-F238E27FC236}">
                <a16:creationId xmlns:a16="http://schemas.microsoft.com/office/drawing/2014/main" id="{EED8BBCF-6038-480C-EA56-A3F34476E5C3}"/>
              </a:ext>
            </a:extLst>
          </p:cNvPr>
          <p:cNvPicPr>
            <a:picLocks noChangeAspect="1"/>
          </p:cNvPicPr>
          <p:nvPr/>
        </p:nvPicPr>
        <p:blipFill rotWithShape="1">
          <a:blip r:embed="rId2">
            <a:extLst>
              <a:ext uri="{28A0092B-C50C-407E-A947-70E740481C1C}">
                <a14:useLocalDpi xmlns:a14="http://schemas.microsoft.com/office/drawing/2010/main" val="0"/>
              </a:ext>
            </a:extLst>
          </a:blip>
          <a:srcRect l="33661" t="5396" r="33482" b="5080"/>
          <a:stretch/>
        </p:blipFill>
        <p:spPr>
          <a:xfrm>
            <a:off x="4103914" y="370114"/>
            <a:ext cx="4005943" cy="6139543"/>
          </a:xfrm>
          <a:prstGeom prst="rect">
            <a:avLst/>
          </a:prstGeom>
        </p:spPr>
      </p:pic>
    </p:spTree>
    <p:extLst>
      <p:ext uri="{BB962C8B-B14F-4D97-AF65-F5344CB8AC3E}">
        <p14:creationId xmlns:p14="http://schemas.microsoft.com/office/powerpoint/2010/main" val="12199863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DD06A-5E17-FB46-D128-ABDDE003D04C}"/>
              </a:ext>
            </a:extLst>
          </p:cNvPr>
          <p:cNvSpPr>
            <a:spLocks noGrp="1"/>
          </p:cNvSpPr>
          <p:nvPr>
            <p:ph type="title"/>
          </p:nvPr>
        </p:nvSpPr>
        <p:spPr/>
        <p:txBody>
          <a:bodyPr/>
          <a:lstStyle/>
          <a:p>
            <a:pPr algn="ctr"/>
            <a:r>
              <a:rPr lang="en-GB" dirty="0"/>
              <a:t>The Wilsonian Moment</a:t>
            </a:r>
          </a:p>
        </p:txBody>
      </p:sp>
      <p:sp>
        <p:nvSpPr>
          <p:cNvPr id="3" name="Content Placeholder 2">
            <a:extLst>
              <a:ext uri="{FF2B5EF4-FFF2-40B4-BE49-F238E27FC236}">
                <a16:creationId xmlns:a16="http://schemas.microsoft.com/office/drawing/2014/main" id="{FC89F9DF-A28B-4AD0-AD2B-B5C302D22693}"/>
              </a:ext>
            </a:extLst>
          </p:cNvPr>
          <p:cNvSpPr>
            <a:spLocks noGrp="1"/>
          </p:cNvSpPr>
          <p:nvPr>
            <p:ph idx="1"/>
          </p:nvPr>
        </p:nvSpPr>
        <p:spPr>
          <a:xfrm>
            <a:off x="838200" y="1792968"/>
            <a:ext cx="10515600" cy="4351338"/>
          </a:xfrm>
        </p:spPr>
        <p:txBody>
          <a:bodyPr>
            <a:normAutofit fontScale="32500" lnSpcReduction="20000"/>
          </a:bodyPr>
          <a:lstStyle/>
          <a:p>
            <a:endParaRPr lang="en-GB" sz="4900" dirty="0">
              <a:ea typeface="Aptos" panose="020B0004020202020204" pitchFamily="34" charset="0"/>
            </a:endParaRPr>
          </a:p>
          <a:p>
            <a:pPr marL="0" marR="0">
              <a:lnSpc>
                <a:spcPct val="107000"/>
              </a:lnSpc>
              <a:spcBef>
                <a:spcPts val="0"/>
              </a:spcBef>
              <a:spcAft>
                <a:spcPts val="800"/>
              </a:spcAft>
            </a:pPr>
            <a:r>
              <a:rPr lang="en-GB" sz="4900" kern="100" dirty="0">
                <a:effectLst/>
                <a:ea typeface="Aptos" panose="020B0004020202020204" pitchFamily="34" charset="0"/>
                <a:cs typeface="Times New Roman" panose="02020603050405020304" pitchFamily="18" charset="0"/>
              </a:rPr>
              <a:t>“For a brief interval, Wilson stood alone for mankind. Or at least he seemed to stand for mankind. And in that brief interval there was a very extraordinary and significant wave of response to him throughout the earth…That response was one of the most illuminating events in the early twentieth century.” H.G. Wells, </a:t>
            </a:r>
            <a:r>
              <a:rPr lang="en-GB" sz="4900" i="1" kern="100" dirty="0">
                <a:effectLst/>
                <a:ea typeface="Aptos" panose="020B0004020202020204" pitchFamily="34" charset="0"/>
                <a:cs typeface="Times New Roman" panose="02020603050405020304" pitchFamily="18" charset="0"/>
              </a:rPr>
              <a:t>The Shape of Things to Come </a:t>
            </a:r>
            <a:endParaRPr lang="en-GB" sz="4900" kern="100" dirty="0">
              <a:effectLst/>
              <a:ea typeface="Aptos" panose="020B0004020202020204" pitchFamily="34" charset="0"/>
              <a:cs typeface="Times New Roman" panose="02020603050405020304" pitchFamily="18" charset="0"/>
            </a:endParaRPr>
          </a:p>
          <a:p>
            <a:pPr marL="0" marR="0">
              <a:lnSpc>
                <a:spcPct val="107000"/>
              </a:lnSpc>
              <a:spcBef>
                <a:spcPts val="0"/>
              </a:spcBef>
              <a:spcAft>
                <a:spcPts val="800"/>
              </a:spcAft>
            </a:pPr>
            <a:r>
              <a:rPr lang="en-GB" sz="4900" kern="100" dirty="0">
                <a:effectLst/>
                <a:ea typeface="Aptos" panose="020B0004020202020204" pitchFamily="34" charset="0"/>
                <a:cs typeface="Times New Roman" panose="02020603050405020304" pitchFamily="18" charset="0"/>
              </a:rPr>
              <a:t>When the US leader shortly after announced his decision to travel to Europe to participate personally in the peace negotiations—an unprecedented move for a sitting American president—he seemed poised to lead the world into a new era in international affairs. </a:t>
            </a:r>
          </a:p>
          <a:p>
            <a:pPr marL="0" marR="0">
              <a:lnSpc>
                <a:spcPct val="107000"/>
              </a:lnSpc>
              <a:spcBef>
                <a:spcPts val="0"/>
              </a:spcBef>
              <a:spcAft>
                <a:spcPts val="800"/>
              </a:spcAft>
            </a:pPr>
            <a:r>
              <a:rPr lang="en-GB" sz="4900" kern="100" dirty="0">
                <a:effectLst/>
                <a:ea typeface="Aptos" panose="020B0004020202020204" pitchFamily="34" charset="0"/>
                <a:cs typeface="Times New Roman" panose="02020603050405020304" pitchFamily="18" charset="0"/>
              </a:rPr>
              <a:t>The major leaders who convened for the peace conference in Paris in January 1919 were concerned mainly with fashioning a settlement in Europe. But Europeans were not the only ones who had high hopes for the conference. For colonized, marginalized, and stateless peoples from all over the world- Chinese and Koreans, Arabs and Jews, Armenians and Kurds, and many others—the conference appeared to present unprecedented opportunities to pursue the goal of self-determination. They could now take the struggle against imperialism to the international arena, and their representatives set out for Paris, invited or otherwise, to stake their claims in the new world order. </a:t>
            </a:r>
          </a:p>
          <a:p>
            <a:pPr marL="0" marR="0">
              <a:lnSpc>
                <a:spcPct val="107000"/>
              </a:lnSpc>
              <a:spcBef>
                <a:spcPts val="0"/>
              </a:spcBef>
              <a:spcAft>
                <a:spcPts val="800"/>
              </a:spcAft>
            </a:pPr>
            <a:r>
              <a:rPr lang="en-GB" sz="4900" kern="100" dirty="0">
                <a:effectLst/>
                <a:ea typeface="Aptos" panose="020B0004020202020204" pitchFamily="34" charset="0"/>
                <a:cs typeface="Times New Roman" panose="02020603050405020304" pitchFamily="18" charset="0"/>
              </a:rPr>
              <a:t>A largely unintended but eager audience for Wilson’s wartime rhetoric, they often imagined the president as both an icon of their aspirations and a potential champion of their cause, a dominant figure in the world arena committed, he had himself declared, to the principles of self-determination of all peoples. </a:t>
            </a:r>
          </a:p>
          <a:p>
            <a:endParaRPr lang="en-GB" dirty="0"/>
          </a:p>
        </p:txBody>
      </p:sp>
    </p:spTree>
    <p:extLst>
      <p:ext uri="{BB962C8B-B14F-4D97-AF65-F5344CB8AC3E}">
        <p14:creationId xmlns:p14="http://schemas.microsoft.com/office/powerpoint/2010/main" val="19278718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A2FD2-D02F-B7A0-C824-477E9A93BF11}"/>
              </a:ext>
            </a:extLst>
          </p:cNvPr>
          <p:cNvSpPr>
            <a:spLocks noGrp="1"/>
          </p:cNvSpPr>
          <p:nvPr>
            <p:ph type="title"/>
          </p:nvPr>
        </p:nvSpPr>
        <p:spPr/>
        <p:txBody>
          <a:bodyPr/>
          <a:lstStyle/>
          <a:p>
            <a:pPr algn="ctr"/>
            <a:r>
              <a:rPr lang="en-GB" dirty="0"/>
              <a:t>The Wilsonian Moment</a:t>
            </a:r>
          </a:p>
        </p:txBody>
      </p:sp>
      <p:sp>
        <p:nvSpPr>
          <p:cNvPr id="3" name="Content Placeholder 2">
            <a:extLst>
              <a:ext uri="{FF2B5EF4-FFF2-40B4-BE49-F238E27FC236}">
                <a16:creationId xmlns:a16="http://schemas.microsoft.com/office/drawing/2014/main" id="{D19238E6-1766-C9AD-661C-80604BDE1F06}"/>
              </a:ext>
            </a:extLst>
          </p:cNvPr>
          <p:cNvSpPr>
            <a:spLocks noGrp="1"/>
          </p:cNvSpPr>
          <p:nvPr>
            <p:ph idx="1"/>
          </p:nvPr>
        </p:nvSpPr>
        <p:spPr/>
        <p:txBody>
          <a:bodyPr/>
          <a:lstStyle/>
          <a:p>
            <a:pPr marL="0" indent="0" algn="ctr">
              <a:buNone/>
            </a:pPr>
            <a:r>
              <a:rPr lang="en-GB" sz="2400" kern="100" dirty="0">
                <a:effectLst/>
                <a:ea typeface="Aptos" panose="020B0004020202020204" pitchFamily="34" charset="0"/>
                <a:cs typeface="Times New Roman" panose="02020603050405020304" pitchFamily="18" charset="0"/>
              </a:rPr>
              <a:t>“In June 1919, Nguyen Tat Thanh, a 28-year old kitchen assistant from French Indochina, set out to present a petition to the world leaders then assembled in Paris for the peace conference. The document, entitled “The Claims of the People of Annam,” echoed the rhetoric of the president of the United States, Woodrow Wilson on the right of all peoples to self-determination. Nguyen sought a personal audience with the American president to plead his people’s case before Wilson. That meeting, however, did not materialize. Within less than a year the man, who would later become known to the world as Ho Chi Minh, adopted Bolshevism as his new creed, and Lenin replaced Wilson as his inspiration on the road to self-determination for his people.” </a:t>
            </a:r>
          </a:p>
          <a:p>
            <a:endParaRPr lang="en-GB" dirty="0"/>
          </a:p>
        </p:txBody>
      </p:sp>
    </p:spTree>
    <p:extLst>
      <p:ext uri="{BB962C8B-B14F-4D97-AF65-F5344CB8AC3E}">
        <p14:creationId xmlns:p14="http://schemas.microsoft.com/office/powerpoint/2010/main" val="42643945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E1AB1-8A25-D16C-FDB1-94F6CB1CE514}"/>
              </a:ext>
            </a:extLst>
          </p:cNvPr>
          <p:cNvSpPr>
            <a:spLocks noGrp="1"/>
          </p:cNvSpPr>
          <p:nvPr>
            <p:ph type="title"/>
          </p:nvPr>
        </p:nvSpPr>
        <p:spPr/>
        <p:txBody>
          <a:bodyPr/>
          <a:lstStyle/>
          <a:p>
            <a:pPr algn="ctr"/>
            <a:r>
              <a:rPr lang="en-GB" dirty="0"/>
              <a:t>The Wilsonian Moment</a:t>
            </a:r>
          </a:p>
        </p:txBody>
      </p:sp>
      <p:sp>
        <p:nvSpPr>
          <p:cNvPr id="3" name="Content Placeholder 2">
            <a:extLst>
              <a:ext uri="{FF2B5EF4-FFF2-40B4-BE49-F238E27FC236}">
                <a16:creationId xmlns:a16="http://schemas.microsoft.com/office/drawing/2014/main" id="{43D406C9-DE42-5612-2AC8-0308B732F5BB}"/>
              </a:ext>
            </a:extLst>
          </p:cNvPr>
          <p:cNvSpPr>
            <a:spLocks noGrp="1"/>
          </p:cNvSpPr>
          <p:nvPr>
            <p:ph idx="1"/>
          </p:nvPr>
        </p:nvSpPr>
        <p:spPr/>
        <p:txBody>
          <a:bodyPr>
            <a:normAutofit fontScale="92500"/>
          </a:bodyPr>
          <a:lstStyle/>
          <a:p>
            <a:pPr marL="0" indent="0" algn="ctr">
              <a:buNone/>
            </a:pPr>
            <a:r>
              <a:rPr lang="en-GB" sz="2400" kern="100" dirty="0">
                <a:effectLst/>
                <a:ea typeface="Aptos" panose="020B0004020202020204" pitchFamily="34" charset="0"/>
                <a:cs typeface="Times New Roman" panose="02020603050405020304" pitchFamily="18" charset="0"/>
              </a:rPr>
              <a:t>“Hundreds of such documents, many addressed to President Wilson himself, made their way to the Paris headquarters of the American Commission to Negotiate Peace at the Hotel </a:t>
            </a:r>
            <a:r>
              <a:rPr lang="en-GB" sz="2400" kern="100" dirty="0" err="1">
                <a:effectLst/>
                <a:ea typeface="Aptos" panose="020B0004020202020204" pitchFamily="34" charset="0"/>
                <a:cs typeface="Times New Roman" panose="02020603050405020304" pitchFamily="18" charset="0"/>
              </a:rPr>
              <a:t>Crillon</a:t>
            </a:r>
            <a:r>
              <a:rPr lang="en-GB" sz="2400" kern="100" dirty="0">
                <a:effectLst/>
                <a:ea typeface="Aptos" panose="020B0004020202020204" pitchFamily="34" charset="0"/>
                <a:cs typeface="Times New Roman" panose="02020603050405020304" pitchFamily="18" charset="0"/>
              </a:rPr>
              <a:t>, but most got no further than the president’s private secretary, Gilbert Close. The president read only a small fraction of them, and he acted on fewer still. The complex and contentious issues of the European settlement were foremost on his mind during his months in Paris, and relations with the major imperial powers- Britain, France, Japan- loomed larger in the scheme of US interests as Wilson saw them than did the aspirations of colonized groups or weak states. Though the dispensation of territories that belonged to the defunct empires was an important topic, in the peace negotiations, the leading peacemakers had no intention of entertaining the claims for self-determination of dependent peoples elsewhere, least of all those that ran against their own interests. To himself and to others, Wilson explained this lapse by asserting that the peace conference already had enough on its plate and that the League of Nations would take up such claims in due time.”  </a:t>
            </a:r>
          </a:p>
          <a:p>
            <a:endParaRPr lang="en-GB" dirty="0"/>
          </a:p>
        </p:txBody>
      </p:sp>
    </p:spTree>
    <p:extLst>
      <p:ext uri="{BB962C8B-B14F-4D97-AF65-F5344CB8AC3E}">
        <p14:creationId xmlns:p14="http://schemas.microsoft.com/office/powerpoint/2010/main" val="15835569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E217A-30CC-DB64-03FB-4ACB8D6489E8}"/>
              </a:ext>
            </a:extLst>
          </p:cNvPr>
          <p:cNvSpPr>
            <a:spLocks noGrp="1"/>
          </p:cNvSpPr>
          <p:nvPr>
            <p:ph type="title"/>
          </p:nvPr>
        </p:nvSpPr>
        <p:spPr/>
        <p:txBody>
          <a:bodyPr/>
          <a:lstStyle/>
          <a:p>
            <a:pPr algn="ctr"/>
            <a:r>
              <a:rPr lang="en-GB" dirty="0"/>
              <a:t>The Wilsonian Moment</a:t>
            </a:r>
          </a:p>
        </p:txBody>
      </p:sp>
      <p:sp>
        <p:nvSpPr>
          <p:cNvPr id="3" name="Content Placeholder 2">
            <a:extLst>
              <a:ext uri="{FF2B5EF4-FFF2-40B4-BE49-F238E27FC236}">
                <a16:creationId xmlns:a16="http://schemas.microsoft.com/office/drawing/2014/main" id="{AD38B627-F06C-7020-9CA3-09A5F3BF9322}"/>
              </a:ext>
            </a:extLst>
          </p:cNvPr>
          <p:cNvSpPr>
            <a:spLocks noGrp="1"/>
          </p:cNvSpPr>
          <p:nvPr>
            <p:ph idx="1"/>
          </p:nvPr>
        </p:nvSpPr>
        <p:spPr/>
        <p:txBody>
          <a:bodyPr/>
          <a:lstStyle/>
          <a:p>
            <a:pPr marL="0" indent="0" algn="ctr">
              <a:buNone/>
            </a:pPr>
            <a:r>
              <a:rPr lang="en-GB" sz="2000" kern="100" dirty="0">
                <a:effectLst/>
                <a:ea typeface="Aptos" panose="020B0004020202020204" pitchFamily="34" charset="0"/>
                <a:cs typeface="Times New Roman" panose="02020603050405020304" pitchFamily="18" charset="0"/>
              </a:rPr>
              <a:t>“Many in the colonial world who had followed Wilson’s increasingly dramatic proclamations in the final months of the war, however, came to expect a more immediate and radical transformation of their status in international society. As the outlines of the peace treaty began to emerge in the spring of 1919, it became clear that such expectations would be disappointed and that outside Europe the old imperial logic of international relations, which abridged or entirely obliterated the sovereignty of most non-European peoples, would remain largely in place. It was only after the collapse of the Wilsonian moment and the stabilization of the Soviet state that Lenin’s influence in the colonial world began to eclipse Wilson’s. The disillusionment that followed the collapse of this Wilsonian moment </a:t>
            </a:r>
            <a:r>
              <a:rPr lang="en-GB" sz="2000" kern="100" dirty="0" err="1">
                <a:effectLst/>
                <a:ea typeface="Aptos" panose="020B0004020202020204" pitchFamily="34" charset="0"/>
                <a:cs typeface="Times New Roman" panose="02020603050405020304" pitchFamily="18" charset="0"/>
              </a:rPr>
              <a:t>fueled</a:t>
            </a:r>
            <a:r>
              <a:rPr lang="en-GB" sz="2000" kern="100" dirty="0">
                <a:effectLst/>
                <a:ea typeface="Aptos" panose="020B0004020202020204" pitchFamily="34" charset="0"/>
                <a:cs typeface="Times New Roman" panose="02020603050405020304" pitchFamily="18" charset="0"/>
              </a:rPr>
              <a:t> a series of popular protest movements across the Middle East and Asia, heralding the emergence of anticolonial nationalism as a major force in world affairs. In the spring of 1919, sweeping protest movements against imperialism erupted almost simultaneously to include the May Fourth movement in China, the launching of Gandhi’s nonviolent resistance movement in India, the 1919 Revolution in Egypt, and the March First movement in Korea.”</a:t>
            </a:r>
          </a:p>
          <a:p>
            <a:endParaRPr lang="en-GB" dirty="0"/>
          </a:p>
        </p:txBody>
      </p:sp>
    </p:spTree>
    <p:extLst>
      <p:ext uri="{BB962C8B-B14F-4D97-AF65-F5344CB8AC3E}">
        <p14:creationId xmlns:p14="http://schemas.microsoft.com/office/powerpoint/2010/main" val="26366209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E217A-30CC-DB64-03FB-4ACB8D6489E8}"/>
              </a:ext>
            </a:extLst>
          </p:cNvPr>
          <p:cNvSpPr>
            <a:spLocks noGrp="1"/>
          </p:cNvSpPr>
          <p:nvPr>
            <p:ph type="title"/>
          </p:nvPr>
        </p:nvSpPr>
        <p:spPr/>
        <p:txBody>
          <a:bodyPr/>
          <a:lstStyle/>
          <a:p>
            <a:pPr algn="ctr"/>
            <a:r>
              <a:rPr lang="en-GB" dirty="0"/>
              <a:t>The Wilsonian Moment</a:t>
            </a:r>
          </a:p>
        </p:txBody>
      </p:sp>
      <p:sp>
        <p:nvSpPr>
          <p:cNvPr id="3" name="Content Placeholder 2">
            <a:extLst>
              <a:ext uri="{FF2B5EF4-FFF2-40B4-BE49-F238E27FC236}">
                <a16:creationId xmlns:a16="http://schemas.microsoft.com/office/drawing/2014/main" id="{AD38B627-F06C-7020-9CA3-09A5F3BF9322}"/>
              </a:ext>
            </a:extLst>
          </p:cNvPr>
          <p:cNvSpPr>
            <a:spLocks noGrp="1"/>
          </p:cNvSpPr>
          <p:nvPr>
            <p:ph idx="1"/>
          </p:nvPr>
        </p:nvSpPr>
        <p:spPr/>
        <p:txBody>
          <a:bodyPr/>
          <a:lstStyle/>
          <a:p>
            <a:pPr marL="0" marR="0" indent="0" algn="ctr">
              <a:lnSpc>
                <a:spcPct val="107000"/>
              </a:lnSpc>
              <a:spcBef>
                <a:spcPts val="0"/>
              </a:spcBef>
              <a:spcAft>
                <a:spcPts val="800"/>
              </a:spcAft>
              <a:buNone/>
            </a:pPr>
            <a:r>
              <a:rPr lang="en-GB" sz="2000" kern="100" dirty="0">
                <a:effectLst/>
                <a:ea typeface="Aptos" panose="020B0004020202020204" pitchFamily="34" charset="0"/>
                <a:cs typeface="Times New Roman" panose="02020603050405020304" pitchFamily="18" charset="0"/>
              </a:rPr>
              <a:t>“The Wilsonian moment launched the transformation of the norms and standards of international relations that established the self-determining nation-state as the only legitimate political form throughout the globe, as colonized and marginalized peoples demanded and eventually attained recognition as sovereign, independent actors in international society. One of the central features of the Wilsonian moment was its simultaneity across the boundaries of nations, regions, and empires within which the histories of the anticolonial movements of the period are usually enclosed. It was a brief but intense period in which people across the world directed attention and actions toward the drama unfolding in Paris, with the US president as its leading protagonist. The Wilsonian moment, therefore, should be examined and understood as an international phenomenon not because every individual on the face of the planet was aware of Wilson’s rhetoric, but because the scope of its dissemination and import transcended the usual geographic enclosures of historical narratives.”</a:t>
            </a:r>
          </a:p>
          <a:p>
            <a:endParaRPr lang="en-GB" dirty="0"/>
          </a:p>
        </p:txBody>
      </p:sp>
    </p:spTree>
    <p:extLst>
      <p:ext uri="{BB962C8B-B14F-4D97-AF65-F5344CB8AC3E}">
        <p14:creationId xmlns:p14="http://schemas.microsoft.com/office/powerpoint/2010/main" val="8609377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B41DF3-67D4-94E0-B2A4-BE74C2B6AF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38C14B-8435-30DF-B7DA-1BC212677949}"/>
              </a:ext>
            </a:extLst>
          </p:cNvPr>
          <p:cNvSpPr>
            <a:spLocks noGrp="1"/>
          </p:cNvSpPr>
          <p:nvPr>
            <p:ph type="title"/>
          </p:nvPr>
        </p:nvSpPr>
        <p:spPr/>
        <p:txBody>
          <a:bodyPr/>
          <a:lstStyle/>
          <a:p>
            <a:pPr algn="ctr"/>
            <a:r>
              <a:rPr lang="en-GB" dirty="0"/>
              <a:t>The Wilsonian Moment</a:t>
            </a:r>
          </a:p>
        </p:txBody>
      </p:sp>
      <p:sp>
        <p:nvSpPr>
          <p:cNvPr id="3" name="Content Placeholder 2">
            <a:extLst>
              <a:ext uri="{FF2B5EF4-FFF2-40B4-BE49-F238E27FC236}">
                <a16:creationId xmlns:a16="http://schemas.microsoft.com/office/drawing/2014/main" id="{EAE1FB8E-DE2B-D366-8AA6-1025A06715CA}"/>
              </a:ext>
            </a:extLst>
          </p:cNvPr>
          <p:cNvSpPr>
            <a:spLocks noGrp="1"/>
          </p:cNvSpPr>
          <p:nvPr>
            <p:ph idx="1"/>
          </p:nvPr>
        </p:nvSpPr>
        <p:spPr>
          <a:xfrm>
            <a:off x="838200" y="1792968"/>
            <a:ext cx="10515600" cy="4351338"/>
          </a:xfrm>
        </p:spPr>
        <p:txBody>
          <a:bodyPr>
            <a:normAutofit fontScale="92500" lnSpcReduction="10000"/>
          </a:bodyPr>
          <a:lstStyle/>
          <a:p>
            <a:r>
              <a:rPr lang="en-GB" dirty="0"/>
              <a:t>Nevertheless, Wilson’s promise of a new world order captured imaginations across the world. In the wake of a war whose consequences were widely felt, his words captured the attention not only of political elites but also of much broader publics, even if their meanings and implications varied considerably among different groups. </a:t>
            </a:r>
          </a:p>
          <a:p>
            <a:r>
              <a:rPr lang="en-GB" dirty="0"/>
              <a:t>Some, of course, remained </a:t>
            </a:r>
            <a:r>
              <a:rPr lang="en-GB" dirty="0" err="1"/>
              <a:t>skeptical</a:t>
            </a:r>
            <a:r>
              <a:rPr lang="en-GB" dirty="0"/>
              <a:t>, and they were soon joined by many others who grew disillusioned with their erstwhile hero as the developments in Paris and elsewhere failed to fulfil their expectations.</a:t>
            </a:r>
          </a:p>
          <a:p>
            <a:r>
              <a:rPr lang="en-GB" dirty="0"/>
              <a:t> But for a while, from mid-1918 to the early spring of 1919, the future of international society seemed to belong to Wilson’s vision and to depend on his influence as the leading figure in world affairs. </a:t>
            </a:r>
          </a:p>
          <a:p>
            <a:endParaRPr lang="en-GB" dirty="0"/>
          </a:p>
        </p:txBody>
      </p:sp>
    </p:spTree>
    <p:extLst>
      <p:ext uri="{BB962C8B-B14F-4D97-AF65-F5344CB8AC3E}">
        <p14:creationId xmlns:p14="http://schemas.microsoft.com/office/powerpoint/2010/main" val="10591679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6C755-F178-12D5-8314-1A45F1826C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38FA33-23F7-69F9-CCCA-2EFFFE5C7A77}"/>
              </a:ext>
            </a:extLst>
          </p:cNvPr>
          <p:cNvSpPr>
            <a:spLocks noGrp="1"/>
          </p:cNvSpPr>
          <p:nvPr>
            <p:ph type="title"/>
          </p:nvPr>
        </p:nvSpPr>
        <p:spPr/>
        <p:txBody>
          <a:bodyPr/>
          <a:lstStyle/>
          <a:p>
            <a:pPr algn="ctr"/>
            <a:r>
              <a:rPr lang="en-GB" dirty="0"/>
              <a:t>The Wilsonian Moment</a:t>
            </a:r>
          </a:p>
        </p:txBody>
      </p:sp>
      <p:sp>
        <p:nvSpPr>
          <p:cNvPr id="3" name="Content Placeholder 2">
            <a:extLst>
              <a:ext uri="{FF2B5EF4-FFF2-40B4-BE49-F238E27FC236}">
                <a16:creationId xmlns:a16="http://schemas.microsoft.com/office/drawing/2014/main" id="{17059976-DF04-0C8A-555A-9273CA4B2FB3}"/>
              </a:ext>
            </a:extLst>
          </p:cNvPr>
          <p:cNvSpPr>
            <a:spLocks noGrp="1"/>
          </p:cNvSpPr>
          <p:nvPr>
            <p:ph idx="1"/>
          </p:nvPr>
        </p:nvSpPr>
        <p:spPr>
          <a:xfrm>
            <a:off x="838200" y="1792968"/>
            <a:ext cx="10515600" cy="4351338"/>
          </a:xfrm>
        </p:spPr>
        <p:txBody>
          <a:bodyPr>
            <a:normAutofit fontScale="92500"/>
          </a:bodyPr>
          <a:lstStyle/>
          <a:p>
            <a:r>
              <a:rPr lang="en-GB" dirty="0"/>
              <a:t>Wilson himself, it is true, had at best only a vague idea of how the principle of self-determination would be practically implemented even in Europe, and he devoted little attention to its implications elsewhere. </a:t>
            </a:r>
          </a:p>
          <a:p>
            <a:r>
              <a:rPr lang="en-GB" dirty="0"/>
              <a:t>Nevertheless, the president’s talk about the right to self-determination and his advocacy of the League of Nations implied a new and more equitable model of international relations, and they took on a life of their own, independent of Wilson and his intentions. </a:t>
            </a:r>
          </a:p>
          <a:p>
            <a:r>
              <a:rPr lang="en-GB" kern="100" dirty="0">
                <a:ea typeface="Aptos" panose="020B0004020202020204" pitchFamily="34" charset="0"/>
                <a:cs typeface="Times New Roman" panose="02020603050405020304" pitchFamily="18" charset="0"/>
              </a:rPr>
              <a:t>The notion of self-determination for individual nations that began in the early 1900s would therefore be a process that would last well through to the end of the century and into the present moment.   </a:t>
            </a:r>
            <a:endParaRPr lang="en-GB" dirty="0">
              <a:ea typeface="Aptos" panose="020B0004020202020204" pitchFamily="34" charset="0"/>
            </a:endParaRPr>
          </a:p>
          <a:p>
            <a:endParaRPr lang="en-GB" dirty="0"/>
          </a:p>
          <a:p>
            <a:endParaRPr lang="en-GB" dirty="0"/>
          </a:p>
        </p:txBody>
      </p:sp>
    </p:spTree>
    <p:extLst>
      <p:ext uri="{BB962C8B-B14F-4D97-AF65-F5344CB8AC3E}">
        <p14:creationId xmlns:p14="http://schemas.microsoft.com/office/powerpoint/2010/main" val="3028499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471</TotalTime>
  <Words>5098</Words>
  <Application>Microsoft Office PowerPoint</Application>
  <PresentationFormat>Widescreen</PresentationFormat>
  <Paragraphs>161</Paragraphs>
  <Slides>38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Aptos</vt:lpstr>
      <vt:lpstr>Aptos Display</vt:lpstr>
      <vt:lpstr>Arial</vt:lpstr>
      <vt:lpstr>Office Theme</vt:lpstr>
      <vt:lpstr>Power and Inequality</vt:lpstr>
      <vt:lpstr>In the aftermath of the French and American Revolutions</vt:lpstr>
      <vt:lpstr>In the aftermath of the French and American Revolutions</vt:lpstr>
      <vt:lpstr>Empires in 1900</vt:lpstr>
      <vt:lpstr>Empires in 1900</vt:lpstr>
      <vt:lpstr>Empires in 1900</vt:lpstr>
      <vt:lpstr>Empires in 1900</vt:lpstr>
      <vt:lpstr>Empires in 1900</vt:lpstr>
      <vt:lpstr>Empires in 1900</vt:lpstr>
      <vt:lpstr>Empires in 1900</vt:lpstr>
      <vt:lpstr>Empires in 1900</vt:lpstr>
      <vt:lpstr>Nationalism in the aftermath of the French and American Revolutions</vt:lpstr>
      <vt:lpstr>Nationalism in the aftermath of the French and American Revolutions</vt:lpstr>
      <vt:lpstr>The Socialist Congress of 1900</vt:lpstr>
      <vt:lpstr>Nationalism and the minority problem</vt:lpstr>
      <vt:lpstr>A World of Change in 1900</vt:lpstr>
      <vt:lpstr>A World of Change in 1900</vt:lpstr>
      <vt:lpstr>A World of Change in 1900</vt:lpstr>
      <vt:lpstr>A World of Change in 1900</vt:lpstr>
      <vt:lpstr>A World of Change in 1900</vt:lpstr>
      <vt:lpstr>A World of Change in 1900</vt:lpstr>
      <vt:lpstr>A World of Change in 1900</vt:lpstr>
      <vt:lpstr>A World of Change in 1900</vt:lpstr>
      <vt:lpstr>A World of Change in 1900</vt:lpstr>
      <vt:lpstr>A World of Change in 1900</vt:lpstr>
      <vt:lpstr>A World of Change in 1900</vt:lpstr>
      <vt:lpstr>WWI</vt:lpstr>
      <vt:lpstr>WWI</vt:lpstr>
      <vt:lpstr>Woodrow Wilson’s Fourteen Points</vt:lpstr>
      <vt:lpstr>The concept of national self-determination</vt:lpstr>
      <vt:lpstr>PowerPoint Presentation</vt:lpstr>
      <vt:lpstr>The Wilsonian Moment</vt:lpstr>
      <vt:lpstr>The Wilsonian Moment</vt:lpstr>
      <vt:lpstr>The Wilsonian Moment</vt:lpstr>
      <vt:lpstr>The Wilsonian Moment</vt:lpstr>
      <vt:lpstr>The Wilsonian Moment</vt:lpstr>
      <vt:lpstr>The Wilsonian Moment</vt:lpstr>
      <vt:lpstr>The Wilsonian Moment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92</cp:revision>
  <dcterms:created xsi:type="dcterms:W3CDTF">2025-06-18T00:41:33Z</dcterms:created>
  <dcterms:modified xsi:type="dcterms:W3CDTF">2026-07-08T11:49:50Z</dcterms:modified>
</cp:coreProperties>
</file>