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9" autoAdjust="0"/>
    <p:restoredTop sz="95033" autoAdjust="0"/>
  </p:normalViewPr>
  <p:slideViewPr>
    <p:cSldViewPr snapToGrid="0">
      <p:cViewPr varScale="1">
        <p:scale>
          <a:sx n="27" d="100"/>
          <a:sy n="27" d="100"/>
        </p:scale>
        <p:origin x="1085"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FB50D4-BFEB-4250-8033-68418E035AAB}" type="doc">
      <dgm:prSet loTypeId="urn:microsoft.com/office/officeart/2005/8/layout/hProcess9" loCatId="process" qsTypeId="urn:microsoft.com/office/officeart/2005/8/quickstyle/simple1" qsCatId="simple" csTypeId="urn:microsoft.com/office/officeart/2005/8/colors/colorful2" csCatId="colorful"/>
      <dgm:spPr/>
      <dgm:t>
        <a:bodyPr/>
        <a:lstStyle/>
        <a:p>
          <a:endParaRPr lang="en-IN"/>
        </a:p>
      </dgm:t>
    </dgm:pt>
    <dgm:pt modelId="{E22B548B-CFE6-4796-BC13-BC9B8D83CDF0}">
      <dgm:prSet/>
      <dgm:spPr/>
      <dgm:t>
        <a:bodyPr/>
        <a:lstStyle/>
        <a:p>
          <a:r>
            <a:rPr lang="en-IN" dirty="0"/>
            <a:t>Up to 1 in 4 women especially focusing on specific groups of demography, which experience conditions of perinatal mental health worldwide (Masefield et al., 2023). </a:t>
          </a:r>
        </a:p>
      </dgm:t>
    </dgm:pt>
    <dgm:pt modelId="{2A08059A-EB06-4681-BFC3-EFDB922437F5}" type="parTrans" cxnId="{5C1EFE8A-EE3C-4C4B-88F0-F725AD854040}">
      <dgm:prSet/>
      <dgm:spPr/>
      <dgm:t>
        <a:bodyPr/>
        <a:lstStyle/>
        <a:p>
          <a:endParaRPr lang="en-IN"/>
        </a:p>
      </dgm:t>
    </dgm:pt>
    <dgm:pt modelId="{A3A9173F-C3CA-45F1-999D-838D8F6AEA0F}" type="sibTrans" cxnId="{5C1EFE8A-EE3C-4C4B-88F0-F725AD854040}">
      <dgm:prSet/>
      <dgm:spPr/>
      <dgm:t>
        <a:bodyPr/>
        <a:lstStyle/>
        <a:p>
          <a:endParaRPr lang="en-IN"/>
        </a:p>
      </dgm:t>
    </dgm:pt>
    <dgm:pt modelId="{3A73D2F8-F321-43B2-AA7D-220AA703B1EA}">
      <dgm:prSet/>
      <dgm:spPr/>
      <dgm:t>
        <a:bodyPr/>
        <a:lstStyle/>
        <a:p>
          <a:r>
            <a:rPr lang="en-IN" dirty="0"/>
            <a:t>General estimates in the UK helps in suggesting that about 10-20% of women who are experiencing mental illness such as depression, and anxiety, during pregnancy or in the first post-delivery year (Public Health England, 2019). </a:t>
          </a:r>
        </a:p>
      </dgm:t>
    </dgm:pt>
    <dgm:pt modelId="{445744A7-44C8-463A-A9B2-D7195AB40442}" type="parTrans" cxnId="{9E96BEF6-FF6F-47E7-B010-BA27F9B8A8B7}">
      <dgm:prSet/>
      <dgm:spPr/>
      <dgm:t>
        <a:bodyPr/>
        <a:lstStyle/>
        <a:p>
          <a:endParaRPr lang="en-IN"/>
        </a:p>
      </dgm:t>
    </dgm:pt>
    <dgm:pt modelId="{5EE779D8-ADAD-4E41-B036-2EDF7F2E26A1}" type="sibTrans" cxnId="{9E96BEF6-FF6F-47E7-B010-BA27F9B8A8B7}">
      <dgm:prSet/>
      <dgm:spPr/>
      <dgm:t>
        <a:bodyPr/>
        <a:lstStyle/>
        <a:p>
          <a:endParaRPr lang="en-IN"/>
        </a:p>
      </dgm:t>
    </dgm:pt>
    <dgm:pt modelId="{C54F0F24-2105-43A0-8235-4D1688636770}" type="pres">
      <dgm:prSet presAssocID="{AFFB50D4-BFEB-4250-8033-68418E035AAB}" presName="CompostProcess" presStyleCnt="0">
        <dgm:presLayoutVars>
          <dgm:dir/>
          <dgm:resizeHandles val="exact"/>
        </dgm:presLayoutVars>
      </dgm:prSet>
      <dgm:spPr/>
    </dgm:pt>
    <dgm:pt modelId="{25AEF8AD-5A85-4A67-8CD6-E44EFAF653F4}" type="pres">
      <dgm:prSet presAssocID="{AFFB50D4-BFEB-4250-8033-68418E035AAB}" presName="arrow" presStyleLbl="bgShp" presStyleIdx="0" presStyleCnt="1"/>
      <dgm:spPr/>
    </dgm:pt>
    <dgm:pt modelId="{6FF936C7-7436-4DDC-944D-D1C55BBDB202}" type="pres">
      <dgm:prSet presAssocID="{AFFB50D4-BFEB-4250-8033-68418E035AAB}" presName="linearProcess" presStyleCnt="0"/>
      <dgm:spPr/>
    </dgm:pt>
    <dgm:pt modelId="{19FAAB63-84F1-46E0-AF91-03B75C84BFCC}" type="pres">
      <dgm:prSet presAssocID="{E22B548B-CFE6-4796-BC13-BC9B8D83CDF0}" presName="textNode" presStyleLbl="node1" presStyleIdx="0" presStyleCnt="2">
        <dgm:presLayoutVars>
          <dgm:bulletEnabled val="1"/>
        </dgm:presLayoutVars>
      </dgm:prSet>
      <dgm:spPr/>
    </dgm:pt>
    <dgm:pt modelId="{34B14024-7CD7-42E4-AE7F-D899CDAFED13}" type="pres">
      <dgm:prSet presAssocID="{A3A9173F-C3CA-45F1-999D-838D8F6AEA0F}" presName="sibTrans" presStyleCnt="0"/>
      <dgm:spPr/>
    </dgm:pt>
    <dgm:pt modelId="{CF3CFB3F-2499-428F-A146-7476001DCCD8}" type="pres">
      <dgm:prSet presAssocID="{3A73D2F8-F321-43B2-AA7D-220AA703B1EA}" presName="textNode" presStyleLbl="node1" presStyleIdx="1" presStyleCnt="2">
        <dgm:presLayoutVars>
          <dgm:bulletEnabled val="1"/>
        </dgm:presLayoutVars>
      </dgm:prSet>
      <dgm:spPr/>
    </dgm:pt>
  </dgm:ptLst>
  <dgm:cxnLst>
    <dgm:cxn modelId="{E7091185-B48A-4FA7-99DF-C3A2F48F125E}" type="presOf" srcId="{E22B548B-CFE6-4796-BC13-BC9B8D83CDF0}" destId="{19FAAB63-84F1-46E0-AF91-03B75C84BFCC}" srcOrd="0" destOrd="0" presId="urn:microsoft.com/office/officeart/2005/8/layout/hProcess9"/>
    <dgm:cxn modelId="{0A4CED8A-5DCE-42F2-BF81-21996C652C20}" type="presOf" srcId="{3A73D2F8-F321-43B2-AA7D-220AA703B1EA}" destId="{CF3CFB3F-2499-428F-A146-7476001DCCD8}" srcOrd="0" destOrd="0" presId="urn:microsoft.com/office/officeart/2005/8/layout/hProcess9"/>
    <dgm:cxn modelId="{5C1EFE8A-EE3C-4C4B-88F0-F725AD854040}" srcId="{AFFB50D4-BFEB-4250-8033-68418E035AAB}" destId="{E22B548B-CFE6-4796-BC13-BC9B8D83CDF0}" srcOrd="0" destOrd="0" parTransId="{2A08059A-EB06-4681-BFC3-EFDB922437F5}" sibTransId="{A3A9173F-C3CA-45F1-999D-838D8F6AEA0F}"/>
    <dgm:cxn modelId="{F7BDC8B6-A30C-4CE0-BF34-2F9C8E5AD2EC}" type="presOf" srcId="{AFFB50D4-BFEB-4250-8033-68418E035AAB}" destId="{C54F0F24-2105-43A0-8235-4D1688636770}" srcOrd="0" destOrd="0" presId="urn:microsoft.com/office/officeart/2005/8/layout/hProcess9"/>
    <dgm:cxn modelId="{9E96BEF6-FF6F-47E7-B010-BA27F9B8A8B7}" srcId="{AFFB50D4-BFEB-4250-8033-68418E035AAB}" destId="{3A73D2F8-F321-43B2-AA7D-220AA703B1EA}" srcOrd="1" destOrd="0" parTransId="{445744A7-44C8-463A-A9B2-D7195AB40442}" sibTransId="{5EE779D8-ADAD-4E41-B036-2EDF7F2E26A1}"/>
    <dgm:cxn modelId="{10C18A57-B720-4EE7-AD1A-95578ABF1D4E}" type="presParOf" srcId="{C54F0F24-2105-43A0-8235-4D1688636770}" destId="{25AEF8AD-5A85-4A67-8CD6-E44EFAF653F4}" srcOrd="0" destOrd="0" presId="urn:microsoft.com/office/officeart/2005/8/layout/hProcess9"/>
    <dgm:cxn modelId="{103F0835-F258-4AA3-BEF1-90666AE995D5}" type="presParOf" srcId="{C54F0F24-2105-43A0-8235-4D1688636770}" destId="{6FF936C7-7436-4DDC-944D-D1C55BBDB202}" srcOrd="1" destOrd="0" presId="urn:microsoft.com/office/officeart/2005/8/layout/hProcess9"/>
    <dgm:cxn modelId="{E20026F4-E8D1-4EB5-A381-2866448BA281}" type="presParOf" srcId="{6FF936C7-7436-4DDC-944D-D1C55BBDB202}" destId="{19FAAB63-84F1-46E0-AF91-03B75C84BFCC}" srcOrd="0" destOrd="0" presId="urn:microsoft.com/office/officeart/2005/8/layout/hProcess9"/>
    <dgm:cxn modelId="{A76D360C-458A-462F-8C5D-02D9B0782618}" type="presParOf" srcId="{6FF936C7-7436-4DDC-944D-D1C55BBDB202}" destId="{34B14024-7CD7-42E4-AE7F-D899CDAFED13}" srcOrd="1" destOrd="0" presId="urn:microsoft.com/office/officeart/2005/8/layout/hProcess9"/>
    <dgm:cxn modelId="{733F991F-038B-44ED-9235-6CCBC0CF2FAA}" type="presParOf" srcId="{6FF936C7-7436-4DDC-944D-D1C55BBDB202}" destId="{CF3CFB3F-2499-428F-A146-7476001DCCD8}" srcOrd="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CA0ACF-4CC0-41FA-BE47-36320741C51D}"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IN"/>
        </a:p>
      </dgm:t>
    </dgm:pt>
    <dgm:pt modelId="{F836128E-49E1-463D-9344-8718871CCB8C}">
      <dgm:prSet custT="1"/>
      <dgm:spPr>
        <a:solidFill>
          <a:schemeClr val="bg1">
            <a:lumMod val="95000"/>
          </a:schemeClr>
        </a:solidFill>
      </dgm:spPr>
      <dgm:t>
        <a:bodyPr/>
        <a:lstStyle/>
        <a:p>
          <a:r>
            <a:rPr lang="en-IN" sz="1600" dirty="0"/>
            <a:t>Poor maternal mental health is associated with development in negative aspect, emotional, and cognitive outcomes for children and contribute towards long-term costs of socioeconomic aspects (Howard and Khalifeh, 2020).</a:t>
          </a:r>
        </a:p>
      </dgm:t>
    </dgm:pt>
    <dgm:pt modelId="{070F1EF9-13BF-4BE7-A13B-C1F7E71D7D82}" type="parTrans" cxnId="{1F411673-B5AB-4971-B57D-F46711D8AC03}">
      <dgm:prSet/>
      <dgm:spPr/>
      <dgm:t>
        <a:bodyPr/>
        <a:lstStyle/>
        <a:p>
          <a:endParaRPr lang="en-IN" sz="1200">
            <a:solidFill>
              <a:schemeClr val="tx1"/>
            </a:solidFill>
          </a:endParaRPr>
        </a:p>
      </dgm:t>
    </dgm:pt>
    <dgm:pt modelId="{45F301DF-63C7-4B67-9978-162B1749836A}" type="sibTrans" cxnId="{1F411673-B5AB-4971-B57D-F46711D8AC03}">
      <dgm:prSet/>
      <dgm:spPr/>
      <dgm:t>
        <a:bodyPr/>
        <a:lstStyle/>
        <a:p>
          <a:endParaRPr lang="en-IN" sz="1200">
            <a:solidFill>
              <a:schemeClr val="tx1"/>
            </a:solidFill>
          </a:endParaRPr>
        </a:p>
      </dgm:t>
    </dgm:pt>
    <dgm:pt modelId="{9CF49A31-24B0-4E2F-9F50-095531D4BE5A}">
      <dgm:prSet custT="1"/>
      <dgm:spPr/>
      <dgm:t>
        <a:bodyPr/>
        <a:lstStyle/>
        <a:p>
          <a:r>
            <a:rPr lang="en-IN" sz="1600"/>
            <a:t>Difficulties in perinatal mental health are forecasted to cost UK society at least £8.1 billion per birth unit for the effects on lifetime health, social and developmental landscape (Mental Health Foundation, 2022).</a:t>
          </a:r>
          <a:endParaRPr lang="en-IN" sz="1600" dirty="0"/>
        </a:p>
      </dgm:t>
    </dgm:pt>
    <dgm:pt modelId="{D0C5D883-79D7-475B-ADC5-84FE86127E92}" type="parTrans" cxnId="{185E1F9D-6FD3-4BA1-A6BC-F64940FE0E28}">
      <dgm:prSet/>
      <dgm:spPr/>
      <dgm:t>
        <a:bodyPr/>
        <a:lstStyle/>
        <a:p>
          <a:endParaRPr lang="en-IN" sz="1200">
            <a:solidFill>
              <a:schemeClr val="tx1"/>
            </a:solidFill>
          </a:endParaRPr>
        </a:p>
      </dgm:t>
    </dgm:pt>
    <dgm:pt modelId="{C76890AA-BCEB-430F-8DCF-A046D5C1AC9D}" type="sibTrans" cxnId="{185E1F9D-6FD3-4BA1-A6BC-F64940FE0E28}">
      <dgm:prSet/>
      <dgm:spPr/>
      <dgm:t>
        <a:bodyPr/>
        <a:lstStyle/>
        <a:p>
          <a:endParaRPr lang="en-IN" sz="1200">
            <a:solidFill>
              <a:schemeClr val="tx1"/>
            </a:solidFill>
          </a:endParaRPr>
        </a:p>
      </dgm:t>
    </dgm:pt>
    <dgm:pt modelId="{0E1ADA6F-85BD-460D-A630-6F7D5F0D2732}" type="pres">
      <dgm:prSet presAssocID="{1ACA0ACF-4CC0-41FA-BE47-36320741C51D}" presName="linear" presStyleCnt="0">
        <dgm:presLayoutVars>
          <dgm:animLvl val="lvl"/>
          <dgm:resizeHandles val="exact"/>
        </dgm:presLayoutVars>
      </dgm:prSet>
      <dgm:spPr/>
    </dgm:pt>
    <dgm:pt modelId="{E7EFB47B-8FE5-4200-A1A5-6F6688FE1982}" type="pres">
      <dgm:prSet presAssocID="{F836128E-49E1-463D-9344-8718871CCB8C}" presName="parentText" presStyleLbl="node1" presStyleIdx="0" presStyleCnt="2">
        <dgm:presLayoutVars>
          <dgm:chMax val="0"/>
          <dgm:bulletEnabled val="1"/>
        </dgm:presLayoutVars>
      </dgm:prSet>
      <dgm:spPr/>
    </dgm:pt>
    <dgm:pt modelId="{A4683F0C-3F44-4131-A1B1-DBBB65771DBE}" type="pres">
      <dgm:prSet presAssocID="{45F301DF-63C7-4B67-9978-162B1749836A}" presName="spacer" presStyleCnt="0"/>
      <dgm:spPr/>
    </dgm:pt>
    <dgm:pt modelId="{22E94BFB-ED96-46C0-9F24-B0DB6D8FEB69}" type="pres">
      <dgm:prSet presAssocID="{9CF49A31-24B0-4E2F-9F50-095531D4BE5A}" presName="parentText" presStyleLbl="node1" presStyleIdx="1" presStyleCnt="2" custLinFactNeighborY="-75595">
        <dgm:presLayoutVars>
          <dgm:chMax val="0"/>
          <dgm:bulletEnabled val="1"/>
        </dgm:presLayoutVars>
      </dgm:prSet>
      <dgm:spPr/>
    </dgm:pt>
  </dgm:ptLst>
  <dgm:cxnLst>
    <dgm:cxn modelId="{EDB0EC22-2345-441F-921F-782BFE886596}" type="presOf" srcId="{9CF49A31-24B0-4E2F-9F50-095531D4BE5A}" destId="{22E94BFB-ED96-46C0-9F24-B0DB6D8FEB69}" srcOrd="0" destOrd="0" presId="urn:microsoft.com/office/officeart/2005/8/layout/vList2"/>
    <dgm:cxn modelId="{C356222A-7B40-4FAB-B24B-53D25B78C869}" type="presOf" srcId="{1ACA0ACF-4CC0-41FA-BE47-36320741C51D}" destId="{0E1ADA6F-85BD-460D-A630-6F7D5F0D2732}" srcOrd="0" destOrd="0" presId="urn:microsoft.com/office/officeart/2005/8/layout/vList2"/>
    <dgm:cxn modelId="{1F411673-B5AB-4971-B57D-F46711D8AC03}" srcId="{1ACA0ACF-4CC0-41FA-BE47-36320741C51D}" destId="{F836128E-49E1-463D-9344-8718871CCB8C}" srcOrd="0" destOrd="0" parTransId="{070F1EF9-13BF-4BE7-A13B-C1F7E71D7D82}" sibTransId="{45F301DF-63C7-4B67-9978-162B1749836A}"/>
    <dgm:cxn modelId="{185E1F9D-6FD3-4BA1-A6BC-F64940FE0E28}" srcId="{1ACA0ACF-4CC0-41FA-BE47-36320741C51D}" destId="{9CF49A31-24B0-4E2F-9F50-095531D4BE5A}" srcOrd="1" destOrd="0" parTransId="{D0C5D883-79D7-475B-ADC5-84FE86127E92}" sibTransId="{C76890AA-BCEB-430F-8DCF-A046D5C1AC9D}"/>
    <dgm:cxn modelId="{DC78B2A4-390D-45F5-889B-F57CB6986779}" type="presOf" srcId="{F836128E-49E1-463D-9344-8718871CCB8C}" destId="{E7EFB47B-8FE5-4200-A1A5-6F6688FE1982}" srcOrd="0" destOrd="0" presId="urn:microsoft.com/office/officeart/2005/8/layout/vList2"/>
    <dgm:cxn modelId="{1C1DC848-DFBB-434C-84F2-AA762A113550}" type="presParOf" srcId="{0E1ADA6F-85BD-460D-A630-6F7D5F0D2732}" destId="{E7EFB47B-8FE5-4200-A1A5-6F6688FE1982}" srcOrd="0" destOrd="0" presId="urn:microsoft.com/office/officeart/2005/8/layout/vList2"/>
    <dgm:cxn modelId="{39E5384A-B0DB-430D-A4C4-FE3B7207FE70}" type="presParOf" srcId="{0E1ADA6F-85BD-460D-A630-6F7D5F0D2732}" destId="{A4683F0C-3F44-4131-A1B1-DBBB65771DBE}" srcOrd="1" destOrd="0" presId="urn:microsoft.com/office/officeart/2005/8/layout/vList2"/>
    <dgm:cxn modelId="{C434E050-03DC-4490-AC6A-88D4DDF89C7C}" type="presParOf" srcId="{0E1ADA6F-85BD-460D-A630-6F7D5F0D2732}" destId="{22E94BFB-ED96-46C0-9F24-B0DB6D8FEB69}" srcOrd="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B1823B-29EF-41C6-AA2A-CBBBCF130C15}"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IN"/>
        </a:p>
      </dgm:t>
    </dgm:pt>
    <dgm:pt modelId="{05B917C6-5BBB-4F89-B93A-199CA5DC7046}">
      <dgm:prSet/>
      <dgm:spPr/>
      <dgm:t>
        <a:bodyPr/>
        <a:lstStyle/>
        <a:p>
          <a:r>
            <a:rPr lang="en-IN" dirty="0">
              <a:latin typeface="Arial" panose="020B0604020202020204" pitchFamily="34" charset="0"/>
              <a:cs typeface="Arial" panose="020B0604020202020204" pitchFamily="34" charset="0"/>
            </a:rPr>
            <a:t>Mood tracking and identification enabled through AI based on voice and text sentiment for early detection in risk.</a:t>
          </a:r>
        </a:p>
      </dgm:t>
    </dgm:pt>
    <dgm:pt modelId="{8AB21C6A-89AC-4C84-AA37-93FEEF0AFB3E}" type="parTrans" cxnId="{7FCFFD9D-CEEC-4CF6-9BA1-AE2187708B33}">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79A6CA64-87F3-4202-8D94-06C4D0B19E78}" type="sibTrans" cxnId="{7FCFFD9D-CEEC-4CF6-9BA1-AE2187708B33}">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953E78D0-0E82-4741-AF9E-51A9780BFEF6}">
      <dgm:prSet/>
      <dgm:spPr>
        <a:solidFill>
          <a:schemeClr val="accent2">
            <a:lumMod val="20000"/>
            <a:lumOff val="80000"/>
          </a:schemeClr>
        </a:solidFill>
      </dgm:spPr>
      <dgm:t>
        <a:bodyPr/>
        <a:lstStyle/>
        <a:p>
          <a:r>
            <a:rPr lang="en-IN" dirty="0">
              <a:latin typeface="Arial" panose="020B0604020202020204" pitchFamily="34" charset="0"/>
              <a:cs typeface="Arial" panose="020B0604020202020204" pitchFamily="34" charset="0"/>
            </a:rPr>
            <a:t>Modules that are short, micro-learning such as mental health, sleep, nutrition, and bonding.</a:t>
          </a:r>
        </a:p>
      </dgm:t>
    </dgm:pt>
    <dgm:pt modelId="{78AC8CBB-DC63-4A6F-868A-E472495B12F7}" type="parTrans" cxnId="{22EA6A00-49E8-4E22-9841-1ADF6F57F374}">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7F78286D-41FF-42D3-9AA3-506F8D30E959}" type="sibTrans" cxnId="{22EA6A00-49E8-4E22-9841-1ADF6F57F374}">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1EB514D3-0135-4A6D-9450-A6DEF760F806}">
      <dgm:prSet/>
      <dgm:spPr/>
      <dgm:t>
        <a:bodyPr/>
        <a:lstStyle/>
        <a:p>
          <a:r>
            <a:rPr lang="en-IN">
              <a:latin typeface="Arial" panose="020B0604020202020204" pitchFamily="34" charset="0"/>
              <a:cs typeface="Arial" panose="020B0604020202020204" pitchFamily="34" charset="0"/>
            </a:rPr>
            <a:t>Involving integration with the NHS, which is linkage to local services, referral reminders.</a:t>
          </a:r>
          <a:endParaRPr lang="en-IN" dirty="0">
            <a:latin typeface="Arial" panose="020B0604020202020204" pitchFamily="34" charset="0"/>
            <a:cs typeface="Arial" panose="020B0604020202020204" pitchFamily="34" charset="0"/>
          </a:endParaRPr>
        </a:p>
      </dgm:t>
    </dgm:pt>
    <dgm:pt modelId="{4F39C36F-B2C9-4E33-AE05-983F40AAACE4}" type="parTrans" cxnId="{013E52E9-2EF6-4A2B-A3F0-F31060DA3701}">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E0AC0CFC-BBF7-49E7-AE0D-FBCB5FFC44DA}" type="sibTrans" cxnId="{013E52E9-2EF6-4A2B-A3F0-F31060DA3701}">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16F57E3B-0833-4894-9E5B-22C9ACF04015}">
      <dgm:prSet/>
      <dgm:spPr>
        <a:solidFill>
          <a:schemeClr val="accent2">
            <a:lumMod val="20000"/>
            <a:lumOff val="80000"/>
          </a:schemeClr>
        </a:solidFill>
      </dgm:spPr>
      <dgm:t>
        <a:bodyPr/>
        <a:lstStyle/>
        <a:p>
          <a:r>
            <a:rPr lang="en-IN">
              <a:latin typeface="Arial" panose="020B0604020202020204" pitchFamily="34" charset="0"/>
              <a:cs typeface="Arial" panose="020B0604020202020204" pitchFamily="34" charset="0"/>
            </a:rPr>
            <a:t>Low-data and offline mode for users without connectivity</a:t>
          </a:r>
        </a:p>
      </dgm:t>
    </dgm:pt>
    <dgm:pt modelId="{BA93A922-7FFB-4B1C-BAEE-A4178B689792}" type="parTrans" cxnId="{481E8460-9C05-4E05-A94F-B8AC40B6E98F}">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A4ABCB22-0568-4E4B-BCD9-057AE8A60E5E}" type="sibTrans" cxnId="{481E8460-9C05-4E05-A94F-B8AC40B6E98F}">
      <dgm:prSet/>
      <dgm:spPr/>
      <dgm:t>
        <a:bodyPr/>
        <a:lstStyle/>
        <a:p>
          <a:endParaRPr lang="en-IN">
            <a:solidFill>
              <a:schemeClr val="bg1"/>
            </a:solidFill>
            <a:latin typeface="Arial" panose="020B0604020202020204" pitchFamily="34" charset="0"/>
            <a:cs typeface="Arial" panose="020B0604020202020204" pitchFamily="34" charset="0"/>
          </a:endParaRPr>
        </a:p>
      </dgm:t>
    </dgm:pt>
    <dgm:pt modelId="{56A33619-4A00-411F-822B-96BAC49EDECB}" type="pres">
      <dgm:prSet presAssocID="{2EB1823B-29EF-41C6-AA2A-CBBBCF130C15}" presName="linear" presStyleCnt="0">
        <dgm:presLayoutVars>
          <dgm:animLvl val="lvl"/>
          <dgm:resizeHandles val="exact"/>
        </dgm:presLayoutVars>
      </dgm:prSet>
      <dgm:spPr/>
    </dgm:pt>
    <dgm:pt modelId="{547EC24A-E388-4F76-8D25-8EB6644851F2}" type="pres">
      <dgm:prSet presAssocID="{05B917C6-5BBB-4F89-B93A-199CA5DC7046}" presName="parentText" presStyleLbl="node1" presStyleIdx="0" presStyleCnt="4">
        <dgm:presLayoutVars>
          <dgm:chMax val="0"/>
          <dgm:bulletEnabled val="1"/>
        </dgm:presLayoutVars>
      </dgm:prSet>
      <dgm:spPr/>
    </dgm:pt>
    <dgm:pt modelId="{35B3F19C-B63A-44D9-8FAA-89E8E3031859}" type="pres">
      <dgm:prSet presAssocID="{79A6CA64-87F3-4202-8D94-06C4D0B19E78}" presName="spacer" presStyleCnt="0"/>
      <dgm:spPr/>
    </dgm:pt>
    <dgm:pt modelId="{FE1207EC-1C9A-491A-9E86-6DD08B26D455}" type="pres">
      <dgm:prSet presAssocID="{953E78D0-0E82-4741-AF9E-51A9780BFEF6}" presName="parentText" presStyleLbl="node1" presStyleIdx="1" presStyleCnt="4">
        <dgm:presLayoutVars>
          <dgm:chMax val="0"/>
          <dgm:bulletEnabled val="1"/>
        </dgm:presLayoutVars>
      </dgm:prSet>
      <dgm:spPr/>
    </dgm:pt>
    <dgm:pt modelId="{4D53C252-063E-4CF1-A7BA-6DE3034525E4}" type="pres">
      <dgm:prSet presAssocID="{7F78286D-41FF-42D3-9AA3-506F8D30E959}" presName="spacer" presStyleCnt="0"/>
      <dgm:spPr/>
    </dgm:pt>
    <dgm:pt modelId="{E586DB2C-B919-4DDA-B5BC-FBF918DB353A}" type="pres">
      <dgm:prSet presAssocID="{1EB514D3-0135-4A6D-9450-A6DEF760F806}" presName="parentText" presStyleLbl="node1" presStyleIdx="2" presStyleCnt="4">
        <dgm:presLayoutVars>
          <dgm:chMax val="0"/>
          <dgm:bulletEnabled val="1"/>
        </dgm:presLayoutVars>
      </dgm:prSet>
      <dgm:spPr/>
    </dgm:pt>
    <dgm:pt modelId="{19C48CDE-F00F-4FB4-AAE2-86161BB7896D}" type="pres">
      <dgm:prSet presAssocID="{E0AC0CFC-BBF7-49E7-AE0D-FBCB5FFC44DA}" presName="spacer" presStyleCnt="0"/>
      <dgm:spPr/>
    </dgm:pt>
    <dgm:pt modelId="{8F86D678-DD88-4FFC-A7E0-3CC8BBAAD0C6}" type="pres">
      <dgm:prSet presAssocID="{16F57E3B-0833-4894-9E5B-22C9ACF04015}" presName="parentText" presStyleLbl="node1" presStyleIdx="3" presStyleCnt="4">
        <dgm:presLayoutVars>
          <dgm:chMax val="0"/>
          <dgm:bulletEnabled val="1"/>
        </dgm:presLayoutVars>
      </dgm:prSet>
      <dgm:spPr/>
    </dgm:pt>
  </dgm:ptLst>
  <dgm:cxnLst>
    <dgm:cxn modelId="{22EA6A00-49E8-4E22-9841-1ADF6F57F374}" srcId="{2EB1823B-29EF-41C6-AA2A-CBBBCF130C15}" destId="{953E78D0-0E82-4741-AF9E-51A9780BFEF6}" srcOrd="1" destOrd="0" parTransId="{78AC8CBB-DC63-4A6F-868A-E472495B12F7}" sibTransId="{7F78286D-41FF-42D3-9AA3-506F8D30E959}"/>
    <dgm:cxn modelId="{481E8460-9C05-4E05-A94F-B8AC40B6E98F}" srcId="{2EB1823B-29EF-41C6-AA2A-CBBBCF130C15}" destId="{16F57E3B-0833-4894-9E5B-22C9ACF04015}" srcOrd="3" destOrd="0" parTransId="{BA93A922-7FFB-4B1C-BAEE-A4178B689792}" sibTransId="{A4ABCB22-0568-4E4B-BCD9-057AE8A60E5E}"/>
    <dgm:cxn modelId="{DF7CA946-270F-449E-A7AF-0A49D99CA3E9}" type="presOf" srcId="{953E78D0-0E82-4741-AF9E-51A9780BFEF6}" destId="{FE1207EC-1C9A-491A-9E86-6DD08B26D455}" srcOrd="0" destOrd="0" presId="urn:microsoft.com/office/officeart/2005/8/layout/vList2"/>
    <dgm:cxn modelId="{78718F94-A0CC-4DE1-ABB6-7FBE1B8C161F}" type="presOf" srcId="{1EB514D3-0135-4A6D-9450-A6DEF760F806}" destId="{E586DB2C-B919-4DDA-B5BC-FBF918DB353A}" srcOrd="0" destOrd="0" presId="urn:microsoft.com/office/officeart/2005/8/layout/vList2"/>
    <dgm:cxn modelId="{7FCFFD9D-CEEC-4CF6-9BA1-AE2187708B33}" srcId="{2EB1823B-29EF-41C6-AA2A-CBBBCF130C15}" destId="{05B917C6-5BBB-4F89-B93A-199CA5DC7046}" srcOrd="0" destOrd="0" parTransId="{8AB21C6A-89AC-4C84-AA37-93FEEF0AFB3E}" sibTransId="{79A6CA64-87F3-4202-8D94-06C4D0B19E78}"/>
    <dgm:cxn modelId="{4AB323B9-F861-4650-B39D-C17B0183E936}" type="presOf" srcId="{2EB1823B-29EF-41C6-AA2A-CBBBCF130C15}" destId="{56A33619-4A00-411F-822B-96BAC49EDECB}" srcOrd="0" destOrd="0" presId="urn:microsoft.com/office/officeart/2005/8/layout/vList2"/>
    <dgm:cxn modelId="{3F79BED7-795A-47C8-951A-80E46D245384}" type="presOf" srcId="{16F57E3B-0833-4894-9E5B-22C9ACF04015}" destId="{8F86D678-DD88-4FFC-A7E0-3CC8BBAAD0C6}" srcOrd="0" destOrd="0" presId="urn:microsoft.com/office/officeart/2005/8/layout/vList2"/>
    <dgm:cxn modelId="{A229A0DA-6569-4850-9D3A-6BA196121F8C}" type="presOf" srcId="{05B917C6-5BBB-4F89-B93A-199CA5DC7046}" destId="{547EC24A-E388-4F76-8D25-8EB6644851F2}" srcOrd="0" destOrd="0" presId="urn:microsoft.com/office/officeart/2005/8/layout/vList2"/>
    <dgm:cxn modelId="{013E52E9-2EF6-4A2B-A3F0-F31060DA3701}" srcId="{2EB1823B-29EF-41C6-AA2A-CBBBCF130C15}" destId="{1EB514D3-0135-4A6D-9450-A6DEF760F806}" srcOrd="2" destOrd="0" parTransId="{4F39C36F-B2C9-4E33-AE05-983F40AAACE4}" sibTransId="{E0AC0CFC-BBF7-49E7-AE0D-FBCB5FFC44DA}"/>
    <dgm:cxn modelId="{53A69860-60FF-4DB3-AF0A-238FE562F72B}" type="presParOf" srcId="{56A33619-4A00-411F-822B-96BAC49EDECB}" destId="{547EC24A-E388-4F76-8D25-8EB6644851F2}" srcOrd="0" destOrd="0" presId="urn:microsoft.com/office/officeart/2005/8/layout/vList2"/>
    <dgm:cxn modelId="{A02C85D4-10D0-4C9C-AA6A-6C21F87FB1F3}" type="presParOf" srcId="{56A33619-4A00-411F-822B-96BAC49EDECB}" destId="{35B3F19C-B63A-44D9-8FAA-89E8E3031859}" srcOrd="1" destOrd="0" presId="urn:microsoft.com/office/officeart/2005/8/layout/vList2"/>
    <dgm:cxn modelId="{478F5270-5800-4589-8677-096E859A9FD4}" type="presParOf" srcId="{56A33619-4A00-411F-822B-96BAC49EDECB}" destId="{FE1207EC-1C9A-491A-9E86-6DD08B26D455}" srcOrd="2" destOrd="0" presId="urn:microsoft.com/office/officeart/2005/8/layout/vList2"/>
    <dgm:cxn modelId="{7E913211-06EF-48FB-823A-EC688B6FFFAA}" type="presParOf" srcId="{56A33619-4A00-411F-822B-96BAC49EDECB}" destId="{4D53C252-063E-4CF1-A7BA-6DE3034525E4}" srcOrd="3" destOrd="0" presId="urn:microsoft.com/office/officeart/2005/8/layout/vList2"/>
    <dgm:cxn modelId="{40E22B81-0FB9-42EF-A6B9-40FD9EFD6A4D}" type="presParOf" srcId="{56A33619-4A00-411F-822B-96BAC49EDECB}" destId="{E586DB2C-B919-4DDA-B5BC-FBF918DB353A}" srcOrd="4" destOrd="0" presId="urn:microsoft.com/office/officeart/2005/8/layout/vList2"/>
    <dgm:cxn modelId="{6A8D19D4-5055-4823-8CEE-3B53FACBD1A3}" type="presParOf" srcId="{56A33619-4A00-411F-822B-96BAC49EDECB}" destId="{19C48CDE-F00F-4FB4-AAE2-86161BB7896D}" srcOrd="5" destOrd="0" presId="urn:microsoft.com/office/officeart/2005/8/layout/vList2"/>
    <dgm:cxn modelId="{117D26A6-D058-4361-BF78-F00EAAE41470}" type="presParOf" srcId="{56A33619-4A00-411F-822B-96BAC49EDECB}" destId="{8F86D678-DD88-4FFC-A7E0-3CC8BBAAD0C6}" srcOrd="6" destOrd="0" presId="urn:microsoft.com/office/officeart/2005/8/layout/vList2"/>
  </dgm:cxnLst>
  <dgm:bg>
    <a:solidFill>
      <a:schemeClr val="accent2">
        <a:lumMod val="20000"/>
        <a:lumOff val="80000"/>
      </a:schemeClr>
    </a:solidFill>
  </dgm:bg>
  <dgm:whole/>
  <dgm:extLst>
    <a:ext uri="http://schemas.microsoft.com/office/drawing/2008/diagram">
      <dsp:dataModelExt xmlns:dsp="http://schemas.microsoft.com/office/drawing/2008/diagram" relId="rId1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2DC3E5C-071D-4C25-8307-681692C49728}" type="doc">
      <dgm:prSet loTypeId="urn:microsoft.com/office/officeart/2005/8/layout/vList2" loCatId="list" qsTypeId="urn:microsoft.com/office/officeart/2005/8/quickstyle/simple1" qsCatId="simple" csTypeId="urn:microsoft.com/office/officeart/2005/8/colors/accent2_5" csCatId="accent2"/>
      <dgm:spPr/>
      <dgm:t>
        <a:bodyPr/>
        <a:lstStyle/>
        <a:p>
          <a:endParaRPr lang="en-IN"/>
        </a:p>
      </dgm:t>
    </dgm:pt>
    <dgm:pt modelId="{768F606A-4C42-46A4-9115-128D506177AF}">
      <dgm:prSet/>
      <dgm:spPr/>
      <dgm:t>
        <a:bodyPr/>
        <a:lstStyle/>
        <a:p>
          <a:r>
            <a:rPr lang="en-IN" dirty="0"/>
            <a:t>Evidence also reveals digital antenatal interventions within the UK context which is demonstrated high acceptability among users, at the same time improving knowledge and utilisation of service (Mohamed et al. 2025). This results in signifying the importance of embedding perceived risk into design.</a:t>
          </a:r>
        </a:p>
      </dgm:t>
    </dgm:pt>
    <dgm:pt modelId="{5F9C3165-3DCB-4CD2-AF9F-A58B88E0CBE6}" type="parTrans" cxnId="{48C10296-0ABE-4553-90BF-940E53BC35FF}">
      <dgm:prSet/>
      <dgm:spPr/>
      <dgm:t>
        <a:bodyPr/>
        <a:lstStyle/>
        <a:p>
          <a:endParaRPr lang="en-IN"/>
        </a:p>
      </dgm:t>
    </dgm:pt>
    <dgm:pt modelId="{D83B40CC-B509-44B4-AD81-A336026A78BE}" type="sibTrans" cxnId="{48C10296-0ABE-4553-90BF-940E53BC35FF}">
      <dgm:prSet/>
      <dgm:spPr/>
      <dgm:t>
        <a:bodyPr/>
        <a:lstStyle/>
        <a:p>
          <a:endParaRPr lang="en-IN"/>
        </a:p>
      </dgm:t>
    </dgm:pt>
    <dgm:pt modelId="{83F3191C-48FF-4754-8668-AE862263C5D7}">
      <dgm:prSet/>
      <dgm:spPr/>
      <dgm:t>
        <a:bodyPr/>
        <a:lstStyle/>
        <a:p>
          <a:r>
            <a:rPr lang="en-IN" dirty="0"/>
            <a:t>Evidence also reveals digital antenatal interventions within the UK context which is demonstrated high acceptability among users, at the same time improving knowledge and utilisation of service (Mohamed et al. 2025). This results in signifying the importance of embedding perceived risk into design.</a:t>
          </a:r>
        </a:p>
      </dgm:t>
    </dgm:pt>
    <dgm:pt modelId="{82D3B179-FAEA-4A67-B644-A2B29F72B941}" type="parTrans" cxnId="{563313CD-1793-4105-BA00-6A68236E370D}">
      <dgm:prSet/>
      <dgm:spPr/>
      <dgm:t>
        <a:bodyPr/>
        <a:lstStyle/>
        <a:p>
          <a:endParaRPr lang="en-IN"/>
        </a:p>
      </dgm:t>
    </dgm:pt>
    <dgm:pt modelId="{14667AAE-6EE1-46DB-8BF1-4814ADBBA732}" type="sibTrans" cxnId="{563313CD-1793-4105-BA00-6A68236E370D}">
      <dgm:prSet/>
      <dgm:spPr/>
      <dgm:t>
        <a:bodyPr/>
        <a:lstStyle/>
        <a:p>
          <a:endParaRPr lang="en-IN"/>
        </a:p>
      </dgm:t>
    </dgm:pt>
    <dgm:pt modelId="{D5543C7A-4261-4116-A588-9215AA8E9EDC}">
      <dgm:prSet/>
      <dgm:spPr/>
      <dgm:t>
        <a:bodyPr/>
        <a:lstStyle/>
        <a:p>
          <a:r>
            <a:rPr lang="en-IN" dirty="0" err="1"/>
            <a:t>Pregna</a:t>
          </a:r>
          <a:r>
            <a:rPr lang="en-IN" dirty="0"/>
            <a:t> Guide also showcases the dimension of self-efficiency, which is outlined in the HBM. Researchers have recently identified that the apps based on digital maternal health include self-monitoring and feedback, which might focus on supporting the adoption of behaviours and sustained engagement (Shieh, Khan and Umoren, 2020). </a:t>
          </a:r>
        </a:p>
      </dgm:t>
    </dgm:pt>
    <dgm:pt modelId="{A510BB85-C13E-4629-B46E-AEF5CE8087CB}" type="parTrans" cxnId="{2D0F6315-552C-4E1F-9EC0-DFAE9B64F54D}">
      <dgm:prSet/>
      <dgm:spPr/>
      <dgm:t>
        <a:bodyPr/>
        <a:lstStyle/>
        <a:p>
          <a:endParaRPr lang="en-IN"/>
        </a:p>
      </dgm:t>
    </dgm:pt>
    <dgm:pt modelId="{3F3CAE29-A9A5-401F-A207-62B212181D9D}" type="sibTrans" cxnId="{2D0F6315-552C-4E1F-9EC0-DFAE9B64F54D}">
      <dgm:prSet/>
      <dgm:spPr/>
      <dgm:t>
        <a:bodyPr/>
        <a:lstStyle/>
        <a:p>
          <a:endParaRPr lang="en-IN"/>
        </a:p>
      </dgm:t>
    </dgm:pt>
    <dgm:pt modelId="{92976CB7-BB86-4C98-A08E-D2C63883DF34}" type="pres">
      <dgm:prSet presAssocID="{52DC3E5C-071D-4C25-8307-681692C49728}" presName="linear" presStyleCnt="0">
        <dgm:presLayoutVars>
          <dgm:animLvl val="lvl"/>
          <dgm:resizeHandles val="exact"/>
        </dgm:presLayoutVars>
      </dgm:prSet>
      <dgm:spPr/>
    </dgm:pt>
    <dgm:pt modelId="{4FD4A768-03CB-492E-8FEF-A37FAAB8C395}" type="pres">
      <dgm:prSet presAssocID="{768F606A-4C42-46A4-9115-128D506177AF}" presName="parentText" presStyleLbl="node1" presStyleIdx="0" presStyleCnt="3">
        <dgm:presLayoutVars>
          <dgm:chMax val="0"/>
          <dgm:bulletEnabled val="1"/>
        </dgm:presLayoutVars>
      </dgm:prSet>
      <dgm:spPr/>
    </dgm:pt>
    <dgm:pt modelId="{0408F931-2E05-4BAB-AF10-3F34E653D58E}" type="pres">
      <dgm:prSet presAssocID="{D83B40CC-B509-44B4-AD81-A336026A78BE}" presName="spacer" presStyleCnt="0"/>
      <dgm:spPr/>
    </dgm:pt>
    <dgm:pt modelId="{4E6032A5-5349-4EF1-88A4-A6FEF8371B45}" type="pres">
      <dgm:prSet presAssocID="{83F3191C-48FF-4754-8668-AE862263C5D7}" presName="parentText" presStyleLbl="node1" presStyleIdx="1" presStyleCnt="3">
        <dgm:presLayoutVars>
          <dgm:chMax val="0"/>
          <dgm:bulletEnabled val="1"/>
        </dgm:presLayoutVars>
      </dgm:prSet>
      <dgm:spPr/>
    </dgm:pt>
    <dgm:pt modelId="{A04B60E3-437E-4350-B018-C09D358ECAA4}" type="pres">
      <dgm:prSet presAssocID="{14667AAE-6EE1-46DB-8BF1-4814ADBBA732}" presName="spacer" presStyleCnt="0"/>
      <dgm:spPr/>
    </dgm:pt>
    <dgm:pt modelId="{1AD2CB27-267B-4412-B7E8-DC2BAF648422}" type="pres">
      <dgm:prSet presAssocID="{D5543C7A-4261-4116-A588-9215AA8E9EDC}" presName="parentText" presStyleLbl="node1" presStyleIdx="2" presStyleCnt="3">
        <dgm:presLayoutVars>
          <dgm:chMax val="0"/>
          <dgm:bulletEnabled val="1"/>
        </dgm:presLayoutVars>
      </dgm:prSet>
      <dgm:spPr/>
    </dgm:pt>
  </dgm:ptLst>
  <dgm:cxnLst>
    <dgm:cxn modelId="{2D0F6315-552C-4E1F-9EC0-DFAE9B64F54D}" srcId="{52DC3E5C-071D-4C25-8307-681692C49728}" destId="{D5543C7A-4261-4116-A588-9215AA8E9EDC}" srcOrd="2" destOrd="0" parTransId="{A510BB85-C13E-4629-B46E-AEF5CE8087CB}" sibTransId="{3F3CAE29-A9A5-401F-A207-62B212181D9D}"/>
    <dgm:cxn modelId="{64C86F70-392B-46D3-B33B-45BF53578F5B}" type="presOf" srcId="{D5543C7A-4261-4116-A588-9215AA8E9EDC}" destId="{1AD2CB27-267B-4412-B7E8-DC2BAF648422}" srcOrd="0" destOrd="0" presId="urn:microsoft.com/office/officeart/2005/8/layout/vList2"/>
    <dgm:cxn modelId="{0F637580-7BDC-46F5-9655-25B24A0D2574}" type="presOf" srcId="{52DC3E5C-071D-4C25-8307-681692C49728}" destId="{92976CB7-BB86-4C98-A08E-D2C63883DF34}" srcOrd="0" destOrd="0" presId="urn:microsoft.com/office/officeart/2005/8/layout/vList2"/>
    <dgm:cxn modelId="{48C10296-0ABE-4553-90BF-940E53BC35FF}" srcId="{52DC3E5C-071D-4C25-8307-681692C49728}" destId="{768F606A-4C42-46A4-9115-128D506177AF}" srcOrd="0" destOrd="0" parTransId="{5F9C3165-3DCB-4CD2-AF9F-A58B88E0CBE6}" sibTransId="{D83B40CC-B509-44B4-AD81-A336026A78BE}"/>
    <dgm:cxn modelId="{4E443CB1-13B0-4631-AE42-306E38690667}" type="presOf" srcId="{83F3191C-48FF-4754-8668-AE862263C5D7}" destId="{4E6032A5-5349-4EF1-88A4-A6FEF8371B45}" srcOrd="0" destOrd="0" presId="urn:microsoft.com/office/officeart/2005/8/layout/vList2"/>
    <dgm:cxn modelId="{5506B6B6-F4B5-4E08-AEB2-541ED55DA4BA}" type="presOf" srcId="{768F606A-4C42-46A4-9115-128D506177AF}" destId="{4FD4A768-03CB-492E-8FEF-A37FAAB8C395}" srcOrd="0" destOrd="0" presId="urn:microsoft.com/office/officeart/2005/8/layout/vList2"/>
    <dgm:cxn modelId="{563313CD-1793-4105-BA00-6A68236E370D}" srcId="{52DC3E5C-071D-4C25-8307-681692C49728}" destId="{83F3191C-48FF-4754-8668-AE862263C5D7}" srcOrd="1" destOrd="0" parTransId="{82D3B179-FAEA-4A67-B644-A2B29F72B941}" sibTransId="{14667AAE-6EE1-46DB-8BF1-4814ADBBA732}"/>
    <dgm:cxn modelId="{DF06DA3D-C5DC-450F-9211-7ABB8AC22352}" type="presParOf" srcId="{92976CB7-BB86-4C98-A08E-D2C63883DF34}" destId="{4FD4A768-03CB-492E-8FEF-A37FAAB8C395}" srcOrd="0" destOrd="0" presId="urn:microsoft.com/office/officeart/2005/8/layout/vList2"/>
    <dgm:cxn modelId="{CAA59027-88F3-443B-9B4A-33ACE32A9C66}" type="presParOf" srcId="{92976CB7-BB86-4C98-A08E-D2C63883DF34}" destId="{0408F931-2E05-4BAB-AF10-3F34E653D58E}" srcOrd="1" destOrd="0" presId="urn:microsoft.com/office/officeart/2005/8/layout/vList2"/>
    <dgm:cxn modelId="{0FE7EEF9-626D-437E-825F-FD54ABD7547A}" type="presParOf" srcId="{92976CB7-BB86-4C98-A08E-D2C63883DF34}" destId="{4E6032A5-5349-4EF1-88A4-A6FEF8371B45}" srcOrd="2" destOrd="0" presId="urn:microsoft.com/office/officeart/2005/8/layout/vList2"/>
    <dgm:cxn modelId="{B1C20C9A-EC4B-4C3D-B0BC-02766668E399}" type="presParOf" srcId="{92976CB7-BB86-4C98-A08E-D2C63883DF34}" destId="{A04B60E3-437E-4350-B018-C09D358ECAA4}" srcOrd="3" destOrd="0" presId="urn:microsoft.com/office/officeart/2005/8/layout/vList2"/>
    <dgm:cxn modelId="{57A81F95-7930-4D52-A67A-E912226D3288}" type="presParOf" srcId="{92976CB7-BB86-4C98-A08E-D2C63883DF34}" destId="{1AD2CB27-267B-4412-B7E8-DC2BAF648422}" srcOrd="4" destOrd="0" presId="urn:microsoft.com/office/officeart/2005/8/layout/vList2"/>
  </dgm:cxnLst>
  <dgm:bg/>
  <dgm:whole/>
  <dgm:extLst>
    <a:ext uri="http://schemas.microsoft.com/office/drawing/2008/diagram">
      <dsp:dataModelExt xmlns:dsp="http://schemas.microsoft.com/office/drawing/2008/diagram" relId="rId2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6E87B26-CB84-4C21-8788-33221B8089EF}" type="doc">
      <dgm:prSet loTypeId="urn:microsoft.com/office/officeart/2005/8/layout/hList6" loCatId="list" qsTypeId="urn:microsoft.com/office/officeart/2005/8/quickstyle/simple1" qsCatId="simple" csTypeId="urn:microsoft.com/office/officeart/2005/8/colors/accent2_2" csCatId="accent2"/>
      <dgm:spPr/>
      <dgm:t>
        <a:bodyPr/>
        <a:lstStyle/>
        <a:p>
          <a:endParaRPr lang="en-IN"/>
        </a:p>
      </dgm:t>
    </dgm:pt>
    <dgm:pt modelId="{8EE87F58-4423-4490-BBD5-31DB5C9FD149}">
      <dgm:prSet/>
      <dgm:spPr/>
      <dgm:t>
        <a:bodyPr/>
        <a:lstStyle/>
        <a:p>
          <a:r>
            <a:rPr lang="en-IN" dirty="0" err="1"/>
            <a:t>Pregna</a:t>
          </a:r>
          <a:r>
            <a:rPr lang="en-IN" dirty="0"/>
            <a:t> Guide focuses on combining the strategies of health promotion with the Health Belief Model for the purpose of encouraging the proactive maternal self-care. </a:t>
          </a:r>
        </a:p>
      </dgm:t>
    </dgm:pt>
    <dgm:pt modelId="{DED73AA2-C71A-4C9E-8D7E-31401ED229EE}" type="parTrans" cxnId="{CA3BD4B1-2BFF-4080-97BC-A5F7B72D2FA2}">
      <dgm:prSet/>
      <dgm:spPr/>
      <dgm:t>
        <a:bodyPr/>
        <a:lstStyle/>
        <a:p>
          <a:endParaRPr lang="en-IN"/>
        </a:p>
      </dgm:t>
    </dgm:pt>
    <dgm:pt modelId="{D8F1B588-5D05-426C-A997-C2156E31DEF9}" type="sibTrans" cxnId="{CA3BD4B1-2BFF-4080-97BC-A5F7B72D2FA2}">
      <dgm:prSet/>
      <dgm:spPr/>
      <dgm:t>
        <a:bodyPr/>
        <a:lstStyle/>
        <a:p>
          <a:endParaRPr lang="en-IN"/>
        </a:p>
      </dgm:t>
    </dgm:pt>
    <dgm:pt modelId="{6AD53720-B914-4AD8-819F-7723AC9844A0}">
      <dgm:prSet/>
      <dgm:spPr/>
      <dgm:t>
        <a:bodyPr/>
        <a:lstStyle/>
        <a:p>
          <a:r>
            <a:rPr lang="en-IN" dirty="0"/>
            <a:t>Its design with an equity perspective, which is considering digital inclusion for ensuring access across the diverse population of the UK.</a:t>
          </a:r>
        </a:p>
      </dgm:t>
    </dgm:pt>
    <dgm:pt modelId="{65A4F3C9-FB40-4114-A1D5-BB589B9FEF8E}" type="parTrans" cxnId="{BB40A3F1-EE67-4F32-83BF-D0F65A64936F}">
      <dgm:prSet/>
      <dgm:spPr/>
      <dgm:t>
        <a:bodyPr/>
        <a:lstStyle/>
        <a:p>
          <a:endParaRPr lang="en-IN"/>
        </a:p>
      </dgm:t>
    </dgm:pt>
    <dgm:pt modelId="{6FED6E24-9DE7-4E2D-8AC5-F1CFE2B1E203}" type="sibTrans" cxnId="{BB40A3F1-EE67-4F32-83BF-D0F65A64936F}">
      <dgm:prSet/>
      <dgm:spPr/>
      <dgm:t>
        <a:bodyPr/>
        <a:lstStyle/>
        <a:p>
          <a:endParaRPr lang="en-IN"/>
        </a:p>
      </dgm:t>
    </dgm:pt>
    <dgm:pt modelId="{A5C279A8-D493-4BD1-BC13-59539968C8E1}">
      <dgm:prSet/>
      <dgm:spPr/>
      <dgm:t>
        <a:bodyPr/>
        <a:lstStyle/>
        <a:p>
          <a:r>
            <a:rPr lang="en-IN"/>
            <a:t>It supports individualized learning and integrates the NHS to ensure the changes based on long-term aspects in behaviours.</a:t>
          </a:r>
        </a:p>
      </dgm:t>
    </dgm:pt>
    <dgm:pt modelId="{1392120D-D4B0-4720-B28B-BA1A81692017}" type="parTrans" cxnId="{7A58BDE5-94C7-4D48-97D8-D402260A87B8}">
      <dgm:prSet/>
      <dgm:spPr/>
      <dgm:t>
        <a:bodyPr/>
        <a:lstStyle/>
        <a:p>
          <a:endParaRPr lang="en-IN"/>
        </a:p>
      </dgm:t>
    </dgm:pt>
    <dgm:pt modelId="{2C3108F1-5B47-432E-81EE-8480894CECA0}" type="sibTrans" cxnId="{7A58BDE5-94C7-4D48-97D8-D402260A87B8}">
      <dgm:prSet/>
      <dgm:spPr/>
      <dgm:t>
        <a:bodyPr/>
        <a:lstStyle/>
        <a:p>
          <a:endParaRPr lang="en-IN"/>
        </a:p>
      </dgm:t>
    </dgm:pt>
    <dgm:pt modelId="{94B13887-3446-4A02-92B6-BEFBB540349A}">
      <dgm:prSet/>
      <dgm:spPr/>
      <dgm:t>
        <a:bodyPr/>
        <a:lstStyle/>
        <a:p>
          <a:r>
            <a:rPr lang="en-IN"/>
            <a:t>Overall, Pregna Guide helps in exemplifying a digital solution for the process of promoting equitable well-being during pregnancy, and improves the resilience of the public health in UK.</a:t>
          </a:r>
        </a:p>
      </dgm:t>
    </dgm:pt>
    <dgm:pt modelId="{03B97BC9-FB74-4D15-969E-FA1A279885E4}" type="parTrans" cxnId="{3B941181-A1AB-4C59-BF04-7C21825474D9}">
      <dgm:prSet/>
      <dgm:spPr/>
      <dgm:t>
        <a:bodyPr/>
        <a:lstStyle/>
        <a:p>
          <a:endParaRPr lang="en-IN"/>
        </a:p>
      </dgm:t>
    </dgm:pt>
    <dgm:pt modelId="{AA803ED5-133D-45E8-9302-563711B4BD6B}" type="sibTrans" cxnId="{3B941181-A1AB-4C59-BF04-7C21825474D9}">
      <dgm:prSet/>
      <dgm:spPr/>
      <dgm:t>
        <a:bodyPr/>
        <a:lstStyle/>
        <a:p>
          <a:endParaRPr lang="en-IN"/>
        </a:p>
      </dgm:t>
    </dgm:pt>
    <dgm:pt modelId="{529A3159-30D2-44B3-B5A6-01D59016B0C7}" type="pres">
      <dgm:prSet presAssocID="{C6E87B26-CB84-4C21-8788-33221B8089EF}" presName="Name0" presStyleCnt="0">
        <dgm:presLayoutVars>
          <dgm:dir/>
          <dgm:resizeHandles val="exact"/>
        </dgm:presLayoutVars>
      </dgm:prSet>
      <dgm:spPr/>
    </dgm:pt>
    <dgm:pt modelId="{B9BF5B14-E468-4736-8EB4-008C6B0B7DC5}" type="pres">
      <dgm:prSet presAssocID="{8EE87F58-4423-4490-BBD5-31DB5C9FD149}" presName="node" presStyleLbl="node1" presStyleIdx="0" presStyleCnt="4">
        <dgm:presLayoutVars>
          <dgm:bulletEnabled val="1"/>
        </dgm:presLayoutVars>
      </dgm:prSet>
      <dgm:spPr/>
    </dgm:pt>
    <dgm:pt modelId="{DDC54F3F-0375-4211-BF69-9BAE78412A6B}" type="pres">
      <dgm:prSet presAssocID="{D8F1B588-5D05-426C-A997-C2156E31DEF9}" presName="sibTrans" presStyleCnt="0"/>
      <dgm:spPr/>
    </dgm:pt>
    <dgm:pt modelId="{8F50144C-1377-4D54-95C4-8CD5403C2666}" type="pres">
      <dgm:prSet presAssocID="{6AD53720-B914-4AD8-819F-7723AC9844A0}" presName="node" presStyleLbl="node1" presStyleIdx="1" presStyleCnt="4">
        <dgm:presLayoutVars>
          <dgm:bulletEnabled val="1"/>
        </dgm:presLayoutVars>
      </dgm:prSet>
      <dgm:spPr/>
    </dgm:pt>
    <dgm:pt modelId="{4CFD420E-F666-42A9-8AF6-4AFF0B583268}" type="pres">
      <dgm:prSet presAssocID="{6FED6E24-9DE7-4E2D-8AC5-F1CFE2B1E203}" presName="sibTrans" presStyleCnt="0"/>
      <dgm:spPr/>
    </dgm:pt>
    <dgm:pt modelId="{1E40C1C1-8A25-44F8-81B6-6686C0CBA813}" type="pres">
      <dgm:prSet presAssocID="{A5C279A8-D493-4BD1-BC13-59539968C8E1}" presName="node" presStyleLbl="node1" presStyleIdx="2" presStyleCnt="4">
        <dgm:presLayoutVars>
          <dgm:bulletEnabled val="1"/>
        </dgm:presLayoutVars>
      </dgm:prSet>
      <dgm:spPr/>
    </dgm:pt>
    <dgm:pt modelId="{37224B34-4626-45D2-B757-2180F7F667D1}" type="pres">
      <dgm:prSet presAssocID="{2C3108F1-5B47-432E-81EE-8480894CECA0}" presName="sibTrans" presStyleCnt="0"/>
      <dgm:spPr/>
    </dgm:pt>
    <dgm:pt modelId="{B25E399C-D056-4076-BD49-DFDDC78F9365}" type="pres">
      <dgm:prSet presAssocID="{94B13887-3446-4A02-92B6-BEFBB540349A}" presName="node" presStyleLbl="node1" presStyleIdx="3" presStyleCnt="4">
        <dgm:presLayoutVars>
          <dgm:bulletEnabled val="1"/>
        </dgm:presLayoutVars>
      </dgm:prSet>
      <dgm:spPr/>
    </dgm:pt>
  </dgm:ptLst>
  <dgm:cxnLst>
    <dgm:cxn modelId="{5FF60E12-34F8-4B6C-9760-88D3E1B4F482}" type="presOf" srcId="{C6E87B26-CB84-4C21-8788-33221B8089EF}" destId="{529A3159-30D2-44B3-B5A6-01D59016B0C7}" srcOrd="0" destOrd="0" presId="urn:microsoft.com/office/officeart/2005/8/layout/hList6"/>
    <dgm:cxn modelId="{3F419714-E8A3-4AA4-AB1E-F47C744B4D89}" type="presOf" srcId="{6AD53720-B914-4AD8-819F-7723AC9844A0}" destId="{8F50144C-1377-4D54-95C4-8CD5403C2666}" srcOrd="0" destOrd="0" presId="urn:microsoft.com/office/officeart/2005/8/layout/hList6"/>
    <dgm:cxn modelId="{AEDA3E3C-7D6F-4B33-B701-9DCFDA5A8418}" type="presOf" srcId="{94B13887-3446-4A02-92B6-BEFBB540349A}" destId="{B25E399C-D056-4076-BD49-DFDDC78F9365}" srcOrd="0" destOrd="0" presId="urn:microsoft.com/office/officeart/2005/8/layout/hList6"/>
    <dgm:cxn modelId="{2B6C203F-C1BE-4B07-8007-76C6B39A42F3}" type="presOf" srcId="{8EE87F58-4423-4490-BBD5-31DB5C9FD149}" destId="{B9BF5B14-E468-4736-8EB4-008C6B0B7DC5}" srcOrd="0" destOrd="0" presId="urn:microsoft.com/office/officeart/2005/8/layout/hList6"/>
    <dgm:cxn modelId="{3B941181-A1AB-4C59-BF04-7C21825474D9}" srcId="{C6E87B26-CB84-4C21-8788-33221B8089EF}" destId="{94B13887-3446-4A02-92B6-BEFBB540349A}" srcOrd="3" destOrd="0" parTransId="{03B97BC9-FB74-4D15-969E-FA1A279885E4}" sibTransId="{AA803ED5-133D-45E8-9302-563711B4BD6B}"/>
    <dgm:cxn modelId="{AEE34E8A-1E8D-4DB0-B5B7-71E5F9453179}" type="presOf" srcId="{A5C279A8-D493-4BD1-BC13-59539968C8E1}" destId="{1E40C1C1-8A25-44F8-81B6-6686C0CBA813}" srcOrd="0" destOrd="0" presId="urn:microsoft.com/office/officeart/2005/8/layout/hList6"/>
    <dgm:cxn modelId="{CA3BD4B1-2BFF-4080-97BC-A5F7B72D2FA2}" srcId="{C6E87B26-CB84-4C21-8788-33221B8089EF}" destId="{8EE87F58-4423-4490-BBD5-31DB5C9FD149}" srcOrd="0" destOrd="0" parTransId="{DED73AA2-C71A-4C9E-8D7E-31401ED229EE}" sibTransId="{D8F1B588-5D05-426C-A997-C2156E31DEF9}"/>
    <dgm:cxn modelId="{7A58BDE5-94C7-4D48-97D8-D402260A87B8}" srcId="{C6E87B26-CB84-4C21-8788-33221B8089EF}" destId="{A5C279A8-D493-4BD1-BC13-59539968C8E1}" srcOrd="2" destOrd="0" parTransId="{1392120D-D4B0-4720-B28B-BA1A81692017}" sibTransId="{2C3108F1-5B47-432E-81EE-8480894CECA0}"/>
    <dgm:cxn modelId="{BB40A3F1-EE67-4F32-83BF-D0F65A64936F}" srcId="{C6E87B26-CB84-4C21-8788-33221B8089EF}" destId="{6AD53720-B914-4AD8-819F-7723AC9844A0}" srcOrd="1" destOrd="0" parTransId="{65A4F3C9-FB40-4114-A1D5-BB589B9FEF8E}" sibTransId="{6FED6E24-9DE7-4E2D-8AC5-F1CFE2B1E203}"/>
    <dgm:cxn modelId="{30B5096D-6781-4452-AA7F-19D0DD225551}" type="presParOf" srcId="{529A3159-30D2-44B3-B5A6-01D59016B0C7}" destId="{B9BF5B14-E468-4736-8EB4-008C6B0B7DC5}" srcOrd="0" destOrd="0" presId="urn:microsoft.com/office/officeart/2005/8/layout/hList6"/>
    <dgm:cxn modelId="{2792EBC8-1833-4160-9460-99068C9F4666}" type="presParOf" srcId="{529A3159-30D2-44B3-B5A6-01D59016B0C7}" destId="{DDC54F3F-0375-4211-BF69-9BAE78412A6B}" srcOrd="1" destOrd="0" presId="urn:microsoft.com/office/officeart/2005/8/layout/hList6"/>
    <dgm:cxn modelId="{4B9D4EC3-CA3A-469C-AC6C-A6CB870EE262}" type="presParOf" srcId="{529A3159-30D2-44B3-B5A6-01D59016B0C7}" destId="{8F50144C-1377-4D54-95C4-8CD5403C2666}" srcOrd="2" destOrd="0" presId="urn:microsoft.com/office/officeart/2005/8/layout/hList6"/>
    <dgm:cxn modelId="{3C1154C9-4DDC-4CE2-9316-98668B9EA26F}" type="presParOf" srcId="{529A3159-30D2-44B3-B5A6-01D59016B0C7}" destId="{4CFD420E-F666-42A9-8AF6-4AFF0B583268}" srcOrd="3" destOrd="0" presId="urn:microsoft.com/office/officeart/2005/8/layout/hList6"/>
    <dgm:cxn modelId="{AF5D63C9-8FE5-4181-B700-26B76C4B7A5F}" type="presParOf" srcId="{529A3159-30D2-44B3-B5A6-01D59016B0C7}" destId="{1E40C1C1-8A25-44F8-81B6-6686C0CBA813}" srcOrd="4" destOrd="0" presId="urn:microsoft.com/office/officeart/2005/8/layout/hList6"/>
    <dgm:cxn modelId="{3098C93C-E5C2-474E-94EE-77672F9FC30B}" type="presParOf" srcId="{529A3159-30D2-44B3-B5A6-01D59016B0C7}" destId="{37224B34-4626-45D2-B757-2180F7F667D1}" srcOrd="5" destOrd="0" presId="urn:microsoft.com/office/officeart/2005/8/layout/hList6"/>
    <dgm:cxn modelId="{03B77ECD-4FDD-482F-B8F4-2B8916A43066}" type="presParOf" srcId="{529A3159-30D2-44B3-B5A6-01D59016B0C7}" destId="{B25E399C-D056-4076-BD49-DFDDC78F9365}" srcOrd="6" destOrd="0" presId="urn:microsoft.com/office/officeart/2005/8/layout/hList6"/>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AEF8AD-5A85-4A67-8CD6-E44EFAF653F4}">
      <dsp:nvSpPr>
        <dsp:cNvPr id="0" name=""/>
        <dsp:cNvSpPr/>
      </dsp:nvSpPr>
      <dsp:spPr>
        <a:xfrm>
          <a:off x="721804" y="0"/>
          <a:ext cx="8180451" cy="3880558"/>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FAAB63-84F1-46E0-AF91-03B75C84BFCC}">
      <dsp:nvSpPr>
        <dsp:cNvPr id="0" name=""/>
        <dsp:cNvSpPr/>
      </dsp:nvSpPr>
      <dsp:spPr>
        <a:xfrm>
          <a:off x="31132" y="1164167"/>
          <a:ext cx="4663533" cy="155222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t>Up to 1 in 4 women especially focusing on specific groups of demography, which experience conditions of perinatal mental health worldwide (Masefield et al., 2023). </a:t>
          </a:r>
        </a:p>
      </dsp:txBody>
      <dsp:txXfrm>
        <a:off x="106905" y="1239940"/>
        <a:ext cx="4511987" cy="1400677"/>
      </dsp:txXfrm>
    </dsp:sp>
    <dsp:sp modelId="{CF3CFB3F-2499-428F-A146-7476001DCCD8}">
      <dsp:nvSpPr>
        <dsp:cNvPr id="0" name=""/>
        <dsp:cNvSpPr/>
      </dsp:nvSpPr>
      <dsp:spPr>
        <a:xfrm>
          <a:off x="4929393" y="1164167"/>
          <a:ext cx="4663533" cy="1552223"/>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IN" sz="1600" kern="1200" dirty="0"/>
            <a:t>General estimates in the UK helps in suggesting that about 10-20% of women who are experiencing mental illness such as depression, and anxiety, during pregnancy or in the first post-delivery year (Public Health England, 2019). </a:t>
          </a:r>
        </a:p>
      </dsp:txBody>
      <dsp:txXfrm>
        <a:off x="5005166" y="1239940"/>
        <a:ext cx="4511987" cy="14006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FB47B-8FE5-4200-A1A5-6F6688FE1982}">
      <dsp:nvSpPr>
        <dsp:cNvPr id="0" name=""/>
        <dsp:cNvSpPr/>
      </dsp:nvSpPr>
      <dsp:spPr>
        <a:xfrm>
          <a:off x="0" y="488"/>
          <a:ext cx="5653460" cy="1198080"/>
        </a:xfrm>
        <a:prstGeom prst="roundRect">
          <a:avLst/>
        </a:prstGeom>
        <a:solidFill>
          <a:schemeClr val="bg1">
            <a:lumMod val="9500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dirty="0"/>
            <a:t>Poor maternal mental health is associated with development in negative aspect, emotional, and cognitive outcomes for children and contribute towards long-term costs of socioeconomic aspects (Howard and Khalifeh, 2020).</a:t>
          </a:r>
        </a:p>
      </dsp:txBody>
      <dsp:txXfrm>
        <a:off x="58485" y="58973"/>
        <a:ext cx="5536490" cy="1081110"/>
      </dsp:txXfrm>
    </dsp:sp>
    <dsp:sp modelId="{22E94BFB-ED96-46C0-9F24-B0DB6D8FEB69}">
      <dsp:nvSpPr>
        <dsp:cNvPr id="0" name=""/>
        <dsp:cNvSpPr/>
      </dsp:nvSpPr>
      <dsp:spPr>
        <a:xfrm>
          <a:off x="0" y="1243552"/>
          <a:ext cx="5653460" cy="119808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Difficulties in perinatal mental health are forecasted to cost UK society at least £8.1 billion per birth unit for the effects on lifetime health, social and developmental landscape (Mental Health Foundation, 2022).</a:t>
          </a:r>
          <a:endParaRPr lang="en-IN" sz="1600" kern="1200" dirty="0"/>
        </a:p>
      </dsp:txBody>
      <dsp:txXfrm>
        <a:off x="58485" y="1302037"/>
        <a:ext cx="5536490" cy="10811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7EC24A-E388-4F76-8D25-8EB6644851F2}">
      <dsp:nvSpPr>
        <dsp:cNvPr id="0" name=""/>
        <dsp:cNvSpPr/>
      </dsp:nvSpPr>
      <dsp:spPr>
        <a:xfrm>
          <a:off x="0" y="16338"/>
          <a:ext cx="9624060" cy="10424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IN" sz="2700" kern="1200" dirty="0">
              <a:latin typeface="Arial" panose="020B0604020202020204" pitchFamily="34" charset="0"/>
              <a:cs typeface="Arial" panose="020B0604020202020204" pitchFamily="34" charset="0"/>
            </a:rPr>
            <a:t>Mood tracking and identification enabled through AI based on voice and text sentiment for early detection in risk.</a:t>
          </a:r>
        </a:p>
      </dsp:txBody>
      <dsp:txXfrm>
        <a:off x="50889" y="67227"/>
        <a:ext cx="9522282" cy="940692"/>
      </dsp:txXfrm>
    </dsp:sp>
    <dsp:sp modelId="{FE1207EC-1C9A-491A-9E86-6DD08B26D455}">
      <dsp:nvSpPr>
        <dsp:cNvPr id="0" name=""/>
        <dsp:cNvSpPr/>
      </dsp:nvSpPr>
      <dsp:spPr>
        <a:xfrm>
          <a:off x="0" y="1136568"/>
          <a:ext cx="9624060" cy="1042470"/>
        </a:xfrm>
        <a:prstGeom prst="roundRect">
          <a:avLst/>
        </a:prstGeom>
        <a:solidFill>
          <a:schemeClr val="accent2">
            <a:lumMod val="20000"/>
            <a:lumOff val="8000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IN" sz="2700" kern="1200" dirty="0">
              <a:latin typeface="Arial" panose="020B0604020202020204" pitchFamily="34" charset="0"/>
              <a:cs typeface="Arial" panose="020B0604020202020204" pitchFamily="34" charset="0"/>
            </a:rPr>
            <a:t>Modules that are short, micro-learning such as mental health, sleep, nutrition, and bonding.</a:t>
          </a:r>
        </a:p>
      </dsp:txBody>
      <dsp:txXfrm>
        <a:off x="50889" y="1187457"/>
        <a:ext cx="9522282" cy="940692"/>
      </dsp:txXfrm>
    </dsp:sp>
    <dsp:sp modelId="{E586DB2C-B919-4DDA-B5BC-FBF918DB353A}">
      <dsp:nvSpPr>
        <dsp:cNvPr id="0" name=""/>
        <dsp:cNvSpPr/>
      </dsp:nvSpPr>
      <dsp:spPr>
        <a:xfrm>
          <a:off x="0" y="2256798"/>
          <a:ext cx="9624060" cy="1042470"/>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IN" sz="2700" kern="1200">
              <a:latin typeface="Arial" panose="020B0604020202020204" pitchFamily="34" charset="0"/>
              <a:cs typeface="Arial" panose="020B0604020202020204" pitchFamily="34" charset="0"/>
            </a:rPr>
            <a:t>Involving integration with the NHS, which is linkage to local services, referral reminders.</a:t>
          </a:r>
          <a:endParaRPr lang="en-IN" sz="2700" kern="1200" dirty="0">
            <a:latin typeface="Arial" panose="020B0604020202020204" pitchFamily="34" charset="0"/>
            <a:cs typeface="Arial" panose="020B0604020202020204" pitchFamily="34" charset="0"/>
          </a:endParaRPr>
        </a:p>
      </dsp:txBody>
      <dsp:txXfrm>
        <a:off x="50889" y="2307687"/>
        <a:ext cx="9522282" cy="940692"/>
      </dsp:txXfrm>
    </dsp:sp>
    <dsp:sp modelId="{8F86D678-DD88-4FFC-A7E0-3CC8BBAAD0C6}">
      <dsp:nvSpPr>
        <dsp:cNvPr id="0" name=""/>
        <dsp:cNvSpPr/>
      </dsp:nvSpPr>
      <dsp:spPr>
        <a:xfrm>
          <a:off x="0" y="3377028"/>
          <a:ext cx="9624060" cy="1042470"/>
        </a:xfrm>
        <a:prstGeom prst="roundRect">
          <a:avLst/>
        </a:prstGeom>
        <a:solidFill>
          <a:schemeClr val="accent2">
            <a:lumMod val="20000"/>
            <a:lumOff val="8000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IN" sz="2700" kern="1200">
              <a:latin typeface="Arial" panose="020B0604020202020204" pitchFamily="34" charset="0"/>
              <a:cs typeface="Arial" panose="020B0604020202020204" pitchFamily="34" charset="0"/>
            </a:rPr>
            <a:t>Low-data and offline mode for users without connectivity</a:t>
          </a:r>
        </a:p>
      </dsp:txBody>
      <dsp:txXfrm>
        <a:off x="50889" y="3427917"/>
        <a:ext cx="9522282" cy="9406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4A768-03CB-492E-8FEF-A37FAAB8C395}">
      <dsp:nvSpPr>
        <dsp:cNvPr id="0" name=""/>
        <dsp:cNvSpPr/>
      </dsp:nvSpPr>
      <dsp:spPr>
        <a:xfrm>
          <a:off x="0" y="314501"/>
          <a:ext cx="5512877" cy="785070"/>
        </a:xfrm>
        <a:prstGeom prst="roundRect">
          <a:avLst/>
        </a:prstGeom>
        <a:solidFill>
          <a:schemeClr val="accent2">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dirty="0"/>
            <a:t>Evidence also reveals digital antenatal interventions within the UK context which is demonstrated high acceptability among users, at the same time improving knowledge and utilisation of service (Mohamed et al. 2025). This results in signifying the importance of embedding perceived risk into design.</a:t>
          </a:r>
        </a:p>
      </dsp:txBody>
      <dsp:txXfrm>
        <a:off x="38324" y="352825"/>
        <a:ext cx="5436229" cy="708422"/>
      </dsp:txXfrm>
    </dsp:sp>
    <dsp:sp modelId="{4E6032A5-5349-4EF1-88A4-A6FEF8371B45}">
      <dsp:nvSpPr>
        <dsp:cNvPr id="0" name=""/>
        <dsp:cNvSpPr/>
      </dsp:nvSpPr>
      <dsp:spPr>
        <a:xfrm>
          <a:off x="0" y="1131251"/>
          <a:ext cx="5512877" cy="785070"/>
        </a:xfrm>
        <a:prstGeom prst="roundRect">
          <a:avLst/>
        </a:prstGeom>
        <a:solidFill>
          <a:schemeClr val="accent2">
            <a:alpha val="90000"/>
            <a:hueOff val="0"/>
            <a:satOff val="0"/>
            <a:lumOff val="0"/>
            <a:alphaOff val="-2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dirty="0"/>
            <a:t>Evidence also reveals digital antenatal interventions within the UK context which is demonstrated high acceptability among users, at the same time improving knowledge and utilisation of service (Mohamed et al. 2025). This results in signifying the importance of embedding perceived risk into design.</a:t>
          </a:r>
        </a:p>
      </dsp:txBody>
      <dsp:txXfrm>
        <a:off x="38324" y="1169575"/>
        <a:ext cx="5436229" cy="708422"/>
      </dsp:txXfrm>
    </dsp:sp>
    <dsp:sp modelId="{1AD2CB27-267B-4412-B7E8-DC2BAF648422}">
      <dsp:nvSpPr>
        <dsp:cNvPr id="0" name=""/>
        <dsp:cNvSpPr/>
      </dsp:nvSpPr>
      <dsp:spPr>
        <a:xfrm>
          <a:off x="0" y="1948001"/>
          <a:ext cx="5512877" cy="785070"/>
        </a:xfrm>
        <a:prstGeom prst="roundRect">
          <a:avLst/>
        </a:prstGeom>
        <a:solidFill>
          <a:schemeClr val="accent2">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dirty="0" err="1"/>
            <a:t>Pregna</a:t>
          </a:r>
          <a:r>
            <a:rPr lang="en-IN" sz="1100" kern="1200" dirty="0"/>
            <a:t> Guide also showcases the dimension of self-efficiency, which is outlined in the HBM. Researchers have recently identified that the apps based on digital maternal health include self-monitoring and feedback, which might focus on supporting the adoption of behaviours and sustained engagement (Shieh, Khan and Umoren, 2020). </a:t>
          </a:r>
        </a:p>
      </dsp:txBody>
      <dsp:txXfrm>
        <a:off x="38324" y="1986325"/>
        <a:ext cx="5436229" cy="7084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BF5B14-E468-4736-8EB4-008C6B0B7DC5}">
      <dsp:nvSpPr>
        <dsp:cNvPr id="0" name=""/>
        <dsp:cNvSpPr/>
      </dsp:nvSpPr>
      <dsp:spPr>
        <a:xfrm rot="16200000">
          <a:off x="-285412" y="287780"/>
          <a:ext cx="2899701" cy="2324139"/>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a:lnSpc>
              <a:spcPct val="90000"/>
            </a:lnSpc>
            <a:spcBef>
              <a:spcPct val="0"/>
            </a:spcBef>
            <a:spcAft>
              <a:spcPct val="35000"/>
            </a:spcAft>
            <a:buNone/>
          </a:pPr>
          <a:r>
            <a:rPr lang="en-IN" sz="1500" kern="1200" dirty="0" err="1"/>
            <a:t>Pregna</a:t>
          </a:r>
          <a:r>
            <a:rPr lang="en-IN" sz="1500" kern="1200" dirty="0"/>
            <a:t> Guide focuses on combining the strategies of health promotion with the Health Belief Model for the purpose of encouraging the proactive maternal self-care. </a:t>
          </a:r>
        </a:p>
      </dsp:txBody>
      <dsp:txXfrm rot="5400000">
        <a:off x="2369" y="579939"/>
        <a:ext cx="2324139" cy="1739821"/>
      </dsp:txXfrm>
    </dsp:sp>
    <dsp:sp modelId="{8F50144C-1377-4D54-95C4-8CD5403C2666}">
      <dsp:nvSpPr>
        <dsp:cNvPr id="0" name=""/>
        <dsp:cNvSpPr/>
      </dsp:nvSpPr>
      <dsp:spPr>
        <a:xfrm rot="16200000">
          <a:off x="2213037" y="287780"/>
          <a:ext cx="2899701" cy="2324139"/>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a:lnSpc>
              <a:spcPct val="90000"/>
            </a:lnSpc>
            <a:spcBef>
              <a:spcPct val="0"/>
            </a:spcBef>
            <a:spcAft>
              <a:spcPct val="35000"/>
            </a:spcAft>
            <a:buNone/>
          </a:pPr>
          <a:r>
            <a:rPr lang="en-IN" sz="1500" kern="1200" dirty="0"/>
            <a:t>Its design with an equity perspective, which is considering digital inclusion for ensuring access across the diverse population of the UK.</a:t>
          </a:r>
        </a:p>
      </dsp:txBody>
      <dsp:txXfrm rot="5400000">
        <a:off x="2500818" y="579939"/>
        <a:ext cx="2324139" cy="1739821"/>
      </dsp:txXfrm>
    </dsp:sp>
    <dsp:sp modelId="{1E40C1C1-8A25-44F8-81B6-6686C0CBA813}">
      <dsp:nvSpPr>
        <dsp:cNvPr id="0" name=""/>
        <dsp:cNvSpPr/>
      </dsp:nvSpPr>
      <dsp:spPr>
        <a:xfrm rot="16200000">
          <a:off x="4711486" y="287780"/>
          <a:ext cx="2899701" cy="2324139"/>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a:lnSpc>
              <a:spcPct val="90000"/>
            </a:lnSpc>
            <a:spcBef>
              <a:spcPct val="0"/>
            </a:spcBef>
            <a:spcAft>
              <a:spcPct val="35000"/>
            </a:spcAft>
            <a:buNone/>
          </a:pPr>
          <a:r>
            <a:rPr lang="en-IN" sz="1500" kern="1200"/>
            <a:t>It supports individualized learning and integrates the NHS to ensure the changes based on long-term aspects in behaviours.</a:t>
          </a:r>
        </a:p>
      </dsp:txBody>
      <dsp:txXfrm rot="5400000">
        <a:off x="4999267" y="579939"/>
        <a:ext cx="2324139" cy="1739821"/>
      </dsp:txXfrm>
    </dsp:sp>
    <dsp:sp modelId="{B25E399C-D056-4076-BD49-DFDDC78F9365}">
      <dsp:nvSpPr>
        <dsp:cNvPr id="0" name=""/>
        <dsp:cNvSpPr/>
      </dsp:nvSpPr>
      <dsp:spPr>
        <a:xfrm rot="16200000">
          <a:off x="7209936" y="287780"/>
          <a:ext cx="2899701" cy="2324139"/>
        </a:xfrm>
        <a:prstGeom prst="flowChartManualOperation">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258" bIns="0" numCol="1" spcCol="1270" anchor="ctr" anchorCtr="0">
          <a:noAutofit/>
        </a:bodyPr>
        <a:lstStyle/>
        <a:p>
          <a:pPr marL="0" lvl="0" indent="0" algn="ctr" defTabSz="666750">
            <a:lnSpc>
              <a:spcPct val="90000"/>
            </a:lnSpc>
            <a:spcBef>
              <a:spcPct val="0"/>
            </a:spcBef>
            <a:spcAft>
              <a:spcPct val="35000"/>
            </a:spcAft>
            <a:buNone/>
          </a:pPr>
          <a:r>
            <a:rPr lang="en-IN" sz="1500" kern="1200"/>
            <a:t>Overall, Pregna Guide helps in exemplifying a digital solution for the process of promoting equitable well-being during pregnancy, and improves the resilience of the public health in UK.</a:t>
          </a:r>
        </a:p>
      </dsp:txBody>
      <dsp:txXfrm rot="5400000">
        <a:off x="7497717" y="579939"/>
        <a:ext cx="2324139" cy="173982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5FBE148-5731-4FDF-9504-940B948CEE30}" type="datetimeFigureOut">
              <a:rPr lang="en-IN" smtClean="0"/>
              <a:t>30-10-2025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2802619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FBE148-5731-4FDF-9504-940B948CEE30}" type="datetimeFigureOut">
              <a:rPr lang="en-IN" smtClean="0"/>
              <a:t>30-10-2025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3545717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tint val="82000"/>
                  </a:schemeClr>
                </a:solidFill>
              </a:defRPr>
            </a:lvl1pPr>
            <a:lvl2pPr marL="1425595" indent="0">
              <a:buNone/>
              <a:defRPr sz="6236">
                <a:solidFill>
                  <a:schemeClr val="tx1">
                    <a:tint val="82000"/>
                  </a:schemeClr>
                </a:solidFill>
              </a:defRPr>
            </a:lvl2pPr>
            <a:lvl3pPr marL="2851191" indent="0">
              <a:buNone/>
              <a:defRPr sz="5613">
                <a:solidFill>
                  <a:schemeClr val="tx1">
                    <a:tint val="82000"/>
                  </a:schemeClr>
                </a:solidFill>
              </a:defRPr>
            </a:lvl3pPr>
            <a:lvl4pPr marL="4276786" indent="0">
              <a:buNone/>
              <a:defRPr sz="4989">
                <a:solidFill>
                  <a:schemeClr val="tx1">
                    <a:tint val="82000"/>
                  </a:schemeClr>
                </a:solidFill>
              </a:defRPr>
            </a:lvl4pPr>
            <a:lvl5pPr marL="5702381" indent="0">
              <a:buNone/>
              <a:defRPr sz="4989">
                <a:solidFill>
                  <a:schemeClr val="tx1">
                    <a:tint val="82000"/>
                  </a:schemeClr>
                </a:solidFill>
              </a:defRPr>
            </a:lvl5pPr>
            <a:lvl6pPr marL="7127977" indent="0">
              <a:buNone/>
              <a:defRPr sz="4989">
                <a:solidFill>
                  <a:schemeClr val="tx1">
                    <a:tint val="82000"/>
                  </a:schemeClr>
                </a:solidFill>
              </a:defRPr>
            </a:lvl6pPr>
            <a:lvl7pPr marL="8553572" indent="0">
              <a:buNone/>
              <a:defRPr sz="4989">
                <a:solidFill>
                  <a:schemeClr val="tx1">
                    <a:tint val="82000"/>
                  </a:schemeClr>
                </a:solidFill>
              </a:defRPr>
            </a:lvl7pPr>
            <a:lvl8pPr marL="9979167" indent="0">
              <a:buNone/>
              <a:defRPr sz="4989">
                <a:solidFill>
                  <a:schemeClr val="tx1">
                    <a:tint val="82000"/>
                  </a:schemeClr>
                </a:solidFill>
              </a:defRPr>
            </a:lvl8pPr>
            <a:lvl9pPr marL="11404763" indent="0">
              <a:buNone/>
              <a:defRPr sz="4989">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FBE148-5731-4FDF-9504-940B948CEE30}" type="datetimeFigureOut">
              <a:rPr lang="en-IN" smtClean="0"/>
              <a:t>30-10-2025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2337001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5FBE148-5731-4FDF-9504-940B948CEE30}" type="datetimeFigureOut">
              <a:rPr lang="en-IN" smtClean="0"/>
              <a:t>30-10-2025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1974529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5FBE148-5731-4FDF-9504-940B948CEE30}" type="datetimeFigureOut">
              <a:rPr lang="en-IN" smtClean="0"/>
              <a:t>30-10-2025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4078691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5FBE148-5731-4FDF-9504-940B948CEE30}" type="datetimeFigureOut">
              <a:rPr lang="en-IN" smtClean="0"/>
              <a:t>30-10-2025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2429189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FBE148-5731-4FDF-9504-940B948CEE30}" type="datetimeFigureOut">
              <a:rPr lang="en-IN" smtClean="0"/>
              <a:t>30-10-2025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1207316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25FBE148-5731-4FDF-9504-940B948CEE30}" type="datetimeFigureOut">
              <a:rPr lang="en-IN" smtClean="0"/>
              <a:t>30-10-2025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2497833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25FBE148-5731-4FDF-9504-940B948CEE30}" type="datetimeFigureOut">
              <a:rPr lang="en-IN" smtClean="0"/>
              <a:t>30-10-2025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1263702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FBE148-5731-4FDF-9504-940B948CEE30}" type="datetimeFigureOut">
              <a:rPr lang="en-IN" smtClean="0"/>
              <a:t>30-10-2025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2018570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FBE148-5731-4FDF-9504-940B948CEE30}" type="datetimeFigureOut">
              <a:rPr lang="en-IN" smtClean="0"/>
              <a:t>30-10-2025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9D0C7C-B541-4E8F-A56F-718DC362E3A2}" type="slidenum">
              <a:rPr lang="en-IN" smtClean="0"/>
              <a:t>‹#›</a:t>
            </a:fld>
            <a:endParaRPr lang="en-IN"/>
          </a:p>
        </p:txBody>
      </p:sp>
    </p:spTree>
    <p:extLst>
      <p:ext uri="{BB962C8B-B14F-4D97-AF65-F5344CB8AC3E}">
        <p14:creationId xmlns:p14="http://schemas.microsoft.com/office/powerpoint/2010/main" val="4272640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82000"/>
                  </a:schemeClr>
                </a:solidFill>
              </a:defRPr>
            </a:lvl1pPr>
          </a:lstStyle>
          <a:p>
            <a:fld id="{25FBE148-5731-4FDF-9504-940B948CEE30}" type="datetimeFigureOut">
              <a:rPr lang="en-IN" smtClean="0"/>
              <a:t>30-10-2025</a:t>
            </a:fld>
            <a:endParaRPr lang="en-IN"/>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82000"/>
                  </a:schemeClr>
                </a:solidFill>
              </a:defRPr>
            </a:lvl1pPr>
          </a:lstStyle>
          <a:p>
            <a:endParaRPr lang="en-IN"/>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82000"/>
                  </a:schemeClr>
                </a:solidFill>
              </a:defRPr>
            </a:lvl1pPr>
          </a:lstStyle>
          <a:p>
            <a:fld id="{CA9D0C7C-B541-4E8F-A56F-718DC362E3A2}" type="slidenum">
              <a:rPr lang="en-IN" smtClean="0"/>
              <a:t>‹#›</a:t>
            </a:fld>
            <a:endParaRPr lang="en-IN"/>
          </a:p>
        </p:txBody>
      </p:sp>
    </p:spTree>
    <p:extLst>
      <p:ext uri="{BB962C8B-B14F-4D97-AF65-F5344CB8AC3E}">
        <p14:creationId xmlns:p14="http://schemas.microsoft.com/office/powerpoint/2010/main" val="31608202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3" Type="http://schemas.openxmlformats.org/officeDocument/2006/relationships/image" Target="../media/image3.png"/><Relationship Id="rId18" Type="http://schemas.microsoft.com/office/2007/relationships/diagramDrawing" Target="../diagrams/drawing3.xml"/><Relationship Id="rId26" Type="http://schemas.openxmlformats.org/officeDocument/2006/relationships/image" Target="../media/image6.png"/><Relationship Id="rId3" Type="http://schemas.openxmlformats.org/officeDocument/2006/relationships/diagramLayout" Target="../diagrams/layout1.xml"/><Relationship Id="rId21" Type="http://schemas.openxmlformats.org/officeDocument/2006/relationships/diagramData" Target="../diagrams/data4.xml"/><Relationship Id="rId7" Type="http://schemas.openxmlformats.org/officeDocument/2006/relationships/diagramData" Target="../diagrams/data2.xml"/><Relationship Id="rId12" Type="http://schemas.openxmlformats.org/officeDocument/2006/relationships/image" Target="../media/image2.png"/><Relationship Id="rId17" Type="http://schemas.openxmlformats.org/officeDocument/2006/relationships/diagramColors" Target="../diagrams/colors3.xml"/><Relationship Id="rId25" Type="http://schemas.microsoft.com/office/2007/relationships/diagramDrawing" Target="../diagrams/drawing4.xml"/><Relationship Id="rId33" Type="http://schemas.openxmlformats.org/officeDocument/2006/relationships/image" Target="../media/image8.png"/><Relationship Id="rId2" Type="http://schemas.openxmlformats.org/officeDocument/2006/relationships/diagramData" Target="../diagrams/data1.xml"/><Relationship Id="rId16" Type="http://schemas.openxmlformats.org/officeDocument/2006/relationships/diagramQuickStyle" Target="../diagrams/quickStyle3.xml"/><Relationship Id="rId20" Type="http://schemas.openxmlformats.org/officeDocument/2006/relationships/image" Target="../media/image5.png"/><Relationship Id="rId29" Type="http://schemas.openxmlformats.org/officeDocument/2006/relationships/diagramLayout" Target="../diagrams/layout5.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24" Type="http://schemas.openxmlformats.org/officeDocument/2006/relationships/diagramColors" Target="../diagrams/colors4.xml"/><Relationship Id="rId32" Type="http://schemas.microsoft.com/office/2007/relationships/diagramDrawing" Target="../diagrams/drawing5.xml"/><Relationship Id="rId5" Type="http://schemas.openxmlformats.org/officeDocument/2006/relationships/diagramColors" Target="../diagrams/colors1.xml"/><Relationship Id="rId15" Type="http://schemas.openxmlformats.org/officeDocument/2006/relationships/diagramLayout" Target="../diagrams/layout3.xml"/><Relationship Id="rId23" Type="http://schemas.openxmlformats.org/officeDocument/2006/relationships/diagramQuickStyle" Target="../diagrams/quickStyle4.xml"/><Relationship Id="rId28" Type="http://schemas.openxmlformats.org/officeDocument/2006/relationships/diagramData" Target="../diagrams/data5.xml"/><Relationship Id="rId10" Type="http://schemas.openxmlformats.org/officeDocument/2006/relationships/diagramColors" Target="../diagrams/colors2.xml"/><Relationship Id="rId19" Type="http://schemas.openxmlformats.org/officeDocument/2006/relationships/image" Target="../media/image4.png"/><Relationship Id="rId31" Type="http://schemas.openxmlformats.org/officeDocument/2006/relationships/diagramColors" Target="../diagrams/colors5.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Data" Target="../diagrams/data3.xml"/><Relationship Id="rId22" Type="http://schemas.openxmlformats.org/officeDocument/2006/relationships/diagramLayout" Target="../diagrams/layout4.xml"/><Relationship Id="rId27" Type="http://schemas.openxmlformats.org/officeDocument/2006/relationships/image" Target="../media/image7.png"/><Relationship Id="rId30" Type="http://schemas.openxmlformats.org/officeDocument/2006/relationships/diagramQuickStyle" Target="../diagrams/quickStyle5.xml"/><Relationship Id="rId8"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275212" cy="21383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67FAE21-05A9-725B-39EE-9BDBB4F3DD7D}"/>
              </a:ext>
            </a:extLst>
          </p:cNvPr>
          <p:cNvSpPr>
            <a:spLocks noGrp="1"/>
          </p:cNvSpPr>
          <p:nvPr>
            <p:ph type="subTitle" idx="1"/>
          </p:nvPr>
        </p:nvSpPr>
        <p:spPr>
          <a:xfrm>
            <a:off x="3081108" y="10568588"/>
            <a:ext cx="24101580" cy="4032099"/>
          </a:xfrm>
        </p:spPr>
        <p:txBody>
          <a:bodyPr anchor="t">
            <a:normAutofit/>
          </a:bodyPr>
          <a:lstStyle/>
          <a:p>
            <a:r>
              <a:rPr lang="en-IN" sz="7200" b="1" dirty="0" err="1">
                <a:solidFill>
                  <a:schemeClr val="accent2">
                    <a:lumMod val="60000"/>
                    <a:lumOff val="40000"/>
                  </a:schemeClr>
                </a:solidFill>
                <a:latin typeface="Arial" panose="020B0604020202020204" pitchFamily="34" charset="0"/>
                <a:cs typeface="Arial" panose="020B0604020202020204" pitchFamily="34" charset="0"/>
              </a:rPr>
              <a:t>Pregna</a:t>
            </a:r>
            <a:r>
              <a:rPr lang="en-IN" sz="7200" b="1" dirty="0">
                <a:solidFill>
                  <a:schemeClr val="accent2">
                    <a:lumMod val="60000"/>
                    <a:lumOff val="40000"/>
                  </a:schemeClr>
                </a:solidFill>
                <a:latin typeface="Arial" panose="020B0604020202020204" pitchFamily="34" charset="0"/>
                <a:cs typeface="Arial" panose="020B0604020202020204" pitchFamily="34" charset="0"/>
              </a:rPr>
              <a:t> Guide: A Digital Innovation for Promoting Maternal Wellbeing Through Health Belief and Empowerment Models in the UK</a:t>
            </a:r>
            <a:endParaRPr lang="en-IN" sz="7200" dirty="0">
              <a:solidFill>
                <a:schemeClr val="accent2">
                  <a:lumMod val="60000"/>
                  <a:lumOff val="40000"/>
                </a:schemeClr>
              </a:solidFill>
              <a:latin typeface="Arial" panose="020B0604020202020204" pitchFamily="34" charset="0"/>
              <a:cs typeface="Arial" panose="020B0604020202020204" pitchFamily="34" charset="0"/>
            </a:endParaRPr>
          </a:p>
        </p:txBody>
      </p:sp>
      <p:sp>
        <p:nvSpPr>
          <p:cNvPr id="12"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5297" y="17177530"/>
            <a:ext cx="11353205" cy="57023"/>
          </a:xfrm>
          <a:custGeom>
            <a:avLst/>
            <a:gdLst>
              <a:gd name="connsiteX0" fmla="*/ 0 w 11353205"/>
              <a:gd name="connsiteY0" fmla="*/ 0 h 57023"/>
              <a:gd name="connsiteX1" fmla="*/ 327239 w 11353205"/>
              <a:gd name="connsiteY1" fmla="*/ 0 h 57023"/>
              <a:gd name="connsiteX2" fmla="*/ 1222139 w 11353205"/>
              <a:gd name="connsiteY2" fmla="*/ 0 h 57023"/>
              <a:gd name="connsiteX3" fmla="*/ 1889975 w 11353205"/>
              <a:gd name="connsiteY3" fmla="*/ 0 h 57023"/>
              <a:gd name="connsiteX4" fmla="*/ 2217214 w 11353205"/>
              <a:gd name="connsiteY4" fmla="*/ 0 h 57023"/>
              <a:gd name="connsiteX5" fmla="*/ 2657986 w 11353205"/>
              <a:gd name="connsiteY5" fmla="*/ 0 h 57023"/>
              <a:gd name="connsiteX6" fmla="*/ 3552885 w 11353205"/>
              <a:gd name="connsiteY6" fmla="*/ 0 h 57023"/>
              <a:gd name="connsiteX7" fmla="*/ 4447785 w 11353205"/>
              <a:gd name="connsiteY7" fmla="*/ 0 h 57023"/>
              <a:gd name="connsiteX8" fmla="*/ 5342685 w 11353205"/>
              <a:gd name="connsiteY8" fmla="*/ 0 h 57023"/>
              <a:gd name="connsiteX9" fmla="*/ 5669924 w 11353205"/>
              <a:gd name="connsiteY9" fmla="*/ 0 h 57023"/>
              <a:gd name="connsiteX10" fmla="*/ 6337760 w 11353205"/>
              <a:gd name="connsiteY10" fmla="*/ 0 h 57023"/>
              <a:gd name="connsiteX11" fmla="*/ 6892063 w 11353205"/>
              <a:gd name="connsiteY11" fmla="*/ 0 h 57023"/>
              <a:gd name="connsiteX12" fmla="*/ 7219303 w 11353205"/>
              <a:gd name="connsiteY12" fmla="*/ 0 h 57023"/>
              <a:gd name="connsiteX13" fmla="*/ 8114202 w 11353205"/>
              <a:gd name="connsiteY13" fmla="*/ 0 h 57023"/>
              <a:gd name="connsiteX14" fmla="*/ 8441442 w 11353205"/>
              <a:gd name="connsiteY14" fmla="*/ 0 h 57023"/>
              <a:gd name="connsiteX15" fmla="*/ 8768681 w 11353205"/>
              <a:gd name="connsiteY15" fmla="*/ 0 h 57023"/>
              <a:gd name="connsiteX16" fmla="*/ 9322985 w 11353205"/>
              <a:gd name="connsiteY16" fmla="*/ 0 h 57023"/>
              <a:gd name="connsiteX17" fmla="*/ 9990820 w 11353205"/>
              <a:gd name="connsiteY17" fmla="*/ 0 h 57023"/>
              <a:gd name="connsiteX18" fmla="*/ 10772188 w 11353205"/>
              <a:gd name="connsiteY18" fmla="*/ 0 h 57023"/>
              <a:gd name="connsiteX19" fmla="*/ 11353205 w 11353205"/>
              <a:gd name="connsiteY19" fmla="*/ 0 h 57023"/>
              <a:gd name="connsiteX20" fmla="*/ 11353205 w 11353205"/>
              <a:gd name="connsiteY20" fmla="*/ 57023 h 57023"/>
              <a:gd name="connsiteX21" fmla="*/ 10458305 w 11353205"/>
              <a:gd name="connsiteY21" fmla="*/ 57023 h 57023"/>
              <a:gd name="connsiteX22" fmla="*/ 9790470 w 11353205"/>
              <a:gd name="connsiteY22" fmla="*/ 57023 h 57023"/>
              <a:gd name="connsiteX23" fmla="*/ 9463230 w 11353205"/>
              <a:gd name="connsiteY23" fmla="*/ 57023 h 57023"/>
              <a:gd name="connsiteX24" fmla="*/ 8795395 w 11353205"/>
              <a:gd name="connsiteY24" fmla="*/ 57023 h 57023"/>
              <a:gd name="connsiteX25" fmla="*/ 8014027 w 11353205"/>
              <a:gd name="connsiteY25" fmla="*/ 57023 h 57023"/>
              <a:gd name="connsiteX26" fmla="*/ 7346191 w 11353205"/>
              <a:gd name="connsiteY26" fmla="*/ 57023 h 57023"/>
              <a:gd name="connsiteX27" fmla="*/ 6564824 w 11353205"/>
              <a:gd name="connsiteY27" fmla="*/ 57023 h 57023"/>
              <a:gd name="connsiteX28" fmla="*/ 5783456 w 11353205"/>
              <a:gd name="connsiteY28" fmla="*/ 57023 h 57023"/>
              <a:gd name="connsiteX29" fmla="*/ 5456217 w 11353205"/>
              <a:gd name="connsiteY29" fmla="*/ 57023 h 57023"/>
              <a:gd name="connsiteX30" fmla="*/ 5015445 w 11353205"/>
              <a:gd name="connsiteY30" fmla="*/ 57023 h 57023"/>
              <a:gd name="connsiteX31" fmla="*/ 4461142 w 11353205"/>
              <a:gd name="connsiteY31" fmla="*/ 57023 h 57023"/>
              <a:gd name="connsiteX32" fmla="*/ 3793306 w 11353205"/>
              <a:gd name="connsiteY32" fmla="*/ 57023 h 57023"/>
              <a:gd name="connsiteX33" fmla="*/ 2898406 w 11353205"/>
              <a:gd name="connsiteY33" fmla="*/ 57023 h 57023"/>
              <a:gd name="connsiteX34" fmla="*/ 2117039 w 11353205"/>
              <a:gd name="connsiteY34" fmla="*/ 57023 h 57023"/>
              <a:gd name="connsiteX35" fmla="*/ 1449203 w 11353205"/>
              <a:gd name="connsiteY35" fmla="*/ 57023 h 57023"/>
              <a:gd name="connsiteX36" fmla="*/ 667836 w 11353205"/>
              <a:gd name="connsiteY36" fmla="*/ 57023 h 57023"/>
              <a:gd name="connsiteX37" fmla="*/ 0 w 11353205"/>
              <a:gd name="connsiteY37" fmla="*/ 57023 h 57023"/>
              <a:gd name="connsiteX38" fmla="*/ 0 w 11353205"/>
              <a:gd name="connsiteY38" fmla="*/ 0 h 57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1353205" h="57023" fill="none" extrusionOk="0">
                <a:moveTo>
                  <a:pt x="0" y="0"/>
                </a:moveTo>
                <a:cubicBezTo>
                  <a:pt x="84068" y="-8757"/>
                  <a:pt x="183348" y="-13906"/>
                  <a:pt x="327239" y="0"/>
                </a:cubicBezTo>
                <a:cubicBezTo>
                  <a:pt x="471130" y="13906"/>
                  <a:pt x="853571" y="4155"/>
                  <a:pt x="1222139" y="0"/>
                </a:cubicBezTo>
                <a:cubicBezTo>
                  <a:pt x="1590707" y="-4155"/>
                  <a:pt x="1649324" y="-29187"/>
                  <a:pt x="1889975" y="0"/>
                </a:cubicBezTo>
                <a:cubicBezTo>
                  <a:pt x="2130626" y="29187"/>
                  <a:pt x="2087122" y="15812"/>
                  <a:pt x="2217214" y="0"/>
                </a:cubicBezTo>
                <a:cubicBezTo>
                  <a:pt x="2347306" y="-15812"/>
                  <a:pt x="2460863" y="-16199"/>
                  <a:pt x="2657986" y="0"/>
                </a:cubicBezTo>
                <a:cubicBezTo>
                  <a:pt x="2855109" y="16199"/>
                  <a:pt x="3340004" y="-36128"/>
                  <a:pt x="3552885" y="0"/>
                </a:cubicBezTo>
                <a:cubicBezTo>
                  <a:pt x="3765766" y="36128"/>
                  <a:pt x="4121615" y="-11"/>
                  <a:pt x="4447785" y="0"/>
                </a:cubicBezTo>
                <a:cubicBezTo>
                  <a:pt x="4773955" y="11"/>
                  <a:pt x="4996873" y="-44028"/>
                  <a:pt x="5342685" y="0"/>
                </a:cubicBezTo>
                <a:cubicBezTo>
                  <a:pt x="5688497" y="44028"/>
                  <a:pt x="5580579" y="11095"/>
                  <a:pt x="5669924" y="0"/>
                </a:cubicBezTo>
                <a:cubicBezTo>
                  <a:pt x="5759269" y="-11095"/>
                  <a:pt x="6191799" y="495"/>
                  <a:pt x="6337760" y="0"/>
                </a:cubicBezTo>
                <a:cubicBezTo>
                  <a:pt x="6483721" y="-495"/>
                  <a:pt x="6706346" y="11245"/>
                  <a:pt x="6892063" y="0"/>
                </a:cubicBezTo>
                <a:cubicBezTo>
                  <a:pt x="7077780" y="-11245"/>
                  <a:pt x="7103718" y="13557"/>
                  <a:pt x="7219303" y="0"/>
                </a:cubicBezTo>
                <a:cubicBezTo>
                  <a:pt x="7334888" y="-13557"/>
                  <a:pt x="7758268" y="25018"/>
                  <a:pt x="8114202" y="0"/>
                </a:cubicBezTo>
                <a:cubicBezTo>
                  <a:pt x="8470136" y="-25018"/>
                  <a:pt x="8292657" y="-8309"/>
                  <a:pt x="8441442" y="0"/>
                </a:cubicBezTo>
                <a:cubicBezTo>
                  <a:pt x="8590227" y="8309"/>
                  <a:pt x="8646775" y="11378"/>
                  <a:pt x="8768681" y="0"/>
                </a:cubicBezTo>
                <a:cubicBezTo>
                  <a:pt x="8890587" y="-11378"/>
                  <a:pt x="9198966" y="-2856"/>
                  <a:pt x="9322985" y="0"/>
                </a:cubicBezTo>
                <a:cubicBezTo>
                  <a:pt x="9447004" y="2856"/>
                  <a:pt x="9815355" y="-17767"/>
                  <a:pt x="9990820" y="0"/>
                </a:cubicBezTo>
                <a:cubicBezTo>
                  <a:pt x="10166285" y="17767"/>
                  <a:pt x="10514235" y="37111"/>
                  <a:pt x="10772188" y="0"/>
                </a:cubicBezTo>
                <a:cubicBezTo>
                  <a:pt x="11030141" y="-37111"/>
                  <a:pt x="11207555" y="17414"/>
                  <a:pt x="11353205" y="0"/>
                </a:cubicBezTo>
                <a:cubicBezTo>
                  <a:pt x="11355168" y="17716"/>
                  <a:pt x="11352107" y="33654"/>
                  <a:pt x="11353205" y="57023"/>
                </a:cubicBezTo>
                <a:cubicBezTo>
                  <a:pt x="10954359" y="45716"/>
                  <a:pt x="10764724" y="62713"/>
                  <a:pt x="10458305" y="57023"/>
                </a:cubicBezTo>
                <a:cubicBezTo>
                  <a:pt x="10151886" y="51333"/>
                  <a:pt x="10038534" y="41580"/>
                  <a:pt x="9790470" y="57023"/>
                </a:cubicBezTo>
                <a:cubicBezTo>
                  <a:pt x="9542407" y="72466"/>
                  <a:pt x="9538401" y="70912"/>
                  <a:pt x="9463230" y="57023"/>
                </a:cubicBezTo>
                <a:cubicBezTo>
                  <a:pt x="9388059" y="43134"/>
                  <a:pt x="9049349" y="52687"/>
                  <a:pt x="8795395" y="57023"/>
                </a:cubicBezTo>
                <a:cubicBezTo>
                  <a:pt x="8541442" y="61359"/>
                  <a:pt x="8393378" y="35165"/>
                  <a:pt x="8014027" y="57023"/>
                </a:cubicBezTo>
                <a:cubicBezTo>
                  <a:pt x="7634676" y="78881"/>
                  <a:pt x="7661476" y="33709"/>
                  <a:pt x="7346191" y="57023"/>
                </a:cubicBezTo>
                <a:cubicBezTo>
                  <a:pt x="7030906" y="80337"/>
                  <a:pt x="6815885" y="65414"/>
                  <a:pt x="6564824" y="57023"/>
                </a:cubicBezTo>
                <a:cubicBezTo>
                  <a:pt x="6313763" y="48632"/>
                  <a:pt x="5977596" y="27902"/>
                  <a:pt x="5783456" y="57023"/>
                </a:cubicBezTo>
                <a:cubicBezTo>
                  <a:pt x="5589316" y="86144"/>
                  <a:pt x="5524995" y="48969"/>
                  <a:pt x="5456217" y="57023"/>
                </a:cubicBezTo>
                <a:cubicBezTo>
                  <a:pt x="5387439" y="65077"/>
                  <a:pt x="5155773" y="53191"/>
                  <a:pt x="5015445" y="57023"/>
                </a:cubicBezTo>
                <a:cubicBezTo>
                  <a:pt x="4875117" y="60855"/>
                  <a:pt x="4633721" y="65978"/>
                  <a:pt x="4461142" y="57023"/>
                </a:cubicBezTo>
                <a:cubicBezTo>
                  <a:pt x="4288563" y="48068"/>
                  <a:pt x="4116735" y="40227"/>
                  <a:pt x="3793306" y="57023"/>
                </a:cubicBezTo>
                <a:cubicBezTo>
                  <a:pt x="3469877" y="73819"/>
                  <a:pt x="3165022" y="75026"/>
                  <a:pt x="2898406" y="57023"/>
                </a:cubicBezTo>
                <a:cubicBezTo>
                  <a:pt x="2631790" y="39020"/>
                  <a:pt x="2503979" y="46146"/>
                  <a:pt x="2117039" y="57023"/>
                </a:cubicBezTo>
                <a:cubicBezTo>
                  <a:pt x="1730099" y="67900"/>
                  <a:pt x="1639428" y="57002"/>
                  <a:pt x="1449203" y="57023"/>
                </a:cubicBezTo>
                <a:cubicBezTo>
                  <a:pt x="1258978" y="57044"/>
                  <a:pt x="930368" y="84214"/>
                  <a:pt x="667836" y="57023"/>
                </a:cubicBezTo>
                <a:cubicBezTo>
                  <a:pt x="405304" y="29832"/>
                  <a:pt x="272701" y="24405"/>
                  <a:pt x="0" y="57023"/>
                </a:cubicBezTo>
                <a:cubicBezTo>
                  <a:pt x="1530" y="44839"/>
                  <a:pt x="2822" y="15792"/>
                  <a:pt x="0" y="0"/>
                </a:cubicBezTo>
                <a:close/>
              </a:path>
              <a:path w="11353205" h="57023" stroke="0" extrusionOk="0">
                <a:moveTo>
                  <a:pt x="0" y="0"/>
                </a:moveTo>
                <a:cubicBezTo>
                  <a:pt x="150008" y="16906"/>
                  <a:pt x="304734" y="-5040"/>
                  <a:pt x="440771" y="0"/>
                </a:cubicBezTo>
                <a:cubicBezTo>
                  <a:pt x="576808" y="5040"/>
                  <a:pt x="684574" y="-7439"/>
                  <a:pt x="768011" y="0"/>
                </a:cubicBezTo>
                <a:cubicBezTo>
                  <a:pt x="851448" y="7439"/>
                  <a:pt x="991075" y="6707"/>
                  <a:pt x="1208782" y="0"/>
                </a:cubicBezTo>
                <a:cubicBezTo>
                  <a:pt x="1426489" y="-6707"/>
                  <a:pt x="1739701" y="-2400"/>
                  <a:pt x="1876618" y="0"/>
                </a:cubicBezTo>
                <a:cubicBezTo>
                  <a:pt x="2013535" y="2400"/>
                  <a:pt x="2304896" y="38791"/>
                  <a:pt x="2657986" y="0"/>
                </a:cubicBezTo>
                <a:cubicBezTo>
                  <a:pt x="3011076" y="-38791"/>
                  <a:pt x="3295229" y="-18130"/>
                  <a:pt x="3552885" y="0"/>
                </a:cubicBezTo>
                <a:cubicBezTo>
                  <a:pt x="3810541" y="18130"/>
                  <a:pt x="4091335" y="17490"/>
                  <a:pt x="4447785" y="0"/>
                </a:cubicBezTo>
                <a:cubicBezTo>
                  <a:pt x="4804235" y="-17490"/>
                  <a:pt x="4825940" y="-26605"/>
                  <a:pt x="5002089" y="0"/>
                </a:cubicBezTo>
                <a:cubicBezTo>
                  <a:pt x="5178238" y="26605"/>
                  <a:pt x="5479513" y="35363"/>
                  <a:pt x="5783456" y="0"/>
                </a:cubicBezTo>
                <a:cubicBezTo>
                  <a:pt x="6087399" y="-35363"/>
                  <a:pt x="6216173" y="-15439"/>
                  <a:pt x="6451292" y="0"/>
                </a:cubicBezTo>
                <a:cubicBezTo>
                  <a:pt x="6686411" y="15439"/>
                  <a:pt x="6845361" y="23450"/>
                  <a:pt x="7005595" y="0"/>
                </a:cubicBezTo>
                <a:cubicBezTo>
                  <a:pt x="7165829" y="-23450"/>
                  <a:pt x="7553800" y="13645"/>
                  <a:pt x="7786963" y="0"/>
                </a:cubicBezTo>
                <a:cubicBezTo>
                  <a:pt x="8020126" y="-13645"/>
                  <a:pt x="7968356" y="-10127"/>
                  <a:pt x="8114202" y="0"/>
                </a:cubicBezTo>
                <a:cubicBezTo>
                  <a:pt x="8260048" y="10127"/>
                  <a:pt x="8471576" y="12450"/>
                  <a:pt x="8668506" y="0"/>
                </a:cubicBezTo>
                <a:cubicBezTo>
                  <a:pt x="8865436" y="-12450"/>
                  <a:pt x="9151972" y="-20026"/>
                  <a:pt x="9336342" y="0"/>
                </a:cubicBezTo>
                <a:cubicBezTo>
                  <a:pt x="9520712" y="20026"/>
                  <a:pt x="9907197" y="-5585"/>
                  <a:pt x="10117709" y="0"/>
                </a:cubicBezTo>
                <a:cubicBezTo>
                  <a:pt x="10328221" y="5585"/>
                  <a:pt x="10789165" y="-42784"/>
                  <a:pt x="11353205" y="0"/>
                </a:cubicBezTo>
                <a:cubicBezTo>
                  <a:pt x="11354215" y="14986"/>
                  <a:pt x="11353454" y="31435"/>
                  <a:pt x="11353205" y="57023"/>
                </a:cubicBezTo>
                <a:cubicBezTo>
                  <a:pt x="11154564" y="26955"/>
                  <a:pt x="10950392" y="82546"/>
                  <a:pt x="10685369" y="57023"/>
                </a:cubicBezTo>
                <a:cubicBezTo>
                  <a:pt x="10420346" y="31500"/>
                  <a:pt x="10291853" y="34771"/>
                  <a:pt x="10017534" y="57023"/>
                </a:cubicBezTo>
                <a:cubicBezTo>
                  <a:pt x="9743216" y="79275"/>
                  <a:pt x="9719491" y="75717"/>
                  <a:pt x="9576762" y="57023"/>
                </a:cubicBezTo>
                <a:cubicBezTo>
                  <a:pt x="9434033" y="38329"/>
                  <a:pt x="8965325" y="35924"/>
                  <a:pt x="8681863" y="57023"/>
                </a:cubicBezTo>
                <a:cubicBezTo>
                  <a:pt x="8398401" y="78122"/>
                  <a:pt x="8453516" y="66140"/>
                  <a:pt x="8354623" y="57023"/>
                </a:cubicBezTo>
                <a:cubicBezTo>
                  <a:pt x="8255730" y="47906"/>
                  <a:pt x="7937360" y="29806"/>
                  <a:pt x="7686788" y="57023"/>
                </a:cubicBezTo>
                <a:cubicBezTo>
                  <a:pt x="7436216" y="84240"/>
                  <a:pt x="7507306" y="51151"/>
                  <a:pt x="7359548" y="57023"/>
                </a:cubicBezTo>
                <a:cubicBezTo>
                  <a:pt x="7211790" y="62895"/>
                  <a:pt x="7126099" y="50221"/>
                  <a:pt x="6918777" y="57023"/>
                </a:cubicBezTo>
                <a:cubicBezTo>
                  <a:pt x="6711455" y="63825"/>
                  <a:pt x="6329168" y="36984"/>
                  <a:pt x="6137409" y="57023"/>
                </a:cubicBezTo>
                <a:cubicBezTo>
                  <a:pt x="5945650" y="77062"/>
                  <a:pt x="5534659" y="62191"/>
                  <a:pt x="5242509" y="57023"/>
                </a:cubicBezTo>
                <a:cubicBezTo>
                  <a:pt x="4950359" y="51855"/>
                  <a:pt x="5003284" y="68676"/>
                  <a:pt x="4801738" y="57023"/>
                </a:cubicBezTo>
                <a:cubicBezTo>
                  <a:pt x="4600192" y="45370"/>
                  <a:pt x="4465356" y="59296"/>
                  <a:pt x="4133902" y="57023"/>
                </a:cubicBezTo>
                <a:cubicBezTo>
                  <a:pt x="3802448" y="54750"/>
                  <a:pt x="3898252" y="40217"/>
                  <a:pt x="3693131" y="57023"/>
                </a:cubicBezTo>
                <a:cubicBezTo>
                  <a:pt x="3488010" y="73829"/>
                  <a:pt x="3239064" y="47184"/>
                  <a:pt x="2911763" y="57023"/>
                </a:cubicBezTo>
                <a:cubicBezTo>
                  <a:pt x="2584462" y="66862"/>
                  <a:pt x="2556304" y="82874"/>
                  <a:pt x="2357460" y="57023"/>
                </a:cubicBezTo>
                <a:cubicBezTo>
                  <a:pt x="2158616" y="31172"/>
                  <a:pt x="2037771" y="40897"/>
                  <a:pt x="1916688" y="57023"/>
                </a:cubicBezTo>
                <a:cubicBezTo>
                  <a:pt x="1795605" y="73149"/>
                  <a:pt x="1681170" y="58400"/>
                  <a:pt x="1589449" y="57023"/>
                </a:cubicBezTo>
                <a:cubicBezTo>
                  <a:pt x="1497728" y="55646"/>
                  <a:pt x="1090950" y="78660"/>
                  <a:pt x="921613" y="57023"/>
                </a:cubicBezTo>
                <a:cubicBezTo>
                  <a:pt x="752276" y="35386"/>
                  <a:pt x="221460" y="20398"/>
                  <a:pt x="0" y="57023"/>
                </a:cubicBezTo>
                <a:cubicBezTo>
                  <a:pt x="-942" y="41788"/>
                  <a:pt x="-2139" y="2797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B28B344-E157-4343-84DA-EAAC3933FF35}"/>
              </a:ext>
            </a:extLst>
          </p:cNvPr>
          <p:cNvSpPr txBox="1"/>
          <p:nvPr/>
        </p:nvSpPr>
        <p:spPr>
          <a:xfrm>
            <a:off x="908975" y="17597973"/>
            <a:ext cx="28445847" cy="3785652"/>
          </a:xfrm>
          <a:prstGeom prst="rect">
            <a:avLst/>
          </a:prstGeom>
          <a:noFill/>
        </p:spPr>
        <p:txBody>
          <a:bodyPr wrap="square" rtlCol="0">
            <a:spAutoFit/>
          </a:bodyPr>
          <a:lstStyle/>
          <a:p>
            <a:r>
              <a:rPr lang="en-IN" sz="4800" dirty="0">
                <a:solidFill>
                  <a:schemeClr val="accent2">
                    <a:lumMod val="60000"/>
                    <a:lumOff val="40000"/>
                  </a:schemeClr>
                </a:solidFill>
                <a:latin typeface="Arial" panose="020B0604020202020204" pitchFamily="34" charset="0"/>
                <a:cs typeface="Arial" panose="020B0604020202020204" pitchFamily="34" charset="0"/>
              </a:rPr>
              <a:t>Student Name: Krina </a:t>
            </a:r>
            <a:r>
              <a:rPr lang="en-IN" sz="4800" dirty="0" err="1">
                <a:solidFill>
                  <a:schemeClr val="accent2">
                    <a:lumMod val="60000"/>
                    <a:lumOff val="40000"/>
                  </a:schemeClr>
                </a:solidFill>
                <a:latin typeface="Arial" panose="020B0604020202020204" pitchFamily="34" charset="0"/>
                <a:cs typeface="Arial" panose="020B0604020202020204" pitchFamily="34" charset="0"/>
              </a:rPr>
              <a:t>Bharatbhai</a:t>
            </a:r>
            <a:r>
              <a:rPr lang="en-IN" sz="4800" dirty="0">
                <a:solidFill>
                  <a:schemeClr val="accent2">
                    <a:lumMod val="60000"/>
                    <a:lumOff val="40000"/>
                  </a:schemeClr>
                </a:solidFill>
                <a:latin typeface="Arial" panose="020B0604020202020204" pitchFamily="34" charset="0"/>
                <a:cs typeface="Arial" panose="020B0604020202020204" pitchFamily="34" charset="0"/>
              </a:rPr>
              <a:t> Patel</a:t>
            </a:r>
            <a:br>
              <a:rPr lang="en-IN" sz="4800" dirty="0">
                <a:solidFill>
                  <a:schemeClr val="accent2">
                    <a:lumMod val="60000"/>
                    <a:lumOff val="40000"/>
                  </a:schemeClr>
                </a:solidFill>
                <a:latin typeface="Arial" panose="020B0604020202020204" pitchFamily="34" charset="0"/>
                <a:cs typeface="Arial" panose="020B0604020202020204" pitchFamily="34" charset="0"/>
              </a:rPr>
            </a:br>
            <a:r>
              <a:rPr lang="en-IN" sz="4800" dirty="0">
                <a:solidFill>
                  <a:schemeClr val="accent2">
                    <a:lumMod val="60000"/>
                    <a:lumOff val="40000"/>
                  </a:schemeClr>
                </a:solidFill>
                <a:latin typeface="Arial" panose="020B0604020202020204" pitchFamily="34" charset="0"/>
                <a:cs typeface="Arial" panose="020B0604020202020204" pitchFamily="34" charset="0"/>
              </a:rPr>
              <a:t>Student Number: 2430442</a:t>
            </a:r>
            <a:br>
              <a:rPr lang="en-IN" sz="4800" dirty="0">
                <a:solidFill>
                  <a:schemeClr val="accent2">
                    <a:lumMod val="60000"/>
                    <a:lumOff val="40000"/>
                  </a:schemeClr>
                </a:solidFill>
                <a:latin typeface="Arial" panose="020B0604020202020204" pitchFamily="34" charset="0"/>
                <a:cs typeface="Arial" panose="020B0604020202020204" pitchFamily="34" charset="0"/>
              </a:rPr>
            </a:br>
            <a:r>
              <a:rPr lang="en-IN" sz="4800" dirty="0">
                <a:solidFill>
                  <a:schemeClr val="accent2">
                    <a:lumMod val="60000"/>
                    <a:lumOff val="40000"/>
                  </a:schemeClr>
                </a:solidFill>
                <a:latin typeface="Arial" panose="020B0604020202020204" pitchFamily="34" charset="0"/>
                <a:cs typeface="Arial" panose="020B0604020202020204" pitchFamily="34" charset="0"/>
              </a:rPr>
              <a:t>Supervisor: Dr Besty Jose</a:t>
            </a:r>
            <a:br>
              <a:rPr lang="en-IN" sz="4800" dirty="0">
                <a:solidFill>
                  <a:schemeClr val="accent2">
                    <a:lumMod val="60000"/>
                    <a:lumOff val="40000"/>
                  </a:schemeClr>
                </a:solidFill>
                <a:latin typeface="Arial" panose="020B0604020202020204" pitchFamily="34" charset="0"/>
                <a:cs typeface="Arial" panose="020B0604020202020204" pitchFamily="34" charset="0"/>
              </a:rPr>
            </a:br>
            <a:r>
              <a:rPr lang="en-IN" sz="4800" dirty="0">
                <a:solidFill>
                  <a:schemeClr val="accent2">
                    <a:lumMod val="60000"/>
                    <a:lumOff val="40000"/>
                  </a:schemeClr>
                </a:solidFill>
                <a:latin typeface="Arial" panose="020B0604020202020204" pitchFamily="34" charset="0"/>
                <a:cs typeface="Arial" panose="020B0604020202020204" pitchFamily="34" charset="0"/>
              </a:rPr>
              <a:t>Programme: MSc / Level 7 Public Health And Social Care Practice</a:t>
            </a:r>
            <a:br>
              <a:rPr lang="en-IN" sz="4800" dirty="0">
                <a:solidFill>
                  <a:schemeClr val="accent2">
                    <a:lumMod val="60000"/>
                    <a:lumOff val="40000"/>
                  </a:schemeClr>
                </a:solidFill>
                <a:latin typeface="Arial" panose="020B0604020202020204" pitchFamily="34" charset="0"/>
                <a:cs typeface="Arial" panose="020B0604020202020204" pitchFamily="34" charset="0"/>
              </a:rPr>
            </a:br>
            <a:r>
              <a:rPr lang="en-IN" sz="4800" dirty="0">
                <a:solidFill>
                  <a:schemeClr val="accent2">
                    <a:lumMod val="60000"/>
                    <a:lumOff val="40000"/>
                  </a:schemeClr>
                </a:solidFill>
                <a:latin typeface="Arial" panose="020B0604020202020204" pitchFamily="34" charset="0"/>
                <a:cs typeface="Arial" panose="020B0604020202020204" pitchFamily="34" charset="0"/>
              </a:rPr>
              <a:t>Module: Lchs7009 – </a:t>
            </a:r>
            <a:r>
              <a:rPr lang="en-US" sz="4800" dirty="0">
                <a:solidFill>
                  <a:schemeClr val="accent2">
                    <a:lumMod val="60000"/>
                    <a:lumOff val="40000"/>
                  </a:schemeClr>
                </a:solidFill>
                <a:latin typeface="Arial" panose="020B0604020202020204" pitchFamily="34" charset="0"/>
                <a:cs typeface="Arial" panose="020B0604020202020204" pitchFamily="34" charset="0"/>
              </a:rPr>
              <a:t>Population Health And Digital Health Promotion (Component 2 Poster) </a:t>
            </a:r>
            <a:endParaRPr lang="en-IN" sz="4800" dirty="0">
              <a:solidFill>
                <a:schemeClr val="accent2">
                  <a:lumMod val="60000"/>
                  <a:lumOff val="40000"/>
                </a:schemeClr>
              </a:solidFill>
              <a:latin typeface="Arial" panose="020B0604020202020204" pitchFamily="34" charset="0"/>
              <a:cs typeface="Arial" panose="020B0604020202020204" pitchFamily="34" charset="0"/>
            </a:endParaRPr>
          </a:p>
        </p:txBody>
      </p:sp>
      <p:pic>
        <p:nvPicPr>
          <p:cNvPr id="9" name="Picture 8" descr="A silhouette of a person holding a baby&#10;&#10;AI-generated content may be incorrect.">
            <a:extLst>
              <a:ext uri="{FF2B5EF4-FFF2-40B4-BE49-F238E27FC236}">
                <a16:creationId xmlns:a16="http://schemas.microsoft.com/office/drawing/2014/main" id="{5E458E00-799F-D614-41A0-565B7F6559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11898" y="1283762"/>
            <a:ext cx="15240000" cy="85725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826440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Diagram 15">
            <a:extLst>
              <a:ext uri="{FF2B5EF4-FFF2-40B4-BE49-F238E27FC236}">
                <a16:creationId xmlns:a16="http://schemas.microsoft.com/office/drawing/2014/main" id="{5958C94C-C752-0025-8F93-3BD872D6372B}"/>
              </a:ext>
            </a:extLst>
          </p:cNvPr>
          <p:cNvGraphicFramePr/>
          <p:nvPr>
            <p:extLst>
              <p:ext uri="{D42A27DB-BD31-4B8C-83A1-F6EECF244321}">
                <p14:modId xmlns:p14="http://schemas.microsoft.com/office/powerpoint/2010/main" val="3544460621"/>
              </p:ext>
            </p:extLst>
          </p:nvPr>
        </p:nvGraphicFramePr>
        <p:xfrm>
          <a:off x="160020" y="3670805"/>
          <a:ext cx="9624060" cy="38805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A86560B-DA9F-8E69-A0B2-72F0BD6AD071}"/>
              </a:ext>
            </a:extLst>
          </p:cNvPr>
          <p:cNvSpPr txBox="1"/>
          <p:nvPr/>
        </p:nvSpPr>
        <p:spPr>
          <a:xfrm>
            <a:off x="160020" y="83123"/>
            <a:ext cx="9624060" cy="707886"/>
          </a:xfrm>
          <a:prstGeom prst="rect">
            <a:avLst/>
          </a:prstGeom>
          <a:solidFill>
            <a:schemeClr val="accent2">
              <a:lumMod val="50000"/>
            </a:schemeClr>
          </a:solidFill>
        </p:spPr>
        <p:txBody>
          <a:bodyPr wrap="square">
            <a:spAutoFit/>
          </a:bodyPr>
          <a:lstStyle/>
          <a:p>
            <a:pPr algn="ctr"/>
            <a:r>
              <a:rPr lang="en-IN" sz="4000" b="1" dirty="0">
                <a:solidFill>
                  <a:schemeClr val="bg1"/>
                </a:solidFill>
                <a:effectLst/>
                <a:latin typeface="Arial" panose="020B0604020202020204" pitchFamily="34" charset="0"/>
                <a:ea typeface="Aptos" panose="020B0004020202020204" pitchFamily="34" charset="0"/>
                <a:cs typeface="Arial" panose="020B0604020202020204" pitchFamily="34" charset="0"/>
              </a:rPr>
              <a:t>1. Background</a:t>
            </a:r>
            <a:endParaRPr lang="en-IN" sz="4000" dirty="0">
              <a:solidFill>
                <a:schemeClr val="bg1"/>
              </a:solidFill>
              <a:latin typeface="Arial" panose="020B0604020202020204" pitchFamily="34" charset="0"/>
              <a:cs typeface="Arial" panose="020B0604020202020204" pitchFamily="34" charset="0"/>
            </a:endParaRPr>
          </a:p>
        </p:txBody>
      </p:sp>
      <p:graphicFrame>
        <p:nvGraphicFramePr>
          <p:cNvPr id="8" name="Diagram 7">
            <a:extLst>
              <a:ext uri="{FF2B5EF4-FFF2-40B4-BE49-F238E27FC236}">
                <a16:creationId xmlns:a16="http://schemas.microsoft.com/office/drawing/2014/main" id="{C9BB1A20-5BEC-52D5-6324-C553BF0B1CA4}"/>
              </a:ext>
            </a:extLst>
          </p:cNvPr>
          <p:cNvGraphicFramePr/>
          <p:nvPr>
            <p:extLst>
              <p:ext uri="{D42A27DB-BD31-4B8C-83A1-F6EECF244321}">
                <p14:modId xmlns:p14="http://schemas.microsoft.com/office/powerpoint/2010/main" val="3639182824"/>
              </p:ext>
            </p:extLst>
          </p:nvPr>
        </p:nvGraphicFramePr>
        <p:xfrm>
          <a:off x="230743" y="873836"/>
          <a:ext cx="5653460" cy="25814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TextBox 9">
            <a:extLst>
              <a:ext uri="{FF2B5EF4-FFF2-40B4-BE49-F238E27FC236}">
                <a16:creationId xmlns:a16="http://schemas.microsoft.com/office/drawing/2014/main" id="{889D3CB4-384D-4CA8-9CEA-CEEB1A12B15C}"/>
              </a:ext>
            </a:extLst>
          </p:cNvPr>
          <p:cNvSpPr txBox="1"/>
          <p:nvPr/>
        </p:nvSpPr>
        <p:spPr>
          <a:xfrm>
            <a:off x="160020" y="3605178"/>
            <a:ext cx="9624060" cy="699230"/>
          </a:xfrm>
          <a:prstGeom prst="rect">
            <a:avLst/>
          </a:prstGeom>
          <a:solidFill>
            <a:srgbClr val="FFC000"/>
          </a:solidFill>
        </p:spPr>
        <p:txBody>
          <a:bodyPr wrap="square">
            <a:spAutoFit/>
          </a:bodyPr>
          <a:lstStyle/>
          <a:p>
            <a:pPr algn="ctr">
              <a:lnSpc>
                <a:spcPct val="150000"/>
              </a:lnSpc>
              <a:spcBef>
                <a:spcPts val="1200"/>
              </a:spcBef>
              <a:spcAft>
                <a:spcPts val="1200"/>
              </a:spcAft>
              <a:buNone/>
            </a:pPr>
            <a:r>
              <a:rPr lang="en-IN" sz="3000" b="1" kern="100" dirty="0">
                <a:effectLst/>
                <a:latin typeface="Arial" panose="020B0604020202020204" pitchFamily="34" charset="0"/>
                <a:ea typeface="Times New Roman" panose="02020603050405020304" pitchFamily="18" charset="0"/>
                <a:cs typeface="Arial" panose="020B0604020202020204" pitchFamily="34" charset="0"/>
              </a:rPr>
              <a:t>1.1 Scale and Burden</a:t>
            </a:r>
          </a:p>
        </p:txBody>
      </p:sp>
      <p:pic>
        <p:nvPicPr>
          <p:cNvPr id="11" name="Picture 10" descr="U.S. maternal mental health market size and growth rate, 2023 - 2030">
            <a:extLst>
              <a:ext uri="{FF2B5EF4-FFF2-40B4-BE49-F238E27FC236}">
                <a16:creationId xmlns:a16="http://schemas.microsoft.com/office/drawing/2014/main" id="{50976B39-5638-5651-6790-9DC688EFB794}"/>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10051256" y="115780"/>
            <a:ext cx="9624060" cy="4676404"/>
          </a:xfrm>
          <a:prstGeom prst="rect">
            <a:avLst/>
          </a:prstGeom>
          <a:noFill/>
          <a:ln>
            <a:noFill/>
          </a:ln>
        </p:spPr>
      </p:pic>
      <p:sp>
        <p:nvSpPr>
          <p:cNvPr id="13" name="TextBox 12">
            <a:extLst>
              <a:ext uri="{FF2B5EF4-FFF2-40B4-BE49-F238E27FC236}">
                <a16:creationId xmlns:a16="http://schemas.microsoft.com/office/drawing/2014/main" id="{F39BA2F6-2D24-D4A2-CC40-E52483D1629E}"/>
              </a:ext>
            </a:extLst>
          </p:cNvPr>
          <p:cNvSpPr txBox="1"/>
          <p:nvPr/>
        </p:nvSpPr>
        <p:spPr>
          <a:xfrm>
            <a:off x="12314396" y="4722030"/>
            <a:ext cx="5646420" cy="456535"/>
          </a:xfrm>
          <a:prstGeom prst="rect">
            <a:avLst/>
          </a:prstGeom>
          <a:noFill/>
        </p:spPr>
        <p:txBody>
          <a:bodyPr wrap="square">
            <a:spAutoFit/>
          </a:bodyPr>
          <a:lstStyle/>
          <a:p>
            <a:pPr algn="ctr">
              <a:lnSpc>
                <a:spcPct val="150000"/>
              </a:lnSpc>
              <a:spcBef>
                <a:spcPts val="1200"/>
              </a:spcBef>
              <a:spcAft>
                <a:spcPts val="1200"/>
              </a:spcAft>
              <a:buNone/>
            </a:pPr>
            <a:r>
              <a:rPr lang="en-IN" sz="1800" b="1" kern="100" dirty="0">
                <a:effectLst/>
                <a:latin typeface="Arial" panose="020B0604020202020204" pitchFamily="34" charset="0"/>
                <a:ea typeface="Aptos" panose="020B0004020202020204" pitchFamily="34" charset="0"/>
                <a:cs typeface="Arial" panose="020B0604020202020204" pitchFamily="34" charset="0"/>
              </a:rPr>
              <a:t>(Source: </a:t>
            </a:r>
            <a:r>
              <a:rPr lang="en-IN" sz="1800" b="1" kern="100" dirty="0" err="1">
                <a:effectLst/>
                <a:latin typeface="Arial" panose="020B0604020202020204" pitchFamily="34" charset="0"/>
                <a:ea typeface="Aptos" panose="020B0004020202020204" pitchFamily="34" charset="0"/>
                <a:cs typeface="Arial" panose="020B0604020202020204" pitchFamily="34" charset="0"/>
              </a:rPr>
              <a:t>Grandviewresearch</a:t>
            </a:r>
            <a:r>
              <a:rPr lang="en-IN" sz="1800" b="1" kern="100" dirty="0">
                <a:effectLst/>
                <a:latin typeface="Arial" panose="020B0604020202020204" pitchFamily="34" charset="0"/>
                <a:ea typeface="Aptos" panose="020B0004020202020204" pitchFamily="34" charset="0"/>
                <a:cs typeface="Arial" panose="020B0604020202020204" pitchFamily="34" charset="0"/>
              </a:rPr>
              <a:t>, 2025)</a:t>
            </a:r>
          </a:p>
        </p:txBody>
      </p:sp>
      <p:sp>
        <p:nvSpPr>
          <p:cNvPr id="18" name="TextBox 17">
            <a:extLst>
              <a:ext uri="{FF2B5EF4-FFF2-40B4-BE49-F238E27FC236}">
                <a16:creationId xmlns:a16="http://schemas.microsoft.com/office/drawing/2014/main" id="{1C74D182-2706-8FA4-ECB7-57CD587F2F09}"/>
              </a:ext>
            </a:extLst>
          </p:cNvPr>
          <p:cNvSpPr txBox="1"/>
          <p:nvPr/>
        </p:nvSpPr>
        <p:spPr>
          <a:xfrm>
            <a:off x="271835" y="17843761"/>
            <a:ext cx="9624060" cy="553998"/>
          </a:xfrm>
          <a:prstGeom prst="rect">
            <a:avLst/>
          </a:prstGeom>
          <a:solidFill>
            <a:srgbClr val="FFC000"/>
          </a:solidFill>
        </p:spPr>
        <p:txBody>
          <a:bodyPr wrap="square">
            <a:spAutoFit/>
          </a:bodyPr>
          <a:lstStyle/>
          <a:p>
            <a:pPr algn="ctr"/>
            <a:r>
              <a:rPr lang="en-IN" sz="3000" b="1" dirty="0">
                <a:effectLst/>
                <a:latin typeface="Arial" panose="020B0604020202020204" pitchFamily="34" charset="0"/>
                <a:ea typeface="Aptos" panose="020B0004020202020204" pitchFamily="34" charset="0"/>
                <a:cs typeface="Arial" panose="020B0604020202020204" pitchFamily="34" charset="0"/>
              </a:rPr>
              <a:t>1.3 Need for intervention and gaps in care</a:t>
            </a:r>
            <a:endParaRPr lang="en-IN" sz="3000" b="1"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0BA97F4D-DF20-EBA8-38A2-0D6BC343F23C}"/>
              </a:ext>
            </a:extLst>
          </p:cNvPr>
          <p:cNvSpPr txBox="1"/>
          <p:nvPr/>
        </p:nvSpPr>
        <p:spPr>
          <a:xfrm>
            <a:off x="262548" y="18571969"/>
            <a:ext cx="9642634" cy="2534027"/>
          </a:xfrm>
          <a:prstGeom prst="rect">
            <a:avLst/>
          </a:prstGeom>
          <a:solidFill>
            <a:schemeClr val="accent2">
              <a:lumMod val="20000"/>
              <a:lumOff val="80000"/>
            </a:schemeClr>
          </a:solidFill>
          <a:ln>
            <a:solidFill>
              <a:schemeClr val="accent2">
                <a:lumMod val="50000"/>
              </a:schemeClr>
            </a:solidFill>
          </a:ln>
        </p:spPr>
        <p:txBody>
          <a:bodyPr wrap="square">
            <a:spAutoFit/>
          </a:bodyPr>
          <a:lstStyle/>
          <a:p>
            <a:pPr marL="342900" lvl="0" indent="-342900" algn="just">
              <a:lnSpc>
                <a:spcPct val="150000"/>
              </a:lnSpc>
              <a:spcBef>
                <a:spcPts val="1200"/>
              </a:spcBef>
              <a:buFont typeface="Symbol" panose="05050102010706020507" pitchFamily="18" charset="2"/>
              <a:buChar char=""/>
            </a:pPr>
            <a:r>
              <a:rPr lang="en-IN" sz="1800" kern="100" dirty="0">
                <a:effectLst/>
                <a:latin typeface="Arial" panose="020B0604020202020204" pitchFamily="34" charset="0"/>
                <a:ea typeface="Aptos" panose="020B0004020202020204" pitchFamily="34" charset="0"/>
                <a:cs typeface="Arial" panose="020B0604020202020204" pitchFamily="34" charset="0"/>
              </a:rPr>
              <a:t>Many women face access barriers such as only a minority who receive specialist services based on perinatal mental health, and waiting times are often considered long (Sambrook Smith et al., 2019). </a:t>
            </a:r>
          </a:p>
          <a:p>
            <a:pPr marL="342900" lvl="0" indent="-342900" algn="just">
              <a:lnSpc>
                <a:spcPct val="150000"/>
              </a:lnSpc>
              <a:spcAft>
                <a:spcPts val="1200"/>
              </a:spcAft>
              <a:buFont typeface="Symbol" panose="05050102010706020507" pitchFamily="18" charset="2"/>
              <a:buChar char=""/>
            </a:pPr>
            <a:r>
              <a:rPr lang="en-IN" sz="1800" kern="100" dirty="0">
                <a:effectLst/>
                <a:latin typeface="Arial" panose="020B0604020202020204" pitchFamily="34" charset="0"/>
                <a:ea typeface="Aptos" panose="020B0004020202020204" pitchFamily="34" charset="0"/>
                <a:cs typeface="Arial" panose="020B0604020202020204" pitchFamily="34" charset="0"/>
              </a:rPr>
              <a:t>Existing maternity and mental health services are often considered under-resourced, fragmented, or poorly integrated, which results in isolation of mental and physical health (Public Health England, 2019). </a:t>
            </a:r>
          </a:p>
        </p:txBody>
      </p:sp>
      <p:pic>
        <p:nvPicPr>
          <p:cNvPr id="21" name="Picture 20" descr="A graph of different colored vertical lines&#10;&#10;AI-generated content may be incorrect.">
            <a:extLst>
              <a:ext uri="{FF2B5EF4-FFF2-40B4-BE49-F238E27FC236}">
                <a16:creationId xmlns:a16="http://schemas.microsoft.com/office/drawing/2014/main" id="{B932BD26-47D8-840D-93D0-80D6E9E88F56}"/>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320040" y="12981344"/>
            <a:ext cx="9482614" cy="4608257"/>
          </a:xfrm>
          <a:prstGeom prst="rect">
            <a:avLst/>
          </a:prstGeom>
          <a:noFill/>
          <a:ln>
            <a:solidFill>
              <a:schemeClr val="accent1"/>
            </a:solidFill>
          </a:ln>
        </p:spPr>
      </p:pic>
      <p:sp>
        <p:nvSpPr>
          <p:cNvPr id="23" name="TextBox 22">
            <a:extLst>
              <a:ext uri="{FF2B5EF4-FFF2-40B4-BE49-F238E27FC236}">
                <a16:creationId xmlns:a16="http://schemas.microsoft.com/office/drawing/2014/main" id="{5C67618D-41BE-4764-4BB6-7B2FD0E32910}"/>
              </a:ext>
            </a:extLst>
          </p:cNvPr>
          <p:cNvSpPr txBox="1"/>
          <p:nvPr/>
        </p:nvSpPr>
        <p:spPr>
          <a:xfrm>
            <a:off x="160020" y="6950217"/>
            <a:ext cx="9624060" cy="699230"/>
          </a:xfrm>
          <a:prstGeom prst="rect">
            <a:avLst/>
          </a:prstGeom>
          <a:solidFill>
            <a:srgbClr val="FFC000"/>
          </a:solidFill>
        </p:spPr>
        <p:txBody>
          <a:bodyPr wrap="square">
            <a:spAutoFit/>
          </a:bodyPr>
          <a:lstStyle/>
          <a:p>
            <a:pPr algn="ctr">
              <a:lnSpc>
                <a:spcPct val="150000"/>
              </a:lnSpc>
              <a:spcBef>
                <a:spcPts val="1200"/>
              </a:spcBef>
              <a:spcAft>
                <a:spcPts val="1200"/>
              </a:spcAft>
              <a:buNone/>
            </a:pPr>
            <a:r>
              <a:rPr lang="en-IN" sz="3000" b="1" kern="100" dirty="0">
                <a:effectLst/>
                <a:latin typeface="Arial" panose="020B0604020202020204" pitchFamily="34" charset="0"/>
                <a:ea typeface="Times New Roman" panose="02020603050405020304" pitchFamily="18" charset="0"/>
                <a:cs typeface="Arial" panose="020B0604020202020204" pitchFamily="34" charset="0"/>
              </a:rPr>
              <a:t>1.2 Existing interventions and their limitations</a:t>
            </a:r>
          </a:p>
        </p:txBody>
      </p:sp>
      <p:graphicFrame>
        <p:nvGraphicFramePr>
          <p:cNvPr id="24" name="Table 23">
            <a:extLst>
              <a:ext uri="{FF2B5EF4-FFF2-40B4-BE49-F238E27FC236}">
                <a16:creationId xmlns:a16="http://schemas.microsoft.com/office/drawing/2014/main" id="{9AD588FE-5AF1-CBB2-35A3-8D6E240F4696}"/>
              </a:ext>
            </a:extLst>
          </p:cNvPr>
          <p:cNvGraphicFramePr>
            <a:graphicFrameLocks noGrp="1"/>
          </p:cNvGraphicFramePr>
          <p:nvPr>
            <p:extLst>
              <p:ext uri="{D42A27DB-BD31-4B8C-83A1-F6EECF244321}">
                <p14:modId xmlns:p14="http://schemas.microsoft.com/office/powerpoint/2010/main" val="3217179701"/>
              </p:ext>
            </p:extLst>
          </p:nvPr>
        </p:nvGraphicFramePr>
        <p:xfrm>
          <a:off x="203624" y="7804566"/>
          <a:ext cx="9624060" cy="4879959"/>
        </p:xfrm>
        <a:graphic>
          <a:graphicData uri="http://schemas.openxmlformats.org/drawingml/2006/table">
            <a:tbl>
              <a:tblPr firstRow="1" firstCol="1" bandRow="1">
                <a:tableStyleId>{10A1B5D5-9B99-4C35-A422-299274C87663}</a:tableStyleId>
              </a:tblPr>
              <a:tblGrid>
                <a:gridCol w="874062">
                  <a:extLst>
                    <a:ext uri="{9D8B030D-6E8A-4147-A177-3AD203B41FA5}">
                      <a16:colId xmlns:a16="http://schemas.microsoft.com/office/drawing/2014/main" val="323203967"/>
                    </a:ext>
                  </a:extLst>
                </a:gridCol>
                <a:gridCol w="1926771">
                  <a:extLst>
                    <a:ext uri="{9D8B030D-6E8A-4147-A177-3AD203B41FA5}">
                      <a16:colId xmlns:a16="http://schemas.microsoft.com/office/drawing/2014/main" val="3310970698"/>
                    </a:ext>
                  </a:extLst>
                </a:gridCol>
                <a:gridCol w="3348507">
                  <a:extLst>
                    <a:ext uri="{9D8B030D-6E8A-4147-A177-3AD203B41FA5}">
                      <a16:colId xmlns:a16="http://schemas.microsoft.com/office/drawing/2014/main" val="242753325"/>
                    </a:ext>
                  </a:extLst>
                </a:gridCol>
                <a:gridCol w="3474720">
                  <a:extLst>
                    <a:ext uri="{9D8B030D-6E8A-4147-A177-3AD203B41FA5}">
                      <a16:colId xmlns:a16="http://schemas.microsoft.com/office/drawing/2014/main" val="2527066540"/>
                    </a:ext>
                  </a:extLst>
                </a:gridCol>
              </a:tblGrid>
              <a:tr h="437753">
                <a:tc>
                  <a:txBody>
                    <a:bodyPr/>
                    <a:lstStyle/>
                    <a:p>
                      <a:pPr algn="ctr">
                        <a:lnSpc>
                          <a:spcPct val="150000"/>
                        </a:lnSpc>
                        <a:spcBef>
                          <a:spcPts val="1200"/>
                        </a:spcBef>
                        <a:spcAft>
                          <a:spcPts val="1200"/>
                        </a:spcAft>
                        <a:buNone/>
                      </a:pPr>
                      <a:r>
                        <a:rPr lang="en-IN" sz="1800" kern="100">
                          <a:effectLst/>
                        </a:rPr>
                        <a:t>Type</a:t>
                      </a:r>
                      <a:endParaRPr lang="en-IN"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1200"/>
                        </a:spcBef>
                        <a:spcAft>
                          <a:spcPts val="1200"/>
                        </a:spcAft>
                        <a:buNone/>
                      </a:pPr>
                      <a:r>
                        <a:rPr lang="en-IN" sz="1800" kern="100" dirty="0">
                          <a:effectLst/>
                        </a:rPr>
                        <a:t>Examples</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1200"/>
                        </a:spcBef>
                        <a:spcAft>
                          <a:spcPts val="1200"/>
                        </a:spcAft>
                        <a:buNone/>
                      </a:pPr>
                      <a:r>
                        <a:rPr lang="en-IN" sz="1800" kern="100">
                          <a:effectLst/>
                        </a:rPr>
                        <a:t>Strengths</a:t>
                      </a:r>
                      <a:endParaRPr lang="en-IN"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1200"/>
                        </a:spcBef>
                        <a:spcAft>
                          <a:spcPts val="1200"/>
                        </a:spcAft>
                        <a:buNone/>
                      </a:pPr>
                      <a:r>
                        <a:rPr lang="en-IN" sz="1800" kern="100">
                          <a:effectLst/>
                        </a:rPr>
                        <a:t>Limitations</a:t>
                      </a:r>
                      <a:endParaRPr lang="en-IN"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110267359"/>
                  </a:ext>
                </a:extLst>
              </a:tr>
              <a:tr h="1881062">
                <a:tc>
                  <a:txBody>
                    <a:bodyPr/>
                    <a:lstStyle/>
                    <a:p>
                      <a:pPr algn="just">
                        <a:lnSpc>
                          <a:spcPct val="150000"/>
                        </a:lnSpc>
                        <a:spcBef>
                          <a:spcPts val="1200"/>
                        </a:spcBef>
                        <a:spcAft>
                          <a:spcPts val="1200"/>
                        </a:spcAft>
                        <a:buNone/>
                      </a:pPr>
                      <a:r>
                        <a:rPr lang="en-IN" sz="1800" kern="100" dirty="0">
                          <a:effectLst/>
                        </a:rPr>
                        <a:t>Digital</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800" kern="100" dirty="0" err="1">
                          <a:effectLst/>
                        </a:rPr>
                        <a:t>BabyCentre</a:t>
                      </a:r>
                      <a:r>
                        <a:rPr lang="en-IN" sz="1800" kern="100" dirty="0">
                          <a:effectLst/>
                        </a:rPr>
                        <a:t>, What to Expect, NHS Start4Life</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800" kern="100" dirty="0">
                          <a:effectLst/>
                        </a:rPr>
                        <a:t>Provide pregnancy education, reminders, and online peer forums; align with NHS guidance and promote accessible information (LiveWell, 2025).</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800" kern="100" dirty="0">
                          <a:effectLst/>
                        </a:rPr>
                        <a:t>Lack personalised mental health screening or AI-driven support; limited interactivity and cultural adaptation for UK users; low engagement retention.</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937490054"/>
                  </a:ext>
                </a:extLst>
              </a:tr>
              <a:tr h="1608359">
                <a:tc>
                  <a:txBody>
                    <a:bodyPr/>
                    <a:lstStyle/>
                    <a:p>
                      <a:pPr algn="just">
                        <a:lnSpc>
                          <a:spcPct val="150000"/>
                        </a:lnSpc>
                        <a:spcBef>
                          <a:spcPts val="1200"/>
                        </a:spcBef>
                        <a:spcAft>
                          <a:spcPts val="1200"/>
                        </a:spcAft>
                        <a:buNone/>
                      </a:pPr>
                      <a:r>
                        <a:rPr lang="en-IN" sz="1800" kern="100">
                          <a:effectLst/>
                        </a:rPr>
                        <a:t>Non-Digital</a:t>
                      </a:r>
                      <a:endParaRPr lang="en-IN"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800" kern="100">
                          <a:effectLst/>
                        </a:rPr>
                        <a:t>Community midwifery programmes, maternal support groups</a:t>
                      </a:r>
                      <a:endParaRPr lang="en-IN" sz="18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800" kern="100" dirty="0">
                          <a:effectLst/>
                        </a:rPr>
                        <a:t>Offer in-person emotional and social support; promote holistic maternal care and peer connections.</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800" kern="100" dirty="0">
                          <a:effectLst/>
                        </a:rPr>
                        <a:t>Resource-intensive, inconsistent service availability, and limited reach in rural or deprived areas; reduced accessibility during pandemics or mobility constraints.</a:t>
                      </a:r>
                      <a:endParaRPr lang="en-IN" sz="18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43113049"/>
                  </a:ext>
                </a:extLst>
              </a:tr>
            </a:tbl>
          </a:graphicData>
        </a:graphic>
      </p:graphicFrame>
      <p:sp>
        <p:nvSpPr>
          <p:cNvPr id="26" name="TextBox 25">
            <a:extLst>
              <a:ext uri="{FF2B5EF4-FFF2-40B4-BE49-F238E27FC236}">
                <a16:creationId xmlns:a16="http://schemas.microsoft.com/office/drawing/2014/main" id="{14016232-E7DF-7859-C150-832AB21022B3}"/>
              </a:ext>
            </a:extLst>
          </p:cNvPr>
          <p:cNvSpPr txBox="1"/>
          <p:nvPr/>
        </p:nvSpPr>
        <p:spPr>
          <a:xfrm>
            <a:off x="10051256" y="5176280"/>
            <a:ext cx="9624060" cy="699230"/>
          </a:xfrm>
          <a:prstGeom prst="rect">
            <a:avLst/>
          </a:prstGeom>
          <a:solidFill>
            <a:srgbClr val="FFC000"/>
          </a:solidFill>
        </p:spPr>
        <p:txBody>
          <a:bodyPr wrap="square">
            <a:spAutoFit/>
          </a:bodyPr>
          <a:lstStyle/>
          <a:p>
            <a:pPr algn="ctr">
              <a:lnSpc>
                <a:spcPct val="150000"/>
              </a:lnSpc>
              <a:spcBef>
                <a:spcPts val="1200"/>
              </a:spcBef>
              <a:spcAft>
                <a:spcPts val="1200"/>
              </a:spcAft>
              <a:buNone/>
            </a:pPr>
            <a:r>
              <a:rPr lang="en-IN" sz="3000" b="1" kern="100" dirty="0">
                <a:effectLst/>
                <a:latin typeface="Arial" panose="020B0604020202020204" pitchFamily="34" charset="0"/>
                <a:ea typeface="Times New Roman" panose="02020603050405020304" pitchFamily="18" charset="0"/>
                <a:cs typeface="Arial" panose="020B0604020202020204" pitchFamily="34" charset="0"/>
              </a:rPr>
              <a:t>1.4 Introducing </a:t>
            </a:r>
            <a:r>
              <a:rPr lang="en-IN" sz="3000" b="1" kern="100" dirty="0" err="1">
                <a:effectLst/>
                <a:latin typeface="Arial" panose="020B0604020202020204" pitchFamily="34" charset="0"/>
                <a:ea typeface="Times New Roman" panose="02020603050405020304" pitchFamily="18" charset="0"/>
                <a:cs typeface="Arial" panose="020B0604020202020204" pitchFamily="34" charset="0"/>
              </a:rPr>
              <a:t>Pregna</a:t>
            </a:r>
            <a:r>
              <a:rPr lang="en-IN" sz="3000" b="1" kern="100" dirty="0">
                <a:effectLst/>
                <a:latin typeface="Arial" panose="020B0604020202020204" pitchFamily="34" charset="0"/>
                <a:ea typeface="Times New Roman" panose="02020603050405020304" pitchFamily="18" charset="0"/>
                <a:cs typeface="Arial" panose="020B0604020202020204" pitchFamily="34" charset="0"/>
              </a:rPr>
              <a:t> Guide</a:t>
            </a:r>
          </a:p>
        </p:txBody>
      </p:sp>
      <p:graphicFrame>
        <p:nvGraphicFramePr>
          <p:cNvPr id="29" name="Diagram 28">
            <a:extLst>
              <a:ext uri="{FF2B5EF4-FFF2-40B4-BE49-F238E27FC236}">
                <a16:creationId xmlns:a16="http://schemas.microsoft.com/office/drawing/2014/main" id="{70B7BCB2-8EE3-0C25-1DE9-8D8FB0294EE6}"/>
              </a:ext>
            </a:extLst>
          </p:cNvPr>
          <p:cNvGraphicFramePr/>
          <p:nvPr>
            <p:extLst>
              <p:ext uri="{D42A27DB-BD31-4B8C-83A1-F6EECF244321}">
                <p14:modId xmlns:p14="http://schemas.microsoft.com/office/powerpoint/2010/main" val="1135619833"/>
              </p:ext>
            </p:extLst>
          </p:nvPr>
        </p:nvGraphicFramePr>
        <p:xfrm>
          <a:off x="10051256" y="5929418"/>
          <a:ext cx="9624060" cy="4435836"/>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
        <p:nvSpPr>
          <p:cNvPr id="31" name="TextBox 30">
            <a:extLst>
              <a:ext uri="{FF2B5EF4-FFF2-40B4-BE49-F238E27FC236}">
                <a16:creationId xmlns:a16="http://schemas.microsoft.com/office/drawing/2014/main" id="{A175B952-64E7-6267-BA38-BF2AA4EDB422}"/>
              </a:ext>
            </a:extLst>
          </p:cNvPr>
          <p:cNvSpPr txBox="1"/>
          <p:nvPr/>
        </p:nvSpPr>
        <p:spPr>
          <a:xfrm>
            <a:off x="10192702" y="10486466"/>
            <a:ext cx="9482614" cy="646331"/>
          </a:xfrm>
          <a:prstGeom prst="rect">
            <a:avLst/>
          </a:prstGeom>
          <a:solidFill>
            <a:schemeClr val="accent2">
              <a:lumMod val="50000"/>
            </a:schemeClr>
          </a:solidFill>
        </p:spPr>
        <p:txBody>
          <a:bodyPr wrap="square">
            <a:spAutoFit/>
          </a:bodyPr>
          <a:lstStyle/>
          <a:p>
            <a:pPr algn="ctr">
              <a:spcBef>
                <a:spcPts val="600"/>
              </a:spcBef>
              <a:spcAft>
                <a:spcPts val="600"/>
              </a:spcAft>
              <a:buNone/>
            </a:pPr>
            <a:r>
              <a:rPr lang="en-IN" sz="36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2. Health Promotion Values and Principles</a:t>
            </a:r>
          </a:p>
        </p:txBody>
      </p:sp>
      <p:graphicFrame>
        <p:nvGraphicFramePr>
          <p:cNvPr id="32" name="Table 31">
            <a:extLst>
              <a:ext uri="{FF2B5EF4-FFF2-40B4-BE49-F238E27FC236}">
                <a16:creationId xmlns:a16="http://schemas.microsoft.com/office/drawing/2014/main" id="{7671DA51-827D-24F0-9133-52F5D239988E}"/>
              </a:ext>
            </a:extLst>
          </p:cNvPr>
          <p:cNvGraphicFramePr>
            <a:graphicFrameLocks noGrp="1"/>
          </p:cNvGraphicFramePr>
          <p:nvPr>
            <p:extLst>
              <p:ext uri="{D42A27DB-BD31-4B8C-83A1-F6EECF244321}">
                <p14:modId xmlns:p14="http://schemas.microsoft.com/office/powerpoint/2010/main" val="4066799574"/>
              </p:ext>
            </p:extLst>
          </p:nvPr>
        </p:nvGraphicFramePr>
        <p:xfrm>
          <a:off x="10192702" y="15889367"/>
          <a:ext cx="9482614" cy="5365205"/>
        </p:xfrm>
        <a:graphic>
          <a:graphicData uri="http://schemas.openxmlformats.org/drawingml/2006/table">
            <a:tbl>
              <a:tblPr firstRow="1" firstCol="1" bandRow="1">
                <a:tableStyleId>{9DCAF9ED-07DC-4A11-8D7F-57B35C25682E}</a:tableStyleId>
              </a:tblPr>
              <a:tblGrid>
                <a:gridCol w="1491299">
                  <a:extLst>
                    <a:ext uri="{9D8B030D-6E8A-4147-A177-3AD203B41FA5}">
                      <a16:colId xmlns:a16="http://schemas.microsoft.com/office/drawing/2014/main" val="1830796145"/>
                    </a:ext>
                  </a:extLst>
                </a:gridCol>
                <a:gridCol w="7991315">
                  <a:extLst>
                    <a:ext uri="{9D8B030D-6E8A-4147-A177-3AD203B41FA5}">
                      <a16:colId xmlns:a16="http://schemas.microsoft.com/office/drawing/2014/main" val="1785844924"/>
                    </a:ext>
                  </a:extLst>
                </a:gridCol>
              </a:tblGrid>
              <a:tr h="376239">
                <a:tc>
                  <a:txBody>
                    <a:bodyPr/>
                    <a:lstStyle/>
                    <a:p>
                      <a:pPr algn="ctr">
                        <a:lnSpc>
                          <a:spcPct val="150000"/>
                        </a:lnSpc>
                        <a:spcBef>
                          <a:spcPts val="1200"/>
                        </a:spcBef>
                        <a:spcAft>
                          <a:spcPts val="1200"/>
                        </a:spcAft>
                        <a:buNone/>
                      </a:pPr>
                      <a:r>
                        <a:rPr lang="en-IN" sz="1600" kern="100">
                          <a:effectLst/>
                        </a:rPr>
                        <a:t>Principle</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1200"/>
                        </a:spcBef>
                        <a:spcAft>
                          <a:spcPts val="1200"/>
                        </a:spcAft>
                        <a:buNone/>
                      </a:pPr>
                      <a:r>
                        <a:rPr lang="en-IN" sz="1600" kern="100" dirty="0">
                          <a:effectLst/>
                        </a:rPr>
                        <a:t>Application within </a:t>
                      </a:r>
                      <a:r>
                        <a:rPr lang="en-IN" sz="1600" kern="100" dirty="0" err="1">
                          <a:effectLst/>
                        </a:rPr>
                        <a:t>Pregna</a:t>
                      </a:r>
                      <a:r>
                        <a:rPr lang="en-IN" sz="1600" kern="100" dirty="0">
                          <a:effectLst/>
                        </a:rPr>
                        <a:t> Guide</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14025752"/>
                  </a:ext>
                </a:extLst>
              </a:tr>
              <a:tr h="1234851">
                <a:tc>
                  <a:txBody>
                    <a:bodyPr/>
                    <a:lstStyle/>
                    <a:p>
                      <a:pPr algn="ctr">
                        <a:lnSpc>
                          <a:spcPct val="150000"/>
                        </a:lnSpc>
                        <a:spcBef>
                          <a:spcPts val="1200"/>
                        </a:spcBef>
                        <a:spcAft>
                          <a:spcPts val="1200"/>
                        </a:spcAft>
                        <a:buNone/>
                      </a:pPr>
                      <a:r>
                        <a:rPr lang="en-IN" sz="1600" kern="100">
                          <a:effectLst/>
                        </a:rPr>
                        <a:t>Empowerment</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algn="just">
                        <a:lnSpc>
                          <a:spcPct val="150000"/>
                        </a:lnSpc>
                        <a:spcBef>
                          <a:spcPts val="1200"/>
                        </a:spcBef>
                        <a:spcAft>
                          <a:spcPts val="1200"/>
                        </a:spcAft>
                        <a:buNone/>
                      </a:pPr>
                      <a:r>
                        <a:rPr lang="en-IN" sz="1600" kern="100" dirty="0">
                          <a:effectLst/>
                        </a:rPr>
                        <a:t>Provides personalised learning modules, progress dashboards, and self-tracking tools to build confidence and self-efficacy in managing physical and mental health.</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392345355"/>
                  </a:ext>
                </a:extLst>
              </a:tr>
              <a:tr h="1073105">
                <a:tc>
                  <a:txBody>
                    <a:bodyPr/>
                    <a:lstStyle/>
                    <a:p>
                      <a:pPr algn="ctr">
                        <a:lnSpc>
                          <a:spcPct val="150000"/>
                        </a:lnSpc>
                        <a:spcBef>
                          <a:spcPts val="1200"/>
                        </a:spcBef>
                        <a:spcAft>
                          <a:spcPts val="1200"/>
                        </a:spcAft>
                        <a:buNone/>
                      </a:pPr>
                      <a:r>
                        <a:rPr lang="en-IN" sz="1600" kern="100">
                          <a:effectLst/>
                        </a:rPr>
                        <a:t>Equity</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algn="just">
                        <a:lnSpc>
                          <a:spcPct val="150000"/>
                        </a:lnSpc>
                        <a:spcBef>
                          <a:spcPts val="1200"/>
                        </a:spcBef>
                        <a:spcAft>
                          <a:spcPts val="1200"/>
                        </a:spcAft>
                        <a:buNone/>
                      </a:pPr>
                      <a:r>
                        <a:rPr lang="en-IN" sz="1600" kern="100" dirty="0">
                          <a:effectLst/>
                        </a:rPr>
                        <a:t>Offers low-data functionality, multilingual options, and NHS integration to reach digitally excluded or underserved maternal groups.</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647508462"/>
                  </a:ext>
                </a:extLst>
              </a:tr>
              <a:tr h="1446159">
                <a:tc>
                  <a:txBody>
                    <a:bodyPr/>
                    <a:lstStyle/>
                    <a:p>
                      <a:pPr algn="ctr">
                        <a:lnSpc>
                          <a:spcPct val="150000"/>
                        </a:lnSpc>
                        <a:spcBef>
                          <a:spcPts val="1200"/>
                        </a:spcBef>
                        <a:spcAft>
                          <a:spcPts val="1200"/>
                        </a:spcAft>
                        <a:buNone/>
                      </a:pPr>
                      <a:r>
                        <a:rPr lang="en-IN" sz="1600" kern="100" dirty="0">
                          <a:effectLst/>
                        </a:rPr>
                        <a:t>Participation</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algn="just">
                        <a:lnSpc>
                          <a:spcPct val="150000"/>
                        </a:lnSpc>
                        <a:spcBef>
                          <a:spcPts val="1200"/>
                        </a:spcBef>
                        <a:spcAft>
                          <a:spcPts val="1200"/>
                        </a:spcAft>
                        <a:buNone/>
                      </a:pPr>
                      <a:r>
                        <a:rPr lang="en-IN" sz="1600" kern="100" dirty="0">
                          <a:effectLst/>
                        </a:rPr>
                        <a:t>Encourages engagement through moderated peer-support forums, user feedback surveys, and collaborative content co-creation with mothers and health professionals (National Youth Council of Ireland, 2023).</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424281406"/>
                  </a:ext>
                </a:extLst>
              </a:tr>
              <a:tr h="1234851">
                <a:tc>
                  <a:txBody>
                    <a:bodyPr/>
                    <a:lstStyle/>
                    <a:p>
                      <a:pPr algn="ctr">
                        <a:lnSpc>
                          <a:spcPct val="150000"/>
                        </a:lnSpc>
                        <a:spcBef>
                          <a:spcPts val="1200"/>
                        </a:spcBef>
                        <a:spcAft>
                          <a:spcPts val="1200"/>
                        </a:spcAft>
                        <a:buNone/>
                      </a:pPr>
                      <a:r>
                        <a:rPr lang="en-IN" sz="1600" kern="100">
                          <a:effectLst/>
                        </a:rPr>
                        <a:t>Holism</a:t>
                      </a:r>
                      <a:endParaRPr lang="en-IN" sz="16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algn="just">
                        <a:lnSpc>
                          <a:spcPct val="150000"/>
                        </a:lnSpc>
                        <a:spcBef>
                          <a:spcPts val="1200"/>
                        </a:spcBef>
                        <a:spcAft>
                          <a:spcPts val="1200"/>
                        </a:spcAft>
                        <a:buNone/>
                      </a:pPr>
                      <a:r>
                        <a:rPr lang="en-IN" sz="1600" kern="100" dirty="0">
                          <a:effectLst/>
                        </a:rPr>
                        <a:t>Integrates nutrition, exercise, sleep, and emotional wellbeing modules which is addressing comprehensive health needs during pregnancy and postpartum.</a:t>
                      </a:r>
                      <a:endParaRPr lang="en-IN" sz="16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896445443"/>
                  </a:ext>
                </a:extLst>
              </a:tr>
            </a:tbl>
          </a:graphicData>
        </a:graphic>
      </p:graphicFrame>
      <p:pic>
        <p:nvPicPr>
          <p:cNvPr id="1026" name="Picture 2" descr="Model of Health and Wellbeing | Alliance for Healthier Communities">
            <a:extLst>
              <a:ext uri="{FF2B5EF4-FFF2-40B4-BE49-F238E27FC236}">
                <a16:creationId xmlns:a16="http://schemas.microsoft.com/office/drawing/2014/main" id="{E108A48A-462E-9BD4-03F2-0E5CDA46C974}"/>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l="2124" t="2599" r="1550" b="4783"/>
          <a:stretch>
            <a:fillRect/>
          </a:stretch>
        </p:blipFill>
        <p:spPr bwMode="auto">
          <a:xfrm>
            <a:off x="15201888" y="11297086"/>
            <a:ext cx="4395390" cy="4486095"/>
          </a:xfrm>
          <a:prstGeom prst="ellipse">
            <a:avLst/>
          </a:prstGeom>
          <a:noFill/>
          <a:extLst>
            <a:ext uri="{909E8E84-426E-40DD-AFC4-6F175D3DCCD1}">
              <a14:hiddenFill xmlns:a14="http://schemas.microsoft.com/office/drawing/2010/main">
                <a:solidFill>
                  <a:srgbClr val="FFFFFF"/>
                </a:solidFill>
              </a14:hiddenFill>
            </a:ext>
          </a:extLst>
        </p:spPr>
      </p:pic>
      <p:pic>
        <p:nvPicPr>
          <p:cNvPr id="36" name="Picture 35">
            <a:extLst>
              <a:ext uri="{FF2B5EF4-FFF2-40B4-BE49-F238E27FC236}">
                <a16:creationId xmlns:a16="http://schemas.microsoft.com/office/drawing/2014/main" id="{85D26E9A-7C7A-6D08-7945-973D5477532F}"/>
              </a:ext>
            </a:extLst>
          </p:cNvPr>
          <p:cNvPicPr>
            <a:picLocks noChangeAspect="1"/>
          </p:cNvPicPr>
          <p:nvPr/>
        </p:nvPicPr>
        <p:blipFill>
          <a:blip r:embed="rId20"/>
          <a:srcRect l="55682" t="5562" r="5776" b="5616"/>
          <a:stretch>
            <a:fillRect/>
          </a:stretch>
        </p:blipFill>
        <p:spPr>
          <a:xfrm>
            <a:off x="10128422" y="11268034"/>
            <a:ext cx="4944904" cy="4486095"/>
          </a:xfrm>
          <a:prstGeom prst="rect">
            <a:avLst/>
          </a:prstGeom>
        </p:spPr>
      </p:pic>
      <p:sp>
        <p:nvSpPr>
          <p:cNvPr id="38" name="TextBox 37">
            <a:extLst>
              <a:ext uri="{FF2B5EF4-FFF2-40B4-BE49-F238E27FC236}">
                <a16:creationId xmlns:a16="http://schemas.microsoft.com/office/drawing/2014/main" id="{DD39C484-3511-0FF5-37D5-2FE3F1F0F75D}"/>
              </a:ext>
            </a:extLst>
          </p:cNvPr>
          <p:cNvSpPr txBox="1"/>
          <p:nvPr/>
        </p:nvSpPr>
        <p:spPr>
          <a:xfrm>
            <a:off x="19942492" y="83123"/>
            <a:ext cx="10172701" cy="1200329"/>
          </a:xfrm>
          <a:prstGeom prst="rect">
            <a:avLst/>
          </a:prstGeom>
          <a:solidFill>
            <a:schemeClr val="accent2">
              <a:lumMod val="50000"/>
            </a:schemeClr>
          </a:solidFill>
        </p:spPr>
        <p:txBody>
          <a:bodyPr wrap="square">
            <a:spAutoFit/>
          </a:bodyPr>
          <a:lstStyle/>
          <a:p>
            <a:pPr algn="ctr"/>
            <a:r>
              <a:rPr lang="en-IN" sz="3600" b="1" dirty="0">
                <a:solidFill>
                  <a:schemeClr val="bg1"/>
                </a:solidFill>
                <a:effectLst/>
                <a:latin typeface="Arial" panose="020B0604020202020204" pitchFamily="34" charset="0"/>
                <a:ea typeface="Aptos" panose="020B0004020202020204" pitchFamily="34" charset="0"/>
                <a:cs typeface="Arial" panose="020B0604020202020204" pitchFamily="34" charset="0"/>
              </a:rPr>
              <a:t>3. Behavioural Change Theory: Health Belief Model</a:t>
            </a:r>
            <a:endParaRPr lang="en-IN" sz="3600" dirty="0">
              <a:solidFill>
                <a:schemeClr val="bg1"/>
              </a:solidFill>
              <a:latin typeface="Arial" panose="020B0604020202020204" pitchFamily="34" charset="0"/>
              <a:cs typeface="Arial" panose="020B0604020202020204" pitchFamily="34" charset="0"/>
            </a:endParaRPr>
          </a:p>
        </p:txBody>
      </p:sp>
      <p:graphicFrame>
        <p:nvGraphicFramePr>
          <p:cNvPr id="39" name="Table 38">
            <a:extLst>
              <a:ext uri="{FF2B5EF4-FFF2-40B4-BE49-F238E27FC236}">
                <a16:creationId xmlns:a16="http://schemas.microsoft.com/office/drawing/2014/main" id="{559DBF7C-8D39-3350-4C69-DFC7773A24C4}"/>
              </a:ext>
            </a:extLst>
          </p:cNvPr>
          <p:cNvGraphicFramePr>
            <a:graphicFrameLocks noGrp="1"/>
          </p:cNvGraphicFramePr>
          <p:nvPr>
            <p:extLst>
              <p:ext uri="{D42A27DB-BD31-4B8C-83A1-F6EECF244321}">
                <p14:modId xmlns:p14="http://schemas.microsoft.com/office/powerpoint/2010/main" val="4089473383"/>
              </p:ext>
            </p:extLst>
          </p:nvPr>
        </p:nvGraphicFramePr>
        <p:xfrm>
          <a:off x="19942492" y="1324009"/>
          <a:ext cx="10172701" cy="3883600"/>
        </p:xfrm>
        <a:graphic>
          <a:graphicData uri="http://schemas.openxmlformats.org/drawingml/2006/table">
            <a:tbl>
              <a:tblPr firstRow="1" firstCol="1" bandRow="1">
                <a:tableStyleId>{8A107856-5554-42FB-B03E-39F5DBC370BA}</a:tableStyleId>
              </a:tblPr>
              <a:tblGrid>
                <a:gridCol w="1702562">
                  <a:extLst>
                    <a:ext uri="{9D8B030D-6E8A-4147-A177-3AD203B41FA5}">
                      <a16:colId xmlns:a16="http://schemas.microsoft.com/office/drawing/2014/main" val="2719892005"/>
                    </a:ext>
                  </a:extLst>
                </a:gridCol>
                <a:gridCol w="8470139">
                  <a:extLst>
                    <a:ext uri="{9D8B030D-6E8A-4147-A177-3AD203B41FA5}">
                      <a16:colId xmlns:a16="http://schemas.microsoft.com/office/drawing/2014/main" val="1325723433"/>
                    </a:ext>
                  </a:extLst>
                </a:gridCol>
              </a:tblGrid>
              <a:tr h="241194">
                <a:tc>
                  <a:txBody>
                    <a:bodyPr/>
                    <a:lstStyle/>
                    <a:p>
                      <a:pPr algn="ctr">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HBM Construct</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Application in Pregna Guide</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552351277"/>
                  </a:ext>
                </a:extLst>
              </a:tr>
              <a:tr h="509809">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Perceived Susceptibility</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400" kern="100" dirty="0">
                          <a:effectLst/>
                          <a:latin typeface="Arial" panose="020B0604020202020204" pitchFamily="34" charset="0"/>
                          <a:cs typeface="Arial" panose="020B0604020202020204" pitchFamily="34" charset="0"/>
                        </a:rPr>
                        <a:t>Raises awareness of perinatal mental-health risks through educational micro-modules and AI-based screening prompts (Mohamed et al. 2025).</a:t>
                      </a:r>
                      <a:endParaRPr lang="en-IN"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865125470"/>
                  </a:ext>
                </a:extLst>
              </a:tr>
              <a:tr h="509809">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Perceived Severity</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Highlights the emotional and developmental consequences of untreated maternal distress for both mother and child, reinforcing early help-seeking.</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68777260"/>
                  </a:ext>
                </a:extLst>
              </a:tr>
              <a:tr h="509809">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Perceived Benefits</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Demonstrates how regular mood tracking, NHS-linked resources, and self-care guidance improve overall wellbeing and pregnancy outcomes.</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497450058"/>
                  </a:ext>
                </a:extLst>
              </a:tr>
              <a:tr h="509809">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Perceived Barriers</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400" kern="100" dirty="0">
                          <a:effectLst/>
                          <a:latin typeface="Arial" panose="020B0604020202020204" pitchFamily="34" charset="0"/>
                          <a:cs typeface="Arial" panose="020B0604020202020204" pitchFamily="34" charset="0"/>
                        </a:rPr>
                        <a:t>Minimises access barriers via low-data/offline access, intuitive design, multilingual support, and NHS service integration.</a:t>
                      </a:r>
                      <a:endParaRPr lang="en-IN"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597055806"/>
                  </a:ext>
                </a:extLst>
              </a:tr>
              <a:tr h="509809">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Cues to Action</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Uses push notifications, gamified reminders, and AI alerts to prompt health check-ins and sustained engagement (Pierce, Whitten and Hillman, 2023).</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22302844"/>
                  </a:ext>
                </a:extLst>
              </a:tr>
              <a:tr h="509809">
                <a:tc>
                  <a:txBody>
                    <a:bodyPr/>
                    <a:lstStyle/>
                    <a:p>
                      <a:pPr algn="just">
                        <a:lnSpc>
                          <a:spcPct val="150000"/>
                        </a:lnSpc>
                        <a:spcBef>
                          <a:spcPts val="1200"/>
                        </a:spcBef>
                        <a:spcAft>
                          <a:spcPts val="1200"/>
                        </a:spcAft>
                        <a:buNone/>
                      </a:pPr>
                      <a:r>
                        <a:rPr lang="en-IN" sz="1400" kern="100">
                          <a:effectLst/>
                          <a:latin typeface="Arial" panose="020B0604020202020204" pitchFamily="34" charset="0"/>
                          <a:cs typeface="Arial" panose="020B0604020202020204" pitchFamily="34" charset="0"/>
                        </a:rPr>
                        <a:t>Self-Efficacy</a:t>
                      </a:r>
                      <a:endParaRPr lang="en-IN" sz="14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400" kern="100" dirty="0">
                          <a:effectLst/>
                          <a:latin typeface="Arial" panose="020B0604020202020204" pitchFamily="34" charset="0"/>
                          <a:cs typeface="Arial" panose="020B0604020202020204" pitchFamily="34" charset="0"/>
                        </a:rPr>
                        <a:t>Empowers users with visual progress dashboards, personalised feedback, and goal-tracking tools that build confidence in self-management (Shieh, Khan and Umoren, 2020).</a:t>
                      </a:r>
                      <a:endParaRPr lang="en-IN" sz="14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304353504"/>
                  </a:ext>
                </a:extLst>
              </a:tr>
            </a:tbl>
          </a:graphicData>
        </a:graphic>
      </p:graphicFrame>
      <p:graphicFrame>
        <p:nvGraphicFramePr>
          <p:cNvPr id="42" name="Diagram 41">
            <a:extLst>
              <a:ext uri="{FF2B5EF4-FFF2-40B4-BE49-F238E27FC236}">
                <a16:creationId xmlns:a16="http://schemas.microsoft.com/office/drawing/2014/main" id="{39331958-3BBC-5957-71FB-4D6B25AA6BB7}"/>
              </a:ext>
            </a:extLst>
          </p:cNvPr>
          <p:cNvGraphicFramePr/>
          <p:nvPr>
            <p:extLst>
              <p:ext uri="{D42A27DB-BD31-4B8C-83A1-F6EECF244321}">
                <p14:modId xmlns:p14="http://schemas.microsoft.com/office/powerpoint/2010/main" val="4153841404"/>
              </p:ext>
            </p:extLst>
          </p:nvPr>
        </p:nvGraphicFramePr>
        <p:xfrm>
          <a:off x="19961066" y="5248166"/>
          <a:ext cx="5512877" cy="3047573"/>
        </p:xfrm>
        <a:graphic>
          <a:graphicData uri="http://schemas.openxmlformats.org/drawingml/2006/diagram">
            <dgm:relIds xmlns:dgm="http://schemas.openxmlformats.org/drawingml/2006/diagram" xmlns:r="http://schemas.openxmlformats.org/officeDocument/2006/relationships" r:dm="rId21" r:lo="rId22" r:qs="rId23" r:cs="rId24"/>
          </a:graphicData>
        </a:graphic>
      </p:graphicFrame>
      <p:pic>
        <p:nvPicPr>
          <p:cNvPr id="43" name="Picture 42" descr="A graph of a number of blue rectangular bars&#10;&#10;AI-generated content may be incorrect.">
            <a:extLst>
              <a:ext uri="{FF2B5EF4-FFF2-40B4-BE49-F238E27FC236}">
                <a16:creationId xmlns:a16="http://schemas.microsoft.com/office/drawing/2014/main" id="{37FD661F-A5DB-925C-F5A0-8783B0E77CEF}"/>
              </a:ext>
            </a:extLst>
          </p:cNvPr>
          <p:cNvPicPr>
            <a:picLocks noChangeAspect="1"/>
          </p:cNvPicPr>
          <p:nvPr/>
        </p:nvPicPr>
        <p:blipFill>
          <a:blip r:embed="rId26" cstate="print">
            <a:extLst>
              <a:ext uri="{28A0092B-C50C-407E-A947-70E740481C1C}">
                <a14:useLocalDpi xmlns:a14="http://schemas.microsoft.com/office/drawing/2010/main" val="0"/>
              </a:ext>
            </a:extLst>
          </a:blip>
          <a:srcRect/>
          <a:stretch>
            <a:fillRect/>
          </a:stretch>
        </p:blipFill>
        <p:spPr bwMode="auto">
          <a:xfrm>
            <a:off x="20023825" y="8395099"/>
            <a:ext cx="5235734" cy="2800341"/>
          </a:xfrm>
          <a:prstGeom prst="rect">
            <a:avLst/>
          </a:prstGeom>
          <a:noFill/>
          <a:ln>
            <a:solidFill>
              <a:schemeClr val="accent1"/>
            </a:solidFill>
          </a:ln>
        </p:spPr>
      </p:pic>
      <p:pic>
        <p:nvPicPr>
          <p:cNvPr id="44" name="Picture 43">
            <a:extLst>
              <a:ext uri="{FF2B5EF4-FFF2-40B4-BE49-F238E27FC236}">
                <a16:creationId xmlns:a16="http://schemas.microsoft.com/office/drawing/2014/main" id="{975AA534-D073-6AE8-6281-BBDC4AEA0F5A}"/>
              </a:ext>
            </a:extLst>
          </p:cNvPr>
          <p:cNvPicPr>
            <a:picLocks noChangeAspect="1"/>
          </p:cNvPicPr>
          <p:nvPr/>
        </p:nvPicPr>
        <p:blipFill>
          <a:blip r:embed="rId27">
            <a:extLst>
              <a:ext uri="{28A0092B-C50C-407E-A947-70E740481C1C}">
                <a14:useLocalDpi xmlns:a14="http://schemas.microsoft.com/office/drawing/2010/main" val="0"/>
              </a:ext>
            </a:extLst>
          </a:blip>
          <a:srcRect/>
          <a:stretch>
            <a:fillRect/>
          </a:stretch>
        </p:blipFill>
        <p:spPr bwMode="auto">
          <a:xfrm>
            <a:off x="6151379" y="791009"/>
            <a:ext cx="3632700" cy="2724677"/>
          </a:xfrm>
          <a:prstGeom prst="rect">
            <a:avLst/>
          </a:prstGeom>
          <a:noFill/>
          <a:ln>
            <a:solidFill>
              <a:schemeClr val="accent1"/>
            </a:solidFill>
          </a:ln>
        </p:spPr>
      </p:pic>
      <p:sp>
        <p:nvSpPr>
          <p:cNvPr id="46" name="TextBox 45">
            <a:extLst>
              <a:ext uri="{FF2B5EF4-FFF2-40B4-BE49-F238E27FC236}">
                <a16:creationId xmlns:a16="http://schemas.microsoft.com/office/drawing/2014/main" id="{69B954D1-BCA6-1F7F-8D06-01402F97C6CC}"/>
              </a:ext>
            </a:extLst>
          </p:cNvPr>
          <p:cNvSpPr txBox="1"/>
          <p:nvPr/>
        </p:nvSpPr>
        <p:spPr>
          <a:xfrm>
            <a:off x="20023825" y="11294800"/>
            <a:ext cx="9991831" cy="584775"/>
          </a:xfrm>
          <a:prstGeom prst="rect">
            <a:avLst/>
          </a:prstGeom>
          <a:solidFill>
            <a:schemeClr val="accent2">
              <a:lumMod val="50000"/>
            </a:schemeClr>
          </a:solidFill>
        </p:spPr>
        <p:txBody>
          <a:bodyPr wrap="square">
            <a:spAutoFit/>
          </a:bodyPr>
          <a:lstStyle/>
          <a:p>
            <a:pPr algn="ctr">
              <a:spcBef>
                <a:spcPts val="1200"/>
              </a:spcBef>
              <a:spcAft>
                <a:spcPts val="1200"/>
              </a:spcAft>
              <a:buNone/>
            </a:pPr>
            <a:r>
              <a:rPr lang="en-IN" sz="3200" b="1" kern="1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4. Expected Outcomes</a:t>
            </a:r>
          </a:p>
        </p:txBody>
      </p:sp>
      <p:graphicFrame>
        <p:nvGraphicFramePr>
          <p:cNvPr id="47" name="Table 46">
            <a:extLst>
              <a:ext uri="{FF2B5EF4-FFF2-40B4-BE49-F238E27FC236}">
                <a16:creationId xmlns:a16="http://schemas.microsoft.com/office/drawing/2014/main" id="{B54248F1-90BA-46F9-3219-098CC70AA55F}"/>
              </a:ext>
            </a:extLst>
          </p:cNvPr>
          <p:cNvGraphicFramePr>
            <a:graphicFrameLocks noGrp="1"/>
          </p:cNvGraphicFramePr>
          <p:nvPr>
            <p:extLst>
              <p:ext uri="{D42A27DB-BD31-4B8C-83A1-F6EECF244321}">
                <p14:modId xmlns:p14="http://schemas.microsoft.com/office/powerpoint/2010/main" val="1115266682"/>
              </p:ext>
            </p:extLst>
          </p:nvPr>
        </p:nvGraphicFramePr>
        <p:xfrm>
          <a:off x="19994641" y="12057894"/>
          <a:ext cx="9931347" cy="5317175"/>
        </p:xfrm>
        <a:graphic>
          <a:graphicData uri="http://schemas.openxmlformats.org/drawingml/2006/table">
            <a:tbl>
              <a:tblPr firstRow="1" firstCol="1" bandRow="1">
                <a:tableStyleId>{E8B1032C-EA38-4F05-BA0D-38AFFFC7BED3}</a:tableStyleId>
              </a:tblPr>
              <a:tblGrid>
                <a:gridCol w="3310449">
                  <a:extLst>
                    <a:ext uri="{9D8B030D-6E8A-4147-A177-3AD203B41FA5}">
                      <a16:colId xmlns:a16="http://schemas.microsoft.com/office/drawing/2014/main" val="3230822061"/>
                    </a:ext>
                  </a:extLst>
                </a:gridCol>
                <a:gridCol w="3310449">
                  <a:extLst>
                    <a:ext uri="{9D8B030D-6E8A-4147-A177-3AD203B41FA5}">
                      <a16:colId xmlns:a16="http://schemas.microsoft.com/office/drawing/2014/main" val="1886001570"/>
                    </a:ext>
                  </a:extLst>
                </a:gridCol>
                <a:gridCol w="3310449">
                  <a:extLst>
                    <a:ext uri="{9D8B030D-6E8A-4147-A177-3AD203B41FA5}">
                      <a16:colId xmlns:a16="http://schemas.microsoft.com/office/drawing/2014/main" val="1385282549"/>
                    </a:ext>
                  </a:extLst>
                </a:gridCol>
              </a:tblGrid>
              <a:tr h="145933">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Expected Impact Area</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Description and Critical Discussion</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Projected Outcomes / Evidence</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222174849"/>
                  </a:ext>
                </a:extLst>
              </a:tr>
              <a:tr h="1121331">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Enhanced Maternal Knowledge &amp; Early Recognition</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err="1">
                          <a:effectLst/>
                          <a:latin typeface="Arial" panose="020B0604020202020204" pitchFamily="34" charset="0"/>
                          <a:cs typeface="Arial" panose="020B0604020202020204" pitchFamily="34" charset="0"/>
                        </a:rPr>
                        <a:t>Pregna</a:t>
                      </a:r>
                      <a:r>
                        <a:rPr lang="en-IN" sz="1200" kern="100" dirty="0">
                          <a:effectLst/>
                          <a:latin typeface="Arial" panose="020B0604020202020204" pitchFamily="34" charset="0"/>
                          <a:cs typeface="Arial" panose="020B0604020202020204" pitchFamily="34" charset="0"/>
                        </a:rPr>
                        <a:t> Guide’s micro-learning modules and AI-based alerts improve users’ understanding of perinatal mental health, enabling early identification of symptoms and timely help-seeking. This aligns with NHS England’s digital maternity transformation goals promoting informed decision-making (Evans et al., 2024).</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Studies show digital learning tools can raise health knowledge by 15–20% among pregnant women.</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670600302"/>
                  </a:ext>
                </a:extLst>
              </a:tr>
              <a:tr h="633632">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Improved Antenatal/Postnatal Check-up Adherence</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Regular push notifications and calendar reminders act as cues to action under the HBM, encouraging consistent attendance at medical appointments.</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UK digital interventions report 10–15% higher appointment adherence and reduced missed visits.</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88255349"/>
                  </a:ext>
                </a:extLst>
              </a:tr>
              <a:tr h="633632">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Increased Uptake of Healthy Lifestyle Practices</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Integrating nutritional advice, physical-activity trackers, and stress-reduction exercises supports holistic wellbeing and behavioural consistency.</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International evidence links HBM-based digital apps to 10–20% increases in healthy behaviour adoption.</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787803063"/>
                  </a:ext>
                </a:extLst>
              </a:tr>
              <a:tr h="633632">
                <a:tc>
                  <a:txBody>
                    <a:bodyPr/>
                    <a:lstStyle/>
                    <a:p>
                      <a:pPr algn="just">
                        <a:lnSpc>
                          <a:spcPct val="150000"/>
                        </a:lnSpc>
                        <a:spcBef>
                          <a:spcPts val="1200"/>
                        </a:spcBef>
                        <a:spcAft>
                          <a:spcPts val="1200"/>
                        </a:spcAft>
                        <a:buNone/>
                      </a:pPr>
                      <a:r>
                        <a:rPr lang="en-IN" sz="1200" kern="100">
                          <a:effectLst/>
                          <a:latin typeface="Arial" panose="020B0604020202020204" pitchFamily="34" charset="0"/>
                          <a:cs typeface="Arial" panose="020B0604020202020204" pitchFamily="34" charset="0"/>
                        </a:rPr>
                        <a:t>Reduced Perinatal Anxiety and Depression</a:t>
                      </a:r>
                      <a:endParaRPr lang="en-IN" sz="1200" kern="10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Early detection and peer-support engagement help lower anxiety and depressive symptoms through self-management and social connection.</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buNone/>
                      </a:pPr>
                      <a:r>
                        <a:rPr lang="en-IN" sz="1200" kern="100" dirty="0">
                          <a:effectLst/>
                          <a:latin typeface="Arial" panose="020B0604020202020204" pitchFamily="34" charset="0"/>
                          <a:cs typeface="Arial" panose="020B0604020202020204" pitchFamily="34" charset="0"/>
                        </a:rPr>
                        <a:t>UK pilot studies note significant reductions in perinatal distress scores and improved self-efficacy.</a:t>
                      </a:r>
                      <a:endParaRPr lang="en-IN" sz="1200" kern="100" dirty="0">
                        <a:effectLst/>
                        <a:latin typeface="Arial" panose="020B06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651221671"/>
                  </a:ext>
                </a:extLst>
              </a:tr>
            </a:tbl>
          </a:graphicData>
        </a:graphic>
      </p:graphicFrame>
      <p:sp>
        <p:nvSpPr>
          <p:cNvPr id="49" name="TextBox 48">
            <a:extLst>
              <a:ext uri="{FF2B5EF4-FFF2-40B4-BE49-F238E27FC236}">
                <a16:creationId xmlns:a16="http://schemas.microsoft.com/office/drawing/2014/main" id="{936C65CD-E99E-3823-6E8B-7E30126B873E}"/>
              </a:ext>
            </a:extLst>
          </p:cNvPr>
          <p:cNvSpPr txBox="1"/>
          <p:nvPr/>
        </p:nvSpPr>
        <p:spPr>
          <a:xfrm>
            <a:off x="20023825" y="17474429"/>
            <a:ext cx="9902163" cy="646331"/>
          </a:xfrm>
          <a:prstGeom prst="rect">
            <a:avLst/>
          </a:prstGeom>
          <a:solidFill>
            <a:schemeClr val="accent2">
              <a:lumMod val="50000"/>
            </a:schemeClr>
          </a:solidFill>
        </p:spPr>
        <p:txBody>
          <a:bodyPr wrap="square">
            <a:spAutoFit/>
          </a:bodyPr>
          <a:lstStyle/>
          <a:p>
            <a:pPr algn="ctr"/>
            <a:r>
              <a:rPr lang="en-IN" sz="3600" b="1" dirty="0">
                <a:solidFill>
                  <a:schemeClr val="bg1"/>
                </a:solidFill>
                <a:effectLst/>
                <a:latin typeface="Arial" panose="020B0604020202020204" pitchFamily="34" charset="0"/>
                <a:ea typeface="Aptos" panose="020B0004020202020204" pitchFamily="34" charset="0"/>
                <a:cs typeface="Arial" panose="020B0604020202020204" pitchFamily="34" charset="0"/>
              </a:rPr>
              <a:t>5. Conclusion</a:t>
            </a:r>
            <a:endParaRPr lang="en-IN" sz="3600" dirty="0">
              <a:solidFill>
                <a:schemeClr val="bg1"/>
              </a:solidFill>
              <a:latin typeface="Arial" panose="020B0604020202020204" pitchFamily="34" charset="0"/>
              <a:cs typeface="Arial" panose="020B0604020202020204" pitchFamily="34" charset="0"/>
            </a:endParaRPr>
          </a:p>
        </p:txBody>
      </p:sp>
      <p:graphicFrame>
        <p:nvGraphicFramePr>
          <p:cNvPr id="52" name="Diagram 51">
            <a:extLst>
              <a:ext uri="{FF2B5EF4-FFF2-40B4-BE49-F238E27FC236}">
                <a16:creationId xmlns:a16="http://schemas.microsoft.com/office/drawing/2014/main" id="{758285F8-B1F0-1283-99A1-A3F27A0DD8ED}"/>
              </a:ext>
            </a:extLst>
          </p:cNvPr>
          <p:cNvGraphicFramePr/>
          <p:nvPr>
            <p:extLst>
              <p:ext uri="{D42A27DB-BD31-4B8C-83A1-F6EECF244321}">
                <p14:modId xmlns:p14="http://schemas.microsoft.com/office/powerpoint/2010/main" val="3335669139"/>
              </p:ext>
            </p:extLst>
          </p:nvPr>
        </p:nvGraphicFramePr>
        <p:xfrm>
          <a:off x="20065364" y="18120760"/>
          <a:ext cx="9824225" cy="2899701"/>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pic>
        <p:nvPicPr>
          <p:cNvPr id="56" name="Picture 55">
            <a:extLst>
              <a:ext uri="{FF2B5EF4-FFF2-40B4-BE49-F238E27FC236}">
                <a16:creationId xmlns:a16="http://schemas.microsoft.com/office/drawing/2014/main" id="{C0E4B394-4E88-8A13-308C-5EBC2796E778}"/>
              </a:ext>
            </a:extLst>
          </p:cNvPr>
          <p:cNvPicPr>
            <a:picLocks noChangeAspect="1"/>
          </p:cNvPicPr>
          <p:nvPr/>
        </p:nvPicPr>
        <p:blipFill>
          <a:blip r:embed="rId33"/>
          <a:stretch>
            <a:fillRect/>
          </a:stretch>
        </p:blipFill>
        <p:spPr>
          <a:xfrm>
            <a:off x="25604571" y="5454286"/>
            <a:ext cx="4541713" cy="5662195"/>
          </a:xfrm>
          <a:prstGeom prst="rect">
            <a:avLst/>
          </a:prstGeom>
        </p:spPr>
      </p:pic>
    </p:spTree>
    <p:extLst>
      <p:ext uri="{BB962C8B-B14F-4D97-AF65-F5344CB8AC3E}">
        <p14:creationId xmlns:p14="http://schemas.microsoft.com/office/powerpoint/2010/main" val="2020700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3EC07-449E-5DE6-AF9A-3DC26A6A7FBD}"/>
              </a:ext>
            </a:extLst>
          </p:cNvPr>
          <p:cNvSpPr>
            <a:spLocks noGrp="1"/>
          </p:cNvSpPr>
          <p:nvPr>
            <p:ph type="title"/>
          </p:nvPr>
        </p:nvSpPr>
        <p:spPr>
          <a:xfrm>
            <a:off x="1099288" y="1138486"/>
            <a:ext cx="28263111" cy="2993248"/>
          </a:xfrm>
          <a:solidFill>
            <a:schemeClr val="accent2">
              <a:lumMod val="50000"/>
            </a:schemeClr>
          </a:solidFill>
        </p:spPr>
        <p:txBody>
          <a:bodyPr>
            <a:normAutofit/>
          </a:bodyPr>
          <a:lstStyle/>
          <a:p>
            <a:pPr algn="ctr">
              <a:lnSpc>
                <a:spcPct val="150000"/>
              </a:lnSpc>
              <a:spcBef>
                <a:spcPts val="1200"/>
              </a:spcBef>
              <a:spcAft>
                <a:spcPts val="1200"/>
              </a:spcAft>
            </a:pPr>
            <a:r>
              <a:rPr lang="en-IN" sz="9600" b="1" kern="1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Reference List</a:t>
            </a:r>
            <a:endParaRPr lang="en-IN" dirty="0">
              <a:solidFill>
                <a:schemeClr val="bg1"/>
              </a:solidFill>
            </a:endParaRPr>
          </a:p>
        </p:txBody>
      </p:sp>
      <p:sp>
        <p:nvSpPr>
          <p:cNvPr id="3" name="Content Placeholder 2">
            <a:extLst>
              <a:ext uri="{FF2B5EF4-FFF2-40B4-BE49-F238E27FC236}">
                <a16:creationId xmlns:a16="http://schemas.microsoft.com/office/drawing/2014/main" id="{96D4337D-6043-5A4F-EFBE-F3959FEFF75C}"/>
              </a:ext>
            </a:extLst>
          </p:cNvPr>
          <p:cNvSpPr>
            <a:spLocks noGrp="1"/>
          </p:cNvSpPr>
          <p:nvPr>
            <p:ph idx="1"/>
          </p:nvPr>
        </p:nvSpPr>
        <p:spPr>
          <a:xfrm>
            <a:off x="1099288" y="4809067"/>
            <a:ext cx="28263112" cy="15436074"/>
          </a:xfrm>
          <a:solidFill>
            <a:schemeClr val="accent2">
              <a:lumMod val="20000"/>
              <a:lumOff val="80000"/>
            </a:schemeClr>
          </a:solidFill>
        </p:spPr>
        <p:txBody>
          <a:bodyPr>
            <a:normAutofit/>
          </a:bodyPr>
          <a:lstStyle/>
          <a:p>
            <a:pPr>
              <a:lnSpc>
                <a:spcPct val="12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29598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74</TotalTime>
  <Words>1190</Words>
  <Application>Microsoft Office PowerPoint</Application>
  <PresentationFormat>Custom</PresentationFormat>
  <Paragraphs>81</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Symbol</vt:lpstr>
      <vt:lpstr>Office Theme</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LAPTOP</dc:creator>
  <cp:lastModifiedBy>vaibhavi1609@outlook.com</cp:lastModifiedBy>
  <cp:revision>10</cp:revision>
  <dcterms:created xsi:type="dcterms:W3CDTF">2025-10-30T10:51:20Z</dcterms:created>
  <dcterms:modified xsi:type="dcterms:W3CDTF">2025-10-30T22:58:45Z</dcterms:modified>
</cp:coreProperties>
</file>